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78" r:id="rId2"/>
  </p:sldMasterIdLst>
  <p:notesMasterIdLst>
    <p:notesMasterId r:id="rId21"/>
  </p:notesMasterIdLst>
  <p:handoutMasterIdLst>
    <p:handoutMasterId r:id="rId22"/>
  </p:handoutMasterIdLst>
  <p:sldIdLst>
    <p:sldId id="399" r:id="rId3"/>
    <p:sldId id="369" r:id="rId4"/>
    <p:sldId id="400" r:id="rId5"/>
    <p:sldId id="402" r:id="rId6"/>
    <p:sldId id="401" r:id="rId7"/>
    <p:sldId id="403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mocks, Lee   (CPE)" initials="NL(" lastIdx="1" clrIdx="0">
    <p:extLst>
      <p:ext uri="{19B8F6BF-5375-455C-9EA6-DF929625EA0E}">
        <p15:presenceInfo xmlns:p15="http://schemas.microsoft.com/office/powerpoint/2012/main" userId="Nimocks, Lee   (CP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5D"/>
    <a:srgbClr val="0C75A4"/>
    <a:srgbClr val="C95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8C180-B165-9D4E-81DE-53E9769AA7C4}" v="81" dt="2019-02-05T13:53:17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76627" autoAdjust="0"/>
  </p:normalViewPr>
  <p:slideViewPr>
    <p:cSldViewPr>
      <p:cViewPr varScale="1">
        <p:scale>
          <a:sx n="85" d="100"/>
          <a:sy n="85" d="100"/>
        </p:scale>
        <p:origin x="10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jg\594sl9z531717lstyfc5tsl80000gn\T\com.microsoft.Outlook\Outlook%20Temp\Education%20Degrees%20Feb%202019%20BR%20sub%20cmte%20%20PSE%202.3.19%20DMM%20addi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jg\594sl9z531717lstyfc5tsl80000gn\T\com.microsoft.Outlook\Outlook%20Temp\Education%20Degrees%20Feb%202019%20BR%20sub%20cmte%20%20PSE%202.3.19%20DMM%20addi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jg\594sl9z531717lstyfc5tsl80000gn\T\com.microsoft.Outlook\Outlook%20Temp\Education%20Degrees%20Feb%202019%20BR%20sub%20cmte%20%20PSE%202.3.19%20DMM%20addit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jg\594sl9z531717lstyfc5tsl80000gn\T\com.microsoft.Outlook\Outlook%20Temp\Education%20Degrees%20Feb%202019%20BR%20sub%20cmte%20%20PSE%202.3.19%20DMM%20additi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ahan\Desktop\Misc%20Temp%20Files\Teacher%20Prep%20Feb%202019%20LRC\Education%20Degrees%20Feb%202019%20BR%20sub%20cmte%20%20PSE%202.6.19%20DMM%20additio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dmahan\Desktop\Misc%20Temp%20Files\Teacher%20Prep%20Feb%202019%20LRC\Education%20Degrees%20Feb%202019%20BR%20sub%20cmte%20%20PSE%202.5.19%20DMM%20addi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Undg!$A$2</c:f>
              <c:strCache>
                <c:ptCount val="1"/>
                <c:pt idx="0">
                  <c:v>4-Year Public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Undg!$B$1:$K$1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Undg!$B$2:$K$2</c:f>
              <c:numCache>
                <c:formatCode>General</c:formatCode>
                <c:ptCount val="10"/>
                <c:pt idx="0">
                  <c:v>1744</c:v>
                </c:pt>
                <c:pt idx="1">
                  <c:v>1768</c:v>
                </c:pt>
                <c:pt idx="2">
                  <c:v>1820</c:v>
                </c:pt>
                <c:pt idx="3">
                  <c:v>1757</c:v>
                </c:pt>
                <c:pt idx="4">
                  <c:v>1834</c:v>
                </c:pt>
                <c:pt idx="5">
                  <c:v>1800</c:v>
                </c:pt>
                <c:pt idx="6">
                  <c:v>1642</c:v>
                </c:pt>
                <c:pt idx="7">
                  <c:v>1700</c:v>
                </c:pt>
                <c:pt idx="8">
                  <c:v>1611</c:v>
                </c:pt>
                <c:pt idx="9">
                  <c:v>1622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0-844C-AEBF-D06672B3214E}"/>
            </c:ext>
          </c:extLst>
        </c:ser>
        <c:ser>
          <c:idx val="1"/>
          <c:order val="1"/>
          <c:tx>
            <c:strRef>
              <c:f>Undg!$A$3</c:f>
              <c:strCache>
                <c:ptCount val="1"/>
                <c:pt idx="0">
                  <c:v>AIKCU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Undg!$B$1:$K$1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Undg!$B$3:$K$3</c:f>
              <c:numCache>
                <c:formatCode>General</c:formatCode>
                <c:ptCount val="10"/>
                <c:pt idx="0">
                  <c:v>529</c:v>
                </c:pt>
                <c:pt idx="1">
                  <c:v>422</c:v>
                </c:pt>
                <c:pt idx="2">
                  <c:v>442</c:v>
                </c:pt>
                <c:pt idx="3">
                  <c:v>469</c:v>
                </c:pt>
                <c:pt idx="4">
                  <c:v>449</c:v>
                </c:pt>
                <c:pt idx="5">
                  <c:v>428</c:v>
                </c:pt>
                <c:pt idx="6">
                  <c:v>326</c:v>
                </c:pt>
                <c:pt idx="7">
                  <c:v>359</c:v>
                </c:pt>
                <c:pt idx="8">
                  <c:v>329</c:v>
                </c:pt>
                <c:pt idx="9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0-844C-AEBF-D06672B32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751592"/>
        <c:axId val="339755856"/>
      </c:barChart>
      <c:lineChart>
        <c:grouping val="standard"/>
        <c:varyColors val="0"/>
        <c:ser>
          <c:idx val="2"/>
          <c:order val="2"/>
          <c:tx>
            <c:strRef>
              <c:f>Undg!$A$4</c:f>
              <c:strCache>
                <c:ptCount val="1"/>
                <c:pt idx="0">
                  <c:v>Total Bachelor's Degrees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Undg!$B$1:$K$1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Undg!$B$4:$K$4</c:f>
              <c:numCache>
                <c:formatCode>General</c:formatCode>
                <c:ptCount val="10"/>
                <c:pt idx="0">
                  <c:v>2273</c:v>
                </c:pt>
                <c:pt idx="1">
                  <c:v>2190</c:v>
                </c:pt>
                <c:pt idx="2">
                  <c:v>2262</c:v>
                </c:pt>
                <c:pt idx="3">
                  <c:v>2226</c:v>
                </c:pt>
                <c:pt idx="4">
                  <c:v>2283</c:v>
                </c:pt>
                <c:pt idx="5">
                  <c:v>2228</c:v>
                </c:pt>
                <c:pt idx="6">
                  <c:v>1968</c:v>
                </c:pt>
                <c:pt idx="7">
                  <c:v>2059</c:v>
                </c:pt>
                <c:pt idx="8">
                  <c:v>1940</c:v>
                </c:pt>
                <c:pt idx="9">
                  <c:v>1928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A0-844C-AEBF-D06672B32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751592"/>
        <c:axId val="339755856"/>
      </c:lineChart>
      <c:catAx>
        <c:axId val="33975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55856"/>
        <c:crosses val="autoZero"/>
        <c:auto val="1"/>
        <c:lblAlgn val="ctr"/>
        <c:lblOffset val="100"/>
        <c:noMultiLvlLbl val="0"/>
      </c:catAx>
      <c:valAx>
        <c:axId val="33975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75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'Graduate Credn'!$A$11</c:f>
              <c:strCache>
                <c:ptCount val="1"/>
                <c:pt idx="0">
                  <c:v>Total 4-Year Public Grad Degrees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'Graduate Credn'!$B$1:$K$1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'Graduate Credn'!$B$11:$K$11</c:f>
              <c:numCache>
                <c:formatCode>General</c:formatCode>
                <c:ptCount val="10"/>
                <c:pt idx="0">
                  <c:v>2024</c:v>
                </c:pt>
                <c:pt idx="1">
                  <c:v>1895</c:v>
                </c:pt>
                <c:pt idx="2">
                  <c:v>1965</c:v>
                </c:pt>
                <c:pt idx="3">
                  <c:v>2146</c:v>
                </c:pt>
                <c:pt idx="4">
                  <c:v>1928</c:v>
                </c:pt>
                <c:pt idx="5">
                  <c:v>1614</c:v>
                </c:pt>
                <c:pt idx="6">
                  <c:v>1533</c:v>
                </c:pt>
                <c:pt idx="7">
                  <c:v>1473</c:v>
                </c:pt>
                <c:pt idx="8">
                  <c:v>1510</c:v>
                </c:pt>
                <c:pt idx="9">
                  <c:v>1534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2-8F45-8E33-86B5EC1F7128}"/>
            </c:ext>
          </c:extLst>
        </c:ser>
        <c:ser>
          <c:idx val="1"/>
          <c:order val="1"/>
          <c:tx>
            <c:strRef>
              <c:f>'Graduate Credn'!$A$12</c:f>
              <c:strCache>
                <c:ptCount val="1"/>
                <c:pt idx="0">
                  <c:v>Total AIKCU Grad Degrees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'Graduate Credn'!$B$1:$K$1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'Graduate Credn'!$B$12:$K$12</c:f>
              <c:numCache>
                <c:formatCode>General</c:formatCode>
                <c:ptCount val="10"/>
                <c:pt idx="0">
                  <c:v>964</c:v>
                </c:pt>
                <c:pt idx="1">
                  <c:v>1109</c:v>
                </c:pt>
                <c:pt idx="2">
                  <c:v>1162</c:v>
                </c:pt>
                <c:pt idx="3">
                  <c:v>1487</c:v>
                </c:pt>
                <c:pt idx="4">
                  <c:v>1668</c:v>
                </c:pt>
                <c:pt idx="5">
                  <c:v>1569</c:v>
                </c:pt>
                <c:pt idx="6">
                  <c:v>1553</c:v>
                </c:pt>
                <c:pt idx="7">
                  <c:v>1622</c:v>
                </c:pt>
                <c:pt idx="8">
                  <c:v>1726</c:v>
                </c:pt>
                <c:pt idx="9">
                  <c:v>1923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2-8F45-8E33-86B5EC1F7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61190744"/>
        <c:axId val="661191072"/>
      </c:barChart>
      <c:lineChart>
        <c:grouping val="standard"/>
        <c:varyColors val="0"/>
        <c:ser>
          <c:idx val="2"/>
          <c:order val="2"/>
          <c:tx>
            <c:strRef>
              <c:f>'Graduate Credn'!$A$13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'Graduate Credn'!$B$1:$K$1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'Graduate Credn'!$B$13:$K$13</c:f>
              <c:numCache>
                <c:formatCode>General</c:formatCode>
                <c:ptCount val="10"/>
                <c:pt idx="0">
                  <c:v>2988</c:v>
                </c:pt>
                <c:pt idx="1">
                  <c:v>3004</c:v>
                </c:pt>
                <c:pt idx="2">
                  <c:v>3127</c:v>
                </c:pt>
                <c:pt idx="3">
                  <c:v>3633</c:v>
                </c:pt>
                <c:pt idx="4">
                  <c:v>3596</c:v>
                </c:pt>
                <c:pt idx="5">
                  <c:v>3183</c:v>
                </c:pt>
                <c:pt idx="6">
                  <c:v>3086</c:v>
                </c:pt>
                <c:pt idx="7">
                  <c:v>3095</c:v>
                </c:pt>
                <c:pt idx="8">
                  <c:v>3236</c:v>
                </c:pt>
                <c:pt idx="9">
                  <c:v>3457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12-8F45-8E33-86B5EC1F7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190744"/>
        <c:axId val="661191072"/>
      </c:lineChart>
      <c:catAx>
        <c:axId val="66119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191072"/>
        <c:crosses val="autoZero"/>
        <c:auto val="1"/>
        <c:lblAlgn val="ctr"/>
        <c:lblOffset val="100"/>
        <c:noMultiLvlLbl val="0"/>
      </c:catAx>
      <c:valAx>
        <c:axId val="66119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190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1-A34F-98C3-A1B91BBDE9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1-A34F-98C3-A1B91BBDE9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51-A34F-98C3-A1B91BBDE9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51-A34F-98C3-A1B91BBDE9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51-A34F-98C3-A1B91BBDE9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51-A34F-98C3-A1B91BBDE9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51-A34F-98C3-A1B91BBDE9C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351-A34F-98C3-A1B91BBDE9C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351-A34F-98C3-A1B91BBDE9C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351-A34F-98C3-A1B91BBDE9C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351-A34F-98C3-A1B91BBDE9C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351-A34F-98C3-A1B91BBDE9C1}"/>
              </c:ext>
            </c:extLst>
          </c:dPt>
          <c:dLbls>
            <c:dLbl>
              <c:idx val="0"/>
              <c:layout>
                <c:manualLayout>
                  <c:x val="-7.6507509269604534E-2"/>
                  <c:y val="9.0230286516407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51-A34F-98C3-A1B91BBDE9C1}"/>
                </c:ext>
              </c:extLst>
            </c:dLbl>
            <c:dLbl>
              <c:idx val="1"/>
              <c:layout>
                <c:manualLayout>
                  <c:x val="-3.3194313188043501E-2"/>
                  <c:y val="-0.1011555750034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51-A34F-98C3-A1B91BBDE9C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51-A34F-98C3-A1B91BBDE9C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351-A34F-98C3-A1B91BBDE9C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351-A34F-98C3-A1B91BBDE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'EPSB Undg by Major'!$A$2:$A$13</c:f>
              <c:strCache>
                <c:ptCount val="12"/>
                <c:pt idx="0">
                  <c:v>Elementary Education</c:v>
                </c:pt>
                <c:pt idx="1">
                  <c:v>Exception Children</c:v>
                </c:pt>
                <c:pt idx="2">
                  <c:v>Social Studies</c:v>
                </c:pt>
                <c:pt idx="3">
                  <c:v>Math</c:v>
                </c:pt>
                <c:pt idx="4">
                  <c:v>English/Language Arts</c:v>
                </c:pt>
                <c:pt idx="5">
                  <c:v>Science</c:v>
                </c:pt>
                <c:pt idx="6">
                  <c:v>Music </c:v>
                </c:pt>
                <c:pt idx="7">
                  <c:v>Physical Health</c:v>
                </c:pt>
                <c:pt idx="8">
                  <c:v>Career &amp; Technical Education</c:v>
                </c:pt>
                <c:pt idx="9">
                  <c:v>World Language</c:v>
                </c:pt>
                <c:pt idx="10">
                  <c:v>Arts and Humanities</c:v>
                </c:pt>
                <c:pt idx="11">
                  <c:v>School Media Librarian</c:v>
                </c:pt>
              </c:strCache>
            </c:strRef>
          </c:cat>
          <c:val>
            <c:numRef>
              <c:f>'EPSB Undg by Major'!$B$2:$B$13</c:f>
              <c:numCache>
                <c:formatCode>0.0%</c:formatCode>
                <c:ptCount val="12"/>
                <c:pt idx="0">
                  <c:v>0.3427575829571553</c:v>
                </c:pt>
                <c:pt idx="1">
                  <c:v>0.20131464322483567</c:v>
                </c:pt>
                <c:pt idx="2">
                  <c:v>9.2658588738417674E-2</c:v>
                </c:pt>
                <c:pt idx="3">
                  <c:v>8.9965945988754251E-2</c:v>
                </c:pt>
                <c:pt idx="4">
                  <c:v>8.5689395739288826E-2</c:v>
                </c:pt>
                <c:pt idx="5">
                  <c:v>6.3752276867030971E-2</c:v>
                </c:pt>
                <c:pt idx="6">
                  <c:v>4.0072859744990891E-2</c:v>
                </c:pt>
                <c:pt idx="7">
                  <c:v>2.7955967371505505E-2</c:v>
                </c:pt>
                <c:pt idx="8">
                  <c:v>2.4233784746970778E-2</c:v>
                </c:pt>
                <c:pt idx="9">
                  <c:v>1.6868614872891423E-2</c:v>
                </c:pt>
                <c:pt idx="10">
                  <c:v>1.37007998732874E-2</c:v>
                </c:pt>
                <c:pt idx="11">
                  <c:v>1.0295398748713074E-3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351-A34F-98C3-A1B91BBDE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4245927201128"/>
          <c:y val="0.76259920259726655"/>
          <c:w val="0.55435916050042211"/>
          <c:h val="0.1892224637577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4245927201128"/>
          <c:y val="0.76259920259726655"/>
          <c:w val="0.55435916050042211"/>
          <c:h val="0.1892224637577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'ESPB Compl Cert Percentage'!$E$32</c:f>
              <c:strCache>
                <c:ptCount val="1"/>
                <c:pt idx="0">
                  <c:v>Statement of Eligibility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'ESPB Compl Cert Percentage'!$A$33:$A$43</c:f>
              <c:strCache>
                <c:ptCount val="11"/>
                <c:pt idx="0">
                  <c:v>Arts and Humanities</c:v>
                </c:pt>
                <c:pt idx="1">
                  <c:v>Career &amp; Technical Education</c:v>
                </c:pt>
                <c:pt idx="2">
                  <c:v>Elementary Education</c:v>
                </c:pt>
                <c:pt idx="3">
                  <c:v>English/Language Arts</c:v>
                </c:pt>
                <c:pt idx="4">
                  <c:v>Exception Children</c:v>
                </c:pt>
                <c:pt idx="5">
                  <c:v>Math</c:v>
                </c:pt>
                <c:pt idx="6">
                  <c:v>Music </c:v>
                </c:pt>
                <c:pt idx="7">
                  <c:v>Physical Health</c:v>
                </c:pt>
                <c:pt idx="8">
                  <c:v>Science</c:v>
                </c:pt>
                <c:pt idx="9">
                  <c:v>Social Studies</c:v>
                </c:pt>
                <c:pt idx="10">
                  <c:v>World Language</c:v>
                </c:pt>
              </c:strCache>
            </c:strRef>
          </c:cat>
          <c:val>
            <c:numRef>
              <c:f>'ESPB Compl Cert Percentage'!$E$33:$E$43</c:f>
              <c:numCache>
                <c:formatCode>0%</c:formatCode>
                <c:ptCount val="11"/>
                <c:pt idx="0">
                  <c:v>0.79</c:v>
                </c:pt>
                <c:pt idx="1">
                  <c:v>0.8833333333333333</c:v>
                </c:pt>
                <c:pt idx="2">
                  <c:v>0.90666666666666662</c:v>
                </c:pt>
                <c:pt idx="3">
                  <c:v>0.9</c:v>
                </c:pt>
                <c:pt idx="4">
                  <c:v>0.90333333333333332</c:v>
                </c:pt>
                <c:pt idx="5">
                  <c:v>0.92666666666666675</c:v>
                </c:pt>
                <c:pt idx="6">
                  <c:v>0.80666666666666664</c:v>
                </c:pt>
                <c:pt idx="7">
                  <c:v>0.81666666666666676</c:v>
                </c:pt>
                <c:pt idx="8">
                  <c:v>0.94666666666666666</c:v>
                </c:pt>
                <c:pt idx="9">
                  <c:v>0.89</c:v>
                </c:pt>
                <c:pt idx="10">
                  <c:v>0.81666666666666676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D-4634-86C8-EC9CD5878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3351736"/>
        <c:axId val="453352064"/>
      </c:barChart>
      <c:catAx>
        <c:axId val="45335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352064"/>
        <c:crosses val="autoZero"/>
        <c:auto val="1"/>
        <c:lblAlgn val="ctr"/>
        <c:lblOffset val="100"/>
        <c:noMultiLvlLbl val="0"/>
      </c:catAx>
      <c:valAx>
        <c:axId val="45335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35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'EPSB Undg by Major'!$T$2:$T$14</cx:f>
        <cx:lvl ptCount="13">
          <cx:pt idx="0">Elementary Education</cx:pt>
          <cx:pt idx="1">Exception Children</cx:pt>
          <cx:pt idx="2">Social Studies</cx:pt>
          <cx:pt idx="3">Math</cx:pt>
          <cx:pt idx="4">English/Language Arts</cx:pt>
          <cx:pt idx="5">Science</cx:pt>
          <cx:pt idx="6">Music </cx:pt>
          <cx:pt idx="7">Physical Health</cx:pt>
          <cx:pt idx="8">Career &amp; Technical Education</cx:pt>
          <cx:pt idx="9">World Language</cx:pt>
          <cx:pt idx="10">Arts and Humanities</cx:pt>
          <cx:pt idx="11">School Media Librarian</cx:pt>
          <cx:pt idx="12">Total</cx:pt>
        </cx:lvl>
      </cx:strDim>
      <cx:numDim type="val">
        <cx:f>'EPSB Undg by Major'!$Y$2:$Y$14</cx:f>
        <cx:lvl ptCount="13" formatCode="0%">
          <cx:pt idx="0">-0.17786561264822134</cx:pt>
          <cx:pt idx="1">-0.346483704974271</cx:pt>
          <cx:pt idx="2">-0.76635514018691586</cx:pt>
          <cx:pt idx="3">-0.57333333333333336</cx:pt>
          <cx:pt idx="4">-0.45132743362831856</cx:pt>
          <cx:pt idx="5">-0.569620253164557</cx:pt>
          <cx:pt idx="6">-0.23478260869565218</cx:pt>
          <cx:pt idx="7">-0.54666666666666663</cx:pt>
          <cx:pt idx="8">0.13513513513513514</cx:pt>
          <cx:pt idx="9">-0.078431372549019607</cx:pt>
          <cx:pt idx="10">-0.92592592592592593</cx:pt>
          <cx:pt idx="11">0</cx:pt>
          <cx:pt idx="12">-0.19858007934850699</cx:pt>
        </cx:lvl>
      </cx:numDim>
    </cx:data>
  </cx:chartData>
  <cx:chart>
    <cx:plotArea>
      <cx:plotAreaRegion>
        <cx:series layoutId="boxWhisker" uniqueId="{F7DAC00D-2DC4-4B2F-AB06-E9960A2E3F6F}">
          <cx:tx>
            <cx:txData>
              <cx:f>'EPSB Undg by Major'!$Y$1</cx:f>
              <cx:v>% 3 year change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C73F9-8C2A-47A6-B92D-ECA0FC6E7CA1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8E773-FFF5-4951-BDB6-0DB76A9026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8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25B4C9-1643-4445-9CFD-68C1EBD8B800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FCF766C-C5DE-4036-99C8-C6E8D8C1E1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F766C-C5DE-4036-99C8-C6E8D8C1E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6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33" y="8841658"/>
            <a:ext cx="3043077" cy="465852"/>
          </a:xfrm>
          <a:prstGeom prst="rect">
            <a:avLst/>
          </a:prstGeom>
        </p:spPr>
        <p:txBody>
          <a:bodyPr lIns="91585" tIns="45792" rIns="91585" bIns="45792"/>
          <a:lstStyle/>
          <a:p>
            <a:fld id="{AAD52DC0-41FB-45D6-A9C5-A08A456D52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r>
              <a:rPr lang="en-US" baseline="0" dirty="0" smtClean="0"/>
              <a:t> for decline in undergraduate teaching degrees?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Murray and UofL deans can provide some perspective from their respective campuses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are monitoring at the state level – and are working with our campuses and KDE to determine what is behind the decline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Hypotheses: increasing career opportunities in other, perhaps higher pay, professions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Perhaps interest in professions with stronger career ladders and training programs that are less prescriptive.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9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While the number of doctoral degrees in education</a:t>
            </a:r>
            <a:r>
              <a:rPr lang="en-US" baseline="0" dirty="0" smtClean="0"/>
              <a:t> continues to increase, </a:t>
            </a:r>
            <a:r>
              <a:rPr lang="en-US" dirty="0" smtClean="0"/>
              <a:t>we anticipate that there will be a decline in the number of masters</a:t>
            </a:r>
            <a:r>
              <a:rPr lang="en-US" baseline="0" dirty="0" smtClean="0"/>
              <a:t> degrees in the coming years, partly due to the change in requirements for rank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85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Exceptional children</a:t>
            </a:r>
            <a:r>
              <a:rPr lang="en-US" baseline="0" dirty="0" smtClean="0"/>
              <a:t> – special education and gifted and talented.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9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2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33" y="8841658"/>
            <a:ext cx="3043077" cy="465852"/>
          </a:xfrm>
          <a:prstGeom prst="rect">
            <a:avLst/>
          </a:prstGeom>
        </p:spPr>
        <p:txBody>
          <a:bodyPr lIns="91585" tIns="45792" rIns="91585" bIns="45792"/>
          <a:lstStyle/>
          <a:p>
            <a:fld id="{AAD52DC0-41FB-45D6-A9C5-A08A456D52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16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433" y="8841658"/>
            <a:ext cx="3043077" cy="465852"/>
          </a:xfrm>
          <a:prstGeom prst="rect">
            <a:avLst/>
          </a:prstGeom>
        </p:spPr>
        <p:txBody>
          <a:bodyPr lIns="91585" tIns="45792" rIns="91585" bIns="45792"/>
          <a:lstStyle/>
          <a:p>
            <a:fld id="{AAD52DC0-41FB-45D6-A9C5-A08A456D52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4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5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57400"/>
            <a:ext cx="7772400" cy="1905000"/>
          </a:xfrm>
        </p:spPr>
        <p:txBody>
          <a:bodyPr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186101"/>
            <a:ext cx="44196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446520"/>
            <a:ext cx="1409703" cy="22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333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975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7846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294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383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873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01C9E-C5DC-48BB-B15F-66CA1F7B29F6}" type="datetime1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Kentucky Council on Postsecondary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562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410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Kentucky Council on Postsecondary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8229600" cy="304800"/>
          </a:xfrm>
        </p:spPr>
        <p:txBody>
          <a:bodyPr/>
          <a:lstStyle>
            <a:lvl1pPr marL="0" indent="0">
              <a:buFontTx/>
              <a:buNone/>
              <a:defRPr sz="1050" i="1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1317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91000"/>
            <a:ext cx="7467600" cy="1066800"/>
          </a:xfrm>
          <a:solidFill>
            <a:schemeClr val="accent3">
              <a:lumMod val="75000"/>
            </a:schemeClr>
          </a:solidFill>
        </p:spPr>
        <p:txBody>
          <a:bodyPr lIns="182880" anchor="ctr" anchorCtr="0"/>
          <a:lstStyle>
            <a:lvl1pPr algn="l">
              <a:defRPr sz="3200" b="0" cap="all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Kentucky Council on Postsecondary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228600"/>
            <a:ext cx="1219200" cy="3886200"/>
          </a:xfrm>
          <a:prstGeom prst="rect">
            <a:avLst/>
          </a:pr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4191000"/>
            <a:ext cx="1219200" cy="1066800"/>
          </a:xfrm>
          <a:prstGeom prst="rect">
            <a:avLst/>
          </a:prstGeom>
          <a:solidFill>
            <a:srgbClr val="C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20732" r="12648" b="30518"/>
          <a:stretch/>
        </p:blipFill>
        <p:spPr>
          <a:xfrm>
            <a:off x="218049" y="4287328"/>
            <a:ext cx="1087902" cy="8839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52401" y="5334000"/>
            <a:ext cx="8763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235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 Section Header with Othe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91000"/>
            <a:ext cx="7467600" cy="1066800"/>
          </a:xfrm>
          <a:solidFill>
            <a:schemeClr val="accent3">
              <a:lumMod val="75000"/>
            </a:schemeClr>
          </a:solidFill>
        </p:spPr>
        <p:txBody>
          <a:bodyPr lIns="182880" anchor="ctr" anchorCtr="0"/>
          <a:lstStyle>
            <a:lvl1pPr algn="l">
              <a:defRPr sz="3200" b="0" cap="all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Kentucky Council on Postsecondary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228600"/>
            <a:ext cx="1219200" cy="3886200"/>
          </a:xfrm>
          <a:prstGeom prst="rect">
            <a:avLst/>
          </a:pr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4191000"/>
            <a:ext cx="1219200" cy="1066800"/>
          </a:xfrm>
          <a:prstGeom prst="rect">
            <a:avLst/>
          </a:prstGeom>
          <a:solidFill>
            <a:srgbClr val="C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20732" r="12648" b="30518"/>
          <a:stretch/>
        </p:blipFill>
        <p:spPr>
          <a:xfrm>
            <a:off x="218049" y="4287328"/>
            <a:ext cx="1087902" cy="8839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52401" y="5334000"/>
            <a:ext cx="8763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447800" y="609600"/>
            <a:ext cx="7391400" cy="350520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9847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575" y="6309651"/>
            <a:ext cx="51250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6925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14" y="247422"/>
            <a:ext cx="5424488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10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8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39" y="257025"/>
            <a:ext cx="6447501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6840" y="1773451"/>
            <a:ext cx="6891536" cy="4901324"/>
          </a:xfrm>
          <a:prstGeom prst="rect">
            <a:avLst/>
          </a:prstGeom>
        </p:spPr>
        <p:txBody>
          <a:bodyPr/>
          <a:lstStyle>
            <a:lvl5pPr marL="1543050" indent="-17145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2810" y="6314035"/>
            <a:ext cx="512504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7092" y="64614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OSAA:DAAS:DAC Webcast: 12132018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6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8229600" cy="304800"/>
          </a:xfrm>
        </p:spPr>
        <p:txBody>
          <a:bodyPr/>
          <a:lstStyle>
            <a:lvl1pPr marL="0" indent="0">
              <a:buFontTx/>
              <a:buNone/>
              <a:defRPr sz="1050" i="1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69495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005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462213"/>
            <a:ext cx="7239000" cy="1362075"/>
          </a:xfrm>
          <a:noFill/>
        </p:spPr>
        <p:txBody>
          <a:bodyPr lIns="182880" anchor="t"/>
          <a:lstStyle>
            <a:lvl1pPr algn="l">
              <a:defRPr sz="3200" b="0" cap="all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33813"/>
            <a:ext cx="7239000" cy="1500187"/>
          </a:xfrm>
        </p:spPr>
        <p:txBody>
          <a:bodyPr lIns="182880"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B7D366-500E-4371-89E7-904A15AB9819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Kentucky Council on Postsecondary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5884" y="-152400"/>
            <a:ext cx="394716" cy="7162800"/>
          </a:xfrm>
          <a:prstGeom prst="rect">
            <a:avLst/>
          </a:prstGeom>
          <a:solidFill>
            <a:schemeClr val="tx1"/>
          </a:solidFill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18" y="-228600"/>
            <a:ext cx="18842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151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91000"/>
            <a:ext cx="7467600" cy="1066800"/>
          </a:xfrm>
          <a:solidFill>
            <a:srgbClr val="005495"/>
          </a:solidFill>
        </p:spPr>
        <p:txBody>
          <a:bodyPr lIns="182880" anchor="ctr" anchorCtr="0"/>
          <a:lstStyle>
            <a:lvl1pPr algn="l">
              <a:defRPr sz="2400" b="0" cap="all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228600"/>
            <a:ext cx="1219200" cy="3886200"/>
          </a:xfrm>
          <a:prstGeom prst="rect">
            <a:avLst/>
          </a:pr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4191000"/>
            <a:ext cx="1219200" cy="1066800"/>
          </a:xfrm>
          <a:prstGeom prst="rect">
            <a:avLst/>
          </a:prstGeom>
          <a:solidFill>
            <a:srgbClr val="C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20732" r="12648" b="30518"/>
          <a:stretch/>
        </p:blipFill>
        <p:spPr>
          <a:xfrm>
            <a:off x="218049" y="4287328"/>
            <a:ext cx="1087902" cy="8839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52401" y="5334000"/>
            <a:ext cx="8763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412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Section Header with Othe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91000"/>
            <a:ext cx="7467600" cy="1066800"/>
          </a:xfrm>
          <a:solidFill>
            <a:srgbClr val="005495"/>
          </a:solidFill>
        </p:spPr>
        <p:txBody>
          <a:bodyPr lIns="182880" anchor="ctr" anchorCtr="0"/>
          <a:lstStyle>
            <a:lvl1pPr algn="l">
              <a:defRPr sz="2400" b="0" cap="all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228600"/>
            <a:ext cx="1219200" cy="3886200"/>
          </a:xfrm>
          <a:prstGeom prst="rect">
            <a:avLst/>
          </a:pr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4191000"/>
            <a:ext cx="1219200" cy="1066800"/>
          </a:xfrm>
          <a:prstGeom prst="rect">
            <a:avLst/>
          </a:prstGeom>
          <a:solidFill>
            <a:srgbClr val="C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20732" r="12648" b="30518"/>
          <a:stretch/>
        </p:blipFill>
        <p:spPr>
          <a:xfrm>
            <a:off x="218049" y="4287328"/>
            <a:ext cx="1087902" cy="8839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52401" y="5334000"/>
            <a:ext cx="8763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447800" y="609600"/>
            <a:ext cx="7391400" cy="350520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7659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51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383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92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383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992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329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70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511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153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4" y="6256916"/>
            <a:ext cx="530246" cy="44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6200" y="1143000"/>
            <a:ext cx="384154" cy="22860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33400" y="1143000"/>
            <a:ext cx="8534400" cy="228600"/>
          </a:xfrm>
          <a:prstGeom prst="rect">
            <a:avLst/>
          </a:prstGeom>
          <a:solidFill>
            <a:srgbClr val="005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50" r:id="rId15"/>
    <p:sldLayoutId id="2147483660" r:id="rId16"/>
    <p:sldLayoutId id="2147483661" r:id="rId17"/>
    <p:sldLayoutId id="2147483662" r:id="rId18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 userDrawn="1"/>
        </p:nvSpPr>
        <p:spPr>
          <a:xfrm flipV="1">
            <a:off x="1" y="-2"/>
            <a:ext cx="883220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575" y="6309651"/>
            <a:ext cx="512504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1"/>
            <a:ext cx="7772400" cy="1066800"/>
          </a:xfrm>
        </p:spPr>
        <p:txBody>
          <a:bodyPr/>
          <a:lstStyle/>
          <a:p>
            <a:r>
              <a:rPr lang="en-US" dirty="0"/>
              <a:t>Teacher Preparation </a:t>
            </a: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696200" cy="1752600"/>
          </a:xfrm>
        </p:spPr>
        <p:txBody>
          <a:bodyPr/>
          <a:lstStyle/>
          <a:p>
            <a:r>
              <a:rPr lang="en-US" sz="1800" dirty="0"/>
              <a:t>House Appropriations and Revenue </a:t>
            </a:r>
            <a:r>
              <a:rPr lang="en-US" sz="1800" dirty="0" smtClean="0"/>
              <a:t>Committee</a:t>
            </a:r>
          </a:p>
          <a:p>
            <a:r>
              <a:rPr lang="en-US" sz="1800" dirty="0" smtClean="0"/>
              <a:t>Budget </a:t>
            </a:r>
            <a:r>
              <a:rPr lang="en-US" sz="1800" dirty="0"/>
              <a:t>Review </a:t>
            </a:r>
            <a:r>
              <a:rPr lang="en-US" sz="1800" dirty="0" smtClean="0"/>
              <a:t>Subcommittee on </a:t>
            </a:r>
            <a:r>
              <a:rPr lang="en-US" sz="1800" dirty="0"/>
              <a:t>Postsecondary Education </a:t>
            </a:r>
          </a:p>
          <a:p>
            <a:endParaRPr lang="en-US" sz="1800" dirty="0">
              <a:solidFill>
                <a:srgbClr val="002243"/>
              </a:solidFill>
            </a:endParaRPr>
          </a:p>
          <a:p>
            <a:r>
              <a:rPr lang="en-US" sz="1800" dirty="0"/>
              <a:t>Aaron Thompson, President</a:t>
            </a:r>
          </a:p>
          <a:p>
            <a:r>
              <a:rPr lang="en-US" sz="1800" dirty="0"/>
              <a:t>Kentucky Council on Postsecondary Education</a:t>
            </a:r>
          </a:p>
          <a:p>
            <a:r>
              <a:rPr lang="en-US" sz="1800" dirty="0"/>
              <a:t>2/8/2019</a:t>
            </a:r>
          </a:p>
        </p:txBody>
      </p:sp>
    </p:spTree>
    <p:extLst>
      <p:ext uri="{BB962C8B-B14F-4D97-AF65-F5344CB8AC3E}">
        <p14:creationId xmlns:p14="http://schemas.microsoft.com/office/powerpoint/2010/main" val="34735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22" y="1050019"/>
            <a:ext cx="5493575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Kentucky Teacher Shortages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1640" y="2017558"/>
            <a:ext cx="6089348" cy="3321158"/>
          </a:xfrm>
        </p:spPr>
        <p:txBody>
          <a:bodyPr>
            <a:normAutofit/>
          </a:bodyPr>
          <a:lstStyle/>
          <a:p>
            <a:r>
              <a:rPr lang="en-US" dirty="0" smtClean="0"/>
              <a:t>In all of Kentucky’s 10 local workforce districts, teacher shortages are reported in</a:t>
            </a:r>
            <a:r>
              <a:rPr lang="en-US" dirty="0"/>
              <a:t> </a:t>
            </a:r>
            <a:r>
              <a:rPr lang="en-US" dirty="0" smtClean="0"/>
              <a:t>3 areas: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areer </a:t>
            </a:r>
            <a:r>
              <a:rPr lang="en-US" dirty="0"/>
              <a:t>and technical </a:t>
            </a:r>
            <a:r>
              <a:rPr lang="en-US" dirty="0" smtClean="0"/>
              <a:t>education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orld languages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xceptional children</a:t>
            </a:r>
          </a:p>
        </p:txBody>
      </p:sp>
    </p:spTree>
    <p:extLst>
      <p:ext uri="{BB962C8B-B14F-4D97-AF65-F5344CB8AC3E}">
        <p14:creationId xmlns:p14="http://schemas.microsoft.com/office/powerpoint/2010/main" val="17044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63" y="6096000"/>
            <a:ext cx="3123008" cy="517764"/>
          </a:xfrm>
        </p:spPr>
        <p:txBody>
          <a:bodyPr/>
          <a:lstStyle/>
          <a:p>
            <a:r>
              <a:rPr lang="en-US" sz="825" dirty="0"/>
              <a:t>Source: </a:t>
            </a:r>
            <a:br>
              <a:rPr lang="en-US" sz="825" dirty="0"/>
            </a:br>
            <a:r>
              <a:rPr lang="en-US" sz="825" dirty="0"/>
              <a:t>Kentucky Center for Statistics, as reported by the Education Professional  Standards Board, 2013-16</a:t>
            </a:r>
            <a:endParaRPr lang="en-US" sz="825" dirty="0"/>
          </a:p>
        </p:txBody>
      </p:sp>
      <p:sp>
        <p:nvSpPr>
          <p:cNvPr id="6" name="TextBox 5"/>
          <p:cNvSpPr txBox="1"/>
          <p:nvPr/>
        </p:nvSpPr>
        <p:spPr>
          <a:xfrm>
            <a:off x="1625660" y="5339608"/>
            <a:ext cx="4847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Initial Certification Teacher Preparation Program Completions by Subject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1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2822185992"/>
                  </p:ext>
                </p:extLst>
              </p:nvPr>
            </p:nvGraphicFramePr>
            <p:xfrm>
              <a:off x="457200" y="1464909"/>
              <a:ext cx="7010400" cy="387469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1" name="Chart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464909"/>
                <a:ext cx="7010400" cy="3874699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1348296" y="513124"/>
            <a:ext cx="5401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3 year change % in number of completers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-Overall a 20% decrease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3583" y="2122916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-35%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49092" y="1733641"/>
            <a:ext cx="369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-8%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3717" y="1464910"/>
            <a:ext cx="4764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+14%</a:t>
            </a:r>
          </a:p>
        </p:txBody>
      </p:sp>
      <p:cxnSp>
        <p:nvCxnSpPr>
          <p:cNvPr id="29" name="Straight Arrow Connector 28"/>
          <p:cNvCxnSpPr>
            <a:endCxn id="24" idx="3"/>
          </p:cNvCxnSpPr>
          <p:nvPr/>
        </p:nvCxnSpPr>
        <p:spPr>
          <a:xfrm flipH="1">
            <a:off x="2139921" y="2221708"/>
            <a:ext cx="117505" cy="16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085020" y="1524444"/>
            <a:ext cx="164072" cy="5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571536" y="1825555"/>
            <a:ext cx="164072" cy="5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8022" y="1050019"/>
            <a:ext cx="549357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Kentucky Teacher Recruitment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1640" y="2017558"/>
            <a:ext cx="6089348" cy="33211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 school career pathways</a:t>
            </a:r>
          </a:p>
          <a:p>
            <a:r>
              <a:rPr lang="en-US" dirty="0" smtClean="0"/>
              <a:t>Educators Rising competition for high school students</a:t>
            </a:r>
          </a:p>
          <a:p>
            <a:r>
              <a:rPr lang="en-US" dirty="0" smtClean="0"/>
              <a:t>Kentucky Academy for Equity in Teaching (KAET)</a:t>
            </a:r>
          </a:p>
          <a:p>
            <a:r>
              <a:rPr lang="en-US" dirty="0" smtClean="0"/>
              <a:t>Diversification </a:t>
            </a:r>
            <a:r>
              <a:rPr lang="en-US" dirty="0"/>
              <a:t>incentive programs for Master’s/Rank II, </a:t>
            </a:r>
            <a:r>
              <a:rPr lang="en-US" dirty="0" smtClean="0"/>
              <a:t>NBCT, </a:t>
            </a:r>
            <a:r>
              <a:rPr lang="en-US" dirty="0"/>
              <a:t>principal certification </a:t>
            </a:r>
            <a:r>
              <a:rPr lang="en-US" dirty="0" smtClean="0"/>
              <a:t>&amp; </a:t>
            </a:r>
            <a:r>
              <a:rPr lang="en-US" dirty="0"/>
              <a:t>district leader certification in development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85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813" y="1050019"/>
            <a:ext cx="5925527" cy="990600"/>
          </a:xfrm>
        </p:spPr>
        <p:txBody>
          <a:bodyPr/>
          <a:lstStyle/>
          <a:p>
            <a:r>
              <a:rPr lang="en-US" dirty="0" smtClean="0"/>
              <a:t>High School Career Pathways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38813" y="1916783"/>
            <a:ext cx="6252100" cy="3675993"/>
          </a:xfrm>
        </p:spPr>
        <p:txBody>
          <a:bodyPr/>
          <a:lstStyle/>
          <a:p>
            <a:r>
              <a:rPr lang="en-US" dirty="0"/>
              <a:t>The Teaching and Learning Pathway is in its third year of implementation. </a:t>
            </a:r>
          </a:p>
          <a:p>
            <a:r>
              <a:rPr lang="en-US" dirty="0" smtClean="0"/>
              <a:t>35 </a:t>
            </a:r>
            <a:r>
              <a:rPr lang="en-US" dirty="0"/>
              <a:t>schools </a:t>
            </a:r>
            <a:r>
              <a:rPr lang="en-US" dirty="0" smtClean="0"/>
              <a:t>in  KY report </a:t>
            </a:r>
            <a:r>
              <a:rPr lang="en-US" dirty="0"/>
              <a:t>having the Teaching and Learning Pathway; </a:t>
            </a:r>
            <a:r>
              <a:rPr lang="en-US" dirty="0" smtClean="0"/>
              <a:t>1,150 </a:t>
            </a:r>
            <a:r>
              <a:rPr lang="en-US" dirty="0"/>
              <a:t>students are enrolled. </a:t>
            </a:r>
            <a:endParaRPr lang="en-US" dirty="0" smtClean="0"/>
          </a:p>
          <a:p>
            <a:pPr marL="0" indent="0">
              <a:buNone/>
            </a:pPr>
            <a:r>
              <a:rPr lang="en-US" sz="2100" dirty="0"/>
              <a:t>The </a:t>
            </a:r>
            <a:r>
              <a:rPr lang="en-US" sz="2100" dirty="0"/>
              <a:t>path includes a 4-course sequence during which students may earn dual credit for courses in educator preparation programs in high schools with dual credit agreements.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8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04" y="1050019"/>
            <a:ext cx="5812337" cy="990600"/>
          </a:xfrm>
        </p:spPr>
        <p:txBody>
          <a:bodyPr/>
          <a:lstStyle/>
          <a:p>
            <a:r>
              <a:rPr lang="en-US" dirty="0" smtClean="0"/>
              <a:t>Educators Rising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52004" y="1769431"/>
            <a:ext cx="6256372" cy="4093901"/>
          </a:xfrm>
        </p:spPr>
        <p:txBody>
          <a:bodyPr/>
          <a:lstStyle/>
          <a:p>
            <a:r>
              <a:rPr lang="en-US" sz="2400" dirty="0"/>
              <a:t>The 3</a:t>
            </a:r>
            <a:r>
              <a:rPr lang="en-US" sz="2400" baseline="30000" dirty="0"/>
              <a:t>rd</a:t>
            </a:r>
            <a:r>
              <a:rPr lang="en-US" sz="2400" dirty="0"/>
              <a:t> annual Educators Rising Kentucky Conference will be held on March 5-6 at </a:t>
            </a:r>
            <a:r>
              <a:rPr lang="en-US" sz="2400" dirty="0"/>
              <a:t>WKU. </a:t>
            </a:r>
          </a:p>
          <a:p>
            <a:r>
              <a:rPr lang="en-US" sz="2400" dirty="0"/>
              <a:t>High </a:t>
            </a:r>
            <a:r>
              <a:rPr lang="en-US" sz="2400" dirty="0"/>
              <a:t>school students from across the state will compete in 20 different competitions to qualify for the national Educators Rising Competition. </a:t>
            </a:r>
            <a:endParaRPr lang="en-US" sz="2400" dirty="0"/>
          </a:p>
          <a:p>
            <a:r>
              <a:rPr lang="en-US" sz="2400" dirty="0"/>
              <a:t>In 2018, Kentucky </a:t>
            </a:r>
            <a:r>
              <a:rPr lang="en-US" sz="2400" dirty="0"/>
              <a:t>had </a:t>
            </a:r>
            <a:r>
              <a:rPr lang="en-US" sz="2400" dirty="0"/>
              <a:t>7 </a:t>
            </a:r>
            <a:r>
              <a:rPr lang="en-US" sz="2400" dirty="0"/>
              <a:t>winners placing in the top 10 at the National </a:t>
            </a:r>
            <a:r>
              <a:rPr lang="en-US" sz="2400" dirty="0"/>
              <a:t>Conference.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1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346" y="1050019"/>
            <a:ext cx="5818995" cy="990600"/>
          </a:xfrm>
        </p:spPr>
        <p:txBody>
          <a:bodyPr/>
          <a:lstStyle/>
          <a:p>
            <a:r>
              <a:rPr lang="en-US" dirty="0" smtClean="0"/>
              <a:t>Kentucky Academy for Equity in Teaching (KAET)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5346" y="2187338"/>
            <a:ext cx="6263030" cy="3675993"/>
          </a:xfrm>
        </p:spPr>
        <p:txBody>
          <a:bodyPr/>
          <a:lstStyle/>
          <a:p>
            <a:r>
              <a:rPr lang="en-US" sz="2100" dirty="0"/>
              <a:t>R</a:t>
            </a:r>
            <a:r>
              <a:rPr lang="en-US" sz="2100" dirty="0"/>
              <a:t>enewable </a:t>
            </a:r>
            <a:r>
              <a:rPr lang="en-US" sz="2100" dirty="0"/>
              <a:t>loan forgiveness program designed to identify and prepare effective, experienced and diverse public educators in the </a:t>
            </a:r>
            <a:r>
              <a:rPr lang="en-US" sz="2100" dirty="0"/>
              <a:t>Commonwealth</a:t>
            </a:r>
          </a:p>
          <a:p>
            <a:r>
              <a:rPr lang="en-US" sz="2100" dirty="0"/>
              <a:t>Open to eligible candidates attending all Kentucky EPSB approved Educator </a:t>
            </a:r>
            <a:r>
              <a:rPr lang="en-US" sz="2100" dirty="0"/>
              <a:t>Preparedness Programs </a:t>
            </a:r>
            <a:endParaRPr lang="en-US" sz="2100" dirty="0"/>
          </a:p>
          <a:p>
            <a:r>
              <a:rPr lang="en-US" sz="2100" dirty="0"/>
              <a:t>P</a:t>
            </a:r>
            <a:r>
              <a:rPr lang="en-US" sz="2100" dirty="0"/>
              <a:t>articipants </a:t>
            </a:r>
            <a:r>
              <a:rPr lang="en-US" sz="2100" dirty="0"/>
              <a:t>will receive financial support and complete an EPSB-approved teacher education program in conjunction with ongoing mentorship by experienced Kentucky educators.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46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712" y="1050019"/>
            <a:ext cx="5845628" cy="990600"/>
          </a:xfrm>
        </p:spPr>
        <p:txBody>
          <a:bodyPr/>
          <a:lstStyle/>
          <a:p>
            <a:r>
              <a:rPr lang="en-US" dirty="0" smtClean="0"/>
              <a:t>In development 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18712" y="1822697"/>
            <a:ext cx="6289664" cy="4040635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iversification </a:t>
            </a:r>
            <a:r>
              <a:rPr lang="en-US" dirty="0"/>
              <a:t>incentive programs for Master’s/Rank II, National Board Certification, principal certification and district leader certification </a:t>
            </a:r>
            <a:endParaRPr lang="en-US" dirty="0" smtClean="0"/>
          </a:p>
          <a:p>
            <a:r>
              <a:rPr lang="en-US" dirty="0" smtClean="0"/>
              <a:t>Scheduled for </a:t>
            </a:r>
            <a:r>
              <a:rPr lang="en-US" dirty="0"/>
              <a:t>release in </a:t>
            </a:r>
            <a:r>
              <a:rPr lang="en-US" dirty="0" smtClean="0"/>
              <a:t>spring </a:t>
            </a:r>
            <a:r>
              <a:rPr lang="en-US" dirty="0"/>
              <a:t>2019.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819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421" y="1050019"/>
            <a:ext cx="5878919" cy="990600"/>
          </a:xfrm>
        </p:spPr>
        <p:txBody>
          <a:bodyPr/>
          <a:lstStyle/>
          <a:p>
            <a:r>
              <a:rPr lang="en-US" dirty="0" smtClean="0"/>
              <a:t>Teacher Turnover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85421" y="1802722"/>
            <a:ext cx="6322955" cy="486053"/>
          </a:xfrm>
        </p:spPr>
        <p:txBody>
          <a:bodyPr/>
          <a:lstStyle/>
          <a:p>
            <a:r>
              <a:rPr lang="en-US" dirty="0"/>
              <a:t>17% statewide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26606" y="3048517"/>
            <a:ext cx="6322955" cy="4860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80000"/>
              <a:buFont typeface="Franklin Gothic Medium" panose="020B0603020102020204" pitchFamily="34" charset="0"/>
              <a:buChar char="●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2" panose="05020102010507070707" pitchFamily="18" charset="2"/>
              <a:buChar char="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Franklin Gothic Medium" panose="020B0603020102020204" pitchFamily="34" charset="0"/>
              <a:buChar char="●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Managing student conduct – 82.5%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School leadership – 87.5%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2BD24"/>
              </a:buClr>
              <a:buSzPct val="100000"/>
              <a:buFont typeface="Wingdings 3" panose="05040102010807070707" pitchFamily="18" charset="2"/>
              <a:buChar char="}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Community engagement – 85.8%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6606" y="2422996"/>
            <a:ext cx="5878919" cy="990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Teacher Satisfaction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688" y="5165139"/>
            <a:ext cx="54060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Source: Teaching, Empowering, Leading and Learning (TELL) 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KY Survey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91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5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8382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By the Numbers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7114" y="1617663"/>
            <a:ext cx="8265886" cy="33972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>
                <a:latin typeface="+mn-lt"/>
              </a:rPr>
              <a:t>All </a:t>
            </a:r>
            <a:r>
              <a:rPr lang="en-US" sz="2800" b="1" dirty="0" smtClean="0">
                <a:latin typeface="+mn-lt"/>
              </a:rPr>
              <a:t>8 </a:t>
            </a:r>
            <a:r>
              <a:rPr lang="en-US" sz="2800" b="1" dirty="0" smtClean="0">
                <a:latin typeface="+mn-lt"/>
              </a:rPr>
              <a:t>of </a:t>
            </a:r>
            <a:r>
              <a:rPr lang="en-US" sz="2800" b="1" dirty="0">
                <a:latin typeface="+mn-lt"/>
              </a:rPr>
              <a:t>Kentucky’s public universities </a:t>
            </a:r>
            <a:r>
              <a:rPr lang="en-US" sz="2800" dirty="0">
                <a:latin typeface="+mn-lt"/>
              </a:rPr>
              <a:t>and </a:t>
            </a:r>
            <a:r>
              <a:rPr lang="en-US" sz="2800" b="1" dirty="0">
                <a:latin typeface="+mn-lt"/>
              </a:rPr>
              <a:t>17 of the state’s independent colleges </a:t>
            </a:r>
            <a:r>
              <a:rPr lang="en-US" sz="2800" dirty="0">
                <a:latin typeface="+mn-lt"/>
              </a:rPr>
              <a:t>offer education programs leading to teacher certification</a:t>
            </a:r>
            <a:r>
              <a:rPr lang="en-US" sz="2800" dirty="0" smtClean="0">
                <a:latin typeface="+mn-lt"/>
              </a:rPr>
              <a:t>.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 smtClean="0">
                <a:latin typeface="+mn-lt"/>
              </a:rPr>
              <a:t>Approximately </a:t>
            </a:r>
            <a:r>
              <a:rPr lang="en-US" sz="2800" b="1" dirty="0" smtClean="0">
                <a:latin typeface="+mn-lt"/>
              </a:rPr>
              <a:t>8</a:t>
            </a:r>
            <a:r>
              <a:rPr lang="en-US" sz="2800" b="1" dirty="0" smtClean="0">
                <a:latin typeface="+mn-lt"/>
              </a:rPr>
              <a:t>% of all </a:t>
            </a:r>
            <a:r>
              <a:rPr lang="en-US" sz="2800" b="1" dirty="0" smtClean="0">
                <a:latin typeface="+mn-lt"/>
              </a:rPr>
              <a:t>Kentucky undergraduate </a:t>
            </a:r>
            <a:r>
              <a:rPr lang="en-US" sz="2800" b="1" dirty="0" smtClean="0">
                <a:latin typeface="+mn-lt"/>
              </a:rPr>
              <a:t>degrees</a:t>
            </a:r>
            <a:r>
              <a:rPr lang="en-US" sz="2800" dirty="0" smtClean="0">
                <a:latin typeface="+mn-lt"/>
              </a:rPr>
              <a:t> are </a:t>
            </a:r>
            <a:r>
              <a:rPr lang="en-US" sz="2800" dirty="0" smtClean="0">
                <a:latin typeface="+mn-lt"/>
              </a:rPr>
              <a:t>in the education field.</a:t>
            </a:r>
            <a:endParaRPr lang="en-US" sz="28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 smtClean="0">
                <a:latin typeface="+mn-lt"/>
              </a:rPr>
              <a:t>Over </a:t>
            </a:r>
            <a:r>
              <a:rPr lang="en-US" sz="2800" b="1" dirty="0" smtClean="0">
                <a:latin typeface="+mn-lt"/>
              </a:rPr>
              <a:t>70% of all students </a:t>
            </a:r>
            <a:r>
              <a:rPr lang="en-US" sz="2800" dirty="0" smtClean="0">
                <a:latin typeface="+mn-lt"/>
              </a:rPr>
              <a:t>of </a:t>
            </a:r>
            <a:r>
              <a:rPr lang="en-US" sz="2800" dirty="0" smtClean="0">
                <a:latin typeface="+mn-lt"/>
              </a:rPr>
              <a:t>admitted </a:t>
            </a:r>
            <a:r>
              <a:rPr lang="en-US" sz="2800" dirty="0" smtClean="0">
                <a:latin typeface="+mn-lt"/>
              </a:rPr>
              <a:t>to KY teacher preparation programs complete their programs.</a:t>
            </a:r>
            <a:endParaRPr lang="en-US" sz="28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2800" dirty="0" smtClean="0">
                <a:latin typeface="+mn-lt"/>
              </a:rPr>
              <a:t>Approximately </a:t>
            </a:r>
            <a:r>
              <a:rPr lang="en-US" sz="2800" b="1" dirty="0" smtClean="0">
                <a:latin typeface="+mn-lt"/>
              </a:rPr>
              <a:t>87% of </a:t>
            </a:r>
            <a:r>
              <a:rPr lang="en-US" sz="2800" b="1" dirty="0" smtClean="0">
                <a:latin typeface="+mn-lt"/>
              </a:rPr>
              <a:t>program completers </a:t>
            </a:r>
            <a:r>
              <a:rPr lang="en-US" sz="2800" dirty="0" smtClean="0">
                <a:latin typeface="+mn-lt"/>
              </a:rPr>
              <a:t>receive </a:t>
            </a:r>
            <a:r>
              <a:rPr lang="en-US" sz="2800" dirty="0" smtClean="0">
                <a:latin typeface="+mn-lt"/>
              </a:rPr>
              <a:t>a statement </a:t>
            </a:r>
            <a:r>
              <a:rPr lang="en-US" sz="2800" dirty="0" smtClean="0">
                <a:latin typeface="+mn-lt"/>
              </a:rPr>
              <a:t>of </a:t>
            </a:r>
            <a:r>
              <a:rPr lang="en-US" sz="2800" dirty="0" smtClean="0">
                <a:latin typeface="+mn-lt"/>
              </a:rPr>
              <a:t>eligibility to become certified.</a:t>
            </a:r>
            <a:endParaRPr lang="en-US" sz="2800" dirty="0" smtClean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2200" dirty="0" smtClean="0">
              <a:latin typeface="+mn-lt"/>
            </a:endParaRP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19600" y="6278560"/>
            <a:ext cx="451031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Sources: </a:t>
            </a:r>
          </a:p>
          <a:p>
            <a:r>
              <a:rPr lang="en-US" sz="1050" i="1" dirty="0"/>
              <a:t>KY CPE KY Postsecondary Education Data System (KPEDS)</a:t>
            </a:r>
          </a:p>
          <a:p>
            <a:r>
              <a:rPr lang="en-US" sz="1050" i="1" dirty="0"/>
              <a:t>EPSB from the 2017 Kentucky Teacher Preparation Feedback Report (TPFR)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1389-9EA6-6842-856D-4B00D5BD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378440"/>
            <a:ext cx="8708570" cy="601881"/>
          </a:xfrm>
        </p:spPr>
        <p:txBody>
          <a:bodyPr/>
          <a:lstStyle/>
          <a:p>
            <a:r>
              <a:rPr lang="en-US" dirty="0">
                <a:latin typeface="+mj-lt"/>
              </a:rPr>
              <a:t>Undergraduate Education Degrees, 2009-2018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34F7-53C2-EA40-B409-FFA5A325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976150"/>
              </p:ext>
            </p:extLst>
          </p:nvPr>
        </p:nvGraphicFramePr>
        <p:xfrm>
          <a:off x="0" y="1524000"/>
          <a:ext cx="7239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CE2D19-B627-8E4A-B1BA-6DE32C99BC6A}"/>
              </a:ext>
            </a:extLst>
          </p:cNvPr>
          <p:cNvSpPr txBox="1"/>
          <p:nvPr/>
        </p:nvSpPr>
        <p:spPr>
          <a:xfrm>
            <a:off x="7239000" y="2133600"/>
            <a:ext cx="1872916" cy="403187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i="1" u="sng" dirty="0" smtClean="0">
                <a:solidFill>
                  <a:srgbClr val="C00000"/>
                </a:solidFill>
              </a:rPr>
              <a:t>5 Year Trend</a:t>
            </a:r>
          </a:p>
          <a:p>
            <a:pPr>
              <a:spcAft>
                <a:spcPts val="1200"/>
              </a:spcAft>
            </a:pPr>
            <a:r>
              <a:rPr lang="en-US" sz="2200" b="1" i="1" dirty="0" smtClean="0">
                <a:solidFill>
                  <a:srgbClr val="C00000"/>
                </a:solidFill>
              </a:rPr>
              <a:t>Overall 18% decrease</a:t>
            </a:r>
            <a:endParaRPr lang="en-US" sz="2200" b="1" i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200" b="1" i="1" dirty="0">
                <a:solidFill>
                  <a:srgbClr val="C00000"/>
                </a:solidFill>
              </a:rPr>
              <a:t>47% </a:t>
            </a:r>
            <a:r>
              <a:rPr lang="en-US" sz="2200" b="1" i="1" dirty="0" smtClean="0">
                <a:solidFill>
                  <a:srgbClr val="C00000"/>
                </a:solidFill>
              </a:rPr>
              <a:t>decrease </a:t>
            </a:r>
            <a:r>
              <a:rPr lang="en-US" sz="2200" b="1" i="1" dirty="0">
                <a:solidFill>
                  <a:srgbClr val="C00000"/>
                </a:solidFill>
              </a:rPr>
              <a:t>at AIKCU campuses</a:t>
            </a:r>
          </a:p>
          <a:p>
            <a:pPr>
              <a:spcAft>
                <a:spcPts val="1200"/>
              </a:spcAft>
            </a:pPr>
            <a:r>
              <a:rPr lang="en-US" sz="2200" b="1" i="1" dirty="0">
                <a:solidFill>
                  <a:srgbClr val="C00000"/>
                </a:solidFill>
              </a:rPr>
              <a:t>13% decrease at public campuses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38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1389-9EA6-6842-856D-4B00D5BD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378440"/>
            <a:ext cx="8708570" cy="601881"/>
          </a:xfrm>
        </p:spPr>
        <p:txBody>
          <a:bodyPr/>
          <a:lstStyle/>
          <a:p>
            <a:r>
              <a:rPr lang="en-US" dirty="0">
                <a:latin typeface="+mj-lt"/>
              </a:rPr>
              <a:t>Graduate Degrees in Education, 2009-2018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34F7-53C2-EA40-B409-FFA5A325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781536"/>
              </p:ext>
            </p:extLst>
          </p:nvPr>
        </p:nvGraphicFramePr>
        <p:xfrm>
          <a:off x="0" y="1447800"/>
          <a:ext cx="7315199" cy="503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7CE2D19-B627-8E4A-B1BA-6DE32C99BC6A}"/>
              </a:ext>
            </a:extLst>
          </p:cNvPr>
          <p:cNvSpPr txBox="1"/>
          <p:nvPr/>
        </p:nvSpPr>
        <p:spPr>
          <a:xfrm>
            <a:off x="7162800" y="2133600"/>
            <a:ext cx="2101515" cy="375487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1" u="sng" dirty="0" smtClean="0">
                <a:solidFill>
                  <a:srgbClr val="C00000"/>
                </a:solidFill>
              </a:rPr>
              <a:t>5 Year Trend</a:t>
            </a:r>
          </a:p>
          <a:p>
            <a:pPr>
              <a:spcAft>
                <a:spcPts val="1200"/>
              </a:spcAft>
            </a:pPr>
            <a:r>
              <a:rPr lang="en-US" sz="2000" b="1" i="1" dirty="0" smtClean="0">
                <a:solidFill>
                  <a:srgbClr val="C00000"/>
                </a:solidFill>
              </a:rPr>
              <a:t>Overall 4% decrease, with large decrease at 4-Year Publics</a:t>
            </a:r>
            <a:endParaRPr lang="en-US" sz="2000" b="1" i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b="1" i="1" dirty="0" smtClean="0">
                <a:solidFill>
                  <a:srgbClr val="C00000"/>
                </a:solidFill>
              </a:rPr>
              <a:t>15% increase </a:t>
            </a:r>
            <a:r>
              <a:rPr lang="en-US" sz="2000" b="1" i="1" dirty="0">
                <a:solidFill>
                  <a:srgbClr val="C00000"/>
                </a:solidFill>
              </a:rPr>
              <a:t>at AIKCU campuses</a:t>
            </a:r>
          </a:p>
          <a:p>
            <a:pPr>
              <a:spcAft>
                <a:spcPts val="1200"/>
              </a:spcAft>
            </a:pPr>
            <a:r>
              <a:rPr lang="en-US" sz="2000" b="1" i="1" dirty="0" smtClean="0">
                <a:solidFill>
                  <a:srgbClr val="C00000"/>
                </a:solidFill>
              </a:rPr>
              <a:t>57% </a:t>
            </a:r>
            <a:r>
              <a:rPr lang="en-US" sz="2000" b="1" i="1" dirty="0" smtClean="0">
                <a:solidFill>
                  <a:srgbClr val="C00000"/>
                </a:solidFill>
              </a:rPr>
              <a:t>increase </a:t>
            </a:r>
            <a:r>
              <a:rPr lang="en-US" sz="2000" b="1" i="1" dirty="0" smtClean="0">
                <a:solidFill>
                  <a:srgbClr val="C00000"/>
                </a:solidFill>
              </a:rPr>
              <a:t>in Doctoral Degrees</a:t>
            </a:r>
            <a:endParaRPr lang="en-US" sz="2000" b="1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85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1389-9EA6-6842-856D-4B00D5BD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89779"/>
            <a:ext cx="7696200" cy="601881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Most Popular </a:t>
            </a:r>
            <a:r>
              <a:rPr lang="en-US" dirty="0" smtClean="0">
                <a:latin typeface="+mj-lt"/>
              </a:rPr>
              <a:t>Areas of Study for Teacher Candidates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2013-2016)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34F7-53C2-EA40-B409-FFA5A325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9BA3049-9852-9144-9EC7-E0C837145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558433"/>
              </p:ext>
            </p:extLst>
          </p:nvPr>
        </p:nvGraphicFramePr>
        <p:xfrm>
          <a:off x="1219200" y="1143000"/>
          <a:ext cx="10591800" cy="594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E0C56DA-D482-EB41-A0A8-0DB949F12427}"/>
              </a:ext>
            </a:extLst>
          </p:cNvPr>
          <p:cNvSpPr txBox="1"/>
          <p:nvPr/>
        </p:nvSpPr>
        <p:spPr>
          <a:xfrm>
            <a:off x="330065" y="1600200"/>
            <a:ext cx="2997470" cy="280076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i="1" u="sng" dirty="0" smtClean="0">
                <a:solidFill>
                  <a:srgbClr val="C00000"/>
                </a:solidFill>
              </a:rPr>
              <a:t>Top 5 Most Popular Subjects</a:t>
            </a:r>
          </a:p>
          <a:p>
            <a:pPr>
              <a:spcAft>
                <a:spcPts val="1200"/>
              </a:spcAft>
            </a:pPr>
            <a:r>
              <a:rPr lang="en-US" b="1" i="1" dirty="0" smtClean="0">
                <a:solidFill>
                  <a:srgbClr val="C00000"/>
                </a:solidFill>
              </a:rPr>
              <a:t>#1: Over 1/3  </a:t>
            </a:r>
            <a:r>
              <a:rPr lang="en-US" b="1" i="1" dirty="0">
                <a:solidFill>
                  <a:srgbClr val="C00000"/>
                </a:solidFill>
              </a:rPr>
              <a:t>of graduates are in elementary </a:t>
            </a:r>
            <a:r>
              <a:rPr lang="en-US" b="1" i="1" dirty="0" smtClean="0">
                <a:solidFill>
                  <a:srgbClr val="C00000"/>
                </a:solidFill>
              </a:rPr>
              <a:t>education</a:t>
            </a:r>
          </a:p>
          <a:p>
            <a:pPr>
              <a:spcAft>
                <a:spcPts val="1200"/>
              </a:spcAft>
            </a:pPr>
            <a:r>
              <a:rPr lang="en-US" b="1" i="1" dirty="0" smtClean="0">
                <a:solidFill>
                  <a:srgbClr val="C00000"/>
                </a:solidFill>
              </a:rPr>
              <a:t>#2: Exceptional Children 20%</a:t>
            </a:r>
          </a:p>
          <a:p>
            <a:pPr>
              <a:spcAft>
                <a:spcPts val="1200"/>
              </a:spcAft>
            </a:pPr>
            <a:r>
              <a:rPr lang="en-US" b="1" i="1" dirty="0" smtClean="0">
                <a:solidFill>
                  <a:srgbClr val="C00000"/>
                </a:solidFill>
              </a:rPr>
              <a:t>#3: Social Studies 9%</a:t>
            </a:r>
          </a:p>
          <a:p>
            <a:pPr>
              <a:spcAft>
                <a:spcPts val="1200"/>
              </a:spcAft>
            </a:pPr>
            <a:r>
              <a:rPr lang="en-US" b="1" i="1" dirty="0" smtClean="0">
                <a:solidFill>
                  <a:srgbClr val="C00000"/>
                </a:solidFill>
              </a:rPr>
              <a:t>#4: Math 9%</a:t>
            </a:r>
          </a:p>
          <a:p>
            <a:pPr>
              <a:spcAft>
                <a:spcPts val="1200"/>
              </a:spcAft>
            </a:pPr>
            <a:r>
              <a:rPr lang="en-US" b="1" i="1" dirty="0" smtClean="0">
                <a:solidFill>
                  <a:srgbClr val="C00000"/>
                </a:solidFill>
              </a:rPr>
              <a:t>#5: English 9%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786929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Source: EPSB </a:t>
            </a:r>
            <a:r>
              <a:rPr lang="en-US" sz="1000" dirty="0"/>
              <a:t>from the 2017 Kentucky Teacher Preparation Feedback Report (TPFR)</a:t>
            </a:r>
          </a:p>
        </p:txBody>
      </p:sp>
    </p:spTree>
    <p:extLst>
      <p:ext uri="{BB962C8B-B14F-4D97-AF65-F5344CB8AC3E}">
        <p14:creationId xmlns:p14="http://schemas.microsoft.com/office/powerpoint/2010/main" val="2132292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1389-9EA6-6842-856D-4B00D5BD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7836"/>
            <a:ext cx="8708570" cy="868160"/>
          </a:xfrm>
        </p:spPr>
        <p:txBody>
          <a:bodyPr/>
          <a:lstStyle/>
          <a:p>
            <a:r>
              <a:rPr lang="en-US" dirty="0">
                <a:latin typeface="+mj-lt"/>
              </a:rPr>
              <a:t>Demographic </a:t>
            </a:r>
            <a:r>
              <a:rPr lang="en-US" dirty="0" smtClean="0">
                <a:latin typeface="+mj-lt"/>
              </a:rPr>
              <a:t>characteristics of </a:t>
            </a:r>
            <a:r>
              <a:rPr lang="en-US" dirty="0" smtClean="0">
                <a:latin typeface="+mj-lt"/>
              </a:rPr>
              <a:t>students in </a:t>
            </a:r>
            <a:r>
              <a:rPr lang="en-US" dirty="0" smtClean="0">
                <a:latin typeface="+mj-lt"/>
              </a:rPr>
              <a:t>education </a:t>
            </a:r>
            <a:r>
              <a:rPr lang="en-US" dirty="0" smtClean="0">
                <a:latin typeface="+mj-lt"/>
              </a:rPr>
              <a:t>are </a:t>
            </a:r>
            <a:r>
              <a:rPr lang="en-US" dirty="0" smtClean="0">
                <a:latin typeface="+mj-lt"/>
              </a:rPr>
              <a:t>similar to state averages 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34F7-53C2-EA40-B409-FFA5A325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9BA3049-9852-9144-9EC7-E0C837145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204212"/>
              </p:ext>
            </p:extLst>
          </p:nvPr>
        </p:nvGraphicFramePr>
        <p:xfrm>
          <a:off x="3276600" y="1246186"/>
          <a:ext cx="7238999" cy="511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038470" y="6375429"/>
            <a:ext cx="508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Sources: </a:t>
            </a:r>
            <a:r>
              <a:rPr lang="en-US" sz="1400" dirty="0" smtClean="0"/>
              <a:t>KY </a:t>
            </a:r>
            <a:r>
              <a:rPr lang="en-US" sz="1400" dirty="0"/>
              <a:t>CPE KY Postsecondary Education Data System (KPEDS)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022432"/>
              </p:ext>
            </p:extLst>
          </p:nvPr>
        </p:nvGraphicFramePr>
        <p:xfrm>
          <a:off x="533401" y="1600387"/>
          <a:ext cx="8173155" cy="456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385">
                  <a:extLst>
                    <a:ext uri="{9D8B030D-6E8A-4147-A177-3AD203B41FA5}">
                      <a16:colId xmlns:a16="http://schemas.microsoft.com/office/drawing/2014/main" val="569903221"/>
                    </a:ext>
                  </a:extLst>
                </a:gridCol>
                <a:gridCol w="2724385">
                  <a:extLst>
                    <a:ext uri="{9D8B030D-6E8A-4147-A177-3AD203B41FA5}">
                      <a16:colId xmlns:a16="http://schemas.microsoft.com/office/drawing/2014/main" val="4002172237"/>
                    </a:ext>
                  </a:extLst>
                </a:gridCol>
                <a:gridCol w="2724385">
                  <a:extLst>
                    <a:ext uri="{9D8B030D-6E8A-4147-A177-3AD203B41FA5}">
                      <a16:colId xmlns:a16="http://schemas.microsoft.com/office/drawing/2014/main" val="3269170836"/>
                    </a:ext>
                  </a:extLst>
                </a:gridCol>
              </a:tblGrid>
              <a:tr h="669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692940"/>
                  </a:ext>
                </a:extLst>
              </a:tr>
              <a:tr h="5491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Education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Students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All KY Students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850174"/>
                  </a:ext>
                </a:extLst>
              </a:tr>
              <a:tr h="669436">
                <a:tc>
                  <a:txBody>
                    <a:bodyPr/>
                    <a:lstStyle/>
                    <a:p>
                      <a:r>
                        <a:rPr lang="en-US" dirty="0" smtClean="0"/>
                        <a:t>Low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79684"/>
                  </a:ext>
                </a:extLst>
              </a:tr>
              <a:tr h="669436">
                <a:tc>
                  <a:txBody>
                    <a:bodyPr/>
                    <a:lstStyle/>
                    <a:p>
                      <a:r>
                        <a:rPr lang="en-US" dirty="0" smtClean="0"/>
                        <a:t>Underrepresented </a:t>
                      </a:r>
                    </a:p>
                    <a:p>
                      <a:r>
                        <a:rPr lang="en-US" dirty="0" smtClean="0"/>
                        <a:t>Minority (URM)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156157"/>
                  </a:ext>
                </a:extLst>
              </a:tr>
              <a:tr h="669436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</a:t>
                      </a:r>
                      <a:r>
                        <a:rPr lang="en-US" baseline="0" dirty="0" smtClean="0"/>
                        <a:t>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812794"/>
                  </a:ext>
                </a:extLst>
              </a:tr>
              <a:tr h="669436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70454"/>
                  </a:ext>
                </a:extLst>
              </a:tr>
              <a:tr h="669436">
                <a:tc>
                  <a:txBody>
                    <a:bodyPr/>
                    <a:lstStyle/>
                    <a:p>
                      <a:r>
                        <a:rPr lang="en-US" dirty="0" smtClean="0"/>
                        <a:t>Two or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6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8382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10600" cy="493931"/>
          </a:xfrm>
        </p:spPr>
        <p:txBody>
          <a:bodyPr/>
          <a:lstStyle/>
          <a:p>
            <a:r>
              <a:rPr lang="en-US" sz="2400" dirty="0" smtClean="0"/>
              <a:t>Program completers receiving </a:t>
            </a:r>
            <a:r>
              <a:rPr lang="en-US" sz="2400" dirty="0"/>
              <a:t>statement of eligibility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619222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Sources: </a:t>
            </a:r>
            <a:r>
              <a:rPr lang="en-US" sz="1000" dirty="0" smtClean="0"/>
              <a:t> Approximate 3 year avg. from EPSB </a:t>
            </a:r>
            <a:r>
              <a:rPr lang="en-US" sz="1000" dirty="0"/>
              <a:t>from the 2017 Kentucky Teacher Preparation Feedback Report (TPFR</a:t>
            </a:r>
            <a:r>
              <a:rPr lang="en-US" sz="1000" dirty="0" smtClean="0"/>
              <a:t>). Cohorts 2012,2013,2014</a:t>
            </a:r>
            <a:endParaRPr lang="en-US" sz="1000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952525"/>
              </p:ext>
            </p:extLst>
          </p:nvPr>
        </p:nvGraphicFramePr>
        <p:xfrm>
          <a:off x="307258" y="1447799"/>
          <a:ext cx="8458200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4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8382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pPr lvl="0"/>
            <a:r>
              <a:rPr lang="en-US" sz="3400" dirty="0" smtClean="0">
                <a:latin typeface="+mj-lt"/>
              </a:rPr>
              <a:t>We Know What Works</a:t>
            </a:r>
            <a:endParaRPr lang="en-US" sz="3400" dirty="0">
              <a:latin typeface="+mj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33972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b="1" dirty="0" smtClean="0">
                <a:latin typeface="+mn-lt"/>
              </a:rPr>
              <a:t>Teachers who engage their students at a deep level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b="1" dirty="0" smtClean="0">
                <a:latin typeface="+mn-lt"/>
              </a:rPr>
              <a:t>A culture of high expectations, both in our colleges of education and in our schools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b="1" dirty="0" smtClean="0">
                <a:latin typeface="+mn-lt"/>
              </a:rPr>
              <a:t>Evidence of c</a:t>
            </a:r>
            <a:r>
              <a:rPr lang="en-US" sz="2200" b="1" dirty="0" smtClean="0">
                <a:latin typeface="+mn-lt"/>
              </a:rPr>
              <a:t>ontinuous teacher education program improvement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b="1" dirty="0" smtClean="0">
                <a:latin typeface="+mn-lt"/>
              </a:rPr>
              <a:t>High quality field </a:t>
            </a:r>
            <a:r>
              <a:rPr lang="en-US" sz="2200" b="1" dirty="0">
                <a:latin typeface="+mn-lt"/>
              </a:rPr>
              <a:t>and clinical </a:t>
            </a:r>
            <a:r>
              <a:rPr lang="en-US" sz="2200" b="1" dirty="0" smtClean="0">
                <a:latin typeface="+mn-lt"/>
              </a:rPr>
              <a:t>experiences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b="1" dirty="0" smtClean="0">
                <a:latin typeface="+mn-lt"/>
              </a:rPr>
              <a:t>Constructive feedback from employers and new teachers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b="1" dirty="0" smtClean="0">
                <a:latin typeface="+mn-lt"/>
              </a:rPr>
              <a:t>Teacher placement and clinical experiences </a:t>
            </a:r>
            <a:r>
              <a:rPr lang="en-US" sz="2200" b="1" dirty="0">
                <a:latin typeface="+mn-lt"/>
              </a:rPr>
              <a:t>in hard-to-staff urban and rural </a:t>
            </a:r>
            <a:r>
              <a:rPr lang="en-US" sz="2200" b="1" dirty="0" smtClean="0">
                <a:latin typeface="+mn-lt"/>
              </a:rPr>
              <a:t>districts</a:t>
            </a:r>
            <a:endParaRPr lang="en-US" sz="2200" b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b="1" dirty="0" smtClean="0">
                <a:latin typeface="+mn-lt"/>
              </a:rPr>
              <a:t>Quality partnerships between colleges of education and schools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b="1" dirty="0" smtClean="0">
                <a:latin typeface="+mn-lt"/>
              </a:rPr>
              <a:t>Using innovative </a:t>
            </a:r>
            <a:r>
              <a:rPr lang="en-US" sz="2200" b="1" dirty="0">
                <a:latin typeface="+mn-lt"/>
              </a:rPr>
              <a:t>technologies for </a:t>
            </a:r>
            <a:r>
              <a:rPr lang="en-US" sz="2200" b="1" dirty="0" smtClean="0">
                <a:latin typeface="+mn-lt"/>
              </a:rPr>
              <a:t>instruction</a:t>
            </a:r>
            <a:endParaRPr lang="en-US" sz="2200" b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US" sz="2200" b="1" dirty="0" smtClean="0">
                <a:latin typeface="+mn-lt"/>
              </a:rPr>
              <a:t>K-12/postsecondary partnerships </a:t>
            </a:r>
            <a:r>
              <a:rPr lang="en-US" sz="2200" b="1" dirty="0">
                <a:latin typeface="+mn-lt"/>
              </a:rPr>
              <a:t>to improve low-performing schools</a:t>
            </a:r>
            <a:endParaRPr lang="en-US" sz="2200" b="1" dirty="0">
              <a:latin typeface="+mn-lt"/>
            </a:endParaRPr>
          </a:p>
          <a:p>
            <a:pPr marL="457200" lvl="1" indent="0">
              <a:spcBef>
                <a:spcPts val="0"/>
              </a:spcBef>
              <a:spcAft>
                <a:spcPts val="1100"/>
              </a:spcAft>
              <a:buNone/>
            </a:pPr>
            <a:endParaRPr lang="en-US" sz="2200" dirty="0">
              <a:latin typeface="+mn-lt"/>
            </a:endParaRP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2"/>
          <a:stretch/>
        </p:blipFill>
        <p:spPr>
          <a:xfrm>
            <a:off x="5086906" y="2292675"/>
            <a:ext cx="4048217" cy="30198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857250"/>
            <a:ext cx="9143999" cy="1573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3" r="21840"/>
          <a:stretch/>
        </p:blipFill>
        <p:spPr>
          <a:xfrm>
            <a:off x="0" y="2423603"/>
            <a:ext cx="4740676" cy="34326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7323-49BF-4C97-8773-5EC64C49200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4924518"/>
            <a:ext cx="9143999" cy="1076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House Appropriations and Revenue Committee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, 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Budget Review Subcommittee on Postsecondary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Feb. 7, 2019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143555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Kentucky Teacher Shortages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&amp; Recruitment Programs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7" r="25419"/>
          <a:stretch/>
        </p:blipFill>
        <p:spPr>
          <a:xfrm>
            <a:off x="3214369" y="2430690"/>
            <a:ext cx="2428073" cy="2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ew Strategic Agenda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C94B05"/>
      </a:accent2>
      <a:accent3>
        <a:srgbClr val="0C75A4"/>
      </a:accent3>
      <a:accent4>
        <a:srgbClr val="7C984A"/>
      </a:accent4>
      <a:accent5>
        <a:srgbClr val="C2AD8D"/>
      </a:accent5>
      <a:accent6>
        <a:srgbClr val="00405D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7903</TotalTime>
  <Words>892</Words>
  <Application>Microsoft Office PowerPoint</Application>
  <PresentationFormat>On-screen Show (4:3)</PresentationFormat>
  <Paragraphs>138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Franklin Gothic Medium</vt:lpstr>
      <vt:lpstr>Georgia</vt:lpstr>
      <vt:lpstr>Tahoma</vt:lpstr>
      <vt:lpstr>Wingdings 2</vt:lpstr>
      <vt:lpstr>Wingdings 3</vt:lpstr>
      <vt:lpstr>1_Office Theme</vt:lpstr>
      <vt:lpstr>3_Theme1</vt:lpstr>
      <vt:lpstr>Teacher Preparation Highlights</vt:lpstr>
      <vt:lpstr>By the Numbers</vt:lpstr>
      <vt:lpstr>Undergraduate Education Degrees, 2009-2018</vt:lpstr>
      <vt:lpstr>Graduate Degrees in Education, 2009-2018</vt:lpstr>
      <vt:lpstr>Most Popular Areas of Study for Teacher Candidates (2013-2016) </vt:lpstr>
      <vt:lpstr>Demographic characteristics of students in education are similar to state averages </vt:lpstr>
      <vt:lpstr>Program completers receiving statement of eligibility</vt:lpstr>
      <vt:lpstr>We Know What Works</vt:lpstr>
      <vt:lpstr>PowerPoint Presentation</vt:lpstr>
      <vt:lpstr>Kentucky Teacher Shortages</vt:lpstr>
      <vt:lpstr>Source:  Kentucky Center for Statistics, as reported by the Education Professional  Standards Board, 2013-16</vt:lpstr>
      <vt:lpstr>Kentucky Teacher Recruitment</vt:lpstr>
      <vt:lpstr>High School Career Pathways</vt:lpstr>
      <vt:lpstr>Educators Rising</vt:lpstr>
      <vt:lpstr>Kentucky Academy for Equity in Teaching (KAET)</vt:lpstr>
      <vt:lpstr>In development …</vt:lpstr>
      <vt:lpstr>Teacher Turnover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Gayheart, Gabrielle L (CPE)</dc:creator>
  <cp:lastModifiedBy>Nimocks, Lee   (CPE)</cp:lastModifiedBy>
  <cp:revision>582</cp:revision>
  <cp:lastPrinted>2019-02-06T16:40:06Z</cp:lastPrinted>
  <dcterms:created xsi:type="dcterms:W3CDTF">2016-09-22T18:57:17Z</dcterms:created>
  <dcterms:modified xsi:type="dcterms:W3CDTF">2019-02-06T19:23:41Z</dcterms:modified>
</cp:coreProperties>
</file>