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6"/>
  </p:notesMasterIdLst>
  <p:handoutMasterIdLst>
    <p:handoutMasterId r:id="rId17"/>
  </p:handoutMasterIdLst>
  <p:sldIdLst>
    <p:sldId id="399" r:id="rId2"/>
    <p:sldId id="320" r:id="rId3"/>
    <p:sldId id="380" r:id="rId4"/>
    <p:sldId id="381" r:id="rId5"/>
    <p:sldId id="400" r:id="rId6"/>
    <p:sldId id="385" r:id="rId7"/>
    <p:sldId id="390" r:id="rId8"/>
    <p:sldId id="373" r:id="rId9"/>
    <p:sldId id="375" r:id="rId10"/>
    <p:sldId id="346" r:id="rId11"/>
    <p:sldId id="356" r:id="rId12"/>
    <p:sldId id="395" r:id="rId13"/>
    <p:sldId id="397" r:id="rId14"/>
    <p:sldId id="396" r:id="rId1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mocks, Lee   (CPE)" initials="NL(" lastIdx="2" clrIdx="0">
    <p:extLst>
      <p:ext uri="{19B8F6BF-5375-455C-9EA6-DF929625EA0E}">
        <p15:presenceInfo xmlns:p15="http://schemas.microsoft.com/office/powerpoint/2012/main" userId="Nimocks, Lee   (CPE)" providerId="None"/>
      </p:ext>
    </p:extLst>
  </p:cmAuthor>
  <p:cmAuthor id="2" name="Payne, Bill   (CPE)" initials="PB(" lastIdx="1" clrIdx="1">
    <p:extLst>
      <p:ext uri="{19B8F6BF-5375-455C-9EA6-DF929625EA0E}">
        <p15:presenceInfo xmlns:p15="http://schemas.microsoft.com/office/powerpoint/2012/main" userId="S-1-5-21-2576998868-616304950-80321686-304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75A4"/>
    <a:srgbClr val="C95E28"/>
    <a:srgbClr val="004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93" autoAdjust="0"/>
    <p:restoredTop sz="95844" autoAdjust="0"/>
  </p:normalViewPr>
  <p:slideViewPr>
    <p:cSldViewPr>
      <p:cViewPr varScale="1">
        <p:scale>
          <a:sx n="95" d="100"/>
          <a:sy n="95" d="100"/>
        </p:scale>
        <p:origin x="7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C73F9-8C2A-47A6-B92D-ECA0FC6E7CA1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8E773-FFF5-4951-BDB6-0DB76A9026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386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625B4C9-1643-4445-9CFD-68C1EBD8B800}" type="datetimeFigureOut">
              <a:rPr lang="en-US" smtClean="0"/>
              <a:pPr/>
              <a:t>2/13/2019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FCF766C-C5DE-4036-99C8-C6E8D8C1E1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161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CF766C-C5DE-4036-99C8-C6E8D8C1E1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7164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8433" y="8841658"/>
            <a:ext cx="3043077" cy="465852"/>
          </a:xfrm>
          <a:prstGeom prst="rect">
            <a:avLst/>
          </a:prstGeom>
        </p:spPr>
        <p:txBody>
          <a:bodyPr lIns="91585" tIns="45792" rIns="91585" bIns="45792"/>
          <a:lstStyle/>
          <a:p>
            <a:fld id="{AAD52DC0-41FB-45D6-A9C5-A08A456D52C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096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8433" y="8841658"/>
            <a:ext cx="3043077" cy="465852"/>
          </a:xfrm>
          <a:prstGeom prst="rect">
            <a:avLst/>
          </a:prstGeom>
        </p:spPr>
        <p:txBody>
          <a:bodyPr lIns="91585" tIns="45792" rIns="91585" bIns="45792"/>
          <a:lstStyle/>
          <a:p>
            <a:fld id="{AAD52DC0-41FB-45D6-A9C5-A08A456D52C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531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8433" y="8841658"/>
            <a:ext cx="3043077" cy="465852"/>
          </a:xfrm>
          <a:prstGeom prst="rect">
            <a:avLst/>
          </a:prstGeom>
        </p:spPr>
        <p:txBody>
          <a:bodyPr lIns="91585" tIns="45792" rIns="91585" bIns="45792"/>
          <a:lstStyle/>
          <a:p>
            <a:fld id="{AAD52DC0-41FB-45D6-A9C5-A08A456D52C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8433" y="8841658"/>
            <a:ext cx="3043077" cy="465852"/>
          </a:xfrm>
          <a:prstGeom prst="rect">
            <a:avLst/>
          </a:prstGeom>
        </p:spPr>
        <p:txBody>
          <a:bodyPr lIns="91585" tIns="45792" rIns="91585" bIns="45792"/>
          <a:lstStyle/>
          <a:p>
            <a:fld id="{AAD52DC0-41FB-45D6-A9C5-A08A456D52C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837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8433" y="8841658"/>
            <a:ext cx="3043077" cy="465852"/>
          </a:xfrm>
          <a:prstGeom prst="rect">
            <a:avLst/>
          </a:prstGeom>
        </p:spPr>
        <p:txBody>
          <a:bodyPr lIns="91585" tIns="45792" rIns="91585" bIns="45792"/>
          <a:lstStyle/>
          <a:p>
            <a:fld id="{AAD52DC0-41FB-45D6-A9C5-A08A456D52C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428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8433" y="8841658"/>
            <a:ext cx="3043077" cy="465852"/>
          </a:xfrm>
          <a:prstGeom prst="rect">
            <a:avLst/>
          </a:prstGeom>
        </p:spPr>
        <p:txBody>
          <a:bodyPr lIns="91585" tIns="45792" rIns="91585" bIns="45792"/>
          <a:lstStyle/>
          <a:p>
            <a:fld id="{AAD52DC0-41FB-45D6-A9C5-A08A456D52C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722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8433" y="8841658"/>
            <a:ext cx="3043077" cy="465852"/>
          </a:xfrm>
          <a:prstGeom prst="rect">
            <a:avLst/>
          </a:prstGeom>
        </p:spPr>
        <p:txBody>
          <a:bodyPr lIns="91585" tIns="45792" rIns="91585" bIns="45792"/>
          <a:lstStyle/>
          <a:p>
            <a:fld id="{AAD52DC0-41FB-45D6-A9C5-A08A456D52C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0088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8433" y="8841658"/>
            <a:ext cx="3043077" cy="465852"/>
          </a:xfrm>
          <a:prstGeom prst="rect">
            <a:avLst/>
          </a:prstGeom>
        </p:spPr>
        <p:txBody>
          <a:bodyPr lIns="91585" tIns="45792" rIns="91585" bIns="45792"/>
          <a:lstStyle/>
          <a:p>
            <a:fld id="{AAD52DC0-41FB-45D6-A9C5-A08A456D52C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089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54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057400"/>
            <a:ext cx="7772400" cy="1905000"/>
          </a:xfrm>
        </p:spPr>
        <p:txBody>
          <a:bodyPr>
            <a:normAutofit/>
          </a:bodyPr>
          <a:lstStyle>
            <a:lvl1pPr algn="ctr">
              <a:defRPr sz="3200" b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186101"/>
            <a:ext cx="4419600" cy="1752600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6446520"/>
            <a:ext cx="1409703" cy="228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3333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4975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4784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4294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1383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087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501C9E-C5DC-48BB-B15F-66CA1F7B29F6}" type="datetime1">
              <a:rPr lang="en-US" smtClean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Kentucky Council on Postsecondary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75621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with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5410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Kentucky Council on Postsecondary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67400"/>
            <a:ext cx="8229600" cy="304800"/>
          </a:xfrm>
        </p:spPr>
        <p:txBody>
          <a:bodyPr/>
          <a:lstStyle>
            <a:lvl1pPr marL="0" indent="0">
              <a:buFontTx/>
              <a:buNone/>
              <a:defRPr sz="1050" i="1"/>
            </a:lvl1pPr>
          </a:lstStyle>
          <a:p>
            <a:pPr lvl="0"/>
            <a:r>
              <a:rPr lang="en-US" dirty="0" smtClean="0"/>
              <a:t>Source: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57200" y="1447800"/>
            <a:ext cx="8229600" cy="4419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131778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Alt 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191000"/>
            <a:ext cx="7467600" cy="1066800"/>
          </a:xfrm>
          <a:solidFill>
            <a:schemeClr val="accent3">
              <a:lumMod val="75000"/>
            </a:schemeClr>
          </a:solidFill>
        </p:spPr>
        <p:txBody>
          <a:bodyPr lIns="182880" anchor="ctr" anchorCtr="0"/>
          <a:lstStyle>
            <a:lvl1pPr algn="l">
              <a:defRPr sz="3200" b="0" cap="all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Kentucky Council on Postsecondary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52400" y="228600"/>
            <a:ext cx="1219200" cy="3886200"/>
          </a:xfrm>
          <a:prstGeom prst="rect">
            <a:avLst/>
          </a:prstGeom>
          <a:solidFill>
            <a:schemeClr val="tx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52400" y="4191000"/>
            <a:ext cx="1219200" cy="1066800"/>
          </a:xfrm>
          <a:prstGeom prst="rect">
            <a:avLst/>
          </a:prstGeom>
          <a:solidFill>
            <a:srgbClr val="C95E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5" t="20732" r="12648" b="30518"/>
          <a:stretch/>
        </p:blipFill>
        <p:spPr>
          <a:xfrm>
            <a:off x="218049" y="4287328"/>
            <a:ext cx="1087902" cy="88392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52401" y="5334000"/>
            <a:ext cx="8763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423512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Alt Section Header with Other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191000"/>
            <a:ext cx="7467600" cy="1066800"/>
          </a:xfrm>
          <a:solidFill>
            <a:schemeClr val="accent3">
              <a:lumMod val="75000"/>
            </a:schemeClr>
          </a:solidFill>
        </p:spPr>
        <p:txBody>
          <a:bodyPr lIns="182880" anchor="ctr" anchorCtr="0"/>
          <a:lstStyle>
            <a:lvl1pPr algn="l">
              <a:defRPr sz="3200" b="0" cap="all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Kentucky Council on Postsecondary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52400" y="228600"/>
            <a:ext cx="1219200" cy="3886200"/>
          </a:xfrm>
          <a:prstGeom prst="rect">
            <a:avLst/>
          </a:prstGeom>
          <a:solidFill>
            <a:schemeClr val="tx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52400" y="4191000"/>
            <a:ext cx="1219200" cy="1066800"/>
          </a:xfrm>
          <a:prstGeom prst="rect">
            <a:avLst/>
          </a:prstGeom>
          <a:solidFill>
            <a:srgbClr val="C95E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5" t="20732" r="12648" b="30518"/>
          <a:stretch/>
        </p:blipFill>
        <p:spPr>
          <a:xfrm>
            <a:off x="218049" y="4287328"/>
            <a:ext cx="1087902" cy="88392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52401" y="5334000"/>
            <a:ext cx="8763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447800" y="609600"/>
            <a:ext cx="7391400" cy="3505200"/>
          </a:xfrm>
        </p:spPr>
        <p:txBody>
          <a:bodyPr/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18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298470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7692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67400"/>
            <a:ext cx="8229600" cy="304800"/>
          </a:xfrm>
        </p:spPr>
        <p:txBody>
          <a:bodyPr/>
          <a:lstStyle>
            <a:lvl1pPr marL="0" indent="0">
              <a:buFontTx/>
              <a:buNone/>
              <a:defRPr sz="1050" i="1"/>
            </a:lvl1pPr>
          </a:lstStyle>
          <a:p>
            <a:pPr lvl="0"/>
            <a:r>
              <a:rPr lang="en-US" dirty="0" smtClean="0"/>
              <a:t>Source: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57200" y="1447800"/>
            <a:ext cx="8229600" cy="4419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9495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rgbClr val="0054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462213"/>
            <a:ext cx="7239000" cy="1362075"/>
          </a:xfrm>
          <a:noFill/>
        </p:spPr>
        <p:txBody>
          <a:bodyPr lIns="182880" anchor="t"/>
          <a:lstStyle>
            <a:lvl1pPr algn="l">
              <a:defRPr sz="3200" b="0" cap="all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833813"/>
            <a:ext cx="7239000" cy="1500187"/>
          </a:xfrm>
        </p:spPr>
        <p:txBody>
          <a:bodyPr lIns="182880" anchor="ctr" anchorCtr="0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D366-500E-4371-89E7-904A15AB9819}" type="datetime1">
              <a:rPr lang="en-US" smtClean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Kentucky Council on Postsecondary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95884" y="-152400"/>
            <a:ext cx="394716" cy="7162800"/>
          </a:xfrm>
          <a:prstGeom prst="rect">
            <a:avLst/>
          </a:prstGeom>
          <a:solidFill>
            <a:schemeClr val="tx1"/>
          </a:solidFill>
          <a:ln w="508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618" y="-228600"/>
            <a:ext cx="1884218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2151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 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191000"/>
            <a:ext cx="7467600" cy="1066800"/>
          </a:xfrm>
          <a:solidFill>
            <a:srgbClr val="005495"/>
          </a:solidFill>
        </p:spPr>
        <p:txBody>
          <a:bodyPr lIns="182880" anchor="ctr" anchorCtr="0"/>
          <a:lstStyle>
            <a:lvl1pPr algn="l">
              <a:defRPr sz="2400" b="0" cap="all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52400" y="228600"/>
            <a:ext cx="1219200" cy="3886200"/>
          </a:xfrm>
          <a:prstGeom prst="rect">
            <a:avLst/>
          </a:prstGeom>
          <a:solidFill>
            <a:schemeClr val="tx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52400" y="4191000"/>
            <a:ext cx="1219200" cy="1066800"/>
          </a:xfrm>
          <a:prstGeom prst="rect">
            <a:avLst/>
          </a:prstGeom>
          <a:solidFill>
            <a:srgbClr val="C95E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5" t="20732" r="12648" b="30518"/>
          <a:stretch/>
        </p:blipFill>
        <p:spPr>
          <a:xfrm>
            <a:off x="218049" y="4287328"/>
            <a:ext cx="1087902" cy="88392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52401" y="5334000"/>
            <a:ext cx="8763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5841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 Section Header with Other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191000"/>
            <a:ext cx="7467600" cy="1066800"/>
          </a:xfrm>
          <a:solidFill>
            <a:srgbClr val="005495"/>
          </a:solidFill>
        </p:spPr>
        <p:txBody>
          <a:bodyPr lIns="182880" anchor="ctr" anchorCtr="0"/>
          <a:lstStyle>
            <a:lvl1pPr algn="l">
              <a:defRPr sz="2400" b="0" cap="all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52400" y="228600"/>
            <a:ext cx="1219200" cy="3886200"/>
          </a:xfrm>
          <a:prstGeom prst="rect">
            <a:avLst/>
          </a:prstGeom>
          <a:solidFill>
            <a:schemeClr val="tx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52400" y="4191000"/>
            <a:ext cx="1219200" cy="1066800"/>
          </a:xfrm>
          <a:prstGeom prst="rect">
            <a:avLst/>
          </a:prstGeom>
          <a:solidFill>
            <a:srgbClr val="C95E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5" t="20732" r="12648" b="30518"/>
          <a:stretch/>
        </p:blipFill>
        <p:spPr>
          <a:xfrm>
            <a:off x="218049" y="4287328"/>
            <a:ext cx="1087902" cy="88392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52401" y="5334000"/>
            <a:ext cx="8763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447800" y="609600"/>
            <a:ext cx="7391400" cy="3505200"/>
          </a:xfrm>
        </p:spPr>
        <p:txBody>
          <a:bodyPr/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18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67659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602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602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8351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93838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92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93838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33600"/>
            <a:ext cx="4041775" cy="3992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8329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5870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5113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447800"/>
            <a:ext cx="8153400" cy="457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54" y="6256916"/>
            <a:ext cx="530246" cy="448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76200" y="1143000"/>
            <a:ext cx="384154" cy="228600"/>
          </a:xfrm>
          <a:prstGeom prst="rect">
            <a:avLst/>
          </a:prstGeom>
          <a:solidFill>
            <a:srgbClr val="F37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33400" y="1143000"/>
            <a:ext cx="8534400" cy="228600"/>
          </a:xfrm>
          <a:prstGeom prst="rect">
            <a:avLst/>
          </a:prstGeom>
          <a:solidFill>
            <a:srgbClr val="0054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35635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97A87C2B-C0D7-465F-A2C1-383D1D493A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03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50" r:id="rId15"/>
    <p:sldLayoutId id="2147483660" r:id="rId16"/>
    <p:sldLayoutId id="2147483661" r:id="rId17"/>
    <p:sldLayoutId id="2147483662" r:id="rId18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3240" y="3276600"/>
            <a:ext cx="7772400" cy="1524000"/>
          </a:xfrm>
        </p:spPr>
        <p:txBody>
          <a:bodyPr>
            <a:normAutofit fontScale="90000"/>
          </a:bodyPr>
          <a:lstStyle/>
          <a:p>
            <a:pPr>
              <a:spcAft>
                <a:spcPts val="300"/>
              </a:spcAft>
            </a:pPr>
            <a:r>
              <a:rPr lang="en-US" sz="4000" b="1" dirty="0" smtClean="0">
                <a:latin typeface="+mj-lt"/>
              </a:rPr>
              <a:t>College Affordability and Student Debt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House A&amp;R Committee Budget Review Subcommittee </a:t>
            </a:r>
            <a:br>
              <a:rPr lang="en-US" sz="2200" dirty="0" smtClean="0"/>
            </a:br>
            <a:r>
              <a:rPr lang="en-US" sz="2200" dirty="0" smtClean="0"/>
              <a:t>on Postsecondary Education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3240" y="5029201"/>
            <a:ext cx="7696200" cy="1066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800" dirty="0" smtClean="0"/>
              <a:t>Aaron Thompson, President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800" dirty="0" smtClean="0"/>
              <a:t>Kentucky Council on Postsecondary Education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800" dirty="0" smtClean="0"/>
              <a:t>February 14, 2019</a:t>
            </a:r>
          </a:p>
        </p:txBody>
      </p:sp>
    </p:spTree>
    <p:extLst>
      <p:ext uri="{BB962C8B-B14F-4D97-AF65-F5344CB8AC3E}">
        <p14:creationId xmlns:p14="http://schemas.microsoft.com/office/powerpoint/2010/main" val="347350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 txBox="1">
            <a:spLocks/>
          </p:cNvSpPr>
          <p:nvPr/>
        </p:nvSpPr>
        <p:spPr>
          <a:xfrm>
            <a:off x="8382000" y="6400800"/>
            <a:ext cx="762000" cy="30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Efforts to Maintain Affordability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>
                <a:solidFill>
                  <a:schemeClr val="accent6">
                    <a:lumMod val="90000"/>
                    <a:lumOff val="10000"/>
                  </a:schemeClr>
                </a:solidFill>
              </a:rPr>
              <a:t>State Financial Aid is High Per Capita</a:t>
            </a:r>
            <a:endParaRPr lang="en-US" sz="2800" i="1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" name="Shape 2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371600"/>
            <a:ext cx="7417845" cy="539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01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 txBox="1">
            <a:spLocks/>
          </p:cNvSpPr>
          <p:nvPr/>
        </p:nvSpPr>
        <p:spPr>
          <a:xfrm>
            <a:off x="8382000" y="6400800"/>
            <a:ext cx="762000" cy="30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Efforts to Maintain Affordability </a:t>
            </a:r>
            <a:r>
              <a:rPr lang="en-US" i="1" dirty="0" smtClean="0">
                <a:solidFill>
                  <a:schemeClr val="accent6">
                    <a:lumMod val="90000"/>
                    <a:lumOff val="10000"/>
                  </a:schemeClr>
                </a:solidFill>
              </a:rPr>
              <a:t>Campus-Based Aid is Growing</a:t>
            </a:r>
            <a:endParaRPr lang="en-US" sz="2800" i="1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" name="Shape 2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355" y="1371600"/>
            <a:ext cx="7417845" cy="539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10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 txBox="1">
            <a:spLocks/>
          </p:cNvSpPr>
          <p:nvPr/>
        </p:nvSpPr>
        <p:spPr>
          <a:xfrm>
            <a:off x="8382000" y="6400800"/>
            <a:ext cx="762000" cy="30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951131"/>
          </a:xfrm>
        </p:spPr>
        <p:txBody>
          <a:bodyPr/>
          <a:lstStyle/>
          <a:p>
            <a:pPr lvl="0"/>
            <a:r>
              <a:rPr lang="en-US" dirty="0" smtClean="0"/>
              <a:t>Solutions Going Forward</a:t>
            </a:r>
            <a:br>
              <a:rPr lang="en-US" dirty="0" smtClean="0"/>
            </a:br>
            <a:r>
              <a:rPr lang="en-US" sz="3000" i="1" dirty="0" smtClean="0">
                <a:solidFill>
                  <a:schemeClr val="accent6">
                    <a:lumMod val="90000"/>
                    <a:lumOff val="10000"/>
                  </a:schemeClr>
                </a:solidFill>
              </a:rPr>
              <a:t>State Strategies to Improve Affordability </a:t>
            </a:r>
            <a:endParaRPr lang="en-US" sz="3000" i="1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" name="Shape 2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414422"/>
            <a:ext cx="8458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Reinvest in postsecondary education, </a:t>
            </a:r>
            <a:r>
              <a:rPr lang="en-US" sz="2600" dirty="0" smtClean="0"/>
              <a:t>including institutional operations and asset </a:t>
            </a:r>
            <a:r>
              <a:rPr lang="en-US" sz="2600" dirty="0"/>
              <a:t>preservation</a:t>
            </a:r>
          </a:p>
          <a:p>
            <a:pPr marL="27432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Work </a:t>
            </a:r>
            <a:r>
              <a:rPr lang="en-US" sz="2600" dirty="0"/>
              <a:t>with KRS and </a:t>
            </a:r>
            <a:r>
              <a:rPr lang="en-US" sz="2600" dirty="0" smtClean="0"/>
              <a:t>campuses to </a:t>
            </a:r>
            <a:r>
              <a:rPr lang="en-US" sz="2600" dirty="0"/>
              <a:t>address </a:t>
            </a:r>
            <a:r>
              <a:rPr lang="en-US" sz="2600" dirty="0" smtClean="0"/>
              <a:t>pension costs</a:t>
            </a:r>
            <a:endParaRPr lang="en-US" sz="26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432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Support and expand state student aid programs </a:t>
            </a:r>
            <a:r>
              <a:rPr lang="en-US" sz="2200" dirty="0" smtClean="0"/>
              <a:t>(CAP, KTG, KEES, and </a:t>
            </a:r>
            <a:r>
              <a:rPr lang="en-US" sz="2200" dirty="0" smtClean="0"/>
              <a:t>Work </a:t>
            </a:r>
            <a:r>
              <a:rPr lang="en-US" sz="2200" dirty="0" smtClean="0"/>
              <a:t>Ready </a:t>
            </a:r>
            <a:r>
              <a:rPr lang="en-US" sz="2200" dirty="0" smtClean="0"/>
              <a:t>KY Scholarship</a:t>
            </a:r>
            <a:r>
              <a:rPr lang="en-US" sz="2200" dirty="0" smtClean="0"/>
              <a:t>), </a:t>
            </a:r>
            <a:r>
              <a:rPr lang="en-US" sz="2600" dirty="0"/>
              <a:t>particularly those focused on needy students</a:t>
            </a:r>
          </a:p>
          <a:p>
            <a:pPr marL="27432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Encourage early college </a:t>
            </a:r>
            <a:r>
              <a:rPr lang="en-US" sz="2600" dirty="0" smtClean="0"/>
              <a:t>going </a:t>
            </a:r>
            <a:r>
              <a:rPr lang="en-US" sz="2600" dirty="0" smtClean="0"/>
              <a:t>through continued support of dual credit, AP, and other programs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sz="2600" dirty="0" smtClean="0"/>
              <a:t>Continue to support career pathways in high-demand industries</a:t>
            </a:r>
            <a:r>
              <a:rPr lang="en-US" sz="2200" dirty="0" smtClean="0"/>
              <a:t> (e.g., healthcare, manufacturing, IT)</a:t>
            </a:r>
          </a:p>
        </p:txBody>
      </p:sp>
    </p:spTree>
    <p:extLst>
      <p:ext uri="{BB962C8B-B14F-4D97-AF65-F5344CB8AC3E}">
        <p14:creationId xmlns:p14="http://schemas.microsoft.com/office/powerpoint/2010/main" val="110428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 txBox="1">
            <a:spLocks/>
          </p:cNvSpPr>
          <p:nvPr/>
        </p:nvSpPr>
        <p:spPr>
          <a:xfrm>
            <a:off x="8382000" y="6400800"/>
            <a:ext cx="762000" cy="30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Solutions Going Forward</a:t>
            </a:r>
            <a:br>
              <a:rPr lang="en-US" dirty="0" smtClean="0"/>
            </a:br>
            <a:r>
              <a:rPr lang="en-US" sz="3000" i="1" dirty="0" smtClean="0">
                <a:solidFill>
                  <a:schemeClr val="accent6">
                    <a:lumMod val="90000"/>
                    <a:lumOff val="10000"/>
                  </a:schemeClr>
                </a:solidFill>
              </a:rPr>
              <a:t>CPE </a:t>
            </a:r>
            <a:r>
              <a:rPr lang="en-US" sz="3000" i="1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Strategies to Improve Affordability</a:t>
            </a:r>
            <a:endParaRPr lang="en-US" sz="3000" dirty="0"/>
          </a:p>
        </p:txBody>
      </p:sp>
      <p:sp>
        <p:nvSpPr>
          <p:cNvPr id="6" name="Shape 2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431925"/>
            <a:ext cx="8305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Manage tuition and fee growth rates</a:t>
            </a:r>
            <a:endParaRPr lang="en-US" sz="2600" dirty="0"/>
          </a:p>
          <a:p>
            <a:pPr marL="27432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Encourage increased transfer opportunities and early college going/dual credit to </a:t>
            </a:r>
            <a:r>
              <a:rPr lang="en-US" sz="2600" dirty="0"/>
              <a:t>shorten time to </a:t>
            </a:r>
            <a:r>
              <a:rPr lang="en-US" sz="2600" dirty="0" smtClean="0"/>
              <a:t>degree</a:t>
            </a:r>
            <a:endParaRPr lang="en-US" sz="2600" dirty="0"/>
          </a:p>
          <a:p>
            <a:pPr marL="274320" lvl="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Eliminate the cost and barrier of developmental education through new models such as co-requisite programs</a:t>
            </a:r>
            <a:endParaRPr lang="en-US" sz="2600" dirty="0"/>
          </a:p>
          <a:p>
            <a:pPr marL="274320" lvl="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Promote on-time completion with strategies like</a:t>
            </a:r>
            <a:r>
              <a:rPr lang="en-US" sz="2400" dirty="0" smtClean="0"/>
              <a:t> </a:t>
            </a:r>
            <a:r>
              <a:rPr lang="en-US" sz="2400" i="1" dirty="0"/>
              <a:t>15 to Finish </a:t>
            </a:r>
            <a:r>
              <a:rPr lang="en-US" sz="2400" dirty="0"/>
              <a:t>and</a:t>
            </a:r>
            <a:r>
              <a:rPr lang="en-US" sz="2400" i="1" dirty="0"/>
              <a:t> Finish in Four</a:t>
            </a:r>
          </a:p>
          <a:p>
            <a:pPr marL="27432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Expand financial literacy programs and loan </a:t>
            </a:r>
            <a:r>
              <a:rPr lang="en-US" sz="2600" dirty="0" smtClean="0"/>
              <a:t>transparency    </a:t>
            </a:r>
            <a:endParaRPr lang="en-US" sz="2600" dirty="0"/>
          </a:p>
          <a:p>
            <a:pPr marL="274320" lvl="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Support and promote strategies to ensure more students complete programs they start</a:t>
            </a:r>
          </a:p>
        </p:txBody>
      </p:sp>
    </p:spTree>
    <p:extLst>
      <p:ext uri="{BB962C8B-B14F-4D97-AF65-F5344CB8AC3E}">
        <p14:creationId xmlns:p14="http://schemas.microsoft.com/office/powerpoint/2010/main" val="100240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 txBox="1">
            <a:spLocks/>
          </p:cNvSpPr>
          <p:nvPr/>
        </p:nvSpPr>
        <p:spPr>
          <a:xfrm>
            <a:off x="8382000" y="6400800"/>
            <a:ext cx="762000" cy="30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10600" cy="951131"/>
          </a:xfrm>
        </p:spPr>
        <p:txBody>
          <a:bodyPr/>
          <a:lstStyle/>
          <a:p>
            <a:pPr lvl="0"/>
            <a:r>
              <a:rPr lang="en-US" dirty="0"/>
              <a:t>Solutions </a:t>
            </a:r>
            <a:r>
              <a:rPr lang="en-US" dirty="0" smtClean="0"/>
              <a:t>Going Forward</a:t>
            </a:r>
            <a:r>
              <a:rPr lang="en-US" dirty="0"/>
              <a:t/>
            </a:r>
            <a:br>
              <a:rPr lang="en-US" dirty="0"/>
            </a:br>
            <a:r>
              <a:rPr lang="en-US" sz="3000" i="1" dirty="0" smtClean="0">
                <a:solidFill>
                  <a:schemeClr val="accent6">
                    <a:lumMod val="90000"/>
                    <a:lumOff val="10000"/>
                  </a:schemeClr>
                </a:solidFill>
              </a:rPr>
              <a:t>Campus </a:t>
            </a:r>
            <a:r>
              <a:rPr lang="en-US" sz="3000" i="1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Strategies to Improve Affordability</a:t>
            </a:r>
            <a:endParaRPr lang="en-US" sz="3000" dirty="0"/>
          </a:p>
        </p:txBody>
      </p:sp>
      <p:sp>
        <p:nvSpPr>
          <p:cNvPr id="6" name="Shape 2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447800"/>
            <a:ext cx="8382000" cy="459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Prioritize aid for students with financial need (e.g., UK </a:t>
            </a:r>
            <a:r>
              <a:rPr lang="en-US" sz="2600" dirty="0"/>
              <a:t>LEADS, Murray Promise)</a:t>
            </a:r>
          </a:p>
          <a:p>
            <a:pPr marL="274320" lvl="0" indent="-27432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Improve financial </a:t>
            </a:r>
            <a:r>
              <a:rPr lang="en-US" sz="2600" dirty="0" smtClean="0"/>
              <a:t>counseling </a:t>
            </a:r>
            <a:r>
              <a:rPr lang="en-US" sz="2600" dirty="0" smtClean="0"/>
              <a:t>and transparency about student debt and college costs</a:t>
            </a:r>
          </a:p>
          <a:p>
            <a:pPr marL="274320" lvl="0" indent="-27432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Reserve </a:t>
            </a:r>
            <a:r>
              <a:rPr lang="en-US" sz="2600" dirty="0" smtClean="0"/>
              <a:t>financial aid for students with emergencies</a:t>
            </a:r>
            <a:endParaRPr lang="en-US" sz="2600" dirty="0"/>
          </a:p>
          <a:p>
            <a:pPr marL="274320" lvl="0" indent="-27432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Develop innovative program </a:t>
            </a:r>
            <a:r>
              <a:rPr lang="en-US" sz="2600" dirty="0" smtClean="0"/>
              <a:t>models </a:t>
            </a:r>
            <a:r>
              <a:rPr lang="en-US" sz="2200" dirty="0" smtClean="0"/>
              <a:t>(</a:t>
            </a:r>
            <a:r>
              <a:rPr lang="en-US" sz="2200" dirty="0" smtClean="0"/>
              <a:t>e.g., competency-based education)</a:t>
            </a:r>
          </a:p>
          <a:p>
            <a:pPr marL="274320" lvl="0" indent="-27432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Improve curricular pathways to support timely </a:t>
            </a:r>
            <a:r>
              <a:rPr lang="en-US" sz="2600" dirty="0" smtClean="0"/>
              <a:t>completion</a:t>
            </a:r>
            <a:endParaRPr lang="en-US" sz="2600" dirty="0"/>
          </a:p>
          <a:p>
            <a:pPr marL="274320" lvl="0" indent="-274320">
              <a:buFont typeface="Arial" panose="020B0604020202020204" pitchFamily="34" charset="0"/>
              <a:buChar char="•"/>
            </a:pPr>
            <a:r>
              <a:rPr lang="en-US" sz="2600" dirty="0" smtClean="0"/>
              <a:t>Continue cost savings and efficiency measures </a:t>
            </a:r>
          </a:p>
        </p:txBody>
      </p:sp>
    </p:spTree>
    <p:extLst>
      <p:ext uri="{BB962C8B-B14F-4D97-AF65-F5344CB8AC3E}">
        <p14:creationId xmlns:p14="http://schemas.microsoft.com/office/powerpoint/2010/main" val="7225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 txBox="1">
            <a:spLocks/>
          </p:cNvSpPr>
          <p:nvPr/>
        </p:nvSpPr>
        <p:spPr>
          <a:xfrm>
            <a:off x="8382000" y="6400800"/>
            <a:ext cx="762000" cy="30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Areas of Concern</a:t>
            </a:r>
            <a:endParaRPr lang="en-US" sz="2800" dirty="0"/>
          </a:p>
        </p:txBody>
      </p:sp>
      <p:sp>
        <p:nvSpPr>
          <p:cNvPr id="6" name="Shape 2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479590"/>
            <a:ext cx="8458200" cy="4116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Aft>
                <a:spcPts val="1500"/>
              </a:spcAft>
              <a:buFont typeface="Arial" pitchFamily="34" charset="0"/>
              <a:buChar char="•"/>
            </a:pP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Since the early 2000s, responsibility for college costs has shifted from the state to students and families</a:t>
            </a:r>
          </a:p>
          <a:p>
            <a:pPr marL="274320" indent="-274320">
              <a:spcAft>
                <a:spcPts val="1500"/>
              </a:spcAft>
              <a:buFont typeface="Arial" pitchFamily="34" charset="0"/>
              <a:buChar char="•"/>
            </a:pP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Average 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amount 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of student loan debt 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has 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been trending up since 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2008</a:t>
            </a:r>
            <a:endParaRPr lang="en-US" sz="28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4320" indent="-274320">
              <a:spcAft>
                <a:spcPts val="1500"/>
              </a:spcAft>
              <a:buFont typeface="Arial" pitchFamily="34" charset="0"/>
              <a:buChar char="•"/>
            </a:pPr>
            <a:r>
              <a:rPr lang="en-US" sz="2800" dirty="0">
                <a:ea typeface="Tahoma" panose="020B0604030504040204" pitchFamily="34" charset="0"/>
                <a:cs typeface="Tahoma" panose="020B0604030504040204" pitchFamily="34" charset="0"/>
              </a:rPr>
              <a:t>Kentucky is one of 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sz="2800" dirty="0">
                <a:ea typeface="Tahoma" panose="020B0604030504040204" pitchFamily="34" charset="0"/>
                <a:cs typeface="Tahoma" panose="020B0604030504040204" pitchFamily="34" charset="0"/>
              </a:rPr>
              <a:t>handful of states that has not begun reinvesting in postsecondary 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education</a:t>
            </a:r>
          </a:p>
          <a:p>
            <a:pPr marL="274320" indent="-274320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Unless action is taken by the General Assembly, KERS contributions will increase by about 70% next year </a:t>
            </a:r>
          </a:p>
        </p:txBody>
      </p:sp>
    </p:spTree>
    <p:extLst>
      <p:ext uri="{BB962C8B-B14F-4D97-AF65-F5344CB8AC3E}">
        <p14:creationId xmlns:p14="http://schemas.microsoft.com/office/powerpoint/2010/main" val="354764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95296" y="152400"/>
            <a:ext cx="8229600" cy="951131"/>
          </a:xfrm>
        </p:spPr>
        <p:txBody>
          <a:bodyPr/>
          <a:lstStyle/>
          <a:p>
            <a:pPr lvl="0"/>
            <a:r>
              <a:rPr lang="en-US" dirty="0"/>
              <a:t>Areas of </a:t>
            </a:r>
            <a:r>
              <a:rPr lang="en-US" dirty="0" smtClean="0"/>
              <a:t>Concern</a:t>
            </a:r>
            <a:br>
              <a:rPr lang="en-US" dirty="0" smtClean="0"/>
            </a:br>
            <a:r>
              <a:rPr lang="en-US" i="1" dirty="0" smtClean="0">
                <a:solidFill>
                  <a:schemeClr val="accent6">
                    <a:lumMod val="90000"/>
                    <a:lumOff val="10000"/>
                  </a:schemeClr>
                </a:solidFill>
              </a:rPr>
              <a:t>Shifting of Responsibility</a:t>
            </a:r>
            <a:r>
              <a:rPr lang="en-US" sz="2800" i="1" dirty="0" smtClean="0">
                <a:solidFill>
                  <a:schemeClr val="accent6">
                    <a:lumMod val="90000"/>
                    <a:lumOff val="10000"/>
                  </a:schemeClr>
                </a:solidFill>
              </a:rPr>
              <a:t> (Who Pays)</a:t>
            </a:r>
            <a:endParaRPr lang="en-US" sz="2800" i="1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371600"/>
            <a:ext cx="7417845" cy="539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5905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95296" y="152400"/>
            <a:ext cx="8229600" cy="951131"/>
          </a:xfrm>
        </p:spPr>
        <p:txBody>
          <a:bodyPr/>
          <a:lstStyle/>
          <a:p>
            <a:pPr lvl="0"/>
            <a:r>
              <a:rPr lang="en-US" dirty="0"/>
              <a:t>Areas of </a:t>
            </a:r>
            <a:r>
              <a:rPr lang="en-US" dirty="0" smtClean="0"/>
              <a:t>Concern</a:t>
            </a:r>
            <a:br>
              <a:rPr lang="en-US" dirty="0" smtClean="0"/>
            </a:br>
            <a:r>
              <a:rPr lang="en-US" i="1" dirty="0" smtClean="0">
                <a:solidFill>
                  <a:schemeClr val="accent6">
                    <a:lumMod val="90000"/>
                    <a:lumOff val="10000"/>
                  </a:schemeClr>
                </a:solidFill>
              </a:rPr>
              <a:t>Growing Student Loan Debt</a:t>
            </a:r>
            <a:endParaRPr lang="en-US" i="1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355" y="1371600"/>
            <a:ext cx="7417845" cy="539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655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95296" y="152400"/>
            <a:ext cx="8229600" cy="951131"/>
          </a:xfrm>
        </p:spPr>
        <p:txBody>
          <a:bodyPr/>
          <a:lstStyle/>
          <a:p>
            <a:pPr lvl="0"/>
            <a:r>
              <a:rPr lang="en-US" dirty="0"/>
              <a:t>Areas of </a:t>
            </a:r>
            <a:r>
              <a:rPr lang="en-US" dirty="0" smtClean="0"/>
              <a:t>Concern</a:t>
            </a:r>
            <a:br>
              <a:rPr lang="en-US" dirty="0" smtClean="0"/>
            </a:br>
            <a:r>
              <a:rPr lang="en-US" i="1" dirty="0" smtClean="0">
                <a:solidFill>
                  <a:schemeClr val="accent6">
                    <a:lumMod val="90000"/>
                    <a:lumOff val="10000"/>
                  </a:schemeClr>
                </a:solidFill>
              </a:rPr>
              <a:t>Regional Comparison of Loan Debt</a:t>
            </a:r>
            <a:endParaRPr lang="en-US" i="1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355" y="1386840"/>
            <a:ext cx="7417845" cy="539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7551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Areas of Concern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 smtClean="0">
                <a:solidFill>
                  <a:schemeClr val="accent6">
                    <a:lumMod val="90000"/>
                    <a:lumOff val="10000"/>
                  </a:schemeClr>
                </a:solidFill>
              </a:rPr>
              <a:t>Decade </a:t>
            </a:r>
            <a:r>
              <a:rPr lang="en-US" i="1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of Funding Cuts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371600"/>
            <a:ext cx="7417845" cy="539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0505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 txBox="1">
            <a:spLocks/>
          </p:cNvSpPr>
          <p:nvPr/>
        </p:nvSpPr>
        <p:spPr>
          <a:xfrm>
            <a:off x="8382000" y="6400800"/>
            <a:ext cx="762000" cy="30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10600" cy="951131"/>
          </a:xfrm>
        </p:spPr>
        <p:txBody>
          <a:bodyPr/>
          <a:lstStyle/>
          <a:p>
            <a:pPr lvl="0"/>
            <a:r>
              <a:rPr lang="en-US" dirty="0">
                <a:solidFill>
                  <a:srgbClr val="000000"/>
                </a:solidFill>
              </a:rPr>
              <a:t>Areas of Concern 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i="1" dirty="0" smtClean="0">
                <a:solidFill>
                  <a:schemeClr val="accent6">
                    <a:lumMod val="90000"/>
                    <a:lumOff val="10000"/>
                  </a:schemeClr>
                </a:solidFill>
              </a:rPr>
              <a:t>Out-of</a:t>
            </a:r>
            <a:r>
              <a:rPr lang="en-US" i="1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-</a:t>
            </a:r>
            <a:r>
              <a:rPr lang="en-US" i="1" dirty="0" smtClean="0">
                <a:solidFill>
                  <a:schemeClr val="accent6">
                    <a:lumMod val="90000"/>
                    <a:lumOff val="10000"/>
                  </a:schemeClr>
                </a:solidFill>
              </a:rPr>
              <a:t>Pocket </a:t>
            </a:r>
            <a:r>
              <a:rPr lang="en-US" i="1" dirty="0" smtClean="0">
                <a:solidFill>
                  <a:schemeClr val="accent6">
                    <a:lumMod val="90000"/>
                    <a:lumOff val="10000"/>
                  </a:schemeClr>
                </a:solidFill>
              </a:rPr>
              <a:t>Costs Trending </a:t>
            </a:r>
            <a:r>
              <a:rPr lang="en-US" i="1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Higher</a:t>
            </a:r>
          </a:p>
        </p:txBody>
      </p:sp>
      <p:sp>
        <p:nvSpPr>
          <p:cNvPr id="6" name="Shape 2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00600" y="6553200"/>
            <a:ext cx="3505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7696200" y="6248400"/>
            <a:ext cx="228600" cy="25550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355" y="1371600"/>
            <a:ext cx="7417845" cy="539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33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 txBox="1">
            <a:spLocks/>
          </p:cNvSpPr>
          <p:nvPr/>
        </p:nvSpPr>
        <p:spPr>
          <a:xfrm>
            <a:off x="8382000" y="6400800"/>
            <a:ext cx="762000" cy="30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Efforts to Maintain Affordability       and Reduce Debt</a:t>
            </a:r>
            <a:endParaRPr lang="en-US" sz="2800" dirty="0"/>
          </a:p>
        </p:txBody>
      </p:sp>
      <p:sp>
        <p:nvSpPr>
          <p:cNvPr id="6" name="Shape 2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462703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/>
              <a:t>Every year since 2009-10, the Council has adopted tuition ceilings to limit </a:t>
            </a:r>
            <a:r>
              <a:rPr lang="en-US" sz="2800" dirty="0" smtClean="0"/>
              <a:t>increases</a:t>
            </a:r>
            <a:endParaRPr lang="en-US" sz="2800" dirty="0" smtClean="0"/>
          </a:p>
          <a:p>
            <a:pPr marL="274320" indent="-27432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/>
              <a:t>I</a:t>
            </a:r>
            <a:r>
              <a:rPr lang="en-US" sz="2800" dirty="0" smtClean="0"/>
              <a:t>nstitutions have not been allowed to fully recover losses in state support and mandated cost increases</a:t>
            </a:r>
          </a:p>
          <a:p>
            <a:pPr marL="274320" indent="-27432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/>
              <a:t>Sizable state investment in student aid </a:t>
            </a:r>
            <a:r>
              <a:rPr lang="en-US" sz="2800" dirty="0"/>
              <a:t>programs </a:t>
            </a:r>
            <a:endParaRPr lang="en-US" sz="2800" dirty="0" smtClean="0"/>
          </a:p>
          <a:p>
            <a:pPr marL="274320" indent="-27432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/>
              <a:t>Institutions have increased funding for campus-based student aid</a:t>
            </a:r>
          </a:p>
          <a:p>
            <a:pPr marL="274320" indent="-274320">
              <a:buFont typeface="Arial" pitchFamily="34" charset="0"/>
              <a:buChar char="•"/>
            </a:pPr>
            <a:r>
              <a:rPr lang="en-US" sz="2800" dirty="0" smtClean="0"/>
              <a:t>Efforts to encourage timely completion, such as 15 to Finish and dual credit </a:t>
            </a:r>
            <a:r>
              <a:rPr lang="en-US" sz="2800" dirty="0" smtClean="0"/>
              <a:t>initiatives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4292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Efforts to Maintain Affordability </a:t>
            </a:r>
            <a:r>
              <a:rPr lang="en-US" i="1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Impact </a:t>
            </a:r>
            <a:r>
              <a:rPr lang="en-US" i="1" dirty="0" smtClean="0">
                <a:solidFill>
                  <a:schemeClr val="accent6">
                    <a:lumMod val="90000"/>
                    <a:lumOff val="10000"/>
                  </a:schemeClr>
                </a:solidFill>
              </a:rPr>
              <a:t>of Tuition Ceilings</a:t>
            </a:r>
            <a:endParaRPr lang="en-US" sz="2800" i="1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202" y="1371600"/>
            <a:ext cx="7425998" cy="539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6682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New Strategic Agenda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C94B05"/>
      </a:accent2>
      <a:accent3>
        <a:srgbClr val="0C75A4"/>
      </a:accent3>
      <a:accent4>
        <a:srgbClr val="7C984A"/>
      </a:accent4>
      <a:accent5>
        <a:srgbClr val="C2AD8D"/>
      </a:accent5>
      <a:accent6>
        <a:srgbClr val="00405D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6372</TotalTime>
  <Words>423</Words>
  <Application>Microsoft Office PowerPoint</Application>
  <PresentationFormat>On-screen Show (4:3)</PresentationFormat>
  <Paragraphs>66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Georgia</vt:lpstr>
      <vt:lpstr>Tahoma</vt:lpstr>
      <vt:lpstr>1_Office Theme</vt:lpstr>
      <vt:lpstr>College Affordability and Student Debt  House A&amp;R Committee Budget Review Subcommittee  on Postsecondary Education</vt:lpstr>
      <vt:lpstr>Areas of Concern</vt:lpstr>
      <vt:lpstr>Areas of Concern Shifting of Responsibility (Who Pays)</vt:lpstr>
      <vt:lpstr>Areas of Concern Growing Student Loan Debt</vt:lpstr>
      <vt:lpstr>Areas of Concern Regional Comparison of Loan Debt</vt:lpstr>
      <vt:lpstr>Areas of Concern Decade of Funding Cuts</vt:lpstr>
      <vt:lpstr>Areas of Concern  Out-of-Pocket Costs Trending Higher</vt:lpstr>
      <vt:lpstr>Efforts to Maintain Affordability       and Reduce Debt</vt:lpstr>
      <vt:lpstr>Efforts to Maintain Affordability Impact of Tuition Ceilings</vt:lpstr>
      <vt:lpstr>Efforts to Maintain Affordability  State Financial Aid is High Per Capita</vt:lpstr>
      <vt:lpstr>Efforts to Maintain Affordability Campus-Based Aid is Growing</vt:lpstr>
      <vt:lpstr>Solutions Going Forward State Strategies to Improve Affordability </vt:lpstr>
      <vt:lpstr>Solutions Going Forward CPE Strategies to Improve Affordability</vt:lpstr>
      <vt:lpstr>Solutions Going Forward Campus Strategies to Improve Affordability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Gayheart, Gabrielle L (CPE)</dc:creator>
  <cp:lastModifiedBy>Payne, Bill   (CPE)</cp:lastModifiedBy>
  <cp:revision>577</cp:revision>
  <cp:lastPrinted>2019-02-13T16:12:34Z</cp:lastPrinted>
  <dcterms:created xsi:type="dcterms:W3CDTF">2016-09-22T18:57:17Z</dcterms:created>
  <dcterms:modified xsi:type="dcterms:W3CDTF">2019-02-13T16:32:37Z</dcterms:modified>
</cp:coreProperties>
</file>