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0" r:id="rId3"/>
    <p:sldId id="261" r:id="rId4"/>
    <p:sldId id="265" r:id="rId5"/>
    <p:sldId id="262" r:id="rId6"/>
    <p:sldId id="264" r:id="rId7"/>
    <p:sldId id="263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634" autoAdjust="0"/>
  </p:normalViewPr>
  <p:slideViewPr>
    <p:cSldViewPr snapToGrid="0">
      <p:cViewPr varScale="1">
        <p:scale>
          <a:sx n="48" d="100"/>
          <a:sy n="48" d="100"/>
        </p:scale>
        <p:origin x="18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6434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r">
              <a:defRPr sz="1200"/>
            </a:lvl1pPr>
          </a:lstStyle>
          <a:p>
            <a:fld id="{1579ABD3-218A-47BA-95BF-C4E1E3504BF4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4" rIns="93169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7"/>
          </a:xfrm>
          <a:prstGeom prst="rect">
            <a:avLst/>
          </a:prstGeom>
        </p:spPr>
        <p:txBody>
          <a:bodyPr vert="horz" lIns="93169" tIns="46584" rIns="93169" bIns="4658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r">
              <a:defRPr sz="1200"/>
            </a:lvl1pPr>
          </a:lstStyle>
          <a:p>
            <a:fld id="{508B7E32-FF5D-48A0-AB92-2B4BF5E3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7337">
              <a:buFont typeface="+mj-lt"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5B89-23A5-634F-B791-28F1C3B805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8013" y="0"/>
            <a:ext cx="3022600" cy="2268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2128" y="2268143"/>
            <a:ext cx="6516623" cy="71450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337">
              <a:defRPr/>
            </a:pPr>
            <a:fld id="{08FB5B89-23A5-634F-B791-28F1C3B805DD}" type="slidenum">
              <a:rPr lang="en-US">
                <a:solidFill>
                  <a:prstClr val="black"/>
                </a:solidFill>
                <a:latin typeface="Calibri"/>
              </a:rPr>
              <a:pPr defTabSz="45733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65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337">
              <a:defRPr/>
            </a:pPr>
            <a:fld id="{029E1B1A-00CE-4AC1-B641-02E3AC2454D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33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745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8890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5216" y="3323590"/>
            <a:ext cx="6126480" cy="5869178"/>
          </a:xfrm>
        </p:spPr>
        <p:txBody>
          <a:bodyPr/>
          <a:lstStyle/>
          <a:p>
            <a:pPr marL="228669" indent="-228669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337">
              <a:defRPr/>
            </a:pPr>
            <a:fld id="{08FB5B89-23A5-634F-B791-28F1C3B805DD}" type="slidenum">
              <a:rPr lang="en-US">
                <a:solidFill>
                  <a:prstClr val="black"/>
                </a:solidFill>
                <a:latin typeface="Calibri"/>
              </a:rPr>
              <a:pPr defTabSz="45733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65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35441-2453-FF42-8803-9A74B443BE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83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5B89-23A5-634F-B791-28F1C3B805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9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0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4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Slide_Char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942" y="153090"/>
            <a:ext cx="7772400" cy="995908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</a:lstStyle>
          <a:p>
            <a:r>
              <a:rPr lang="en-US" dirty="0" smtClean="0"/>
              <a:t>SLIDE HEADLINE 44PT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97518" y="1148997"/>
            <a:ext cx="7735887" cy="0"/>
          </a:xfrm>
          <a:prstGeom prst="line">
            <a:avLst/>
          </a:prstGeom>
          <a:ln>
            <a:solidFill>
              <a:srgbClr val="F5B8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19125" y="1428207"/>
            <a:ext cx="8137191" cy="5109118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3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787" y="2130425"/>
            <a:ext cx="858842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nvestInSuccess_handout_ALEX_02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944" y="100272"/>
            <a:ext cx="3944112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68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5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nvestInSuccess_handout_ALEX_02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347" y="4963332"/>
            <a:ext cx="3944112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nvestInSuccess_handout_ALEX_02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944" y="869009"/>
            <a:ext cx="3944112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339" y="5278568"/>
            <a:ext cx="3224997" cy="16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InvestInSuccess_handout_ALEX_02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347" y="4963332"/>
            <a:ext cx="3944112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pySlide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942" y="884616"/>
            <a:ext cx="7772400" cy="995908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</a:lstStyle>
          <a:p>
            <a:r>
              <a:rPr lang="en-US" dirty="0" smtClean="0"/>
              <a:t>SLIDE HEADLINE 44PT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76942" y="2141234"/>
            <a:ext cx="3694875" cy="4021441"/>
          </a:xfrm>
          <a:prstGeom prst="rect">
            <a:avLst/>
          </a:prstGeom>
        </p:spPr>
        <p:txBody>
          <a:bodyPr vert="horz"/>
          <a:lstStyle>
            <a:lvl1pPr marL="230188" indent="-230188">
              <a:buFont typeface="Arial"/>
              <a:buChar char="•"/>
              <a:defRPr sz="2400"/>
            </a:lvl1pPr>
            <a:lvl2pPr marL="688975" indent="-231775">
              <a:buFont typeface="Arial"/>
              <a:buChar char="•"/>
              <a:defRPr sz="20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97518" y="1880523"/>
            <a:ext cx="7735887" cy="0"/>
          </a:xfrm>
          <a:prstGeom prst="line">
            <a:avLst/>
          </a:prstGeom>
          <a:ln>
            <a:solidFill>
              <a:srgbClr val="F5B8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631374" y="2141234"/>
            <a:ext cx="3717967" cy="4021441"/>
          </a:xfrm>
          <a:prstGeom prst="rect">
            <a:avLst/>
          </a:prstGeom>
        </p:spPr>
        <p:txBody>
          <a:bodyPr vert="horz"/>
          <a:lstStyle>
            <a:lvl1pPr marL="230188" indent="-230188">
              <a:buFont typeface="Arial"/>
              <a:buChar char="•"/>
              <a:defRPr sz="2400"/>
            </a:lvl1pPr>
            <a:lvl2pPr marL="688975" indent="-231775">
              <a:buFont typeface="Arial"/>
              <a:buChar char="•"/>
              <a:defRPr sz="20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5830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01" y="2572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3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2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9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8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2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1F3F-4D23-482B-8139-E71FFC784D0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F751-10C7-4EE9-8093-6C617D4CA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BF2F-A01F-564E-8E22-5F9D9B1D8CE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7E01-919C-1B4F-B39A-EBE45B50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96"/>
            <a:ext cx="8512629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prstClr val="black"/>
                </a:solidFill>
                <a:latin typeface="Calibri Light" panose="020F0302020204030204"/>
              </a:rPr>
              <a:t>Landscape of Performance Funding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75696"/>
            <a:ext cx="8229600" cy="3901698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Currently, 35 states use performance-based funding models to connect state appropriations to student outcomes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Goals of these various models has been to incentivize institutions to improve outcomes, most notably degree </a:t>
            </a:r>
            <a:r>
              <a:rPr lang="en-US" sz="2800" dirty="0" smtClean="0">
                <a:solidFill>
                  <a:prstClr val="black"/>
                </a:solidFill>
              </a:rPr>
              <a:t>or certificate </a:t>
            </a:r>
            <a:r>
              <a:rPr lang="en-US" sz="2800" dirty="0">
                <a:solidFill>
                  <a:prstClr val="black"/>
                </a:solidFill>
              </a:rPr>
              <a:t>completion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Has been found to lead institutions towards changes in academic and student services policies, practices, and program in hopes of improving outcomes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1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77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Model Rewards Growth in Outcomes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708" r="26133"/>
          <a:stretch/>
        </p:blipFill>
        <p:spPr>
          <a:xfrm>
            <a:off x="748748" y="1113183"/>
            <a:ext cx="4644888" cy="43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prstClr val="black"/>
                </a:solidFill>
                <a:latin typeface="Calibri Light" panose="020F0302020204030204"/>
              </a:rPr>
              <a:t>Future of Performance 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of Funding </a:t>
            </a:r>
            <a:r>
              <a:rPr lang="en-US" b="1" dirty="0" smtClean="0">
                <a:solidFill>
                  <a:prstClr val="black"/>
                </a:solidFill>
                <a:latin typeface="Calibri Light" panose="020F0302020204030204"/>
              </a:rPr>
              <a:t>Metrics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1698"/>
          </a:xfrm>
        </p:spPr>
        <p:txBody>
          <a:bodyPr>
            <a:normAutofit fontScale="925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Postsecondary Education Working Group proposed that model be reviewed every three years.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AY </a:t>
            </a:r>
            <a:r>
              <a:rPr lang="en-US" sz="2400" dirty="0" smtClean="0">
                <a:solidFill>
                  <a:prstClr val="black"/>
                </a:solidFill>
              </a:rPr>
              <a:t>2020-2021 </a:t>
            </a:r>
            <a:r>
              <a:rPr lang="en-US" sz="2400" dirty="0">
                <a:solidFill>
                  <a:prstClr val="black"/>
                </a:solidFill>
              </a:rPr>
              <a:t>will the be third year of </a:t>
            </a:r>
            <a:r>
              <a:rPr lang="en-US" sz="2400" dirty="0" smtClean="0">
                <a:solidFill>
                  <a:prstClr val="black"/>
                </a:solidFill>
              </a:rPr>
              <a:t>full model </a:t>
            </a:r>
            <a:r>
              <a:rPr lang="en-US" sz="2400" dirty="0">
                <a:solidFill>
                  <a:prstClr val="black"/>
                </a:solidFill>
              </a:rPr>
              <a:t>utilization.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Continue to examine aspects of the model to ensure it still allows KY to be competitive in light of national trends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Consider the funding levels necessary to increase access to postsecondary education and facilitate degree completion for increasing segments of KY’s population  </a:t>
            </a:r>
            <a:r>
              <a:rPr lang="en-US" sz="2400" dirty="0">
                <a:solidFill>
                  <a:prstClr val="black"/>
                </a:solidFill>
              </a:rPr>
              <a:t>(First generation, adults, working students, URM, low income,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4116" y="131251"/>
            <a:ext cx="8310204" cy="609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Access and Completion: The Need to   Strengthen the Pipeline to Graduation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2263"/>
              </p:ext>
            </p:extLst>
          </p:nvPr>
        </p:nvGraphicFramePr>
        <p:xfrm>
          <a:off x="464116" y="1601626"/>
          <a:ext cx="8283387" cy="3681151"/>
        </p:xfrm>
        <a:graphic>
          <a:graphicData uri="http://schemas.openxmlformats.org/drawingml/2006/table">
            <a:tbl>
              <a:tblPr/>
              <a:tblGrid>
                <a:gridCol w="1437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9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5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31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State</a:t>
                      </a:r>
                    </a:p>
                  </a:txBody>
                  <a:tcPr marL="90593" marR="905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For Every 100 Ninth Graders</a:t>
                      </a:r>
                    </a:p>
                  </a:txBody>
                  <a:tcPr marL="90593" marR="905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Graduate from High School</a:t>
                      </a:r>
                    </a:p>
                  </a:txBody>
                  <a:tcPr marL="90593" marR="905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Enter College</a:t>
                      </a:r>
                    </a:p>
                  </a:txBody>
                  <a:tcPr marL="90593" marR="905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Still Enrolled Sophomore Year</a:t>
                      </a:r>
                    </a:p>
                  </a:txBody>
                  <a:tcPr marL="90593" marR="905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Graduate within 150% of timeframe</a:t>
                      </a:r>
                    </a:p>
                  </a:txBody>
                  <a:tcPr marL="90593" marR="905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Kentucky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47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Ohio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46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32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Indiana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74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49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Tennessee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76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47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National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74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46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8266" y="5282777"/>
            <a:ext cx="510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+mn-lt"/>
              </a:rPr>
              <a:t>Source: National Center for Higher Education Management </a:t>
            </a:r>
            <a:r>
              <a:rPr lang="en-US" sz="1200" dirty="0" smtClean="0">
                <a:latin typeface="+mn-lt"/>
              </a:rPr>
              <a:t>Systems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4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1752</TotalTime>
  <Words>236</Words>
  <Application>Microsoft Office PowerPoint</Application>
  <PresentationFormat>On-screen Show (4:3)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PowerPoint Presentation</vt:lpstr>
      <vt:lpstr>Landscape of Performance Funding</vt:lpstr>
      <vt:lpstr>Model Rewards Growth in Outcomes</vt:lpstr>
      <vt:lpstr>Future of Performance of Funding Metrics </vt:lpstr>
      <vt:lpstr>PowerPoint Presentation</vt:lpstr>
      <vt:lpstr>PowerPoint Presentation</vt:lpstr>
    </vt:vector>
  </TitlesOfParts>
  <Company>NKU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NKU’s Performance on Funding Metrics</dc:title>
  <dc:creator>Shawn Rainey</dc:creator>
  <cp:lastModifiedBy>Shawn Rainey</cp:lastModifiedBy>
  <cp:revision>48</cp:revision>
  <cp:lastPrinted>2019-02-25T18:43:31Z</cp:lastPrinted>
  <dcterms:created xsi:type="dcterms:W3CDTF">2019-02-21T21:05:27Z</dcterms:created>
  <dcterms:modified xsi:type="dcterms:W3CDTF">2019-02-27T20:52:37Z</dcterms:modified>
</cp:coreProperties>
</file>