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embeddedFontLst>
    <p:embeddedFont>
      <p:font typeface="Roboto Black"/>
      <p:bold r:id="rId29"/>
      <p:boldItalic r:id="rId30"/>
    </p:embeddedFont>
    <p:embeddedFont>
      <p:font typeface="Lustri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892ECC1-0C3A-4CDF-AF36-F44B76EE7DFF}">
  <a:tblStyle styleId="{C892ECC1-0C3A-4CDF-AF36-F44B76EE7D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ustria-regular.fntdata"/><Relationship Id="rId30" Type="http://schemas.openxmlformats.org/officeDocument/2006/relationships/font" Target="fonts/Roboto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d29613694_1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7d29613694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7d29613694_1_1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d29613694_1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7d29613694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Degrees awarded to low-income students have increased by 58% over the last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10 years.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Degrees awarded to underrepresented minorities have increased by more than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145% over the last 10 years.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7d29613694_1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d29613694_1_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7d29613694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EKU was founded as a teacher’s college, and Model Laboratory School is the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evolution of that cornerstone mission. Thanks to an innovative, interdisciplinary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curriculum that builds creativity, critical thinking and transferable skills, Model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is one of the highest-ranked K-12 institutions in the state. Its location on EKU’s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campus and its leading-edge pedagogy make for an ideal learning environment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— not only for Model students, but for the next generation of teachers and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school administrators studying at EKU. Each year, dozens of future educators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earn their observation and practicum hours at Model.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7d29613694_1_1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d29613694_1_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7d29613694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Reference to Bill #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Fiscally neutral budget impact to allocate funding to Model.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University investment and value to Commonwealth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d29613694_1_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d2adb3cd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7d2adb3c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Nursing has long been one of EKU’s most popular programs. Thanks to 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supportive faculty, a challenging curriculum and some of the most advanced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training technology in the state, EKU nurses are highly sought after by employers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for their technical expertise and compassionate care.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7d2adb3cd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d2adb3cda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7d2adb3cd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Nursing has long been one of EKU’s most popular programs. Thanks to 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supportive faculty, a challenging curriculum and some of the most advanced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training technology in the state, EKU nurses are highly sought after by employers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for their technical expertise and compassionate care.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7d2adb3cda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d2adb3cda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7d2adb3cd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As the only one of its kind in the state, EKU’s Aviation program is uniquely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positioned to train and develop tomorrow’s aerospace professionals for one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of the most demanding industries in the world. Through a host of industry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partnerships, cutting-edge training, educational outreach and volunteer efforts,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students representing areas across the Commonwealth are graduating with the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experience necessary to compete on both national and international levels.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7d2adb3cda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d2adb3cda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7d2adb3cd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As the only one of its kind in the state, EKU’s Aviation program is uniquely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positioned to train and develop tomorrow’s aerospace professionals for one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of the most demanding industries in the world. Through a host of industry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partnerships, cutting-edge training, educational outreach and volunteer efforts,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students representing areas across the Commonwealth are graduating with the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experience necessary to compete on both national and international levels.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7d2adb3cda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d2adb3cda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7d2adb3cd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numbers are based on the CPE consensus request and not the Governor’s proposed budget.</a:t>
            </a:r>
            <a:endParaRPr/>
          </a:p>
        </p:txBody>
      </p:sp>
      <p:sp>
        <p:nvSpPr>
          <p:cNvPr id="221" name="Google Shape;221;g7d2adb3cda_0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d2adb3cda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7d2adb3cd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EKU is No. 1 among regional institutions and second only to the state’s most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prominent research university in the number of performance-based allocation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components met. EKU performed above average in the categories of FTE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enrollment; STEM-H degrees; underrepresented minority degrees; 30-hour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progress; and 60-hour progress.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Extend the current 2% stop-loss provision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Increased funding requests.</a:t>
            </a:r>
            <a:endParaRPr/>
          </a:p>
        </p:txBody>
      </p:sp>
      <p:sp>
        <p:nvSpPr>
          <p:cNvPr id="234" name="Google Shape;234;g7d2adb3cda_0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677fe9f7_13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0677fe9f7_1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EKU grads are a driving force in Kentucky, contributing to local economies and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serving in positions that are vital to quality of life. They become nurses, police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officers, EMTs, teachers, social workers and superintendents.</a:t>
            </a:r>
            <a:endParaRPr/>
          </a:p>
        </p:txBody>
      </p:sp>
      <p:sp>
        <p:nvSpPr>
          <p:cNvPr id="95" name="Google Shape;95;g30677fe9f7_13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d2adb3cda_0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7d2adb3cd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support the CPE consensus request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Total CPE Perf pool req: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FY21                                       $52.5M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FY22                                       $74.9M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EKU could have received anywhere from $4-6M per year from these pools, based on this request framework and based on prior performance, which would have been added to the current $63.7M GF.</a:t>
            </a:r>
            <a:endParaRPr/>
          </a:p>
        </p:txBody>
      </p:sp>
      <p:sp>
        <p:nvSpPr>
          <p:cNvPr id="242" name="Google Shape;242;g7d2adb3cda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d2adb3cda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7d2adb3cd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Capital projects</a:t>
            </a:r>
            <a:endParaRPr/>
          </a:p>
        </p:txBody>
      </p:sp>
      <p:sp>
        <p:nvSpPr>
          <p:cNvPr id="250" name="Google Shape;250;g7d2adb3cda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d2adb3cda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7d2adb3cd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7d2adb3cda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d29613694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7d2961369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EKU grads are a driving force in Kentucky, contributing to local economies and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serving in positions that are vital to quality of life. They become nurses, police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officers, EMTs, teachers, social workers and superintendents.</a:t>
            </a:r>
            <a:endParaRPr/>
          </a:p>
        </p:txBody>
      </p:sp>
      <p:sp>
        <p:nvSpPr>
          <p:cNvPr id="103" name="Google Shape;103;g7d29613694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d29613694_1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7d2961369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Typically every county is represented in the student body.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7d29613694_1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29613694_1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7d2961369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7d29613694_1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d29613694_1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7d29613694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EKU’s Science Building, completed in 2017, is a premier destination for the best and brightest students in Kentucky. At 326,059 square feet, it is the largest of its type in Kentucky. Besides its many state-of-the-art labs and classrooms, the building itself offers education in sustainability — the second and final phase of the building has earned LEED Gold status from the U.S. Green Building Council.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7d29613694_1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d29613694_1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7d29613694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Psychology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Aviation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Nursing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Occupational Therapy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Criminal Justice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Risk Management &amp; Insurance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Social Work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Education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Computer Science (with options in game design, cybersecurity and more.)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Homeland Security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Applied Engineering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Professional Golf Management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7d29613694_1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29613694_1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7d29613694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EKU Online offers 40+ PROGRAMS in meaningful disciplines that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positively impact Kentucky communities. Nurses, social workers, teachers,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corrections officers, police officers, safety specialists, first responders,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business professionals and more have all been able to attain their degree,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improve their expertise and advance their careers thanks to EKU’s e-campus.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3,382 students are enrolled in EKU Online programs.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63% of EKU Online students live in Kentucky.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U.S. News &amp; World Report ranks EKU Online in the Top 30 Online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Graduate Nursing Programs, Top 100 Online Bachelor’s Degree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programs and Top 100 Online Graduate Education Programs.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7d29613694_1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d29613694_1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7d29613694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EKU tracks the careers of thousands of online graduates through Emsi. Here are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average salaries in some of the college’s most popular online programs.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d29613694_1_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stria"/>
              <a:buNone/>
              <a:defRPr b="1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stria"/>
              <a:buNone/>
              <a:defRPr b="1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stria"/>
              <a:buNone/>
              <a:defRPr b="1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stria"/>
              <a:buNone/>
              <a:defRPr b="1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stria"/>
              <a:buNone/>
              <a:defRPr b="1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131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910457" y="3065954"/>
            <a:ext cx="7323083" cy="13850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Eastern Kentucky University</a:t>
            </a:r>
            <a:endParaRPr b="1" i="0" sz="3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910450" y="4847875"/>
            <a:ext cx="73230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Arial"/>
              <a:buNone/>
            </a:pPr>
            <a:r>
              <a:rPr lang="en-US" sz="2400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2020-2022 Biennium Budget</a:t>
            </a:r>
            <a:endParaRPr b="0" i="0" sz="2400" u="none" cap="none" strike="noStrike">
              <a:solidFill>
                <a:srgbClr val="A5A5A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48" y="1592754"/>
            <a:ext cx="4635500" cy="14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FRESHMAN RETENTION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0" l="0" r="0" t="10080"/>
          <a:stretch/>
        </p:blipFill>
        <p:spPr>
          <a:xfrm>
            <a:off x="-94475" y="971775"/>
            <a:ext cx="9367951" cy="49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TOTAL DEGREES AWARDED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 b="0" l="0" r="0" t="9958"/>
          <a:stretch/>
        </p:blipFill>
        <p:spPr>
          <a:xfrm>
            <a:off x="152400" y="912300"/>
            <a:ext cx="8843524" cy="49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MODEL LABORATORY SCHOOL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651" y="1013262"/>
            <a:ext cx="7247201" cy="48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MODEL LABORATORY SCHOOL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244800" y="1265250"/>
            <a:ext cx="85845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707 K-12 STUDENTS</a:t>
            </a:r>
            <a:r>
              <a:rPr lang="en-US" sz="1800"/>
              <a:t> from Madison County and eight other districts.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5-STAR SCHOOL</a:t>
            </a:r>
            <a:r>
              <a:rPr lang="en-US" sz="1800"/>
              <a:t> - Model is one of only seven high schools in Kentucky to earn five out of five stars on the KDE School Report Card.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A RESOURCE FOR KENTUCKY EDUCATORS</a:t>
            </a:r>
            <a:r>
              <a:rPr lang="en-US" sz="1800"/>
              <a:t> - The Center for Educator Excellence, a new initiative from EKU and Model, provides professional development to the Commonwealth’s teachers. In its most recent session on new social studies standards, more than </a:t>
            </a:r>
            <a:r>
              <a:rPr b="1" lang="en-US" sz="1800"/>
              <a:t>67 EDUCATORS FROM 34 KENTUCKY COUNTIES</a:t>
            </a:r>
            <a:r>
              <a:rPr lang="en-US" sz="1800"/>
              <a:t> attended.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PILOTING A NEW PERFORMANCE-BASED PAY MODEL</a:t>
            </a:r>
            <a:r>
              <a:rPr lang="en-US" sz="1800"/>
              <a:t> - Unconnected to student test scores, Model’s performance-based pay model will reward educators for taking on new projects that enhance the learning environment.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SOLVING THE TEACHER SHORTAGE</a:t>
            </a:r>
            <a:r>
              <a:rPr lang="en-US" sz="1800"/>
              <a:t> - Model is prepared to train and award teaching credentials to non-teaching degree holders.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PREPARES KENTUCKY’S NURSES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900" y="1112850"/>
            <a:ext cx="6988248" cy="465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PREPARES KENTUCKY’S NURSES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567450" y="1170200"/>
            <a:ext cx="800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1,396</a:t>
            </a:r>
            <a:r>
              <a:rPr lang="en-US" sz="1800"/>
              <a:t> nursing students currently enrolled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79%</a:t>
            </a:r>
            <a:r>
              <a:rPr lang="en-US" sz="1800"/>
              <a:t> of nursing students from Kentucky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358</a:t>
            </a:r>
            <a:r>
              <a:rPr lang="en-US" sz="1800"/>
              <a:t> nursing students graduated in May 2019, including: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182 Bachelor’s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123 Masters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2 Doctoral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4A131C"/>
                </a:solidFill>
              </a:rPr>
              <a:t>60</a:t>
            </a:r>
            <a:r>
              <a:rPr lang="en-US" sz="1800"/>
              <a:t> students: 2020-21 ASN cohort size</a:t>
            </a:r>
            <a:endParaRPr sz="1800"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44539"/>
          <a:stretch/>
        </p:blipFill>
        <p:spPr>
          <a:xfrm>
            <a:off x="3909375" y="3731100"/>
            <a:ext cx="5003349" cy="211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AVIATORS TAKE FLIGHT AT EKU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725" y="1074750"/>
            <a:ext cx="7300548" cy="486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AVIATORS TAKE FLIGHT AT EKU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800" y="3612700"/>
            <a:ext cx="5193799" cy="23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/>
        </p:nvSpPr>
        <p:spPr>
          <a:xfrm>
            <a:off x="482700" y="1191600"/>
            <a:ext cx="81786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Aviation Students By Major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262 </a:t>
            </a:r>
            <a:r>
              <a:rPr lang="en-US" sz="2400"/>
              <a:t>Professional Flight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38 </a:t>
            </a:r>
            <a:r>
              <a:rPr lang="en-US" sz="2400"/>
              <a:t>Aerospace Management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4 Aerospace Technology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BUDGET OVERVIEW 2017-2022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88" y="848088"/>
            <a:ext cx="8356225" cy="516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/>
        </p:nvSpPr>
        <p:spPr>
          <a:xfrm rot="-5400000">
            <a:off x="1554350" y="3564700"/>
            <a:ext cx="174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$64,972,300</a:t>
            </a:r>
            <a:endParaRPr sz="2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 rot="-5400000">
            <a:off x="2621150" y="3564700"/>
            <a:ext cx="174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$65,045,200</a:t>
            </a:r>
            <a:endParaRPr sz="2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 rot="-5400000">
            <a:off x="3687950" y="3564700"/>
            <a:ext cx="174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$64,189,000</a:t>
            </a:r>
            <a:endParaRPr sz="2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 rot="-5400000">
            <a:off x="4754750" y="3564700"/>
            <a:ext cx="174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$63,753,600</a:t>
            </a:r>
            <a:endParaRPr sz="2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 rot="-5400000">
            <a:off x="5821550" y="3564700"/>
            <a:ext cx="174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$67,075,600</a:t>
            </a:r>
            <a:endParaRPr sz="2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 rot="-5400000">
            <a:off x="6888350" y="3564700"/>
            <a:ext cx="174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$67,075,600</a:t>
            </a:r>
            <a:endParaRPr sz="20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PERFORMANCE FUNDING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482700" y="1191600"/>
            <a:ext cx="81786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00" y="1691288"/>
            <a:ext cx="8839200" cy="3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is Kentucky’s University</a:t>
            </a:r>
            <a:endParaRPr i="0" sz="3600" u="none" cap="none" strike="noStrike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0" y="1543050"/>
            <a:ext cx="673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525" y="1068750"/>
            <a:ext cx="7147800" cy="47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PERFORMANCE FUNDING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482700" y="1191600"/>
            <a:ext cx="8178600" cy="1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graphicFrame>
        <p:nvGraphicFramePr>
          <p:cNvPr id="246" name="Google Shape;246;p32"/>
          <p:cNvGraphicFramePr/>
          <p:nvPr/>
        </p:nvGraphicFramePr>
        <p:xfrm>
          <a:off x="952500" y="179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{C892ECC1-0C3A-4CDF-AF36-F44B76EE7DFF}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</a:rPr>
                        <a:t>FY21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$52.5M</a:t>
                      </a:r>
                      <a:endParaRPr b="1" sz="3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</a:rPr>
                        <a:t>FY22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</a:rPr>
                        <a:t>$74.9M</a:t>
                      </a:r>
                      <a:endParaRPr b="1" sz="3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RESURGENCE FUND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482700" y="1036650"/>
            <a:ext cx="8178600" cy="4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Projects totalling $22,471,500, to include:</a:t>
            </a:r>
            <a:endParaRPr b="1" sz="2400"/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Roofing &amp; Facade</a:t>
            </a:r>
            <a:endParaRPr sz="2400"/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Doors &amp; Windows</a:t>
            </a:r>
            <a:endParaRPr sz="2400"/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Elevators</a:t>
            </a:r>
            <a:endParaRPr sz="2400"/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Electrical, </a:t>
            </a:r>
            <a:r>
              <a:rPr lang="en-US" sz="2400"/>
              <a:t>Heating &amp; Cooling Systems</a:t>
            </a:r>
            <a:br>
              <a:rPr lang="en-US" sz="2400"/>
            </a:br>
            <a:endParaRPr sz="2400"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Total deferred maintenance log in</a:t>
            </a:r>
            <a:br>
              <a:rPr lang="en-US" sz="2400"/>
            </a:br>
            <a:r>
              <a:rPr lang="en-US" sz="2400"/>
              <a:t>excess of </a:t>
            </a:r>
            <a:r>
              <a:rPr b="1" lang="en-US" sz="2400"/>
              <a:t>$350,000,00</a:t>
            </a:r>
            <a:r>
              <a:rPr b="1" lang="en-US" sz="2400"/>
              <a:t>0</a:t>
            </a:r>
            <a:br>
              <a:rPr b="1" lang="en-US" sz="2400"/>
            </a:b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134700" y="-106350"/>
            <a:ext cx="887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RESURGENCE FUND</a:t>
            </a:r>
            <a:endParaRPr sz="35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 rotWithShape="1">
          <a:blip r:embed="rId4">
            <a:alphaModFix/>
          </a:blip>
          <a:srcRect b="22358" l="15867" r="0" t="10074"/>
          <a:stretch/>
        </p:blipFill>
        <p:spPr>
          <a:xfrm>
            <a:off x="195026" y="1450737"/>
            <a:ext cx="8758152" cy="39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131C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>
            <p:ph type="ctrTitle"/>
          </p:nvPr>
        </p:nvSpPr>
        <p:spPr>
          <a:xfrm>
            <a:off x="1118276" y="5309502"/>
            <a:ext cx="6861940" cy="866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www.eku.edu </a:t>
            </a:r>
            <a:endParaRPr b="1" i="0" sz="3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7" name="Google Shape;267;p35"/>
          <p:cNvSpPr txBox="1"/>
          <p:nvPr>
            <p:ph idx="1" type="subTitle"/>
          </p:nvPr>
        </p:nvSpPr>
        <p:spPr>
          <a:xfrm>
            <a:off x="1579417" y="1960993"/>
            <a:ext cx="6400800" cy="763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Questions?</a:t>
            </a:r>
            <a:endParaRPr b="0" i="0" sz="3000" u="none" cap="none" strike="noStrike">
              <a:solidFill>
                <a:srgbClr val="A5A5A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8" name="Google Shape;2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9425" y="4096418"/>
            <a:ext cx="2899643" cy="92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is #1 in Kentucky</a:t>
            </a:r>
            <a:endParaRPr i="0" sz="3600" u="none" cap="none" strike="noStrike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0" y="1543050"/>
            <a:ext cx="673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44925" y="796025"/>
            <a:ext cx="8682900" cy="51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75% OF EKU DEGREE HOLDERS ARE EMPLOYED IN KENTUCKY</a:t>
            </a:r>
            <a:endParaRPr b="1"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That’s the highest percentage of any public, four-year institution in the state.</a:t>
            </a:r>
            <a:endParaRPr b="1" sz="1800"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375" y="1605375"/>
            <a:ext cx="6541085" cy="43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ELEVATES KENTUCKIANS</a:t>
            </a:r>
            <a:endParaRPr i="0" sz="3600" u="none" cap="none" strike="noStrike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0" y="1543050"/>
            <a:ext cx="673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244925" y="3269800"/>
            <a:ext cx="8682900" cy="2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4A131C"/>
                </a:solidFill>
              </a:rPr>
              <a:t>60%</a:t>
            </a:r>
            <a:endParaRPr b="1" sz="6000">
              <a:solidFill>
                <a:srgbClr val="4A131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OF ALL UNDERGRADUATE DEGREE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RECIPIENTS ARE LOW-INCOME,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FIRST-GENERATION OR BOTH</a:t>
            </a:r>
            <a:endParaRPr b="1" sz="1800"/>
          </a:p>
        </p:txBody>
      </p:sp>
      <p:sp>
        <p:nvSpPr>
          <p:cNvPr id="117" name="Google Shape;117;p16"/>
          <p:cNvSpPr txBox="1"/>
          <p:nvPr/>
        </p:nvSpPr>
        <p:spPr>
          <a:xfrm>
            <a:off x="244800" y="1189050"/>
            <a:ext cx="6490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4A131C"/>
                </a:solidFill>
              </a:rPr>
              <a:t>83%</a:t>
            </a:r>
            <a:endParaRPr b="1" sz="1800">
              <a:solidFill>
                <a:srgbClr val="4A131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OF EKU UNDERGRADUATE STUDENTS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ARE KENTUCKY RESIDENTS</a:t>
            </a:r>
            <a:endParaRPr b="1" sz="1800"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5043" y="1238250"/>
            <a:ext cx="4207955" cy="18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4763" y="3217988"/>
            <a:ext cx="2948525" cy="279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is Highly Awarded</a:t>
            </a:r>
            <a:endParaRPr i="0" sz="3600" u="none" cap="none" strike="noStrike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0" y="1543050"/>
            <a:ext cx="673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0" y="796025"/>
            <a:ext cx="892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131C"/>
              </a:buClr>
              <a:buSzPts val="1400"/>
              <a:buChar char="●"/>
            </a:pPr>
            <a:r>
              <a:rPr b="1" lang="en-US">
                <a:solidFill>
                  <a:srgbClr val="4A131C"/>
                </a:solidFill>
              </a:rPr>
              <a:t>U.S. NEWS &amp; WORLD REPORT: REGIONAL UNIVERSITIES IN THE SOUTH</a:t>
            </a:r>
            <a:br>
              <a:rPr b="1" lang="en-US">
                <a:solidFill>
                  <a:srgbClr val="4A131C"/>
                </a:solidFill>
              </a:rPr>
            </a:br>
            <a:r>
              <a:rPr lang="en-US"/>
              <a:t>Ranked in the top tier for 9 consecutive years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131C"/>
              </a:buClr>
              <a:buSzPts val="1400"/>
              <a:buChar char="●"/>
            </a:pPr>
            <a:r>
              <a:rPr b="1" lang="en-US">
                <a:solidFill>
                  <a:srgbClr val="4A131C"/>
                </a:solidFill>
              </a:rPr>
              <a:t>MILITARY TIMES: BEST FOR VETS</a:t>
            </a:r>
            <a:endParaRPr b="1">
              <a:solidFill>
                <a:srgbClr val="4A131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10 percent in the nation and No. 1 in Kentucky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131C"/>
              </a:buClr>
              <a:buSzPts val="1400"/>
              <a:buChar char="●"/>
            </a:pPr>
            <a:r>
              <a:rPr b="1" lang="en-US">
                <a:solidFill>
                  <a:srgbClr val="4A131C"/>
                </a:solidFill>
              </a:rPr>
              <a:t>FORBES: AMERICA’S TOP COLLEGES</a:t>
            </a:r>
            <a:endParaRPr b="1">
              <a:solidFill>
                <a:srgbClr val="4A131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Listed for 12 consecutive years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131C"/>
              </a:buClr>
              <a:buSzPts val="1400"/>
              <a:buChar char="●"/>
            </a:pPr>
            <a:r>
              <a:rPr b="1" lang="en-US">
                <a:solidFill>
                  <a:srgbClr val="4A131C"/>
                </a:solidFill>
              </a:rPr>
              <a:t>MINORITY ACCESS, INC.: DIVERSITY INSTITUTION AWARD</a:t>
            </a:r>
            <a:endParaRPr b="1">
              <a:solidFill>
                <a:srgbClr val="4A131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Awarded for 7 consecutive years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131C"/>
              </a:buClr>
              <a:buSzPts val="1400"/>
              <a:buChar char="●"/>
            </a:pPr>
            <a:r>
              <a:rPr b="1" lang="en-US">
                <a:solidFill>
                  <a:srgbClr val="4A131C"/>
                </a:solidFill>
              </a:rPr>
              <a:t>WASHINGTON MONTHLY: BEST BANG FOR THE BUCK COLLEGES</a:t>
            </a:r>
            <a:endParaRPr b="1">
              <a:solidFill>
                <a:srgbClr val="4A131C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131C"/>
              </a:buClr>
              <a:buSzPts val="1400"/>
              <a:buChar char="●"/>
            </a:pPr>
            <a:r>
              <a:rPr b="1" lang="en-US">
                <a:solidFill>
                  <a:srgbClr val="4A131C"/>
                </a:solidFill>
              </a:rPr>
              <a:t>CHRONICLE OF HIGHER EDUCATION: BEST UNIVERSITIES TO WORK FOR</a:t>
            </a:r>
            <a:endParaRPr b="1">
              <a:solidFill>
                <a:srgbClr val="4A131C"/>
              </a:solidFill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0" t="38503"/>
          <a:stretch/>
        </p:blipFill>
        <p:spPr>
          <a:xfrm>
            <a:off x="1371925" y="3387350"/>
            <a:ext cx="6400145" cy="262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IS </a:t>
            </a: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A LEADER IN STEM-H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0" y="1253225"/>
            <a:ext cx="2721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3,386 Kentucky students are studying in a STEM-H field.</a:t>
            </a:r>
            <a:br>
              <a:rPr b="1" lang="en-US" sz="1800"/>
            </a:b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EKU awarded 849 STEM-H degrees in May 2019.</a:t>
            </a:r>
            <a:endParaRPr b="1" sz="1800"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100" y="1194200"/>
            <a:ext cx="6323800" cy="421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ACADEMIC DISTINCTION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28600" y="796025"/>
            <a:ext cx="86829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EKU offers approximately 100 degree programs and</a:t>
            </a:r>
            <a:br>
              <a:rPr b="1" lang="en-US" sz="1800"/>
            </a:br>
            <a:r>
              <a:rPr b="1" lang="en-US" sz="1800"/>
              <a:t>80+ concentrations at all degree levels</a:t>
            </a:r>
            <a:endParaRPr b="1" sz="1800"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6224" y="1681150"/>
            <a:ext cx="6278098" cy="41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244800" y="-1063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A LEADER IN ONLINE LEARNING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228600" y="796025"/>
            <a:ext cx="8682900" cy="2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EKU Online offers 40+ programs.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3,382 students are enrolled in EKU Online programs.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63% of EKU Online students live in Kentucky.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U.S. News &amp; World Report ranked: 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800"/>
              <a:t>Top 30 Online Graduate Nursing Programs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800"/>
              <a:t>Top 100 Online Bachelor’s Degree Programs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800"/>
              <a:t>Top 100 Online Graduate Education Programs</a:t>
            </a:r>
            <a:endParaRPr b="1" sz="1800"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28982"/>
          <a:stretch/>
        </p:blipFill>
        <p:spPr>
          <a:xfrm>
            <a:off x="1712288" y="3227525"/>
            <a:ext cx="5747917" cy="27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244800" y="122250"/>
            <a:ext cx="868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EKU ONLINE PROGRAMS LEAD TO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4A131C"/>
                </a:solidFill>
                <a:latin typeface="Arial"/>
                <a:ea typeface="Arial"/>
                <a:cs typeface="Arial"/>
                <a:sym typeface="Arial"/>
              </a:rPr>
              <a:t>REWARDING CAREERS</a:t>
            </a:r>
            <a:endParaRPr sz="3600">
              <a:solidFill>
                <a:srgbClr val="4A13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952500" y="181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{C892ECC1-0C3A-4CDF-AF36-F44B76EE7DFF}</a:tableStyleId>
              </a:tblPr>
              <a:tblGrid>
                <a:gridCol w="3619500"/>
                <a:gridCol w="3619500"/>
              </a:tblGrid>
              <a:tr h="77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/>
                        <a:t>MS in Safety/Security/</a:t>
                      </a:r>
                      <a:endParaRPr b="1" sz="1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Emergency Management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$72,395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MSN in Nursing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$62,508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BS in Occupational Safety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$60,177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BS in Psychology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$41,094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BSN in Nursing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$52,760</a:t>
                      </a:r>
                      <a:endParaRPr b="1"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13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