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4" r:id="rId2"/>
    <p:sldId id="266" r:id="rId3"/>
    <p:sldId id="271" r:id="rId4"/>
    <p:sldId id="341" r:id="rId5"/>
    <p:sldId id="273" r:id="rId6"/>
    <p:sldId id="276" r:id="rId7"/>
    <p:sldId id="339" r:id="rId8"/>
    <p:sldId id="274" r:id="rId9"/>
    <p:sldId id="343" r:id="rId10"/>
    <p:sldId id="277" r:id="rId11"/>
    <p:sldId id="340" r:id="rId12"/>
    <p:sldId id="280" r:id="rId13"/>
    <p:sldId id="292" r:id="rId14"/>
    <p:sldId id="342"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Smith" initials="JS" lastIdx="1" clrIdx="0">
    <p:extLst>
      <p:ext uri="{19B8F6BF-5375-455C-9EA6-DF929625EA0E}">
        <p15:presenceInfo xmlns:p15="http://schemas.microsoft.com/office/powerpoint/2012/main" userId="S-1-5-21-3968477487-2019569617-2369413343-182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5996EA6-BB1A-4E3E-8AF2-B317741BD242}" type="datetimeFigureOut">
              <a:rPr lang="en-US" smtClean="0"/>
              <a:t>2/4/2020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2E6E38A-EDFC-4E8E-A8F3-967E25D5DAFE}" type="slidenum">
              <a:rPr lang="en-US" smtClean="0"/>
              <a:t>‹#›</a:t>
            </a:fld>
            <a:endParaRPr lang="en-US" dirty="0"/>
          </a:p>
        </p:txBody>
      </p:sp>
    </p:spTree>
    <p:extLst>
      <p:ext uri="{BB962C8B-B14F-4D97-AF65-F5344CB8AC3E}">
        <p14:creationId xmlns:p14="http://schemas.microsoft.com/office/powerpoint/2010/main" val="283235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2912-FBB4-9248-B764-5BA132AC947D}" type="slidenum">
              <a:rPr lang="en-US" smtClean="0"/>
              <a:t>7</a:t>
            </a:fld>
            <a:endParaRPr lang="en-US" dirty="0"/>
          </a:p>
        </p:txBody>
      </p:sp>
    </p:spTree>
    <p:extLst>
      <p:ext uri="{BB962C8B-B14F-4D97-AF65-F5344CB8AC3E}">
        <p14:creationId xmlns:p14="http://schemas.microsoft.com/office/powerpoint/2010/main" val="306704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322058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199546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258924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122266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185579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155892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260216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203123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261561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392921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62338-9411-0F48-8036-B885C2413CBE}" type="datetimeFigureOut">
              <a:rPr lang="en-US" smtClean="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67D4D6-0F9F-3540-81D1-AEEC3CD4DB82}" type="slidenum">
              <a:rPr lang="en-US" smtClean="0"/>
              <a:t>‹#›</a:t>
            </a:fld>
            <a:endParaRPr lang="en-US" dirty="0"/>
          </a:p>
        </p:txBody>
      </p:sp>
    </p:spTree>
    <p:extLst>
      <p:ext uri="{BB962C8B-B14F-4D97-AF65-F5344CB8AC3E}">
        <p14:creationId xmlns:p14="http://schemas.microsoft.com/office/powerpoint/2010/main" val="386441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2338-9411-0F48-8036-B885C2413CBE}" type="datetimeFigureOut">
              <a:rPr lang="en-US" smtClean="0"/>
              <a:t>2/4/2020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7D4D6-0F9F-3540-81D1-AEEC3CD4DB82}" type="slidenum">
              <a:rPr lang="en-US" smtClean="0"/>
              <a:t>‹#›</a:t>
            </a:fld>
            <a:endParaRPr lang="en-US" dirty="0"/>
          </a:p>
        </p:txBody>
      </p:sp>
    </p:spTree>
    <p:extLst>
      <p:ext uri="{BB962C8B-B14F-4D97-AF65-F5344CB8AC3E}">
        <p14:creationId xmlns:p14="http://schemas.microsoft.com/office/powerpoint/2010/main" val="4271644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9685" y="1395412"/>
            <a:ext cx="7772400" cy="1470025"/>
          </a:xfrm>
        </p:spPr>
        <p:txBody>
          <a:bodyPr>
            <a:normAutofit/>
          </a:bodyPr>
          <a:lstStyle/>
          <a:p>
            <a:r>
              <a:rPr lang="en-US" dirty="0" smtClean="0"/>
              <a:t>Budget Review Subcommittee on Postsecondary Education</a:t>
            </a:r>
            <a:endParaRPr lang="en-US" dirty="0"/>
          </a:p>
        </p:txBody>
      </p:sp>
      <p:sp>
        <p:nvSpPr>
          <p:cNvPr id="3" name="Subtitle 2"/>
          <p:cNvSpPr>
            <a:spLocks noGrp="1"/>
          </p:cNvSpPr>
          <p:nvPr>
            <p:ph type="subTitle" idx="1"/>
          </p:nvPr>
        </p:nvSpPr>
        <p:spPr>
          <a:xfrm>
            <a:off x="1371600" y="3668486"/>
            <a:ext cx="6400800" cy="1752600"/>
          </a:xfrm>
        </p:spPr>
        <p:txBody>
          <a:bodyPr/>
          <a:lstStyle/>
          <a:p>
            <a:r>
              <a:rPr lang="en-US" dirty="0" smtClean="0">
                <a:solidFill>
                  <a:schemeClr val="tx1"/>
                </a:solidFill>
              </a:rPr>
              <a:t>February 6, 2020</a:t>
            </a:r>
            <a:endParaRPr lang="en-US" dirty="0">
              <a:solidFill>
                <a:schemeClr val="tx1"/>
              </a:solidFill>
            </a:endParaRPr>
          </a:p>
          <a:p>
            <a:endParaRPr lang="en-US" dirty="0"/>
          </a:p>
        </p:txBody>
      </p:sp>
    </p:spTree>
    <p:extLst>
      <p:ext uri="{BB962C8B-B14F-4D97-AF65-F5344CB8AC3E}">
        <p14:creationId xmlns:p14="http://schemas.microsoft.com/office/powerpoint/2010/main" val="222869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78300"/>
            <a:ext cx="9144001" cy="4999278"/>
          </a:xfrm>
        </p:spPr>
        <p:txBody>
          <a:bodyPr>
            <a:normAutofit/>
          </a:bodyPr>
          <a:lstStyle/>
          <a:p>
            <a:endParaRPr lang="en-US" dirty="0"/>
          </a:p>
          <a:p>
            <a:endParaRPr lang="en-US" dirty="0"/>
          </a:p>
        </p:txBody>
      </p:sp>
      <p:sp>
        <p:nvSpPr>
          <p:cNvPr id="3" name="Title 2"/>
          <p:cNvSpPr>
            <a:spLocks noGrp="1"/>
          </p:cNvSpPr>
          <p:nvPr>
            <p:ph type="title"/>
          </p:nvPr>
        </p:nvSpPr>
        <p:spPr>
          <a:xfrm>
            <a:off x="0" y="-213193"/>
            <a:ext cx="8229600" cy="1143000"/>
          </a:xfrm>
        </p:spPr>
        <p:txBody>
          <a:bodyPr>
            <a:normAutofit/>
          </a:bodyPr>
          <a:lstStyle/>
          <a:p>
            <a:pPr algn="l"/>
            <a:r>
              <a:rPr lang="en-US" sz="3200" b="1" dirty="0"/>
              <a:t>Performance Funding</a:t>
            </a:r>
          </a:p>
        </p:txBody>
      </p:sp>
      <p:cxnSp>
        <p:nvCxnSpPr>
          <p:cNvPr id="6" name="Straight Connector 5"/>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771573"/>
            <a:ext cx="9144000" cy="3785652"/>
          </a:xfrm>
          <a:prstGeom prst="rect">
            <a:avLst/>
          </a:prstGeom>
          <a:noFill/>
        </p:spPr>
        <p:txBody>
          <a:bodyPr wrap="square" rtlCol="0">
            <a:spAutoFit/>
          </a:bodyPr>
          <a:lstStyle/>
          <a:p>
            <a:pPr marL="685800" lvl="1" indent="-342900">
              <a:buFont typeface="Arial" panose="020B0604020202020204" pitchFamily="34" charset="0"/>
              <a:buChar char="•"/>
            </a:pPr>
            <a:r>
              <a:rPr lang="en-US" sz="2400" b="1" dirty="0" smtClean="0">
                <a:cs typeface="Times New Roman" panose="02020603050405020304" pitchFamily="18" charset="0"/>
              </a:rPr>
              <a:t>Murray </a:t>
            </a:r>
            <a:r>
              <a:rPr lang="en-US" sz="2400" b="1" dirty="0">
                <a:cs typeface="Times New Roman" panose="02020603050405020304" pitchFamily="18" charset="0"/>
              </a:rPr>
              <a:t>State supports a permanent 2% stop-loss enacted into the </a:t>
            </a:r>
            <a:r>
              <a:rPr lang="en-US" sz="2400" b="1" dirty="0" smtClean="0">
                <a:cs typeface="Times New Roman" panose="02020603050405020304" pitchFamily="18" charset="0"/>
              </a:rPr>
              <a:t>Performance Funding Model</a:t>
            </a:r>
          </a:p>
          <a:p>
            <a:pPr marL="342900" lvl="1"/>
            <a:endParaRPr lang="en-US" sz="2400" b="1" dirty="0">
              <a:cs typeface="Times New Roman" panose="02020603050405020304" pitchFamily="18" charset="0"/>
            </a:endParaRPr>
          </a:p>
          <a:p>
            <a:pPr marL="685800" lvl="1" indent="-342900">
              <a:buFont typeface="Arial" panose="020B0604020202020204" pitchFamily="34" charset="0"/>
              <a:buChar char="•"/>
            </a:pPr>
            <a:r>
              <a:rPr lang="en-US" sz="2400" b="1" dirty="0" smtClean="0">
                <a:cs typeface="Times New Roman" panose="02020603050405020304" pitchFamily="18" charset="0"/>
              </a:rPr>
              <a:t>Murray </a:t>
            </a:r>
            <a:r>
              <a:rPr lang="en-US" sz="2400" b="1" dirty="0">
                <a:cs typeface="Times New Roman" panose="02020603050405020304" pitchFamily="18" charset="0"/>
              </a:rPr>
              <a:t>State fully supports the CPE’s 2020-22 increased funding request for the </a:t>
            </a:r>
            <a:r>
              <a:rPr lang="en-US" sz="2400" b="1" dirty="0" smtClean="0">
                <a:cs typeface="Times New Roman" panose="02020603050405020304" pitchFamily="18" charset="0"/>
              </a:rPr>
              <a:t>Performance Funding Model</a:t>
            </a:r>
          </a:p>
          <a:p>
            <a:pPr marL="1143000" lvl="2" indent="-342900">
              <a:buFont typeface="Arial" panose="020B0604020202020204" pitchFamily="34" charset="0"/>
              <a:buChar char="•"/>
            </a:pPr>
            <a:r>
              <a:rPr lang="en-US" sz="2400" dirty="0" smtClean="0"/>
              <a:t>The </a:t>
            </a:r>
            <a:r>
              <a:rPr lang="en-US" sz="2400" dirty="0"/>
              <a:t>Biennial request is $127,481,500 for both publics and KCTCS. For FY21, this means $40,889,100 for the publics and $58,412,900 in FY22 if the net adjusted general fund ratios remain </a:t>
            </a:r>
            <a:r>
              <a:rPr lang="en-US" sz="2400" dirty="0" smtClean="0"/>
              <a:t>constant.</a:t>
            </a:r>
            <a:endParaRPr lang="en-US" sz="2400" dirty="0"/>
          </a:p>
          <a:p>
            <a:pPr marL="1085850" lvl="2" indent="-285750">
              <a:buFont typeface="Wingdings" panose="05000000000000000000" pitchFamily="2" charset="2"/>
              <a:buChar char="§"/>
            </a:pPr>
            <a:endParaRPr lang="en-US" sz="2400" dirty="0">
              <a:highlight>
                <a:srgbClr val="FFFF00"/>
              </a:highlight>
              <a:cs typeface="Times New Roman" panose="02020603050405020304" pitchFamily="18" charset="0"/>
            </a:endParaRPr>
          </a:p>
        </p:txBody>
      </p:sp>
    </p:spTree>
    <p:extLst>
      <p:ext uri="{BB962C8B-B14F-4D97-AF65-F5344CB8AC3E}">
        <p14:creationId xmlns:p14="http://schemas.microsoft.com/office/powerpoint/2010/main" val="19995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4712C22-8EBA-4A29-A36A-EE92A13E52D2}"/>
              </a:ext>
            </a:extLst>
          </p:cNvPr>
          <p:cNvGraphicFramePr>
            <a:graphicFrameLocks noGrp="1"/>
          </p:cNvGraphicFramePr>
          <p:nvPr>
            <p:ph idx="1"/>
            <p:extLst>
              <p:ext uri="{D42A27DB-BD31-4B8C-83A1-F6EECF244321}">
                <p14:modId xmlns:p14="http://schemas.microsoft.com/office/powerpoint/2010/main" val="2852719268"/>
              </p:ext>
            </p:extLst>
          </p:nvPr>
        </p:nvGraphicFramePr>
        <p:xfrm>
          <a:off x="246887" y="746230"/>
          <a:ext cx="8641080" cy="5096791"/>
        </p:xfrm>
        <a:graphic>
          <a:graphicData uri="http://schemas.openxmlformats.org/drawingml/2006/table">
            <a:tbl>
              <a:tblPr/>
              <a:tblGrid>
                <a:gridCol w="2456246">
                  <a:extLst>
                    <a:ext uri="{9D8B030D-6E8A-4147-A177-3AD203B41FA5}">
                      <a16:colId xmlns:a16="http://schemas.microsoft.com/office/drawing/2014/main" val="1769052584"/>
                    </a:ext>
                  </a:extLst>
                </a:gridCol>
                <a:gridCol w="616202">
                  <a:extLst>
                    <a:ext uri="{9D8B030D-6E8A-4147-A177-3AD203B41FA5}">
                      <a16:colId xmlns:a16="http://schemas.microsoft.com/office/drawing/2014/main" val="998672844"/>
                    </a:ext>
                  </a:extLst>
                </a:gridCol>
                <a:gridCol w="798780">
                  <a:extLst>
                    <a:ext uri="{9D8B030D-6E8A-4147-A177-3AD203B41FA5}">
                      <a16:colId xmlns:a16="http://schemas.microsoft.com/office/drawing/2014/main" val="558417882"/>
                    </a:ext>
                  </a:extLst>
                </a:gridCol>
                <a:gridCol w="718901">
                  <a:extLst>
                    <a:ext uri="{9D8B030D-6E8A-4147-A177-3AD203B41FA5}">
                      <a16:colId xmlns:a16="http://schemas.microsoft.com/office/drawing/2014/main" val="1904452346"/>
                    </a:ext>
                  </a:extLst>
                </a:gridCol>
                <a:gridCol w="718901">
                  <a:extLst>
                    <a:ext uri="{9D8B030D-6E8A-4147-A177-3AD203B41FA5}">
                      <a16:colId xmlns:a16="http://schemas.microsoft.com/office/drawing/2014/main" val="569231108"/>
                    </a:ext>
                  </a:extLst>
                </a:gridCol>
                <a:gridCol w="559145">
                  <a:extLst>
                    <a:ext uri="{9D8B030D-6E8A-4147-A177-3AD203B41FA5}">
                      <a16:colId xmlns:a16="http://schemas.microsoft.com/office/drawing/2014/main" val="4027707866"/>
                    </a:ext>
                  </a:extLst>
                </a:gridCol>
                <a:gridCol w="559145">
                  <a:extLst>
                    <a:ext uri="{9D8B030D-6E8A-4147-A177-3AD203B41FA5}">
                      <a16:colId xmlns:a16="http://schemas.microsoft.com/office/drawing/2014/main" val="85113375"/>
                    </a:ext>
                  </a:extLst>
                </a:gridCol>
                <a:gridCol w="616202">
                  <a:extLst>
                    <a:ext uri="{9D8B030D-6E8A-4147-A177-3AD203B41FA5}">
                      <a16:colId xmlns:a16="http://schemas.microsoft.com/office/drawing/2014/main" val="1981568249"/>
                    </a:ext>
                  </a:extLst>
                </a:gridCol>
                <a:gridCol w="775957">
                  <a:extLst>
                    <a:ext uri="{9D8B030D-6E8A-4147-A177-3AD203B41FA5}">
                      <a16:colId xmlns:a16="http://schemas.microsoft.com/office/drawing/2014/main" val="3811104478"/>
                    </a:ext>
                  </a:extLst>
                </a:gridCol>
                <a:gridCol w="821601">
                  <a:extLst>
                    <a:ext uri="{9D8B030D-6E8A-4147-A177-3AD203B41FA5}">
                      <a16:colId xmlns:a16="http://schemas.microsoft.com/office/drawing/2014/main" val="316067426"/>
                    </a:ext>
                  </a:extLst>
                </a:gridCol>
              </a:tblGrid>
              <a:tr h="351119">
                <a:tc>
                  <a:txBody>
                    <a:bodyPr/>
                    <a:lstStyle/>
                    <a:p>
                      <a:pPr algn="l" fontAlgn="b"/>
                      <a:r>
                        <a:rPr lang="en-US" sz="1000" b="1" i="0" u="sng" strike="noStrike" dirty="0">
                          <a:solidFill>
                            <a:srgbClr val="000000"/>
                          </a:solidFill>
                          <a:effectLst/>
                          <a:latin typeface="+mn-lt"/>
                        </a:rPr>
                        <a:t>Performance Metric</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sng" strike="noStrike" dirty="0">
                          <a:solidFill>
                            <a:srgbClr val="000000"/>
                          </a:solidFill>
                          <a:effectLst/>
                          <a:latin typeface="+mn-lt"/>
                        </a:rPr>
                        <a:t>Weightings</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UK</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UofL</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EKU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KSU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MoSU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MuSU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sng" strike="noStrike" dirty="0">
                          <a:solidFill>
                            <a:srgbClr val="000000"/>
                          </a:solidFill>
                          <a:effectLst/>
                          <a:latin typeface="+mn-lt"/>
                        </a:rPr>
                        <a:t>NKU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sng" strike="noStrike" dirty="0">
                          <a:solidFill>
                            <a:srgbClr val="000000"/>
                          </a:solidFill>
                          <a:effectLst/>
                          <a:latin typeface="+mn-lt"/>
                        </a:rPr>
                        <a:t>WKU</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331221"/>
                  </a:ext>
                </a:extLst>
              </a:tr>
              <a:tr h="351119">
                <a:tc>
                  <a:txBody>
                    <a:bodyPr/>
                    <a:lstStyle/>
                    <a:p>
                      <a:pPr algn="l" fontAlgn="b"/>
                      <a:r>
                        <a:rPr lang="en-US" sz="1000" b="1" i="0" u="none" strike="noStrike" dirty="0">
                          <a:solidFill>
                            <a:srgbClr val="000000"/>
                          </a:solidFill>
                          <a:effectLst/>
                          <a:latin typeface="+mn-lt"/>
                        </a:rPr>
                        <a:t>Student Success Outcomes</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35% - total</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113926"/>
                  </a:ext>
                </a:extLst>
              </a:tr>
              <a:tr h="185622">
                <a:tc>
                  <a:txBody>
                    <a:bodyPr/>
                    <a:lstStyle/>
                    <a:p>
                      <a:pPr algn="l" fontAlgn="b"/>
                      <a:r>
                        <a:rPr lang="en-US" sz="1000" b="1" i="0" u="none" strike="noStrike" dirty="0">
                          <a:solidFill>
                            <a:srgbClr val="000000"/>
                          </a:solidFill>
                          <a:effectLst/>
                          <a:latin typeface="+mn-lt"/>
                        </a:rPr>
                        <a:t>Bachelor Degrees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9%</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7176007"/>
                  </a:ext>
                </a:extLst>
              </a:tr>
              <a:tr h="185622">
                <a:tc>
                  <a:txBody>
                    <a:bodyPr/>
                    <a:lstStyle/>
                    <a:p>
                      <a:pPr algn="l" fontAlgn="b"/>
                      <a:r>
                        <a:rPr lang="en-US" sz="1000" b="1" i="0" u="none" strike="noStrike" dirty="0">
                          <a:solidFill>
                            <a:srgbClr val="000000"/>
                          </a:solidFill>
                          <a:effectLst/>
                          <a:latin typeface="+mn-lt"/>
                        </a:rPr>
                        <a:t>STEM+H Bachelor Degrees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5%</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0332849"/>
                  </a:ext>
                </a:extLst>
              </a:tr>
              <a:tr h="185622">
                <a:tc>
                  <a:txBody>
                    <a:bodyPr/>
                    <a:lstStyle/>
                    <a:p>
                      <a:pPr algn="l" fontAlgn="b"/>
                      <a:r>
                        <a:rPr lang="en-US" sz="1000" b="1" i="0" u="none" strike="noStrike" dirty="0">
                          <a:solidFill>
                            <a:srgbClr val="000000"/>
                          </a:solidFill>
                          <a:effectLst/>
                          <a:latin typeface="+mn-lt"/>
                        </a:rPr>
                        <a:t>URM Bachelor Degrees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210479"/>
                  </a:ext>
                </a:extLst>
              </a:tr>
              <a:tr h="185622">
                <a:tc>
                  <a:txBody>
                    <a:bodyPr/>
                    <a:lstStyle/>
                    <a:p>
                      <a:pPr algn="l" fontAlgn="b"/>
                      <a:r>
                        <a:rPr lang="en-US" sz="1000" b="1" i="0" u="none" strike="noStrike" dirty="0">
                          <a:solidFill>
                            <a:srgbClr val="000000"/>
                          </a:solidFill>
                          <a:effectLst/>
                          <a:latin typeface="+mn-lt"/>
                        </a:rPr>
                        <a:t>Low Income Bachelor Degrees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269244"/>
                  </a:ext>
                </a:extLst>
              </a:tr>
              <a:tr h="185622">
                <a:tc>
                  <a:txBody>
                    <a:bodyPr/>
                    <a:lstStyle/>
                    <a:p>
                      <a:pPr algn="l" fontAlgn="b"/>
                      <a:r>
                        <a:rPr lang="en-US" sz="1000" b="1" i="0" u="none" strike="noStrike" dirty="0">
                          <a:solidFill>
                            <a:srgbClr val="000000"/>
                          </a:solidFill>
                          <a:effectLst/>
                          <a:latin typeface="+mn-lt"/>
                        </a:rPr>
                        <a:t>Student Progression @ 30 Hours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348608"/>
                  </a:ext>
                </a:extLst>
              </a:tr>
              <a:tr h="185622">
                <a:tc>
                  <a:txBody>
                    <a:bodyPr/>
                    <a:lstStyle/>
                    <a:p>
                      <a:pPr algn="l" fontAlgn="b"/>
                      <a:r>
                        <a:rPr lang="en-US" sz="1000" b="1" i="0" u="none" strike="noStrike" dirty="0">
                          <a:solidFill>
                            <a:srgbClr val="000000"/>
                          </a:solidFill>
                          <a:effectLst/>
                          <a:latin typeface="+mn-lt"/>
                        </a:rPr>
                        <a:t>Student Progression @ 60 Hours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5%</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238422"/>
                  </a:ext>
                </a:extLst>
              </a:tr>
              <a:tr h="185622">
                <a:tc>
                  <a:txBody>
                    <a:bodyPr/>
                    <a:lstStyle/>
                    <a:p>
                      <a:pPr algn="l" fontAlgn="b"/>
                      <a:r>
                        <a:rPr lang="en-US" sz="1000" b="1" i="0" u="none" strike="noStrike" dirty="0">
                          <a:solidFill>
                            <a:srgbClr val="000000"/>
                          </a:solidFill>
                          <a:effectLst/>
                          <a:latin typeface="+mn-lt"/>
                        </a:rPr>
                        <a:t>Student Progression @ 90 Hours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7%</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906837"/>
                  </a:ext>
                </a:extLst>
              </a:tr>
              <a:tr h="185622">
                <a:tc>
                  <a:txBody>
                    <a:bodyPr/>
                    <a:lstStyle/>
                    <a:p>
                      <a:pPr algn="l" fontAlgn="b"/>
                      <a:r>
                        <a:rPr lang="en-US" sz="1000" b="1"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162375"/>
                  </a:ext>
                </a:extLst>
              </a:tr>
              <a:tr h="351119">
                <a:tc>
                  <a:txBody>
                    <a:bodyPr/>
                    <a:lstStyle/>
                    <a:p>
                      <a:pPr algn="l" fontAlgn="b"/>
                      <a:r>
                        <a:rPr lang="en-US" sz="1000" b="1" i="0" u="none" strike="noStrike" dirty="0">
                          <a:solidFill>
                            <a:srgbClr val="000000"/>
                          </a:solidFill>
                          <a:effectLst/>
                          <a:latin typeface="+mn-lt"/>
                        </a:rPr>
                        <a:t>Earned Credit Hours</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35% - total</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916233"/>
                  </a:ext>
                </a:extLst>
              </a:tr>
              <a:tr h="185622">
                <a:tc>
                  <a:txBody>
                    <a:bodyPr/>
                    <a:lstStyle/>
                    <a:p>
                      <a:pPr algn="l" fontAlgn="b"/>
                      <a:r>
                        <a:rPr lang="en-US" sz="1000" b="1"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187512"/>
                  </a:ext>
                </a:extLst>
              </a:tr>
              <a:tr h="351119">
                <a:tc>
                  <a:txBody>
                    <a:bodyPr/>
                    <a:lstStyle/>
                    <a:p>
                      <a:pPr algn="l" fontAlgn="b"/>
                      <a:r>
                        <a:rPr lang="en-US" sz="1000" b="1" i="0" u="none" strike="noStrike" dirty="0">
                          <a:solidFill>
                            <a:srgbClr val="000000"/>
                          </a:solidFill>
                          <a:effectLst/>
                          <a:latin typeface="+mn-lt"/>
                        </a:rPr>
                        <a:t>Operational Support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30% - total</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00360"/>
                  </a:ext>
                </a:extLst>
              </a:tr>
              <a:tr h="185622">
                <a:tc>
                  <a:txBody>
                    <a:bodyPr/>
                    <a:lstStyle/>
                    <a:p>
                      <a:pPr algn="l" fontAlgn="b"/>
                      <a:r>
                        <a:rPr lang="en-US" sz="1000" b="1" i="0" u="none" strike="noStrike" dirty="0">
                          <a:solidFill>
                            <a:srgbClr val="000000"/>
                          </a:solidFill>
                          <a:effectLst/>
                          <a:latin typeface="+mn-lt"/>
                        </a:rPr>
                        <a:t>Instructional Square Feet</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10%</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042968"/>
                  </a:ext>
                </a:extLst>
              </a:tr>
              <a:tr h="185622">
                <a:tc>
                  <a:txBody>
                    <a:bodyPr/>
                    <a:lstStyle/>
                    <a:p>
                      <a:pPr algn="l" fontAlgn="b"/>
                      <a:r>
                        <a:rPr lang="en-US" sz="1000" b="1" i="0" u="none" strike="noStrike" dirty="0">
                          <a:solidFill>
                            <a:srgbClr val="000000"/>
                          </a:solidFill>
                          <a:effectLst/>
                          <a:latin typeface="+mn-lt"/>
                        </a:rPr>
                        <a:t>Direct Cost of Instruction</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10%</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854036"/>
                  </a:ext>
                </a:extLst>
              </a:tr>
              <a:tr h="185622">
                <a:tc>
                  <a:txBody>
                    <a:bodyPr/>
                    <a:lstStyle/>
                    <a:p>
                      <a:pPr algn="l" fontAlgn="b"/>
                      <a:r>
                        <a:rPr lang="en-US" sz="1000" b="1" i="0" u="none" strike="noStrike" dirty="0">
                          <a:solidFill>
                            <a:srgbClr val="000000"/>
                          </a:solidFill>
                          <a:effectLst/>
                          <a:latin typeface="+mn-lt"/>
                        </a:rPr>
                        <a:t>FTE Students</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10%</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989478"/>
                  </a:ext>
                </a:extLst>
              </a:tr>
              <a:tr h="185622">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147244"/>
                  </a:ext>
                </a:extLst>
              </a:tr>
              <a:tr h="185622">
                <a:tc>
                  <a:txBody>
                    <a:bodyPr/>
                    <a:lstStyle/>
                    <a:p>
                      <a:pPr algn="l" fontAlgn="b"/>
                      <a:r>
                        <a:rPr lang="en-US" sz="1000" b="1" i="0" u="none" strike="noStrike" dirty="0">
                          <a:solidFill>
                            <a:srgbClr val="000000"/>
                          </a:solidFill>
                          <a:effectLst/>
                          <a:latin typeface="+mn-lt"/>
                        </a:rPr>
                        <a:t>Metrics Above Sector Percent Change</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10</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4</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5</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0</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mn-lt"/>
                        </a:rPr>
                        <a:t>2</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4</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602386"/>
                  </a:ext>
                </a:extLst>
              </a:tr>
              <a:tr h="185622">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816949"/>
                  </a:ext>
                </a:extLst>
              </a:tr>
              <a:tr h="185622">
                <a:tc>
                  <a:txBody>
                    <a:bodyPr/>
                    <a:lstStyle/>
                    <a:p>
                      <a:pPr algn="l" fontAlgn="b"/>
                      <a:r>
                        <a:rPr lang="en-US" sz="1000" b="1" i="0" u="none" strike="noStrike" dirty="0">
                          <a:solidFill>
                            <a:srgbClr val="000000"/>
                          </a:solidFill>
                          <a:effectLst/>
                          <a:latin typeface="+mn-lt"/>
                        </a:rPr>
                        <a:t>FY20 Performance Funding Dollars</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a:t>
                      </a:r>
                    </a:p>
                  </a:txBody>
                  <a:tcPr marL="141682"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$14,992,500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$3,343,400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$3,578,400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mn-lt"/>
                        </a:rPr>
                        <a:t>$4,325,500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$4,379,100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325660"/>
                  </a:ext>
                </a:extLst>
              </a:tr>
              <a:tr h="185622">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1"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6693431"/>
                  </a:ext>
                </a:extLst>
              </a:tr>
              <a:tr h="351119">
                <a:tc>
                  <a:txBody>
                    <a:bodyPr/>
                    <a:lstStyle/>
                    <a:p>
                      <a:pPr algn="l" fontAlgn="b"/>
                      <a:r>
                        <a:rPr lang="en-US" sz="1000" b="1" i="0" u="none" strike="noStrike" dirty="0">
                          <a:solidFill>
                            <a:srgbClr val="000000"/>
                          </a:solidFill>
                          <a:effectLst/>
                          <a:latin typeface="+mn-lt"/>
                        </a:rPr>
                        <a:t>FY19 Metrics Above Sector Percent Change</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11</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6</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5</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5</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4</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effectLst/>
                          <a:latin typeface="+mn-lt"/>
                        </a:rPr>
                        <a:t>2</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1</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996806"/>
                  </a:ext>
                </a:extLst>
              </a:tr>
              <a:tr h="185622">
                <a:tc>
                  <a:txBody>
                    <a:bodyPr/>
                    <a:lstStyle/>
                    <a:p>
                      <a:pPr algn="l" fontAlgn="b"/>
                      <a:r>
                        <a:rPr lang="en-US" sz="1000" b="1" i="0" u="none" strike="noStrike" dirty="0">
                          <a:solidFill>
                            <a:srgbClr val="000000"/>
                          </a:solidFill>
                          <a:effectLst/>
                          <a:latin typeface="+mn-lt"/>
                        </a:rPr>
                        <a:t>FY19 Performance Funding Dollars</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$9,119,000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$2,507,100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$3,387,300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mn-lt"/>
                        </a:rPr>
                        <a:t>$557,800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effectLst/>
                          <a:latin typeface="+mn-lt"/>
                        </a:rPr>
                        <a:t>$4,837,200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mn-lt"/>
                        </a:rPr>
                        <a:t>$3,748,600 </a:t>
                      </a:r>
                    </a:p>
                  </a:txBody>
                  <a:tcPr marL="7871" marR="7871" marT="7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016806"/>
                  </a:ext>
                </a:extLst>
              </a:tr>
            </a:tbl>
          </a:graphicData>
        </a:graphic>
      </p:graphicFrame>
      <p:sp>
        <p:nvSpPr>
          <p:cNvPr id="5" name="Title 2"/>
          <p:cNvSpPr>
            <a:spLocks noGrp="1"/>
          </p:cNvSpPr>
          <p:nvPr>
            <p:ph type="title"/>
          </p:nvPr>
        </p:nvSpPr>
        <p:spPr>
          <a:xfrm>
            <a:off x="0" y="-213193"/>
            <a:ext cx="8229600" cy="1143000"/>
          </a:xfrm>
        </p:spPr>
        <p:txBody>
          <a:bodyPr>
            <a:normAutofit/>
          </a:bodyPr>
          <a:lstStyle/>
          <a:p>
            <a:pPr algn="l"/>
            <a:r>
              <a:rPr lang="en-US" sz="3200" b="1" dirty="0"/>
              <a:t>Performance Funding</a:t>
            </a:r>
          </a:p>
        </p:txBody>
      </p:sp>
      <p:cxnSp>
        <p:nvCxnSpPr>
          <p:cNvPr id="7" name="Straight Connector 6"/>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22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755DF5A-F8B9-42A9-97B6-5DA2005D395E}"/>
              </a:ext>
            </a:extLst>
          </p:cNvPr>
          <p:cNvPicPr>
            <a:picLocks noGrp="1" noChangeAspect="1"/>
          </p:cNvPicPr>
          <p:nvPr>
            <p:ph idx="1"/>
          </p:nvPr>
        </p:nvPicPr>
        <p:blipFill>
          <a:blip r:embed="rId2"/>
          <a:stretch>
            <a:fillRect/>
          </a:stretch>
        </p:blipFill>
        <p:spPr>
          <a:xfrm>
            <a:off x="585216" y="167546"/>
            <a:ext cx="8101584" cy="5602317"/>
          </a:xfrm>
          <a:prstGeom prst="rect">
            <a:avLst/>
          </a:prstGeom>
          <a:ln>
            <a:solidFill>
              <a:schemeClr val="tx1"/>
            </a:solidFill>
          </a:ln>
        </p:spPr>
      </p:pic>
    </p:spTree>
    <p:extLst>
      <p:ext uri="{BB962C8B-B14F-4D97-AF65-F5344CB8AC3E}">
        <p14:creationId xmlns:p14="http://schemas.microsoft.com/office/powerpoint/2010/main" val="89980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52F3D4D-9004-4AC3-AA0D-34390FA24905}"/>
              </a:ext>
            </a:extLst>
          </p:cNvPr>
          <p:cNvPicPr>
            <a:picLocks noGrp="1" noChangeAspect="1"/>
          </p:cNvPicPr>
          <p:nvPr>
            <p:ph idx="1"/>
          </p:nvPr>
        </p:nvPicPr>
        <p:blipFill>
          <a:blip r:embed="rId2"/>
          <a:stretch>
            <a:fillRect/>
          </a:stretch>
        </p:blipFill>
        <p:spPr>
          <a:xfrm>
            <a:off x="406400" y="214489"/>
            <a:ext cx="8297333" cy="5575195"/>
          </a:xfrm>
          <a:prstGeom prst="rect">
            <a:avLst/>
          </a:prstGeom>
          <a:ln>
            <a:solidFill>
              <a:schemeClr val="tx1"/>
            </a:solidFill>
          </a:ln>
        </p:spPr>
      </p:pic>
    </p:spTree>
    <p:extLst>
      <p:ext uri="{BB962C8B-B14F-4D97-AF65-F5344CB8AC3E}">
        <p14:creationId xmlns:p14="http://schemas.microsoft.com/office/powerpoint/2010/main" val="368429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r>
              <a:rPr lang="en-US" sz="3600" b="1" dirty="0" smtClean="0"/>
              <a:t>Questions?</a:t>
            </a:r>
            <a:endParaRPr lang="en-US" sz="3600" b="1" dirty="0"/>
          </a:p>
        </p:txBody>
      </p:sp>
    </p:spTree>
    <p:extLst>
      <p:ext uri="{BB962C8B-B14F-4D97-AF65-F5344CB8AC3E}">
        <p14:creationId xmlns:p14="http://schemas.microsoft.com/office/powerpoint/2010/main" val="57164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660030"/>
            <a:ext cx="4599431" cy="5211746"/>
          </a:xfrm>
        </p:spPr>
        <p:txBody>
          <a:bodyPr>
            <a:normAutofit fontScale="40000" lnSpcReduction="20000"/>
          </a:bodyPr>
          <a:lstStyle/>
          <a:p>
            <a:r>
              <a:rPr lang="en-US" sz="5300" dirty="0"/>
              <a:t>Founded in 1922</a:t>
            </a:r>
          </a:p>
          <a:p>
            <a:r>
              <a:rPr lang="en-US" sz="5300" dirty="0"/>
              <a:t>9,569 students enrolled	</a:t>
            </a:r>
          </a:p>
          <a:p>
            <a:r>
              <a:rPr lang="en-US" sz="5300" dirty="0"/>
              <a:t>79.3% Retention Rate </a:t>
            </a:r>
            <a:r>
              <a:rPr lang="en-US" sz="5300" dirty="0" smtClean="0"/>
              <a:t>First-Time Freshmen </a:t>
            </a:r>
            <a:r>
              <a:rPr lang="en-US" sz="5300" dirty="0"/>
              <a:t>(baccalaureate)</a:t>
            </a:r>
          </a:p>
          <a:p>
            <a:r>
              <a:rPr lang="en-US" sz="5300" dirty="0" smtClean="0"/>
              <a:t>55% Six-Year Graduation Rate</a:t>
            </a:r>
          </a:p>
          <a:p>
            <a:r>
              <a:rPr lang="en-US" sz="5300" dirty="0" smtClean="0"/>
              <a:t>99</a:t>
            </a:r>
            <a:r>
              <a:rPr lang="en-US" sz="5300" dirty="0" smtClean="0"/>
              <a:t>% </a:t>
            </a:r>
            <a:r>
              <a:rPr lang="en-US" sz="5300" dirty="0"/>
              <a:t>First-Time/Full-Time Students Receiving Financial </a:t>
            </a:r>
            <a:r>
              <a:rPr lang="en-US" sz="5300" dirty="0" smtClean="0"/>
              <a:t>Aid</a:t>
            </a:r>
          </a:p>
          <a:p>
            <a:pPr lvl="1"/>
            <a:r>
              <a:rPr lang="en-US" sz="5300" dirty="0" smtClean="0"/>
              <a:t>43% of our students graduate with no federal student loan debt</a:t>
            </a:r>
            <a:endParaRPr lang="en-US" sz="5300" dirty="0"/>
          </a:p>
          <a:p>
            <a:r>
              <a:rPr lang="en-US" sz="5300" dirty="0"/>
              <a:t>112 Kentucky Counties Represented</a:t>
            </a:r>
          </a:p>
          <a:p>
            <a:r>
              <a:rPr lang="en-US" sz="5300" dirty="0" smtClean="0"/>
              <a:t>48</a:t>
            </a:r>
            <a:r>
              <a:rPr lang="en-US" sz="5300" dirty="0"/>
              <a:t>% of our students are First Generation Students</a:t>
            </a:r>
          </a:p>
          <a:p>
            <a:r>
              <a:rPr lang="en-US" sz="5300" dirty="0"/>
              <a:t>$117M in Financial Aid and Scholarships Awarded for Fall ‘18 and Spring ‘19</a:t>
            </a:r>
          </a:p>
          <a:p>
            <a:r>
              <a:rPr lang="en-US" sz="5300" dirty="0"/>
              <a:t>70,000+ Alumni</a:t>
            </a:r>
          </a:p>
          <a:p>
            <a:endParaRPr lang="en-US" sz="3300" dirty="0"/>
          </a:p>
          <a:p>
            <a:endParaRPr lang="en-US" dirty="0"/>
          </a:p>
          <a:p>
            <a:endParaRPr lang="en-US" dirty="0"/>
          </a:p>
        </p:txBody>
      </p:sp>
      <p:sp>
        <p:nvSpPr>
          <p:cNvPr id="3" name="Title 2"/>
          <p:cNvSpPr>
            <a:spLocks noGrp="1"/>
          </p:cNvSpPr>
          <p:nvPr>
            <p:ph type="title"/>
          </p:nvPr>
        </p:nvSpPr>
        <p:spPr>
          <a:xfrm>
            <a:off x="0" y="-36286"/>
            <a:ext cx="8229600" cy="813693"/>
          </a:xfrm>
        </p:spPr>
        <p:txBody>
          <a:bodyPr>
            <a:normAutofit/>
          </a:bodyPr>
          <a:lstStyle/>
          <a:p>
            <a:pPr algn="l"/>
            <a:r>
              <a:rPr lang="en-US" sz="3200" b="1" dirty="0"/>
              <a:t>Murray State </a:t>
            </a:r>
            <a:r>
              <a:rPr lang="en-US" sz="3200" b="1" dirty="0" smtClean="0"/>
              <a:t>Quick </a:t>
            </a:r>
            <a:r>
              <a:rPr lang="en-US" sz="3200" b="1" dirty="0"/>
              <a:t>Facts</a:t>
            </a:r>
          </a:p>
        </p:txBody>
      </p:sp>
      <p:cxnSp>
        <p:nvCxnSpPr>
          <p:cNvPr id="6" name="Straight Connector 5"/>
          <p:cNvCxnSpPr/>
          <p:nvPr/>
        </p:nvCxnSpPr>
        <p:spPr>
          <a:xfrm>
            <a:off x="131581" y="632264"/>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616" y="1335024"/>
            <a:ext cx="4332079" cy="3127248"/>
          </a:xfrm>
          <a:prstGeom prst="rect">
            <a:avLst/>
          </a:prstGeom>
          <a:ln>
            <a:solidFill>
              <a:schemeClr val="tx1"/>
            </a:solidFill>
          </a:ln>
        </p:spPr>
      </p:pic>
    </p:spTree>
    <p:extLst>
      <p:ext uri="{BB962C8B-B14F-4D97-AF65-F5344CB8AC3E}">
        <p14:creationId xmlns:p14="http://schemas.microsoft.com/office/powerpoint/2010/main" val="3896771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14" y="362227"/>
            <a:ext cx="8330184" cy="4324024"/>
          </a:xfrm>
        </p:spPr>
        <p:txBody>
          <a:bodyPr>
            <a:normAutofit/>
          </a:bodyPr>
          <a:lstStyle/>
          <a:p>
            <a:pPr marL="0" indent="0">
              <a:spcBef>
                <a:spcPts val="0"/>
              </a:spcBef>
              <a:buNone/>
            </a:pPr>
            <a:endParaRPr lang="en-US" sz="22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U.S. News &amp; World Report -</a:t>
            </a:r>
            <a:r>
              <a:rPr lang="en-US" sz="2400" dirty="0">
                <a:cs typeface="Times New Roman" panose="02020603050405020304" pitchFamily="18" charset="0"/>
              </a:rPr>
              <a:t> 29 Consecutive Years as a Top Tier </a:t>
            </a:r>
            <a:r>
              <a:rPr lang="en-US" sz="2400" dirty="0" smtClean="0">
                <a:cs typeface="Times New Roman" panose="02020603050405020304" pitchFamily="18" charset="0"/>
              </a:rPr>
              <a:t>University</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U.S. News &amp; World Report </a:t>
            </a:r>
            <a:r>
              <a:rPr lang="en-US" sz="2400" dirty="0">
                <a:cs typeface="Times New Roman" panose="02020603050405020304" pitchFamily="18" charset="0"/>
              </a:rPr>
              <a:t>- #11 Top Public Regional University &amp; #24 Best Regional </a:t>
            </a:r>
            <a:r>
              <a:rPr lang="en-US" sz="2400" dirty="0" smtClean="0">
                <a:cs typeface="Times New Roman" panose="02020603050405020304" pitchFamily="18" charset="0"/>
              </a:rPr>
              <a:t>University </a:t>
            </a:r>
            <a:r>
              <a:rPr lang="en-US" sz="2400" dirty="0">
                <a:cs typeface="Times New Roman" panose="02020603050405020304" pitchFamily="18" charset="0"/>
              </a:rPr>
              <a:t>in the </a:t>
            </a:r>
            <a:r>
              <a:rPr lang="en-US" sz="2400" dirty="0" smtClean="0">
                <a:cs typeface="Times New Roman" panose="02020603050405020304" pitchFamily="18" charset="0"/>
              </a:rPr>
              <a:t>South</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Washington Monthly -</a:t>
            </a:r>
            <a:r>
              <a:rPr lang="en-US" sz="2400" dirty="0">
                <a:cs typeface="Times New Roman" panose="02020603050405020304" pitchFamily="18" charset="0"/>
              </a:rPr>
              <a:t> Best Bang for the </a:t>
            </a:r>
            <a:r>
              <a:rPr lang="en-US" sz="2400" dirty="0" smtClean="0">
                <a:cs typeface="Times New Roman" panose="02020603050405020304" pitchFamily="18" charset="0"/>
              </a:rPr>
              <a:t>Buck</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Forbes</a:t>
            </a:r>
            <a:r>
              <a:rPr lang="en-US" sz="2400" dirty="0">
                <a:cs typeface="Times New Roman" panose="02020603050405020304" pitchFamily="18" charset="0"/>
              </a:rPr>
              <a:t> - America’s Best Colleges (12 Consecutive Years</a:t>
            </a:r>
            <a:r>
              <a:rPr lang="en-US" sz="2400" dirty="0" smtClean="0">
                <a:cs typeface="Times New Roman" panose="02020603050405020304" pitchFamily="18" charset="0"/>
              </a:rPr>
              <a:t>)</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Safe Campus </a:t>
            </a:r>
            <a:r>
              <a:rPr lang="en-US" sz="2400" dirty="0">
                <a:cs typeface="Times New Roman" panose="02020603050405020304" pitchFamily="18" charset="0"/>
              </a:rPr>
              <a:t>- #1 in Campus Safety </a:t>
            </a:r>
            <a:r>
              <a:rPr lang="en-US" sz="2400" dirty="0" smtClean="0">
                <a:cs typeface="Times New Roman" panose="02020603050405020304" pitchFamily="18" charset="0"/>
              </a:rPr>
              <a:t>Initiatives</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Safewise</a:t>
            </a:r>
            <a:r>
              <a:rPr lang="en-US" sz="2400" dirty="0">
                <a:cs typeface="Times New Roman" panose="02020603050405020304" pitchFamily="18" charset="0"/>
              </a:rPr>
              <a:t> - Nation’s Top 50 Safest College </a:t>
            </a:r>
            <a:r>
              <a:rPr lang="en-US" sz="2400" dirty="0" smtClean="0">
                <a:cs typeface="Times New Roman" panose="02020603050405020304" pitchFamily="18" charset="0"/>
              </a:rPr>
              <a:t>Towns</a:t>
            </a:r>
            <a:endParaRPr lang="en-US" sz="2400" dirty="0">
              <a:cs typeface="Times New Roman" panose="02020603050405020304" pitchFamily="18" charset="0"/>
            </a:endParaRPr>
          </a:p>
          <a:p>
            <a:pPr>
              <a:spcBef>
                <a:spcPts val="0"/>
              </a:spcBef>
              <a:buFont typeface="Arial" panose="020B0604020202020204" pitchFamily="34" charset="0"/>
              <a:buChar char="•"/>
            </a:pPr>
            <a:r>
              <a:rPr lang="en-US" sz="2400" i="1" dirty="0">
                <a:cs typeface="Times New Roman" panose="02020603050405020304" pitchFamily="18" charset="0"/>
              </a:rPr>
              <a:t>USA Today </a:t>
            </a:r>
            <a:r>
              <a:rPr lang="en-US" sz="2400" dirty="0">
                <a:cs typeface="Times New Roman" panose="02020603050405020304" pitchFamily="18" charset="0"/>
              </a:rPr>
              <a:t>- Friendliest Small Town in America </a:t>
            </a:r>
          </a:p>
          <a:p>
            <a:pPr marL="0" indent="0">
              <a:spcBef>
                <a:spcPts val="0"/>
              </a:spcBef>
              <a:buNone/>
            </a:pPr>
            <a:endParaRPr lang="en-US" dirty="0">
              <a:latin typeface="Times New Roman" panose="02020603050405020304" pitchFamily="18" charset="0"/>
              <a:cs typeface="Times New Roman" panose="02020603050405020304" pitchFamily="18" charset="0"/>
            </a:endParaRPr>
          </a:p>
          <a:p>
            <a:pPr marL="0" indent="0">
              <a:spcBef>
                <a:spcPts val="0"/>
              </a:spcBef>
              <a:buNone/>
            </a:pPr>
            <a:endParaRPr lang="en-US" dirty="0">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p>
        </p:txBody>
      </p:sp>
      <p:sp>
        <p:nvSpPr>
          <p:cNvPr id="3" name="Title 2"/>
          <p:cNvSpPr>
            <a:spLocks noGrp="1"/>
          </p:cNvSpPr>
          <p:nvPr>
            <p:ph type="title"/>
          </p:nvPr>
        </p:nvSpPr>
        <p:spPr>
          <a:xfrm>
            <a:off x="14514" y="-188685"/>
            <a:ext cx="8229600" cy="1106714"/>
          </a:xfrm>
        </p:spPr>
        <p:txBody>
          <a:bodyPr>
            <a:normAutofit/>
          </a:bodyPr>
          <a:lstStyle/>
          <a:p>
            <a:pPr algn="l"/>
            <a:r>
              <a:rPr lang="en-US" sz="3200" b="1" dirty="0"/>
              <a:t>Nationally Recognized</a:t>
            </a:r>
          </a:p>
        </p:txBody>
      </p:sp>
      <p:cxnSp>
        <p:nvCxnSpPr>
          <p:cNvPr id="6" name="Straight Connector 5"/>
          <p:cNvCxnSpPr/>
          <p:nvPr/>
        </p:nvCxnSpPr>
        <p:spPr>
          <a:xfrm>
            <a:off x="131581" y="646779"/>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241" y="4105656"/>
            <a:ext cx="1738325" cy="1667454"/>
          </a:xfrm>
          <a:prstGeom prst="rect">
            <a:avLst/>
          </a:prstGeom>
          <a:ln>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74" y="4678769"/>
            <a:ext cx="2979790" cy="973598"/>
          </a:xfrm>
          <a:prstGeom prst="rect">
            <a:avLst/>
          </a:prstGeom>
          <a:ln>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532" y="4753297"/>
            <a:ext cx="2698548" cy="824543"/>
          </a:xfrm>
          <a:prstGeom prst="rect">
            <a:avLst/>
          </a:prstGeom>
          <a:ln>
            <a:solidFill>
              <a:schemeClr val="tx1"/>
            </a:solidFill>
          </a:ln>
        </p:spPr>
      </p:pic>
    </p:spTree>
    <p:extLst>
      <p:ext uri="{BB962C8B-B14F-4D97-AF65-F5344CB8AC3E}">
        <p14:creationId xmlns:p14="http://schemas.microsoft.com/office/powerpoint/2010/main" val="233800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00584"/>
            <a:ext cx="6729985" cy="6888065"/>
          </a:xfrm>
          <a:prstGeom prst="rect">
            <a:avLst/>
          </a:prstGeom>
          <a:noFill/>
        </p:spPr>
        <p:txBody>
          <a:bodyPr wrap="square" rtlCol="0">
            <a:spAutoFit/>
          </a:bodyPr>
          <a:lstStyle/>
          <a:p>
            <a:pPr algn="ctr"/>
            <a:endParaRPr lang="en-US" sz="1600" b="1"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The BVC is a nationally-recognized animal disease diagnostic laboratory dedicated to protecting Kentucky’s equine, livestock, and poultry industries.</a:t>
            </a:r>
          </a:p>
          <a:p>
            <a:endParaRPr lang="en-US" sz="2000" dirty="0" smtClean="0"/>
          </a:p>
          <a:p>
            <a:pPr marL="285750" indent="-285750">
              <a:buFont typeface="Arial" panose="020B0604020202020204" pitchFamily="34" charset="0"/>
              <a:buChar char="•"/>
            </a:pPr>
            <a:r>
              <a:rPr lang="en-US" sz="2000" dirty="0" smtClean="0"/>
              <a:t>The BVC’s Mission includes </a:t>
            </a:r>
            <a:r>
              <a:rPr lang="en-US" sz="2000" b="1" dirty="0" smtClean="0"/>
              <a:t>DIAGNOSTICS</a:t>
            </a:r>
            <a:r>
              <a:rPr lang="en-US" sz="2000" dirty="0" smtClean="0"/>
              <a:t>, </a:t>
            </a:r>
            <a:r>
              <a:rPr lang="en-US" sz="2000" b="1" dirty="0" smtClean="0"/>
              <a:t>EDUCATION</a:t>
            </a:r>
            <a:r>
              <a:rPr lang="en-US" sz="2000" dirty="0" smtClean="0"/>
              <a:t>, </a:t>
            </a:r>
            <a:r>
              <a:rPr lang="en-US" sz="2000" b="1" dirty="0" smtClean="0"/>
              <a:t>RESEARCH</a:t>
            </a:r>
            <a:r>
              <a:rPr lang="en-US" sz="2000" dirty="0" smtClean="0"/>
              <a:t>, and </a:t>
            </a:r>
            <a:r>
              <a:rPr lang="en-US" sz="2000" b="1" dirty="0" smtClean="0"/>
              <a:t>OUTREACH</a:t>
            </a:r>
            <a:r>
              <a:rPr lang="en-US" sz="2000" dirty="0" smtClean="0"/>
              <a:t> to the entire Commonwealth.</a:t>
            </a:r>
          </a:p>
          <a:p>
            <a:endParaRPr lang="en-US" sz="2000" dirty="0" smtClean="0"/>
          </a:p>
          <a:p>
            <a:pPr marL="285750" indent="-285750">
              <a:buFont typeface="Arial" panose="020B0604020202020204" pitchFamily="34" charset="0"/>
              <a:buChar char="•"/>
            </a:pPr>
            <a:r>
              <a:rPr lang="en-US" sz="2000" dirty="0" smtClean="0"/>
              <a:t>Our BVC facility contains the only veterinary BioSafety Level (BSL) 3 suite in the Commonwealth that can safely accommodate testing for animal diseases such as Avian Influenza or Foot and Mouth Disease. The BVC also safeguards public health through testing for additional diseases such as E. Coli, anthrax, West Nile Virus, and many others.</a:t>
            </a:r>
          </a:p>
          <a:p>
            <a:endParaRPr lang="en-US" sz="2000" dirty="0"/>
          </a:p>
          <a:p>
            <a:pPr marL="285750" indent="-285750">
              <a:buFont typeface="Arial" panose="020B0604020202020204" pitchFamily="34" charset="0"/>
              <a:buChar char="•"/>
            </a:pPr>
            <a:r>
              <a:rPr lang="en-US" sz="2000" dirty="0" smtClean="0"/>
              <a:t>The BVC receives </a:t>
            </a:r>
            <a:r>
              <a:rPr lang="en-US" sz="2000" b="1" dirty="0" smtClean="0"/>
              <a:t>$</a:t>
            </a:r>
            <a:r>
              <a:rPr lang="en-US" sz="2000" b="1" dirty="0"/>
              <a:t>3,200,000 </a:t>
            </a:r>
            <a:r>
              <a:rPr lang="en-US" sz="2000" dirty="0"/>
              <a:t>in each fiscal </a:t>
            </a:r>
            <a:r>
              <a:rPr lang="en-US" sz="2000" dirty="0" smtClean="0"/>
              <a:t>year from the General Assembly and is our only mandated program.</a:t>
            </a:r>
          </a:p>
          <a:p>
            <a:pPr marL="285750" indent="-285750">
              <a:buFont typeface="Arial" panose="020B0604020202020204" pitchFamily="34" charset="0"/>
              <a:buChar char="•"/>
            </a:pPr>
            <a:endParaRPr lang="en-US" dirty="0" smtClean="0"/>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347" y="4122409"/>
            <a:ext cx="2270338" cy="1769767"/>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347" y="77952"/>
            <a:ext cx="2270338" cy="1769767"/>
          </a:xfrm>
          <a:prstGeom prst="rect">
            <a:avLst/>
          </a:prstGeom>
          <a:ln>
            <a:solidFill>
              <a:schemeClr val="tx1"/>
            </a:solidFill>
          </a:ln>
        </p:spPr>
      </p:pic>
      <p:sp>
        <p:nvSpPr>
          <p:cNvPr id="7" name="Title 2"/>
          <p:cNvSpPr txBox="1">
            <a:spLocks/>
          </p:cNvSpPr>
          <p:nvPr/>
        </p:nvSpPr>
        <p:spPr>
          <a:xfrm>
            <a:off x="0" y="-36286"/>
            <a:ext cx="8229600" cy="81369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Breathitt Veterinary Center (BVC)</a:t>
            </a:r>
            <a:endParaRPr lang="en-US" sz="3200" b="1" dirty="0"/>
          </a:p>
        </p:txBody>
      </p:sp>
      <p:cxnSp>
        <p:nvCxnSpPr>
          <p:cNvPr id="8" name="Straight Connector 7"/>
          <p:cNvCxnSpPr/>
          <p:nvPr/>
        </p:nvCxnSpPr>
        <p:spPr>
          <a:xfrm>
            <a:off x="131581" y="632264"/>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colorTemperature colorTemp="6498"/>
                    </a14:imgEffect>
                    <a14:imgEffect>
                      <a14:saturation sat="176000"/>
                    </a14:imgEffect>
                  </a14:imgLayer>
                </a14:imgProps>
              </a:ext>
              <a:ext uri="{28A0092B-C50C-407E-A947-70E740481C1C}">
                <a14:useLocalDpi xmlns:a14="http://schemas.microsoft.com/office/drawing/2010/main" val="0"/>
              </a:ext>
            </a:extLst>
          </a:blip>
          <a:stretch>
            <a:fillRect/>
          </a:stretch>
        </p:blipFill>
        <p:spPr>
          <a:xfrm>
            <a:off x="6729984" y="1996762"/>
            <a:ext cx="2267712" cy="1976603"/>
          </a:xfrm>
          <a:prstGeom prst="rect">
            <a:avLst/>
          </a:prstGeom>
          <a:ln>
            <a:solidFill>
              <a:schemeClr val="tx1"/>
            </a:solidFill>
          </a:ln>
        </p:spPr>
      </p:pic>
    </p:spTree>
    <p:extLst>
      <p:ext uri="{BB962C8B-B14F-4D97-AF65-F5344CB8AC3E}">
        <p14:creationId xmlns:p14="http://schemas.microsoft.com/office/powerpoint/2010/main" val="4287481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778300"/>
            <a:ext cx="4398263" cy="4999278"/>
          </a:xfrm>
        </p:spPr>
        <p:txBody>
          <a:bodyPr>
            <a:normAutofit/>
          </a:bodyPr>
          <a:lstStyle/>
          <a:p>
            <a:r>
              <a:rPr lang="en-US" sz="2200" b="1" i="1" dirty="0">
                <a:cs typeface="Times New Roman" panose="02020603050405020304" pitchFamily="18" charset="0"/>
              </a:rPr>
              <a:t>The Murray State </a:t>
            </a:r>
            <a:r>
              <a:rPr lang="en-US" sz="2200" b="1" i="1" dirty="0" smtClean="0">
                <a:cs typeface="Times New Roman" panose="02020603050405020304" pitchFamily="18" charset="0"/>
              </a:rPr>
              <a:t>Promise</a:t>
            </a:r>
          </a:p>
          <a:p>
            <a:pPr lvl="1"/>
            <a:r>
              <a:rPr lang="en-US" sz="2200" dirty="0" smtClean="0">
                <a:cs typeface="Times New Roman" panose="02020603050405020304" pitchFamily="18" charset="0"/>
              </a:rPr>
              <a:t>Need-based </a:t>
            </a:r>
            <a:r>
              <a:rPr lang="en-US" sz="2200" dirty="0">
                <a:cs typeface="Times New Roman" panose="02020603050405020304" pitchFamily="18" charset="0"/>
              </a:rPr>
              <a:t>scholarships </a:t>
            </a:r>
            <a:endParaRPr lang="en-US" sz="2200" dirty="0" smtClean="0">
              <a:cs typeface="Times New Roman" panose="02020603050405020304" pitchFamily="18" charset="0"/>
            </a:endParaRPr>
          </a:p>
          <a:p>
            <a:pPr marL="457200" lvl="1" indent="0">
              <a:buNone/>
            </a:pPr>
            <a:endParaRPr lang="en-US" sz="2200" b="1" dirty="0" smtClean="0">
              <a:cs typeface="Times New Roman" panose="02020603050405020304" pitchFamily="18" charset="0"/>
            </a:endParaRPr>
          </a:p>
          <a:p>
            <a:r>
              <a:rPr lang="en-US" sz="2200" b="1" i="1" dirty="0" smtClean="0"/>
              <a:t>Racers </a:t>
            </a:r>
            <a:r>
              <a:rPr lang="en-US" sz="2200" b="1" i="1" dirty="0"/>
              <a:t>Give </a:t>
            </a:r>
            <a:r>
              <a:rPr lang="en-US" sz="2200" b="1" dirty="0" smtClean="0"/>
              <a:t>Campaign</a:t>
            </a:r>
            <a:endParaRPr lang="en-US" sz="2200" b="1" dirty="0">
              <a:cs typeface="Times New Roman" panose="02020603050405020304" pitchFamily="18" charset="0"/>
            </a:endParaRPr>
          </a:p>
          <a:p>
            <a:pPr lvl="1"/>
            <a:r>
              <a:rPr lang="en-US" sz="2200" dirty="0" smtClean="0"/>
              <a:t>No </a:t>
            </a:r>
            <a:r>
              <a:rPr lang="en-US" sz="2200" dirty="0"/>
              <a:t>Presidential Investiture</a:t>
            </a:r>
          </a:p>
          <a:p>
            <a:pPr lvl="1"/>
            <a:r>
              <a:rPr lang="en-US" sz="2200" dirty="0"/>
              <a:t>“Week of Giving” - $</a:t>
            </a:r>
            <a:r>
              <a:rPr lang="en-US" sz="2200" dirty="0" smtClean="0"/>
              <a:t>200K+ raised </a:t>
            </a:r>
            <a:r>
              <a:rPr lang="en-US" sz="2200" dirty="0"/>
              <a:t>instead for need-based scholarships</a:t>
            </a:r>
          </a:p>
          <a:p>
            <a:pPr marL="0" indent="0">
              <a:buNone/>
            </a:pPr>
            <a:endParaRPr lang="en-US" dirty="0"/>
          </a:p>
          <a:p>
            <a:endParaRPr lang="en-US" dirty="0"/>
          </a:p>
        </p:txBody>
      </p:sp>
      <p:sp>
        <p:nvSpPr>
          <p:cNvPr id="3" name="Title 2"/>
          <p:cNvSpPr>
            <a:spLocks noGrp="1"/>
          </p:cNvSpPr>
          <p:nvPr>
            <p:ph type="title"/>
          </p:nvPr>
        </p:nvSpPr>
        <p:spPr>
          <a:xfrm>
            <a:off x="0" y="-213193"/>
            <a:ext cx="8229600" cy="1143000"/>
          </a:xfrm>
        </p:spPr>
        <p:txBody>
          <a:bodyPr>
            <a:normAutofit/>
          </a:bodyPr>
          <a:lstStyle/>
          <a:p>
            <a:pPr algn="l"/>
            <a:r>
              <a:rPr lang="en-US" sz="3200" b="1" dirty="0"/>
              <a:t>Access &amp; Affordability</a:t>
            </a:r>
          </a:p>
        </p:txBody>
      </p:sp>
      <p:cxnSp>
        <p:nvCxnSpPr>
          <p:cNvPr id="6" name="Straight Connector 5"/>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pic>
        <p:nvPicPr>
          <p:cNvPr id="5"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018" y="155448"/>
            <a:ext cx="4105365" cy="5686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01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8328" y="685800"/>
            <a:ext cx="8531351" cy="5202936"/>
          </a:xfrm>
          <a:prstGeom prst="rect">
            <a:avLst/>
          </a:prstGeom>
          <a:solidFill>
            <a:schemeClr val="tx1"/>
          </a:solidFill>
          <a:ln>
            <a:solidFill>
              <a:schemeClr val="tx1"/>
            </a:solidFill>
          </a:ln>
        </p:spPr>
      </p:pic>
      <p:sp>
        <p:nvSpPr>
          <p:cNvPr id="6" name="Title 2"/>
          <p:cNvSpPr>
            <a:spLocks noGrp="1"/>
          </p:cNvSpPr>
          <p:nvPr>
            <p:ph type="title"/>
          </p:nvPr>
        </p:nvSpPr>
        <p:spPr>
          <a:xfrm>
            <a:off x="0" y="-213193"/>
            <a:ext cx="8229600" cy="1143000"/>
          </a:xfrm>
        </p:spPr>
        <p:txBody>
          <a:bodyPr>
            <a:normAutofit/>
          </a:bodyPr>
          <a:lstStyle/>
          <a:p>
            <a:pPr algn="l"/>
            <a:r>
              <a:rPr lang="en-US" sz="3200" b="1" dirty="0"/>
              <a:t>Access &amp; Affordability</a:t>
            </a:r>
          </a:p>
        </p:txBody>
      </p:sp>
      <p:cxnSp>
        <p:nvCxnSpPr>
          <p:cNvPr id="7" name="Straight Connector 6"/>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72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6325" y="485393"/>
            <a:ext cx="5725535" cy="734290"/>
          </a:xfrm>
          <a:prstGeom prst="round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600" b="1" dirty="0">
                <a:latin typeface="+mn-lt"/>
                <a:cs typeface="Times New Roman" panose="02020603050405020304" pitchFamily="18" charset="0"/>
              </a:rPr>
              <a:t>Enrollment Update</a:t>
            </a:r>
            <a:endParaRPr lang="en-US" sz="2400" b="1" dirty="0">
              <a:latin typeface="+mn-lt"/>
              <a:ea typeface="Times New Roman" charset="0"/>
              <a:cs typeface="Times New Roman" panose="02020603050405020304" pitchFamily="18" charset="0"/>
            </a:endParaRPr>
          </a:p>
          <a:p>
            <a:pPr algn="l">
              <a:lnSpc>
                <a:spcPct val="100000"/>
              </a:lnSpc>
            </a:pPr>
            <a:endParaRPr lang="en-US" sz="2400" dirty="0">
              <a:solidFill>
                <a:srgbClr val="002D56"/>
              </a:solidFill>
              <a:latin typeface="Times New Roman" charset="0"/>
              <a:ea typeface="Times New Roman" charset="0"/>
              <a:cs typeface="Times New Roman" charset="0"/>
            </a:endParaRPr>
          </a:p>
        </p:txBody>
      </p:sp>
      <p:sp>
        <p:nvSpPr>
          <p:cNvPr id="11" name="Content Placeholder 2"/>
          <p:cNvSpPr txBox="1">
            <a:spLocks/>
          </p:cNvSpPr>
          <p:nvPr/>
        </p:nvSpPr>
        <p:spPr>
          <a:xfrm>
            <a:off x="53163" y="811956"/>
            <a:ext cx="3877392" cy="51173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800" b="0" i="0" u="none" strike="noStrike" kern="1200" cap="none" spc="0" normalizeH="0" baseline="0" noProof="0" dirty="0">
              <a:ln>
                <a:noFill/>
              </a:ln>
              <a:solidFill>
                <a:srgbClr val="002D56"/>
              </a:solidFill>
              <a:effectLst/>
              <a:uLnTx/>
              <a:uFillTx/>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56B7A33-C361-0243-BF1B-60B4027939AE}" type="slidenum">
              <a:rPr lang="en-US" smtClean="0"/>
              <a:t>7</a:t>
            </a:fld>
            <a:endParaRPr lang="en-US" dirty="0"/>
          </a:p>
        </p:txBody>
      </p:sp>
      <p:sp>
        <p:nvSpPr>
          <p:cNvPr id="4" name="Rectangle 3"/>
          <p:cNvSpPr/>
          <p:nvPr/>
        </p:nvSpPr>
        <p:spPr>
          <a:xfrm>
            <a:off x="-4410" y="811956"/>
            <a:ext cx="5947003" cy="4809522"/>
          </a:xfrm>
          <a:prstGeom prst="rect">
            <a:avLst/>
          </a:prstGeom>
        </p:spPr>
        <p:txBody>
          <a:bodyPr wrap="square">
            <a:spAutoFit/>
          </a:bodyPr>
          <a:lstStyle/>
          <a:p>
            <a:pPr marL="342900" lvl="0" indent="-342900" defTabSz="914400">
              <a:lnSpc>
                <a:spcPct val="90000"/>
              </a:lnSpc>
              <a:spcBef>
                <a:spcPts val="1000"/>
              </a:spcBef>
              <a:buFont typeface="Arial" panose="020B0604020202020204" pitchFamily="34" charset="0"/>
              <a:buChar char="•"/>
            </a:pPr>
            <a:r>
              <a:rPr lang="en-US" sz="2400" b="1" dirty="0">
                <a:cs typeface="Times New Roman" panose="02020603050405020304" pitchFamily="18" charset="0"/>
              </a:rPr>
              <a:t>70% of our budget is enrollment driven</a:t>
            </a:r>
            <a:endParaRPr lang="en-US" sz="2400" dirty="0">
              <a:cs typeface="Times New Roman" panose="02020603050405020304" pitchFamily="18" charset="0"/>
            </a:endParaRPr>
          </a:p>
          <a:p>
            <a:pPr lvl="0" defTabSz="914400">
              <a:lnSpc>
                <a:spcPct val="90000"/>
              </a:lnSpc>
              <a:spcBef>
                <a:spcPts val="1000"/>
              </a:spcBef>
            </a:pPr>
            <a:r>
              <a:rPr lang="en-US" sz="1600" dirty="0">
                <a:cs typeface="Times New Roman" panose="02020603050405020304" pitchFamily="18" charset="0"/>
              </a:rPr>
              <a:t>           (Percent increase is compared to Fall 2018.)</a:t>
            </a:r>
          </a:p>
          <a:p>
            <a:pPr lvl="0" defTabSz="914400">
              <a:lnSpc>
                <a:spcPct val="90000"/>
              </a:lnSpc>
              <a:spcBef>
                <a:spcPts val="1000"/>
              </a:spcBef>
            </a:pPr>
            <a:endParaRPr lang="en-US" sz="1600" dirty="0">
              <a:cs typeface="Times New Roman" panose="02020603050405020304" pitchFamily="18" charset="0"/>
            </a:endParaRPr>
          </a:p>
          <a:p>
            <a:pPr marL="228600" lvl="0" indent="-228600" defTabSz="914400">
              <a:lnSpc>
                <a:spcPct val="90000"/>
              </a:lnSpc>
              <a:spcBef>
                <a:spcPts val="1000"/>
              </a:spcBef>
              <a:buFont typeface="Arial" panose="020B0604020202020204" pitchFamily="34" charset="0"/>
              <a:buChar char="•"/>
            </a:pPr>
            <a:r>
              <a:rPr lang="en-US" sz="2400" b="1" dirty="0">
                <a:cs typeface="Times New Roman" panose="02020603050405020304" pitchFamily="18" charset="0"/>
              </a:rPr>
              <a:t>Fall 2019 FTF –            </a:t>
            </a:r>
            <a:r>
              <a:rPr lang="en-US" sz="2400" b="1" dirty="0" smtClean="0">
                <a:cs typeface="Times New Roman" panose="02020603050405020304" pitchFamily="18" charset="0"/>
              </a:rPr>
              <a:t> 7.73</a:t>
            </a:r>
            <a:r>
              <a:rPr lang="en-US" sz="2400" b="1" dirty="0">
                <a:cs typeface="Times New Roman" panose="02020603050405020304" pitchFamily="18" charset="0"/>
              </a:rPr>
              <a:t>%  </a:t>
            </a:r>
          </a:p>
          <a:p>
            <a:pPr marL="571500" lvl="1" indent="-228600" defTabSz="914400">
              <a:lnSpc>
                <a:spcPct val="90000"/>
              </a:lnSpc>
              <a:spcBef>
                <a:spcPts val="1000"/>
              </a:spcBef>
              <a:buFont typeface="Arial" panose="020B0604020202020204" pitchFamily="34" charset="0"/>
              <a:buChar char="•"/>
            </a:pPr>
            <a:r>
              <a:rPr lang="en-US" sz="2400" dirty="0">
                <a:cs typeface="Times New Roman" panose="02020603050405020304" pitchFamily="18" charset="0"/>
              </a:rPr>
              <a:t>From 2015 to 2018, decline of </a:t>
            </a:r>
            <a:r>
              <a:rPr lang="en-US" sz="2400" b="1" dirty="0">
                <a:highlight>
                  <a:srgbClr val="FFFF00"/>
                </a:highlight>
                <a:cs typeface="Times New Roman" panose="02020603050405020304" pitchFamily="18" charset="0"/>
              </a:rPr>
              <a:t>-10.15%</a:t>
            </a:r>
          </a:p>
          <a:p>
            <a:pPr lvl="1" defTabSz="914400">
              <a:lnSpc>
                <a:spcPct val="90000"/>
              </a:lnSpc>
              <a:spcBef>
                <a:spcPts val="1000"/>
              </a:spcBef>
            </a:pPr>
            <a:endParaRPr lang="en-US" sz="2400" dirty="0">
              <a:cs typeface="Times New Roman" panose="02020603050405020304" pitchFamily="18" charset="0"/>
            </a:endParaRPr>
          </a:p>
          <a:p>
            <a:pPr marL="228600" lvl="0" indent="-228600" defTabSz="914400">
              <a:lnSpc>
                <a:spcPct val="90000"/>
              </a:lnSpc>
              <a:spcBef>
                <a:spcPts val="1000"/>
              </a:spcBef>
              <a:buFont typeface="Arial" panose="020B0604020202020204" pitchFamily="34" charset="0"/>
              <a:buChar char="•"/>
            </a:pPr>
            <a:r>
              <a:rPr lang="en-US" sz="2400" b="1" dirty="0">
                <a:cs typeface="Times New Roman" panose="02020603050405020304" pitchFamily="18" charset="0"/>
              </a:rPr>
              <a:t>Fall 2019 FTT –            </a:t>
            </a:r>
            <a:r>
              <a:rPr lang="en-US" sz="2400" b="1" dirty="0" smtClean="0">
                <a:cs typeface="Times New Roman" panose="02020603050405020304" pitchFamily="18" charset="0"/>
              </a:rPr>
              <a:t> 10.77</a:t>
            </a:r>
            <a:r>
              <a:rPr lang="en-US" sz="2400" b="1" dirty="0">
                <a:cs typeface="Times New Roman" panose="02020603050405020304" pitchFamily="18" charset="0"/>
              </a:rPr>
              <a:t>%</a:t>
            </a:r>
          </a:p>
          <a:p>
            <a:pPr marL="571500" lvl="1" indent="-228600" defTabSz="914400">
              <a:lnSpc>
                <a:spcPct val="90000"/>
              </a:lnSpc>
              <a:spcBef>
                <a:spcPts val="1000"/>
              </a:spcBef>
              <a:buFont typeface="Arial" panose="020B0604020202020204" pitchFamily="34" charset="0"/>
              <a:buChar char="•"/>
            </a:pPr>
            <a:r>
              <a:rPr lang="en-US" sz="2400" dirty="0">
                <a:cs typeface="Times New Roman" panose="02020603050405020304" pitchFamily="18" charset="0"/>
              </a:rPr>
              <a:t>From 2015 to 2018, decline of </a:t>
            </a:r>
            <a:r>
              <a:rPr lang="en-US" sz="2400" b="1" dirty="0">
                <a:highlight>
                  <a:srgbClr val="FFFF00"/>
                </a:highlight>
                <a:cs typeface="Times New Roman" panose="02020603050405020304" pitchFamily="18" charset="0"/>
              </a:rPr>
              <a:t>-11.59%</a:t>
            </a:r>
          </a:p>
          <a:p>
            <a:pPr lvl="1" defTabSz="914400">
              <a:lnSpc>
                <a:spcPct val="90000"/>
              </a:lnSpc>
              <a:spcBef>
                <a:spcPts val="1000"/>
              </a:spcBef>
            </a:pPr>
            <a:endParaRPr lang="en-US" sz="2400" dirty="0">
              <a:cs typeface="Times New Roman" panose="02020603050405020304" pitchFamily="18" charset="0"/>
            </a:endParaRPr>
          </a:p>
          <a:p>
            <a:pPr marL="228600" lvl="0" indent="-228600" defTabSz="914400">
              <a:lnSpc>
                <a:spcPct val="90000"/>
              </a:lnSpc>
              <a:spcBef>
                <a:spcPts val="1000"/>
              </a:spcBef>
              <a:buFont typeface="Arial" panose="020B0604020202020204" pitchFamily="34" charset="0"/>
              <a:buChar char="•"/>
            </a:pPr>
            <a:r>
              <a:rPr lang="en-US" sz="2400" b="1" dirty="0">
                <a:cs typeface="Times New Roman" panose="02020603050405020304" pitchFamily="18" charset="0"/>
              </a:rPr>
              <a:t>Fall 2019 FTG  –          </a:t>
            </a:r>
            <a:r>
              <a:rPr lang="en-US" sz="2400" b="1" dirty="0" smtClean="0">
                <a:cs typeface="Times New Roman" panose="02020603050405020304" pitchFamily="18" charset="0"/>
              </a:rPr>
              <a:t> 12.15</a:t>
            </a:r>
            <a:r>
              <a:rPr lang="en-US" sz="2400" b="1" dirty="0">
                <a:cs typeface="Times New Roman" panose="02020603050405020304" pitchFamily="18" charset="0"/>
              </a:rPr>
              <a:t>% </a:t>
            </a:r>
          </a:p>
          <a:p>
            <a:pPr marL="571500" lvl="1" indent="-228600" defTabSz="914400">
              <a:lnSpc>
                <a:spcPct val="90000"/>
              </a:lnSpc>
              <a:spcBef>
                <a:spcPts val="1000"/>
              </a:spcBef>
              <a:buFont typeface="Arial" panose="020B0604020202020204" pitchFamily="34" charset="0"/>
              <a:buChar char="•"/>
            </a:pPr>
            <a:r>
              <a:rPr lang="en-US" sz="2400" dirty="0">
                <a:cs typeface="Times New Roman" panose="02020603050405020304" pitchFamily="18" charset="0"/>
              </a:rPr>
              <a:t>From 2015 to 2018, decline of </a:t>
            </a:r>
            <a:r>
              <a:rPr lang="en-US" sz="2400" b="1" dirty="0">
                <a:highlight>
                  <a:srgbClr val="FFFF00"/>
                </a:highlight>
                <a:cs typeface="Times New Roman" panose="02020603050405020304" pitchFamily="18" charset="0"/>
              </a:rPr>
              <a:t>-29.76%</a:t>
            </a:r>
          </a:p>
        </p:txBody>
      </p:sp>
      <p:pic>
        <p:nvPicPr>
          <p:cNvPr id="10" name="Picture 9"/>
          <p:cNvPicPr>
            <a:picLocks noChangeAspect="1"/>
          </p:cNvPicPr>
          <p:nvPr/>
        </p:nvPicPr>
        <p:blipFill>
          <a:blip r:embed="rId3"/>
          <a:stretch>
            <a:fillRect/>
          </a:stretch>
        </p:blipFill>
        <p:spPr>
          <a:xfrm>
            <a:off x="5755623" y="1219683"/>
            <a:ext cx="3255766" cy="3305414"/>
          </a:xfrm>
          <a:prstGeom prst="rect">
            <a:avLst/>
          </a:prstGeom>
          <a:ln>
            <a:solidFill>
              <a:schemeClr val="tx1"/>
            </a:solidFill>
          </a:ln>
        </p:spPr>
      </p:pic>
      <p:sp>
        <p:nvSpPr>
          <p:cNvPr id="3" name="Arrow: Up 2">
            <a:extLst>
              <a:ext uri="{FF2B5EF4-FFF2-40B4-BE49-F238E27FC236}">
                <a16:creationId xmlns:a16="http://schemas.microsoft.com/office/drawing/2014/main" id="{CCADA7B7-895A-4599-B0B7-53739C2F5365}"/>
              </a:ext>
            </a:extLst>
          </p:cNvPr>
          <p:cNvSpPr/>
          <p:nvPr/>
        </p:nvSpPr>
        <p:spPr>
          <a:xfrm>
            <a:off x="2288264" y="1789387"/>
            <a:ext cx="484632" cy="5531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C7A20B38-ACD6-4438-8699-AE7EC5554DBB}"/>
              </a:ext>
            </a:extLst>
          </p:cNvPr>
          <p:cNvSpPr/>
          <p:nvPr/>
        </p:nvSpPr>
        <p:spPr>
          <a:xfrm>
            <a:off x="2321945" y="3157242"/>
            <a:ext cx="484632" cy="5531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Up 12">
            <a:extLst>
              <a:ext uri="{FF2B5EF4-FFF2-40B4-BE49-F238E27FC236}">
                <a16:creationId xmlns:a16="http://schemas.microsoft.com/office/drawing/2014/main" id="{60CAA023-4BA8-4210-97B1-8A8DB3D69897}"/>
              </a:ext>
            </a:extLst>
          </p:cNvPr>
          <p:cNvSpPr/>
          <p:nvPr/>
        </p:nvSpPr>
        <p:spPr>
          <a:xfrm>
            <a:off x="2444511" y="4525097"/>
            <a:ext cx="484632" cy="5531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189641" y="718334"/>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52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78300"/>
            <a:ext cx="9144001" cy="4999278"/>
          </a:xfrm>
        </p:spPr>
        <p:txBody>
          <a:bodyPr>
            <a:normAutofit fontScale="92500"/>
          </a:bodyPr>
          <a:lstStyle/>
          <a:p>
            <a:r>
              <a:rPr lang="en-US" sz="2600" b="1" dirty="0"/>
              <a:t>Capital Project Request 2020-2022</a:t>
            </a:r>
          </a:p>
          <a:p>
            <a:pPr lvl="1"/>
            <a:r>
              <a:rPr lang="en-US" sz="2600" b="1" dirty="0"/>
              <a:t>Priority 1 – Deferred Maintenance/Historic Building </a:t>
            </a:r>
            <a:r>
              <a:rPr lang="en-US" sz="2600" b="1" dirty="0" smtClean="0"/>
              <a:t>Preservation (Higher Education Resurgence Fund) </a:t>
            </a:r>
            <a:r>
              <a:rPr lang="en-US" sz="2600" b="1" dirty="0"/>
              <a:t>($36.8M)</a:t>
            </a:r>
          </a:p>
          <a:p>
            <a:pPr lvl="1"/>
            <a:r>
              <a:rPr lang="en-US" sz="2600" b="1" dirty="0"/>
              <a:t>General Fund 2:1 Match ($24.5M General Fund) + ($12.3M University Agency Bonds</a:t>
            </a:r>
            <a:r>
              <a:rPr lang="en-US" sz="2600" b="1" dirty="0" smtClean="0"/>
              <a:t>)</a:t>
            </a:r>
          </a:p>
          <a:p>
            <a:pPr lvl="1"/>
            <a:r>
              <a:rPr lang="en-US" sz="2600" u="sng" dirty="0" smtClean="0"/>
              <a:t>Need approval for $12.3M of University Agency Bonds</a:t>
            </a:r>
            <a:endParaRPr lang="en-US" sz="2600" u="sng" dirty="0"/>
          </a:p>
          <a:p>
            <a:pPr lvl="1"/>
            <a:r>
              <a:rPr lang="en-US" sz="2600" dirty="0"/>
              <a:t>Bonds to be paid with CPE and Murray State </a:t>
            </a:r>
            <a:r>
              <a:rPr lang="en-US" sz="2600" dirty="0" smtClean="0"/>
              <a:t>University </a:t>
            </a:r>
            <a:r>
              <a:rPr lang="en-US" sz="2600" dirty="0"/>
              <a:t>approved asset preservation </a:t>
            </a:r>
            <a:r>
              <a:rPr lang="en-US" sz="2600" dirty="0" smtClean="0"/>
              <a:t>fee</a:t>
            </a:r>
            <a:endParaRPr lang="en-US" sz="2600" dirty="0"/>
          </a:p>
          <a:p>
            <a:pPr lvl="1"/>
            <a:r>
              <a:rPr lang="en-US" sz="2600" dirty="0"/>
              <a:t>The pooled deferred maintenance needs include asset preservation, maintenance and modernization upgrades to many historic buildings and our student center (Curris Center</a:t>
            </a:r>
            <a:r>
              <a:rPr lang="en-US" sz="2600" dirty="0" smtClean="0"/>
              <a:t>).</a:t>
            </a:r>
            <a:endParaRPr lang="en-US" sz="2600" dirty="0"/>
          </a:p>
          <a:p>
            <a:pPr lvl="1"/>
            <a:r>
              <a:rPr lang="en-US" sz="2600" b="1" dirty="0"/>
              <a:t>Request does not include </a:t>
            </a:r>
            <a:r>
              <a:rPr lang="en-US" sz="2600" b="1" dirty="0" smtClean="0"/>
              <a:t>new facilities</a:t>
            </a:r>
            <a:endParaRPr lang="en-US" sz="2600" b="1" dirty="0"/>
          </a:p>
          <a:p>
            <a:pPr lvl="1"/>
            <a:endParaRPr lang="en-US" sz="4000" dirty="0"/>
          </a:p>
          <a:p>
            <a:endParaRPr lang="en-US" dirty="0"/>
          </a:p>
          <a:p>
            <a:endParaRPr lang="en-US" dirty="0"/>
          </a:p>
        </p:txBody>
      </p:sp>
      <p:sp>
        <p:nvSpPr>
          <p:cNvPr id="3" name="Title 2"/>
          <p:cNvSpPr>
            <a:spLocks noGrp="1"/>
          </p:cNvSpPr>
          <p:nvPr>
            <p:ph type="title"/>
          </p:nvPr>
        </p:nvSpPr>
        <p:spPr>
          <a:xfrm>
            <a:off x="0" y="-213193"/>
            <a:ext cx="8229600" cy="1143000"/>
          </a:xfrm>
        </p:spPr>
        <p:txBody>
          <a:bodyPr>
            <a:normAutofit/>
          </a:bodyPr>
          <a:lstStyle/>
          <a:p>
            <a:pPr algn="l"/>
            <a:r>
              <a:rPr lang="en-US" sz="3200" b="1" dirty="0"/>
              <a:t>Deferred Maintenance &amp; Asset Preservation</a:t>
            </a:r>
          </a:p>
        </p:txBody>
      </p:sp>
      <p:cxnSp>
        <p:nvCxnSpPr>
          <p:cNvPr id="6" name="Straight Connector 5"/>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78300"/>
            <a:ext cx="9144001" cy="4999278"/>
          </a:xfrm>
        </p:spPr>
        <p:txBody>
          <a:bodyPr>
            <a:normAutofit/>
          </a:bodyPr>
          <a:lstStyle/>
          <a:p>
            <a:r>
              <a:rPr lang="en-US" sz="2600" b="1" dirty="0"/>
              <a:t>Capital Project Request 2020-2022</a:t>
            </a:r>
          </a:p>
          <a:p>
            <a:pPr lvl="1"/>
            <a:r>
              <a:rPr lang="en-US" sz="2600" b="1" dirty="0"/>
              <a:t>Priority </a:t>
            </a:r>
            <a:r>
              <a:rPr lang="en-US" sz="2600" b="1" dirty="0" smtClean="0"/>
              <a:t>2 </a:t>
            </a:r>
            <a:r>
              <a:rPr lang="en-US" sz="2600" b="1" dirty="0"/>
              <a:t>– </a:t>
            </a:r>
            <a:r>
              <a:rPr lang="en-US" sz="2600" b="1" dirty="0" smtClean="0"/>
              <a:t>Reauthorization: Renovate/Replace Residence Halls ($17.1M)</a:t>
            </a:r>
            <a:endParaRPr lang="en-US" sz="2600" b="1" dirty="0"/>
          </a:p>
          <a:p>
            <a:pPr lvl="2"/>
            <a:r>
              <a:rPr lang="en-US" sz="2200" dirty="0" smtClean="0"/>
              <a:t>University (agency) bond authorization for up to $17.1M (same as 2018-20 authorization) for the renovation/replacement of residence halls</a:t>
            </a:r>
            <a:endParaRPr lang="en-US" sz="2200" dirty="0"/>
          </a:p>
          <a:p>
            <a:pPr lvl="1"/>
            <a:r>
              <a:rPr lang="en-US" sz="2600" b="1" dirty="0" smtClean="0"/>
              <a:t>Priority 3 – Reauthorization: Residential Housing Facilities Public-Private Partnership (P3) Financing ($66M)</a:t>
            </a:r>
          </a:p>
          <a:p>
            <a:pPr lvl="2"/>
            <a:r>
              <a:rPr lang="en-US" sz="2200" dirty="0" smtClean="0"/>
              <a:t>University authorization for P3 Financing projects for residential housing facilities up to $66M (same as 2018-20 authorization)</a:t>
            </a:r>
            <a:endParaRPr lang="en-US" sz="4000" dirty="0"/>
          </a:p>
          <a:p>
            <a:endParaRPr lang="en-US" dirty="0"/>
          </a:p>
          <a:p>
            <a:endParaRPr lang="en-US" dirty="0"/>
          </a:p>
        </p:txBody>
      </p:sp>
      <p:sp>
        <p:nvSpPr>
          <p:cNvPr id="3" name="Title 2"/>
          <p:cNvSpPr>
            <a:spLocks noGrp="1"/>
          </p:cNvSpPr>
          <p:nvPr>
            <p:ph type="title"/>
          </p:nvPr>
        </p:nvSpPr>
        <p:spPr>
          <a:xfrm>
            <a:off x="0" y="-213193"/>
            <a:ext cx="8229600" cy="1143000"/>
          </a:xfrm>
        </p:spPr>
        <p:txBody>
          <a:bodyPr>
            <a:normAutofit/>
          </a:bodyPr>
          <a:lstStyle/>
          <a:p>
            <a:pPr algn="l"/>
            <a:r>
              <a:rPr lang="en-US" sz="3200" b="1" dirty="0"/>
              <a:t>Deferred Maintenance &amp; Asset Preservation</a:t>
            </a:r>
          </a:p>
        </p:txBody>
      </p:sp>
      <p:cxnSp>
        <p:nvCxnSpPr>
          <p:cNvPr id="6" name="Straight Connector 5"/>
          <p:cNvCxnSpPr/>
          <p:nvPr/>
        </p:nvCxnSpPr>
        <p:spPr>
          <a:xfrm>
            <a:off x="131581" y="617750"/>
            <a:ext cx="4197246" cy="0"/>
          </a:xfrm>
          <a:prstGeom prst="line">
            <a:avLst/>
          </a:prstGeom>
          <a:ln w="50800">
            <a:solidFill>
              <a:srgbClr val="00206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962695"/>
      </p:ext>
    </p:extLst>
  </p:cSld>
  <p:clrMapOvr>
    <a:masterClrMapping/>
  </p:clrMapOvr>
</p:sld>
</file>

<file path=ppt/theme/theme1.xml><?xml version="1.0" encoding="utf-8"?>
<a:theme xmlns:a="http://schemas.openxmlformats.org/drawingml/2006/main" name="Office Theme">
  <a:themeElements>
    <a:clrScheme name="Custom 1">
      <a:dk1>
        <a:srgbClr val="002100"/>
      </a:dk1>
      <a:lt1>
        <a:sysClr val="window" lastClr="FFFFFF"/>
      </a:lt1>
      <a:dk2>
        <a:srgbClr val="1F497D"/>
      </a:dk2>
      <a:lt2>
        <a:srgbClr val="EEECE1"/>
      </a:lt2>
      <a:accent1>
        <a:srgbClr val="005EBD"/>
      </a:accent1>
      <a:accent2>
        <a:srgbClr val="FF45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navystripe</Template>
  <TotalTime>1317</TotalTime>
  <Words>762</Words>
  <Application>Microsoft Office PowerPoint</Application>
  <PresentationFormat>On-screen Show (4:3)</PresentationFormat>
  <Paragraphs>311</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Office Theme</vt:lpstr>
      <vt:lpstr>Budget Review Subcommittee on Postsecondary Education</vt:lpstr>
      <vt:lpstr>Murray State Quick Facts</vt:lpstr>
      <vt:lpstr>Nationally Recognized</vt:lpstr>
      <vt:lpstr>PowerPoint Presentation</vt:lpstr>
      <vt:lpstr>Access &amp; Affordability</vt:lpstr>
      <vt:lpstr>Access &amp; Affordability</vt:lpstr>
      <vt:lpstr>PowerPoint Presentation</vt:lpstr>
      <vt:lpstr>Deferred Maintenance &amp; Asset Preservation</vt:lpstr>
      <vt:lpstr>Deferred Maintenance &amp; Asset Preservation</vt:lpstr>
      <vt:lpstr>Performance Funding</vt:lpstr>
      <vt:lpstr>Performance Funding</vt:lpstr>
      <vt:lpstr>PowerPoint Presentation</vt:lpstr>
      <vt:lpstr>PowerPoint Presentation</vt:lpstr>
      <vt:lpstr>PowerPoint Presentation</vt:lpstr>
    </vt:vector>
  </TitlesOfParts>
  <Company>Murray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Fister</dc:creator>
  <cp:lastModifiedBy>Jordan Smith</cp:lastModifiedBy>
  <cp:revision>111</cp:revision>
  <cp:lastPrinted>2020-01-21T15:46:53Z</cp:lastPrinted>
  <dcterms:created xsi:type="dcterms:W3CDTF">2018-01-26T22:22:14Z</dcterms:created>
  <dcterms:modified xsi:type="dcterms:W3CDTF">2020-02-04T15:26:25Z</dcterms:modified>
</cp:coreProperties>
</file>