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256" r:id="rId2"/>
    <p:sldId id="259" r:id="rId3"/>
    <p:sldId id="276" r:id="rId4"/>
    <p:sldId id="260" r:id="rId5"/>
    <p:sldId id="280" r:id="rId6"/>
    <p:sldId id="279" r:id="rId7"/>
    <p:sldId id="282" r:id="rId8"/>
    <p:sldId id="266" r:id="rId9"/>
    <p:sldId id="265" r:id="rId10"/>
    <p:sldId id="267" r:id="rId11"/>
    <p:sldId id="283" r:id="rId12"/>
    <p:sldId id="258" r:id="rId13"/>
    <p:sldId id="261" r:id="rId14"/>
    <p:sldId id="262" r:id="rId15"/>
    <p:sldId id="263" r:id="rId16"/>
    <p:sldId id="264" r:id="rId17"/>
    <p:sldId id="275" r:id="rId18"/>
    <p:sldId id="284" r:id="rId19"/>
    <p:sldId id="278" r:id="rId20"/>
    <p:sldId id="277" r:id="rId21"/>
    <p:sldId id="281"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7F"/>
    <a:srgbClr val="E7A6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83314" autoAdjust="0"/>
  </p:normalViewPr>
  <p:slideViewPr>
    <p:cSldViewPr snapToGrid="0">
      <p:cViewPr varScale="1">
        <p:scale>
          <a:sx n="114" d="100"/>
          <a:sy n="114" d="100"/>
        </p:scale>
        <p:origin x="1482"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9A8A90-98AD-493B-9D1F-8E8625239C8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119CEE-7E27-44A1-A0F7-A3DBF2B43E2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C93DCC2-665E-4033-A68D-00A147B7E499}" type="datetimeFigureOut">
              <a:rPr lang="en-US" smtClean="0"/>
              <a:t>2/11/2020</a:t>
            </a:fld>
            <a:endParaRPr lang="en-US"/>
          </a:p>
        </p:txBody>
      </p:sp>
      <p:sp>
        <p:nvSpPr>
          <p:cNvPr id="4" name="Footer Placeholder 3">
            <a:extLst>
              <a:ext uri="{FF2B5EF4-FFF2-40B4-BE49-F238E27FC236}">
                <a16:creationId xmlns:a16="http://schemas.microsoft.com/office/drawing/2014/main" id="{427A184D-0EB8-40FB-A14D-65C76B9302A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0D3650-E77A-45BC-8E99-2280B712D1E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8CD3D0F-8212-4F28-985E-48B4BA06F515}" type="slidenum">
              <a:rPr lang="en-US" smtClean="0"/>
              <a:t>‹#›</a:t>
            </a:fld>
            <a:endParaRPr lang="en-US"/>
          </a:p>
        </p:txBody>
      </p:sp>
    </p:spTree>
    <p:extLst>
      <p:ext uri="{BB962C8B-B14F-4D97-AF65-F5344CB8AC3E}">
        <p14:creationId xmlns:p14="http://schemas.microsoft.com/office/powerpoint/2010/main" val="283950490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77C76AA-9D5E-4194-A7FF-7FD5C62CBE55}" type="datetimeFigureOut">
              <a:rPr lang="en-US" smtClean="0"/>
              <a:t>2/11/2020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6DD6086-713B-4507-B492-4CEB46FD218C}" type="slidenum">
              <a:rPr lang="en-US" smtClean="0"/>
              <a:t>‹#›</a:t>
            </a:fld>
            <a:endParaRPr lang="en-US"/>
          </a:p>
        </p:txBody>
      </p:sp>
    </p:spTree>
    <p:extLst>
      <p:ext uri="{BB962C8B-B14F-4D97-AF65-F5344CB8AC3E}">
        <p14:creationId xmlns:p14="http://schemas.microsoft.com/office/powerpoint/2010/main" val="105677053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Open Access</a:t>
            </a:r>
            <a:r>
              <a:rPr lang="en-US" sz="1200" kern="1200" dirty="0">
                <a:solidFill>
                  <a:schemeClr val="tx1"/>
                </a:solidFill>
                <a:effectLst/>
                <a:latin typeface="+mn-lt"/>
                <a:ea typeface="+mn-ea"/>
                <a:cs typeface="+mn-cs"/>
              </a:rPr>
              <a:t>: KCTCS is an open access institution meaning we enroll anyone that wants to do so. By statute, we are unable to set admission standards like the universities. Because of this, over half of our students (53%) are unprepared for college-level coursework when they enroll compared to only 14% of university students.</a:t>
            </a:r>
          </a:p>
          <a:p>
            <a:endParaRPr lang="en-US" dirty="0"/>
          </a:p>
        </p:txBody>
      </p:sp>
      <p:sp>
        <p:nvSpPr>
          <p:cNvPr id="4" name="Slide Number Placeholder 3"/>
          <p:cNvSpPr>
            <a:spLocks noGrp="1"/>
          </p:cNvSpPr>
          <p:nvPr>
            <p:ph type="sldNum" sz="quarter" idx="5"/>
          </p:nvPr>
        </p:nvSpPr>
        <p:spPr/>
        <p:txBody>
          <a:bodyPr/>
          <a:lstStyle/>
          <a:p>
            <a:fld id="{E6DD6086-713B-4507-B492-4CEB46FD218C}" type="slidenum">
              <a:rPr lang="en-US" smtClean="0"/>
              <a:t>3</a:t>
            </a:fld>
            <a:endParaRPr lang="en-US"/>
          </a:p>
        </p:txBody>
      </p:sp>
      <p:sp>
        <p:nvSpPr>
          <p:cNvPr id="5" name="Header Placeholder 4">
            <a:extLst>
              <a:ext uri="{FF2B5EF4-FFF2-40B4-BE49-F238E27FC236}">
                <a16:creationId xmlns:a16="http://schemas.microsoft.com/office/drawing/2014/main" id="{992BC1F4-494D-4717-A9B5-FE414B32DAE7}"/>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28246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Student Population</a:t>
            </a:r>
            <a:r>
              <a:rPr lang="en-US" sz="1200" kern="1200" dirty="0">
                <a:solidFill>
                  <a:schemeClr val="tx1"/>
                </a:solidFill>
                <a:effectLst/>
                <a:latin typeface="+mn-lt"/>
                <a:ea typeface="+mn-ea"/>
                <a:cs typeface="+mn-cs"/>
              </a:rPr>
              <a:t>: According to a recent LRC report, KCTCS serves a different population than do Kentucky’s state universities. KCTCS students are more likely to be the first person in their family to attend college (55% vs 33%), have dependents (34% vs 8%), and have a household income less than $20,000 (35% vs 18%)</a:t>
            </a:r>
            <a:endParaRPr lang="en-US" dirty="0"/>
          </a:p>
        </p:txBody>
      </p:sp>
      <p:sp>
        <p:nvSpPr>
          <p:cNvPr id="4" name="Slide Number Placeholder 3"/>
          <p:cNvSpPr>
            <a:spLocks noGrp="1"/>
          </p:cNvSpPr>
          <p:nvPr>
            <p:ph type="sldNum" sz="quarter" idx="5"/>
          </p:nvPr>
        </p:nvSpPr>
        <p:spPr/>
        <p:txBody>
          <a:bodyPr/>
          <a:lstStyle/>
          <a:p>
            <a:fld id="{E6DD6086-713B-4507-B492-4CEB46FD218C}" type="slidenum">
              <a:rPr lang="en-US" smtClean="0"/>
              <a:t>4</a:t>
            </a:fld>
            <a:endParaRPr lang="en-US"/>
          </a:p>
        </p:txBody>
      </p:sp>
      <p:sp>
        <p:nvSpPr>
          <p:cNvPr id="5" name="Header Placeholder 4">
            <a:extLst>
              <a:ext uri="{FF2B5EF4-FFF2-40B4-BE49-F238E27FC236}">
                <a16:creationId xmlns:a16="http://schemas.microsoft.com/office/drawing/2014/main" id="{565D0AB4-BE67-49A4-80EE-1D3DB95ED72B}"/>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56033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the past biennium, only Adult Agriculture was a line item, and all other mandated programs were included in our General Fund Allocation.</a:t>
            </a:r>
          </a:p>
          <a:p>
            <a:endParaRPr lang="en-US" dirty="0"/>
          </a:p>
        </p:txBody>
      </p:sp>
      <p:sp>
        <p:nvSpPr>
          <p:cNvPr id="4" name="Slide Number Placeholder 3"/>
          <p:cNvSpPr>
            <a:spLocks noGrp="1"/>
          </p:cNvSpPr>
          <p:nvPr>
            <p:ph type="sldNum" sz="quarter" idx="5"/>
          </p:nvPr>
        </p:nvSpPr>
        <p:spPr/>
        <p:txBody>
          <a:bodyPr/>
          <a:lstStyle/>
          <a:p>
            <a:fld id="{E6DD6086-713B-4507-B492-4CEB46FD218C}" type="slidenum">
              <a:rPr lang="en-US" smtClean="0"/>
              <a:t>12</a:t>
            </a:fld>
            <a:endParaRPr lang="en-US"/>
          </a:p>
        </p:txBody>
      </p:sp>
      <p:sp>
        <p:nvSpPr>
          <p:cNvPr id="5" name="Header Placeholder 4">
            <a:extLst>
              <a:ext uri="{FF2B5EF4-FFF2-40B4-BE49-F238E27FC236}">
                <a16:creationId xmlns:a16="http://schemas.microsoft.com/office/drawing/2014/main" id="{C2360EE3-F3B5-4366-9B39-D8AFD19D3358}"/>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2303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1990 the Kentucky Education Reform Act created a split in the administration of Agriculture Education in Kentucky. </a:t>
            </a:r>
          </a:p>
          <a:p>
            <a:endParaRPr lang="en-US" dirty="0"/>
          </a:p>
          <a:p>
            <a:r>
              <a:rPr lang="en-US" dirty="0"/>
              <a:t>KERA mandated that the Kentucky Department of Education would serve students through grade 12.</a:t>
            </a:r>
          </a:p>
          <a:p>
            <a:endParaRPr lang="en-US" dirty="0"/>
          </a:p>
          <a:p>
            <a:r>
              <a:rPr lang="en-US" dirty="0"/>
              <a:t>All adult education, including the Adult Agriculture Program, was moved to the Workforce Development Cabinet.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stayed there until 1997 when KCTCS was created and Adult Agriculture Education became a part of KCTCS.</a:t>
            </a:r>
          </a:p>
          <a:p>
            <a:endParaRPr lang="en-US" dirty="0"/>
          </a:p>
          <a:p>
            <a:endParaRPr lang="en-US" dirty="0"/>
          </a:p>
        </p:txBody>
      </p:sp>
      <p:sp>
        <p:nvSpPr>
          <p:cNvPr id="4" name="Slide Number Placeholder 3"/>
          <p:cNvSpPr>
            <a:spLocks noGrp="1"/>
          </p:cNvSpPr>
          <p:nvPr>
            <p:ph type="sldNum" sz="quarter" idx="5"/>
          </p:nvPr>
        </p:nvSpPr>
        <p:spPr/>
        <p:txBody>
          <a:bodyPr/>
          <a:lstStyle/>
          <a:p>
            <a:fld id="{E6DD6086-713B-4507-B492-4CEB46FD218C}" type="slidenum">
              <a:rPr lang="en-US" smtClean="0"/>
              <a:t>13</a:t>
            </a:fld>
            <a:endParaRPr lang="en-US"/>
          </a:p>
        </p:txBody>
      </p:sp>
      <p:sp>
        <p:nvSpPr>
          <p:cNvPr id="5" name="Header Placeholder 4">
            <a:extLst>
              <a:ext uri="{FF2B5EF4-FFF2-40B4-BE49-F238E27FC236}">
                <a16:creationId xmlns:a16="http://schemas.microsoft.com/office/drawing/2014/main" id="{F5EE2112-5FD6-46DD-AC45-34257ECC0439}"/>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962900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grants authority to the Board to license and certify Emergency Medical Service providers and agencies in Kentucky.</a:t>
            </a:r>
          </a:p>
          <a:p>
            <a:endParaRPr lang="en-US" dirty="0"/>
          </a:p>
          <a:p>
            <a:r>
              <a:rPr lang="en-US" dirty="0"/>
              <a:t>The administrative regulations, promulgated by the Board, are the guidelines for putting the statute into effect.</a:t>
            </a:r>
          </a:p>
          <a:p>
            <a:endParaRPr lang="en-US" dirty="0"/>
          </a:p>
          <a:p>
            <a:r>
              <a:rPr lang="en-US" dirty="0"/>
              <a:t>As of 2019, there were 549 Emergency Medical Responders, 8,593 Emergency Medical Technicians, 157 Advanced Emergency Medical Technicians, 3,540 Paramedics and 219 Licensed Services active in Kentucky of which </a:t>
            </a:r>
            <a:r>
              <a:rPr lang="en-US" dirty="0" err="1"/>
              <a:t>KBEMS</a:t>
            </a:r>
            <a:r>
              <a:rPr lang="en-US" dirty="0"/>
              <a:t> is responsible.</a:t>
            </a:r>
          </a:p>
          <a:p>
            <a:endParaRPr lang="en-US" dirty="0"/>
          </a:p>
        </p:txBody>
      </p:sp>
      <p:sp>
        <p:nvSpPr>
          <p:cNvPr id="4" name="Slide Number Placeholder 3"/>
          <p:cNvSpPr>
            <a:spLocks noGrp="1"/>
          </p:cNvSpPr>
          <p:nvPr>
            <p:ph type="sldNum" sz="quarter" idx="5"/>
          </p:nvPr>
        </p:nvSpPr>
        <p:spPr/>
        <p:txBody>
          <a:bodyPr/>
          <a:lstStyle/>
          <a:p>
            <a:fld id="{E6DD6086-713B-4507-B492-4CEB46FD218C}" type="slidenum">
              <a:rPr lang="en-US" smtClean="0"/>
              <a:t>14</a:t>
            </a:fld>
            <a:endParaRPr lang="en-US"/>
          </a:p>
        </p:txBody>
      </p:sp>
      <p:sp>
        <p:nvSpPr>
          <p:cNvPr id="5" name="Header Placeholder 4">
            <a:extLst>
              <a:ext uri="{FF2B5EF4-FFF2-40B4-BE49-F238E27FC236}">
                <a16:creationId xmlns:a16="http://schemas.microsoft.com/office/drawing/2014/main" id="{BEE4C8CB-3A7B-4553-A969-2DFC1F4DB0B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771372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Commission is also responsible for:</a:t>
            </a:r>
          </a:p>
          <a:p>
            <a:pPr marL="171450" indent="-171450">
              <a:buFont typeface="Arial" panose="020B0604020202020204" pitchFamily="34" charset="0"/>
              <a:buChar char="•"/>
            </a:pPr>
            <a:r>
              <a:rPr lang="en-US" dirty="0"/>
              <a:t>Establishing training standards to our fire fighters;</a:t>
            </a:r>
          </a:p>
          <a:p>
            <a:pPr marL="171450" indent="-171450">
              <a:buFont typeface="Arial" panose="020B0604020202020204" pitchFamily="34" charset="0"/>
              <a:buChar char="•"/>
            </a:pPr>
            <a:r>
              <a:rPr lang="en-US" dirty="0"/>
              <a:t>A Workers Compensation Program;</a:t>
            </a:r>
          </a:p>
          <a:p>
            <a:pPr marL="171450" indent="-171450">
              <a:buFont typeface="Arial" panose="020B0604020202020204" pitchFamily="34" charset="0"/>
              <a:buChar char="•"/>
            </a:pPr>
            <a:r>
              <a:rPr lang="en-US" dirty="0"/>
              <a:t>funding for hepatitis A &amp; B inoculations</a:t>
            </a:r>
          </a:p>
          <a:p>
            <a:pPr marL="171450" indent="-171450">
              <a:buFont typeface="Arial" panose="020B0604020202020204" pitchFamily="34" charset="0"/>
              <a:buChar char="•"/>
            </a:pPr>
            <a:r>
              <a:rPr lang="en-US" dirty="0"/>
              <a:t>Fire Training Facility Grants</a:t>
            </a:r>
          </a:p>
          <a:p>
            <a:pPr marL="171450" indent="-171450">
              <a:buFont typeface="Arial" panose="020B0604020202020204" pitchFamily="34" charset="0"/>
              <a:buChar char="•"/>
            </a:pPr>
            <a:r>
              <a:rPr lang="en-US" dirty="0"/>
              <a:t>Health, Safety, and Wellness initiatives.</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primary laws governing the State Fire Commission and the State Fire Rescue Training (</a:t>
            </a:r>
            <a:r>
              <a:rPr lang="en-US" dirty="0" err="1"/>
              <a:t>SFRT</a:t>
            </a:r>
            <a:r>
              <a:rPr lang="en-US" dirty="0"/>
              <a:t>) are in KRS 95A.020. </a:t>
            </a:r>
          </a:p>
          <a:p>
            <a:pPr marL="0" indent="0">
              <a:buFont typeface="Arial" panose="020B0604020202020204" pitchFamily="34" charset="0"/>
              <a:buNone/>
            </a:pPr>
            <a:endParaRPr lang="en-US" dirty="0"/>
          </a:p>
          <a:p>
            <a:r>
              <a:rPr lang="en-US" sz="1200" kern="1200" dirty="0">
                <a:solidFill>
                  <a:schemeClr val="tx1"/>
                </a:solidFill>
                <a:effectLst/>
                <a:latin typeface="+mn-lt"/>
                <a:ea typeface="+mn-ea"/>
                <a:cs typeface="+mn-cs"/>
              </a:rPr>
              <a:t>Several of the </a:t>
            </a:r>
            <a:r>
              <a:rPr lang="en-US" sz="1200" kern="1200" dirty="0" err="1">
                <a:solidFill>
                  <a:schemeClr val="tx1"/>
                </a:solidFill>
                <a:effectLst/>
                <a:latin typeface="+mn-lt"/>
                <a:ea typeface="+mn-ea"/>
                <a:cs typeface="+mn-cs"/>
              </a:rPr>
              <a:t>SFRT</a:t>
            </a:r>
            <a:r>
              <a:rPr lang="en-US" sz="1200" kern="1200" dirty="0">
                <a:solidFill>
                  <a:schemeClr val="tx1"/>
                </a:solidFill>
                <a:effectLst/>
                <a:latin typeface="+mn-lt"/>
                <a:ea typeface="+mn-ea"/>
                <a:cs typeface="+mn-cs"/>
              </a:rPr>
              <a:t> area offices work with the local colleges to deliver an AAS of Fire Rescue Science Technology program that has several academic certificates included.  This program is accredited by the International Fire Service Accreditation Congress.  This program includes several job ready type courses to prepare students for entry and leadership positions in fire and EMS departments.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accredited certification office provides certification testing to firefighters in the Commonwealth.  The office works to maintain accreditation also through International Fire Service Accreditation Congress.  Currently we certify to thirteen levels.  This testing process includes written and practical testing which is all job related and referenced to national standards from the National Fire Protection Association (NFPA).</a:t>
            </a:r>
          </a:p>
          <a:p>
            <a:endParaRPr lang="en-US" dirty="0"/>
          </a:p>
        </p:txBody>
      </p:sp>
      <p:sp>
        <p:nvSpPr>
          <p:cNvPr id="4" name="Slide Number Placeholder 3"/>
          <p:cNvSpPr>
            <a:spLocks noGrp="1"/>
          </p:cNvSpPr>
          <p:nvPr>
            <p:ph type="sldNum" sz="quarter" idx="5"/>
          </p:nvPr>
        </p:nvSpPr>
        <p:spPr/>
        <p:txBody>
          <a:bodyPr/>
          <a:lstStyle/>
          <a:p>
            <a:fld id="{E6DD6086-713B-4507-B492-4CEB46FD218C}" type="slidenum">
              <a:rPr lang="en-US" smtClean="0"/>
              <a:t>15</a:t>
            </a:fld>
            <a:endParaRPr lang="en-US"/>
          </a:p>
        </p:txBody>
      </p:sp>
      <p:sp>
        <p:nvSpPr>
          <p:cNvPr id="5" name="Header Placeholder 4">
            <a:extLst>
              <a:ext uri="{FF2B5EF4-FFF2-40B4-BE49-F238E27FC236}">
                <a16:creationId xmlns:a16="http://schemas.microsoft.com/office/drawing/2014/main" id="{1365B77A-FEBF-45E9-AF9D-32F0E5871A13}"/>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526177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its inception, KCTCS has developed over 2,000 projects for Kentucky’s businesses, providing training to 300,000 Kentucky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342900" indent="-342900">
              <a:buFont typeface="Arial" panose="020B0604020202020204" pitchFamily="34" charset="0"/>
              <a:buChar char="•"/>
              <a:defRPr/>
            </a:pPr>
            <a:r>
              <a:rPr lang="en-US" sz="12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For new or incumbent workers.</a:t>
            </a:r>
          </a:p>
          <a:p>
            <a:pPr marL="342900" indent="-342900">
              <a:buFont typeface="Arial" panose="020B0604020202020204" pitchFamily="34" charset="0"/>
              <a:buChar char="•"/>
              <a:defRPr/>
            </a:pPr>
            <a:r>
              <a:rPr lang="en-US" sz="12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Majority of training is in advanced manufacturing.</a:t>
            </a:r>
          </a:p>
          <a:p>
            <a:pPr marL="342900" indent="-342900">
              <a:buFont typeface="Arial" panose="020B0604020202020204" pitchFamily="34" charset="0"/>
              <a:buChar char="•"/>
              <a:defRPr/>
            </a:pPr>
            <a:r>
              <a:rPr lang="en-US" sz="12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Leadership, supervisory and soft skills training also in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6DD6086-713B-4507-B492-4CEB46FD218C}" type="slidenum">
              <a:rPr lang="en-US" smtClean="0"/>
              <a:t>16</a:t>
            </a:fld>
            <a:endParaRPr lang="en-US"/>
          </a:p>
        </p:txBody>
      </p:sp>
      <p:sp>
        <p:nvSpPr>
          <p:cNvPr id="5" name="Header Placeholder 4">
            <a:extLst>
              <a:ext uri="{FF2B5EF4-FFF2-40B4-BE49-F238E27FC236}">
                <a16:creationId xmlns:a16="http://schemas.microsoft.com/office/drawing/2014/main" id="{484D8FDD-0513-476C-B497-9ECBB14D611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128864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many of the colleges, in the audience, our workforce solutions division is the largest provider of customized workforce training for the state. Since our inception in 1997, this division meets regularly with KY businesses across the state to assess their workforce needs, then builds customized training programs to meet them.</a:t>
            </a:r>
          </a:p>
          <a:p>
            <a:endParaRPr lang="en-US" dirty="0"/>
          </a:p>
          <a:p>
            <a:r>
              <a:rPr lang="en-US" dirty="0"/>
              <a:t>During the FY 2019, this division trained over 47K workers, conducted over 70K industry assessments, and serviced over 5K businesses.</a:t>
            </a:r>
          </a:p>
          <a:p>
            <a:endParaRPr lang="en-US" dirty="0"/>
          </a:p>
          <a:p>
            <a:r>
              <a:rPr lang="en-US" dirty="0"/>
              <a:t>Our colleges believed evolving apprenticeship services to fit squarely within this division across the state as another workforce solution.</a:t>
            </a:r>
          </a:p>
        </p:txBody>
      </p:sp>
      <p:sp>
        <p:nvSpPr>
          <p:cNvPr id="4" name="Slide Number Placeholder 3"/>
          <p:cNvSpPr>
            <a:spLocks noGrp="1"/>
          </p:cNvSpPr>
          <p:nvPr>
            <p:ph type="sldNum" sz="quarter" idx="5"/>
          </p:nvPr>
        </p:nvSpPr>
        <p:spPr/>
        <p:txBody>
          <a:bodyPr/>
          <a:lstStyle/>
          <a:p>
            <a:fld id="{8335C192-52C2-4DFF-BF48-9D9816750A90}" type="slidenum">
              <a:rPr lang="en-US" smtClean="0"/>
              <a:t>17</a:t>
            </a:fld>
            <a:endParaRPr lang="en-US"/>
          </a:p>
        </p:txBody>
      </p:sp>
    </p:spTree>
    <p:extLst>
      <p:ext uri="{BB962C8B-B14F-4D97-AF65-F5344CB8AC3E}">
        <p14:creationId xmlns:p14="http://schemas.microsoft.com/office/powerpoint/2010/main" val="147665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1077974"/>
            <a:ext cx="8686800" cy="3200400"/>
          </a:xfrm>
          <a:prstGeom prst="rect">
            <a:avLst/>
          </a:prstGeom>
        </p:spPr>
        <p:txBody>
          <a:bodyPr anchor="ctr" anchorCtr="0">
            <a:noAutofit/>
          </a:bodyPr>
          <a:lstStyle>
            <a:lvl1pPr algn="ctr">
              <a:defRPr sz="5400" b="1" cap="all" baseline="0"/>
            </a:lvl1pPr>
          </a:lstStyle>
          <a:p>
            <a:r>
              <a:rPr lang="en-US" sz="5400" cap="all" dirty="0">
                <a:ln w="6350">
                  <a:noFill/>
                </a:ln>
                <a:solidFill>
                  <a:srgbClr val="00467F"/>
                </a:solidFill>
                <a:ea typeface="Century Gothic" charset="0"/>
                <a:cs typeface="Century Gothic" charset="0"/>
              </a:rPr>
              <a:t>THIS IS THE CORRECT FORMAT FOR TITLE slide</a:t>
            </a:r>
            <a:endParaRPr lang="en-US" dirty="0"/>
          </a:p>
        </p:txBody>
      </p:sp>
      <p:sp>
        <p:nvSpPr>
          <p:cNvPr id="3" name="Subtitle 2"/>
          <p:cNvSpPr>
            <a:spLocks noGrp="1"/>
          </p:cNvSpPr>
          <p:nvPr>
            <p:ph type="subTitle" idx="1" hasCustomPrompt="1"/>
          </p:nvPr>
        </p:nvSpPr>
        <p:spPr>
          <a:xfrm>
            <a:off x="228600" y="4278374"/>
            <a:ext cx="8686800" cy="979426"/>
          </a:xfrm>
          <a:prstGeom prst="rect">
            <a:avLst/>
          </a:prstGeo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Subtitle (if needed) here</a:t>
            </a:r>
          </a:p>
        </p:txBody>
      </p:sp>
      <p:sp>
        <p:nvSpPr>
          <p:cNvPr id="4" name="Date Placeholder 3">
            <a:extLst>
              <a:ext uri="{FF2B5EF4-FFF2-40B4-BE49-F238E27FC236}">
                <a16:creationId xmlns:a16="http://schemas.microsoft.com/office/drawing/2014/main" id="{0DC94FF7-FDA1-4D40-B242-307CFFB7353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600ADF-0BB1-485A-914D-D697C6554B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0D412B-460C-4C02-887F-53DC78C1A3F5}"/>
              </a:ext>
            </a:extLst>
          </p:cNvPr>
          <p:cNvSpPr>
            <a:spLocks noGrp="1"/>
          </p:cNvSpPr>
          <p:nvPr>
            <p:ph type="sldNum" sz="quarter" idx="12"/>
          </p:nvPr>
        </p:nvSpPr>
        <p:spPr/>
        <p:txBody>
          <a:bodyPr/>
          <a:lstStyle/>
          <a:p>
            <a:fld id="{BB21CE4F-56E7-4298-893D-7E881505B79F}" type="slidenum">
              <a:rPr lang="en-US" smtClean="0"/>
              <a:pPr/>
              <a:t>‹#›</a:t>
            </a:fld>
            <a:endParaRPr lang="en-US" dirty="0"/>
          </a:p>
        </p:txBody>
      </p:sp>
    </p:spTree>
    <p:extLst>
      <p:ext uri="{BB962C8B-B14F-4D97-AF65-F5344CB8AC3E}">
        <p14:creationId xmlns:p14="http://schemas.microsoft.com/office/powerpoint/2010/main" val="33536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517" y="228600"/>
            <a:ext cx="8211844" cy="1156317"/>
          </a:xfrm>
          <a:prstGeom prst="rect">
            <a:avLst/>
          </a:prstGeom>
        </p:spPr>
        <p:txBody>
          <a:bodyPr>
            <a:noAutofit/>
          </a:bodyPr>
          <a:lstStyle>
            <a:lvl1pPr>
              <a:defRPr cap="all" baseline="0"/>
            </a:lvl1pPr>
          </a:lstStyle>
          <a:p>
            <a:r>
              <a:rPr lang="en-US" dirty="0"/>
              <a:t>SECTION HEADER</a:t>
            </a:r>
          </a:p>
        </p:txBody>
      </p:sp>
      <p:sp>
        <p:nvSpPr>
          <p:cNvPr id="3" name="Content Placeholder 2"/>
          <p:cNvSpPr>
            <a:spLocks noGrp="1"/>
          </p:cNvSpPr>
          <p:nvPr>
            <p:ph idx="1"/>
          </p:nvPr>
        </p:nvSpPr>
        <p:spPr>
          <a:xfrm>
            <a:off x="470517" y="1825625"/>
            <a:ext cx="8211844" cy="3581262"/>
          </a:xfrm>
          <a:prstGeom prst="rect">
            <a:avLst/>
          </a:prstGeo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70223" y="1384917"/>
            <a:ext cx="8212138" cy="344492"/>
          </a:xfrm>
          <a:prstGeom prst="rect">
            <a:avLst/>
          </a:prstGeom>
        </p:spPr>
        <p:txBody>
          <a:bodyPr>
            <a:noAutofit/>
          </a:bodyPr>
          <a:lstStyle>
            <a:lvl1pPr marL="0" indent="0" algn="r">
              <a:buNone/>
              <a:defRPr>
                <a:solidFill>
                  <a:schemeClr val="accent3"/>
                </a:solidFill>
              </a:defRPr>
            </a:lvl1pPr>
          </a:lstStyle>
          <a:p>
            <a:pPr lvl="0"/>
            <a:r>
              <a:rPr lang="en-US" dirty="0"/>
              <a:t>A Subtitle (if used) here</a:t>
            </a:r>
          </a:p>
        </p:txBody>
      </p:sp>
      <p:sp>
        <p:nvSpPr>
          <p:cNvPr id="4" name="Date Placeholder 3">
            <a:extLst>
              <a:ext uri="{FF2B5EF4-FFF2-40B4-BE49-F238E27FC236}">
                <a16:creationId xmlns:a16="http://schemas.microsoft.com/office/drawing/2014/main" id="{8CF0EDF4-D8F7-4DBC-9FF2-5586BB92B236}"/>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852B875-2FF3-4996-B7D7-6B38BFE292F8}"/>
              </a:ext>
            </a:extLst>
          </p:cNvPr>
          <p:cNvSpPr>
            <a:spLocks noGrp="1"/>
          </p:cNvSpPr>
          <p:nvPr>
            <p:ph type="ftr" sz="quarter" idx="12"/>
          </p:nvPr>
        </p:nvSpPr>
        <p:spPr/>
        <p:txBody>
          <a:bodyPr/>
          <a:lstStyle/>
          <a:p>
            <a:endParaRPr lang="en-US" dirty="0"/>
          </a:p>
        </p:txBody>
      </p:sp>
      <p:sp>
        <p:nvSpPr>
          <p:cNvPr id="7" name="Slide Number Placeholder 6">
            <a:extLst>
              <a:ext uri="{FF2B5EF4-FFF2-40B4-BE49-F238E27FC236}">
                <a16:creationId xmlns:a16="http://schemas.microsoft.com/office/drawing/2014/main" id="{923BB139-A097-44BE-A21A-34D9D6D887E2}"/>
              </a:ext>
            </a:extLst>
          </p:cNvPr>
          <p:cNvSpPr>
            <a:spLocks noGrp="1"/>
          </p:cNvSpPr>
          <p:nvPr>
            <p:ph type="sldNum" sz="quarter" idx="13"/>
          </p:nvPr>
        </p:nvSpPr>
        <p:spPr/>
        <p:txBody>
          <a:bodyPr/>
          <a:lstStyle/>
          <a:p>
            <a:fld id="{BB21CE4F-56E7-4298-893D-7E881505B79F}" type="slidenum">
              <a:rPr lang="en-US" smtClean="0"/>
              <a:pPr/>
              <a:t>‹#›</a:t>
            </a:fld>
            <a:endParaRPr lang="en-US" dirty="0"/>
          </a:p>
        </p:txBody>
      </p:sp>
    </p:spTree>
    <p:extLst>
      <p:ext uri="{BB962C8B-B14F-4D97-AF65-F5344CB8AC3E}">
        <p14:creationId xmlns:p14="http://schemas.microsoft.com/office/powerpoint/2010/main" val="344275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3838" y="4589465"/>
            <a:ext cx="8686800" cy="865739"/>
          </a:xfrm>
          <a:prstGeom prst="rect">
            <a:avLst/>
          </a:prstGeom>
        </p:spPr>
        <p:txBody>
          <a:bodyPr>
            <a:noAutofit/>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style if needed</a:t>
            </a:r>
          </a:p>
        </p:txBody>
      </p:sp>
      <p:sp>
        <p:nvSpPr>
          <p:cNvPr id="13" name="Text Placeholder 12"/>
          <p:cNvSpPr>
            <a:spLocks noGrp="1"/>
          </p:cNvSpPr>
          <p:nvPr>
            <p:ph type="body" sz="quarter" idx="10" hasCustomPrompt="1"/>
          </p:nvPr>
        </p:nvSpPr>
        <p:spPr>
          <a:xfrm>
            <a:off x="223838" y="1364974"/>
            <a:ext cx="8686800" cy="3094383"/>
          </a:xfrm>
          <a:prstGeom prst="rect">
            <a:avLst/>
          </a:prstGeom>
        </p:spPr>
        <p:txBody>
          <a:bodyPr anchor="ctr" anchorCtr="0">
            <a:noAutofit/>
          </a:bodyPr>
          <a:lstStyle>
            <a:lvl1pPr marL="0" indent="0" algn="ctr">
              <a:buNone/>
              <a:defRPr sz="4000" b="1" cap="all" baseline="0"/>
            </a:lvl1pPr>
          </a:lstStyle>
          <a:p>
            <a:pPr lvl="0"/>
            <a:r>
              <a:rPr lang="en-US" dirty="0"/>
              <a:t>THIS IS THE CORRECT FORMAT FOR SECTION HEADERS</a:t>
            </a:r>
          </a:p>
        </p:txBody>
      </p:sp>
      <p:sp>
        <p:nvSpPr>
          <p:cNvPr id="2" name="Date Placeholder 1">
            <a:extLst>
              <a:ext uri="{FF2B5EF4-FFF2-40B4-BE49-F238E27FC236}">
                <a16:creationId xmlns:a16="http://schemas.microsoft.com/office/drawing/2014/main" id="{897F3FB3-63F6-4B20-A82B-CF8A9D96469C}"/>
              </a:ext>
            </a:extLst>
          </p:cNvPr>
          <p:cNvSpPr>
            <a:spLocks noGrp="1"/>
          </p:cNvSpPr>
          <p:nvPr>
            <p:ph type="dt" sz="half" idx="11"/>
          </p:nvPr>
        </p:nvSpPr>
        <p:spPr/>
        <p:txBody>
          <a:bodyPr/>
          <a:lstStyle/>
          <a:p>
            <a:endParaRPr lang="en-US"/>
          </a:p>
        </p:txBody>
      </p:sp>
      <p:sp>
        <p:nvSpPr>
          <p:cNvPr id="4" name="Footer Placeholder 3">
            <a:extLst>
              <a:ext uri="{FF2B5EF4-FFF2-40B4-BE49-F238E27FC236}">
                <a16:creationId xmlns:a16="http://schemas.microsoft.com/office/drawing/2014/main" id="{B02D83C7-A409-4EFE-B819-00DED98CD64F}"/>
              </a:ext>
            </a:extLst>
          </p:cNvPr>
          <p:cNvSpPr>
            <a:spLocks noGrp="1"/>
          </p:cNvSpPr>
          <p:nvPr>
            <p:ph type="ftr"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28677407-CEA5-4D3D-9DFB-90537381CB25}"/>
              </a:ext>
            </a:extLst>
          </p:cNvPr>
          <p:cNvSpPr>
            <a:spLocks noGrp="1"/>
          </p:cNvSpPr>
          <p:nvPr>
            <p:ph type="sldNum" sz="quarter" idx="13"/>
          </p:nvPr>
        </p:nvSpPr>
        <p:spPr/>
        <p:txBody>
          <a:bodyPr/>
          <a:lstStyle/>
          <a:p>
            <a:fld id="{BB21CE4F-56E7-4298-893D-7E881505B79F}" type="slidenum">
              <a:rPr lang="en-US" smtClean="0"/>
              <a:pPr/>
              <a:t>‹#›</a:t>
            </a:fld>
            <a:endParaRPr lang="en-US" dirty="0"/>
          </a:p>
        </p:txBody>
      </p:sp>
    </p:spTree>
    <p:extLst>
      <p:ext uri="{BB962C8B-B14F-4D97-AF65-F5344CB8AC3E}">
        <p14:creationId xmlns:p14="http://schemas.microsoft.com/office/powerpoint/2010/main" val="3979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325563"/>
          </a:xfrm>
          <a:prstGeom prst="rect">
            <a:avLst/>
          </a:prstGeom>
        </p:spPr>
        <p:txBody>
          <a:bodyPr>
            <a:noAutofit/>
          </a:bodyPr>
          <a:lstStyle>
            <a:lvl1pPr>
              <a:defRPr sz="4000" cap="all" baseline="0"/>
            </a:lvl1pPr>
          </a:lstStyle>
          <a:p>
            <a:r>
              <a:rPr lang="en-US" dirty="0"/>
              <a:t>SECTION HEADER</a:t>
            </a:r>
          </a:p>
        </p:txBody>
      </p:sp>
      <p:sp>
        <p:nvSpPr>
          <p:cNvPr id="3" name="Content Placeholder 2"/>
          <p:cNvSpPr>
            <a:spLocks noGrp="1"/>
          </p:cNvSpPr>
          <p:nvPr>
            <p:ph sz="half" idx="1"/>
          </p:nvPr>
        </p:nvSpPr>
        <p:spPr>
          <a:xfrm>
            <a:off x="628650" y="1825625"/>
            <a:ext cx="3886200" cy="3889375"/>
          </a:xfrm>
          <a:prstGeom prst="rect">
            <a:avLst/>
          </a:prstGeo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3889375"/>
          </a:xfrm>
          <a:prstGeom prst="rect">
            <a:avLst/>
          </a:prstGeo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20095D-E7AF-4065-8AF3-C4D2B6CFB17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97EA6E8-090A-47EF-B18D-886FAEF9B7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46928A-8F0F-464A-B5F6-FFB2E453D55B}"/>
              </a:ext>
            </a:extLst>
          </p:cNvPr>
          <p:cNvSpPr>
            <a:spLocks noGrp="1"/>
          </p:cNvSpPr>
          <p:nvPr>
            <p:ph type="sldNum" sz="quarter" idx="12"/>
          </p:nvPr>
        </p:nvSpPr>
        <p:spPr/>
        <p:txBody>
          <a:bodyPr/>
          <a:lstStyle/>
          <a:p>
            <a:fld id="{BB21CE4F-56E7-4298-893D-7E881505B79F}" type="slidenum">
              <a:rPr lang="en-US" smtClean="0"/>
              <a:pPr/>
              <a:t>‹#›</a:t>
            </a:fld>
            <a:endParaRPr lang="en-US" dirty="0"/>
          </a:p>
        </p:txBody>
      </p:sp>
    </p:spTree>
    <p:extLst>
      <p:ext uri="{BB962C8B-B14F-4D97-AF65-F5344CB8AC3E}">
        <p14:creationId xmlns:p14="http://schemas.microsoft.com/office/powerpoint/2010/main" val="234136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7"/>
            <a:ext cx="7886700" cy="1039604"/>
          </a:xfrm>
          <a:prstGeom prst="rect">
            <a:avLst/>
          </a:prstGeom>
        </p:spPr>
        <p:txBody>
          <a:bodyPr>
            <a:noAutofit/>
          </a:bodyPr>
          <a:lstStyle>
            <a:lvl1pPr>
              <a:defRPr cap="all" baseline="0"/>
            </a:lvl1pPr>
          </a:lstStyle>
          <a:p>
            <a:r>
              <a:rPr lang="en-US" dirty="0"/>
              <a:t>SECTION HEADER</a:t>
            </a:r>
          </a:p>
        </p:txBody>
      </p:sp>
      <p:sp>
        <p:nvSpPr>
          <p:cNvPr id="3" name="Text Placeholder 2"/>
          <p:cNvSpPr>
            <a:spLocks noGrp="1"/>
          </p:cNvSpPr>
          <p:nvPr>
            <p:ph type="body" idx="1"/>
          </p:nvPr>
        </p:nvSpPr>
        <p:spPr>
          <a:xfrm>
            <a:off x="629842" y="1681163"/>
            <a:ext cx="3868340" cy="823912"/>
          </a:xfrm>
          <a:prstGeom prst="rect">
            <a:avLst/>
          </a:prstGeo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5"/>
            <a:ext cx="3868340" cy="3209925"/>
          </a:xfrm>
          <a:prstGeom prst="rect">
            <a:avLst/>
          </a:prstGeo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209925"/>
          </a:xfrm>
          <a:prstGeom prst="rect">
            <a:avLst/>
          </a:prstGeo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BE2E6CBE-316E-4C8B-B9D9-23A892FB141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0A1D0FE-43F5-4872-9A4F-C1C0EF94447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622B72D-8FEF-40C8-845E-29B451853D49}"/>
              </a:ext>
            </a:extLst>
          </p:cNvPr>
          <p:cNvSpPr>
            <a:spLocks noGrp="1"/>
          </p:cNvSpPr>
          <p:nvPr>
            <p:ph type="sldNum" sz="quarter" idx="12"/>
          </p:nvPr>
        </p:nvSpPr>
        <p:spPr/>
        <p:txBody>
          <a:bodyPr/>
          <a:lstStyle/>
          <a:p>
            <a:fld id="{BB21CE4F-56E7-4298-893D-7E881505B79F}" type="slidenum">
              <a:rPr lang="en-US" smtClean="0"/>
              <a:pPr/>
              <a:t>‹#›</a:t>
            </a:fld>
            <a:endParaRPr lang="en-US" dirty="0"/>
          </a:p>
        </p:txBody>
      </p:sp>
    </p:spTree>
    <p:extLst>
      <p:ext uri="{BB962C8B-B14F-4D97-AF65-F5344CB8AC3E}">
        <p14:creationId xmlns:p14="http://schemas.microsoft.com/office/powerpoint/2010/main" val="2463762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26"/>
            <a:ext cx="8242852" cy="1325563"/>
          </a:xfrm>
          <a:prstGeom prst="rect">
            <a:avLst/>
          </a:prstGeom>
        </p:spPr>
        <p:txBody>
          <a:bodyPr anchor="b" anchorCtr="0">
            <a:noAutofit/>
          </a:bodyPr>
          <a:lstStyle>
            <a:lvl1pPr>
              <a:defRPr cap="all" baseline="0"/>
            </a:lvl1pPr>
          </a:lstStyle>
          <a:p>
            <a:r>
              <a:rPr lang="en-US" dirty="0"/>
              <a:t>Section header</a:t>
            </a:r>
          </a:p>
        </p:txBody>
      </p:sp>
      <p:sp>
        <p:nvSpPr>
          <p:cNvPr id="3" name="Date Placeholder 2">
            <a:extLst>
              <a:ext uri="{FF2B5EF4-FFF2-40B4-BE49-F238E27FC236}">
                <a16:creationId xmlns:a16="http://schemas.microsoft.com/office/drawing/2014/main" id="{535A2347-799B-40F0-A1DD-B3C1227AB69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1BF103A-1839-4D0D-AF23-BDC127C4E4A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D03566-DDE1-41CE-B8B7-26D76E2B9F4C}"/>
              </a:ext>
            </a:extLst>
          </p:cNvPr>
          <p:cNvSpPr>
            <a:spLocks noGrp="1"/>
          </p:cNvSpPr>
          <p:nvPr>
            <p:ph type="sldNum" sz="quarter" idx="12"/>
          </p:nvPr>
        </p:nvSpPr>
        <p:spPr/>
        <p:txBody>
          <a:bodyPr/>
          <a:lstStyle/>
          <a:p>
            <a:fld id="{BB21CE4F-56E7-4298-893D-7E881505B79F}" type="slidenum">
              <a:rPr lang="en-US" smtClean="0"/>
              <a:pPr/>
              <a:t>‹#›</a:t>
            </a:fld>
            <a:endParaRPr lang="en-US" dirty="0"/>
          </a:p>
        </p:txBody>
      </p:sp>
    </p:spTree>
    <p:extLst>
      <p:ext uri="{BB962C8B-B14F-4D97-AF65-F5344CB8AC3E}">
        <p14:creationId xmlns:p14="http://schemas.microsoft.com/office/powerpoint/2010/main" val="4072280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14D2A0-E742-415D-9EDA-799318822EF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45E7897-CFFD-4BFE-AF1D-E45CD4C32DA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04EB2DA-B892-417C-9F4E-852319EE43AF}"/>
              </a:ext>
            </a:extLst>
          </p:cNvPr>
          <p:cNvSpPr>
            <a:spLocks noGrp="1"/>
          </p:cNvSpPr>
          <p:nvPr>
            <p:ph type="sldNum" sz="quarter" idx="12"/>
          </p:nvPr>
        </p:nvSpPr>
        <p:spPr/>
        <p:txBody>
          <a:bodyPr/>
          <a:lstStyle/>
          <a:p>
            <a:fld id="{BB21CE4F-56E7-4298-893D-7E881505B79F}" type="slidenum">
              <a:rPr lang="en-US" smtClean="0"/>
              <a:pPr/>
              <a:t>‹#›</a:t>
            </a:fld>
            <a:endParaRPr lang="en-US" dirty="0"/>
          </a:p>
        </p:txBody>
      </p:sp>
    </p:spTree>
    <p:extLst>
      <p:ext uri="{BB962C8B-B14F-4D97-AF65-F5344CB8AC3E}">
        <p14:creationId xmlns:p14="http://schemas.microsoft.com/office/powerpoint/2010/main" val="1800468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no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no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no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78B8CAAE-21C7-4852-BE95-92D624EF5FE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0B6F5D0-59B5-4A29-A3EC-247BA4C362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9C19B2-C372-442D-8F5D-66392341EE40}"/>
              </a:ext>
            </a:extLst>
          </p:cNvPr>
          <p:cNvSpPr>
            <a:spLocks noGrp="1"/>
          </p:cNvSpPr>
          <p:nvPr>
            <p:ph type="sldNum" sz="quarter" idx="12"/>
          </p:nvPr>
        </p:nvSpPr>
        <p:spPr/>
        <p:txBody>
          <a:bodyPr/>
          <a:lstStyle/>
          <a:p>
            <a:fld id="{BB21CE4F-56E7-4298-893D-7E881505B79F}" type="slidenum">
              <a:rPr lang="en-US" smtClean="0"/>
              <a:pPr/>
              <a:t>‹#›</a:t>
            </a:fld>
            <a:endParaRPr lang="en-US" dirty="0"/>
          </a:p>
        </p:txBody>
      </p:sp>
    </p:spTree>
    <p:extLst>
      <p:ext uri="{BB962C8B-B14F-4D97-AF65-F5344CB8AC3E}">
        <p14:creationId xmlns:p14="http://schemas.microsoft.com/office/powerpoint/2010/main" val="162513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noAutofit/>
          </a:bodyPr>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80F624D2-C325-43D9-8397-2544A5A0E16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4B60FC-330B-43EC-A49E-833C513EB2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C0901F-6673-401F-A108-331E7284008B}"/>
              </a:ext>
            </a:extLst>
          </p:cNvPr>
          <p:cNvSpPr>
            <a:spLocks noGrp="1"/>
          </p:cNvSpPr>
          <p:nvPr>
            <p:ph type="sldNum" sz="quarter" idx="12"/>
          </p:nvPr>
        </p:nvSpPr>
        <p:spPr/>
        <p:txBody>
          <a:bodyPr/>
          <a:lstStyle/>
          <a:p>
            <a:fld id="{BB21CE4F-56E7-4298-893D-7E881505B79F}" type="slidenum">
              <a:rPr lang="en-US" smtClean="0"/>
              <a:pPr/>
              <a:t>‹#›</a:t>
            </a:fld>
            <a:endParaRPr lang="en-US" dirty="0"/>
          </a:p>
        </p:txBody>
      </p:sp>
    </p:spTree>
    <p:extLst>
      <p:ext uri="{BB962C8B-B14F-4D97-AF65-F5344CB8AC3E}">
        <p14:creationId xmlns:p14="http://schemas.microsoft.com/office/powerpoint/2010/main" val="549452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48041" y="211"/>
            <a:ext cx="795959" cy="259797"/>
          </a:xfrm>
          <a:prstGeom prst="rect">
            <a:avLst/>
          </a:prstGeom>
        </p:spPr>
        <p:txBody>
          <a:bodyPr vert="horz" lIns="91440" tIns="45720" rIns="91440" bIns="45720" rtlCol="0" anchor="ctr"/>
          <a:lstStyle>
            <a:lvl1pPr algn="r">
              <a:defRPr sz="1000">
                <a:solidFill>
                  <a:schemeClr val="tx1">
                    <a:tint val="75000"/>
                  </a:schemeClr>
                </a:solidFill>
              </a:defRPr>
            </a:lvl1pPr>
          </a:lstStyle>
          <a:p>
            <a:fld id="{BB21CE4F-56E7-4298-893D-7E881505B79F}" type="slidenum">
              <a:rPr lang="en-US" smtClean="0"/>
              <a:pPr/>
              <a:t>‹#›</a:t>
            </a:fld>
            <a:endParaRPr lang="en-US" dirty="0"/>
          </a:p>
        </p:txBody>
      </p:sp>
      <p:sp>
        <p:nvSpPr>
          <p:cNvPr id="7" name="Title Placeholder 6">
            <a:extLst>
              <a:ext uri="{FF2B5EF4-FFF2-40B4-BE49-F238E27FC236}">
                <a16:creationId xmlns:a16="http://schemas.microsoft.com/office/drawing/2014/main" id="{F4CDADE0-1AC9-499A-AF4C-A29EECEE144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7">
            <a:extLst>
              <a:ext uri="{FF2B5EF4-FFF2-40B4-BE49-F238E27FC236}">
                <a16:creationId xmlns:a16="http://schemas.microsoft.com/office/drawing/2014/main" id="{C1FCC176-E662-4811-9A26-B46E5AA8D127}"/>
              </a:ext>
            </a:extLst>
          </p:cNvPr>
          <p:cNvSpPr>
            <a:spLocks noGrp="1"/>
          </p:cNvSpPr>
          <p:nvPr>
            <p:ph type="body" idx="1"/>
          </p:nvPr>
        </p:nvSpPr>
        <p:spPr>
          <a:xfrm>
            <a:off x="628650" y="1825625"/>
            <a:ext cx="8030320" cy="35097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a:extLst>
              <a:ext uri="{FF2B5EF4-FFF2-40B4-BE49-F238E27FC236}">
                <a16:creationId xmlns:a16="http://schemas.microsoft.com/office/drawing/2014/main" id="{20FA34D5-35B7-4B3C-AAB8-D86F47913657}"/>
              </a:ext>
            </a:extLst>
          </p:cNvPr>
          <p:cNvSpPr>
            <a:spLocks noGrp="1"/>
          </p:cNvSpPr>
          <p:nvPr>
            <p:ph type="dt" sz="half" idx="2"/>
          </p:nvPr>
        </p:nvSpPr>
        <p:spPr>
          <a:xfrm>
            <a:off x="628650" y="547026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10" name="Footer Placeholder 9">
            <a:extLst>
              <a:ext uri="{FF2B5EF4-FFF2-40B4-BE49-F238E27FC236}">
                <a16:creationId xmlns:a16="http://schemas.microsoft.com/office/drawing/2014/main" id="{EB8D52FE-8331-45B4-88FF-DA09407534A9}"/>
              </a:ext>
            </a:extLst>
          </p:cNvPr>
          <p:cNvSpPr>
            <a:spLocks noGrp="1"/>
          </p:cNvSpPr>
          <p:nvPr>
            <p:ph type="ftr" sz="quarter" idx="3"/>
          </p:nvPr>
        </p:nvSpPr>
        <p:spPr>
          <a:xfrm>
            <a:off x="3100760" y="54702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967896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r"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userDrawn="1">
          <p15:clr>
            <a:srgbClr val="F26B43"/>
          </p15:clr>
        </p15:guide>
        <p15:guide id="2" pos="72" userDrawn="1">
          <p15:clr>
            <a:srgbClr val="F26B43"/>
          </p15:clr>
        </p15:guide>
        <p15:guide id="3" orient="horz" pos="3600" userDrawn="1">
          <p15:clr>
            <a:srgbClr val="F26B43"/>
          </p15:clr>
        </p15:guide>
        <p15:guide id="4" pos="56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476" y="553453"/>
            <a:ext cx="8781048" cy="3433011"/>
          </a:xfrm>
        </p:spPr>
        <p:txBody>
          <a:bodyPr/>
          <a:lstStyle/>
          <a:p>
            <a:r>
              <a:rPr lang="en-US" sz="4400" dirty="0"/>
              <a:t>Budget Review Subcommittee on Postsecondary Education</a:t>
            </a:r>
            <a:br>
              <a:rPr lang="en-US" sz="4800" dirty="0"/>
            </a:br>
            <a:endParaRPr lang="en-US" sz="4800" dirty="0"/>
          </a:p>
        </p:txBody>
      </p:sp>
      <p:sp>
        <p:nvSpPr>
          <p:cNvPr id="3" name="Rectangle 2">
            <a:extLst>
              <a:ext uri="{FF2B5EF4-FFF2-40B4-BE49-F238E27FC236}">
                <a16:creationId xmlns:a16="http://schemas.microsoft.com/office/drawing/2014/main" id="{FA434364-31CD-44DA-A491-F830DFC95EBB}"/>
              </a:ext>
            </a:extLst>
          </p:cNvPr>
          <p:cNvSpPr/>
          <p:nvPr/>
        </p:nvSpPr>
        <p:spPr>
          <a:xfrm>
            <a:off x="1690442" y="3340133"/>
            <a:ext cx="5763116" cy="646331"/>
          </a:xfrm>
          <a:prstGeom prst="rect">
            <a:avLst/>
          </a:prstGeom>
        </p:spPr>
        <p:txBody>
          <a:bodyPr wrap="none">
            <a:spAutoFit/>
          </a:bodyPr>
          <a:lstStyle/>
          <a:p>
            <a:pPr algn="ctr"/>
            <a:r>
              <a:rPr lang="en-US" b="1" dirty="0"/>
              <a:t>Dr. Jay Box, President</a:t>
            </a:r>
          </a:p>
          <a:p>
            <a:pPr algn="ctr"/>
            <a:r>
              <a:rPr lang="en-US" b="1" dirty="0"/>
              <a:t>Kentucky Community &amp; Technical College System</a:t>
            </a:r>
          </a:p>
        </p:txBody>
      </p:sp>
    </p:spTree>
    <p:extLst>
      <p:ext uri="{BB962C8B-B14F-4D97-AF65-F5344CB8AC3E}">
        <p14:creationId xmlns:p14="http://schemas.microsoft.com/office/powerpoint/2010/main" val="1191852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B3A7-36BA-40B4-8AE6-BFA555994DED}"/>
              </a:ext>
            </a:extLst>
          </p:cNvPr>
          <p:cNvSpPr>
            <a:spLocks noGrp="1"/>
          </p:cNvSpPr>
          <p:nvPr>
            <p:ph type="title"/>
          </p:nvPr>
        </p:nvSpPr>
        <p:spPr>
          <a:xfrm>
            <a:off x="1166386" y="159255"/>
            <a:ext cx="6811228" cy="620183"/>
          </a:xfrm>
        </p:spPr>
        <p:txBody>
          <a:bodyPr/>
          <a:lstStyle/>
          <a:p>
            <a:pPr algn="ctr"/>
            <a:r>
              <a:rPr lang="en-US" sz="2800" dirty="0"/>
              <a:t>Performance Funding Model</a:t>
            </a:r>
          </a:p>
        </p:txBody>
      </p:sp>
      <p:sp>
        <p:nvSpPr>
          <p:cNvPr id="3" name="Content Placeholder 2">
            <a:extLst>
              <a:ext uri="{FF2B5EF4-FFF2-40B4-BE49-F238E27FC236}">
                <a16:creationId xmlns:a16="http://schemas.microsoft.com/office/drawing/2014/main" id="{6C6FDF47-C7D7-464C-BA42-D724082CB278}"/>
              </a:ext>
            </a:extLst>
          </p:cNvPr>
          <p:cNvSpPr>
            <a:spLocks noGrp="1"/>
          </p:cNvSpPr>
          <p:nvPr>
            <p:ph idx="1"/>
          </p:nvPr>
        </p:nvSpPr>
        <p:spPr>
          <a:xfrm>
            <a:off x="434017" y="5044898"/>
            <a:ext cx="8275961" cy="3625781"/>
          </a:xfrm>
        </p:spPr>
        <p:txBody>
          <a:bodyPr/>
          <a:lstStyle/>
          <a:p>
            <a:pPr marL="0" indent="0" algn="ctr">
              <a:buNone/>
            </a:pPr>
            <a:r>
              <a:rPr lang="en-US" dirty="0"/>
              <a:t>$78 million investment to bring all KCTCS Colleges to equilibrium without reallocation from one college to another.</a:t>
            </a:r>
          </a:p>
        </p:txBody>
      </p:sp>
      <p:sp>
        <p:nvSpPr>
          <p:cNvPr id="6" name="Slide Number Placeholder 5">
            <a:extLst>
              <a:ext uri="{FF2B5EF4-FFF2-40B4-BE49-F238E27FC236}">
                <a16:creationId xmlns:a16="http://schemas.microsoft.com/office/drawing/2014/main" id="{7363F8C3-693F-48A3-B1D5-118CBD534694}"/>
              </a:ext>
            </a:extLst>
          </p:cNvPr>
          <p:cNvSpPr>
            <a:spLocks noGrp="1"/>
          </p:cNvSpPr>
          <p:nvPr>
            <p:ph type="sldNum" sz="quarter" idx="13"/>
          </p:nvPr>
        </p:nvSpPr>
        <p:spPr/>
        <p:txBody>
          <a:bodyPr/>
          <a:lstStyle/>
          <a:p>
            <a:fld id="{BB21CE4F-56E7-4298-893D-7E881505B79F}" type="slidenum">
              <a:rPr lang="en-US" smtClean="0"/>
              <a:pPr/>
              <a:t>10</a:t>
            </a:fld>
            <a:endParaRPr lang="en-US" dirty="0"/>
          </a:p>
        </p:txBody>
      </p:sp>
      <p:sp>
        <p:nvSpPr>
          <p:cNvPr id="9" name="Rectangle 8">
            <a:extLst>
              <a:ext uri="{FF2B5EF4-FFF2-40B4-BE49-F238E27FC236}">
                <a16:creationId xmlns:a16="http://schemas.microsoft.com/office/drawing/2014/main" id="{3C7844F1-0D6D-4E18-9A26-B46DFAE500E8}"/>
              </a:ext>
            </a:extLst>
          </p:cNvPr>
          <p:cNvSpPr/>
          <p:nvPr/>
        </p:nvSpPr>
        <p:spPr>
          <a:xfrm>
            <a:off x="302680" y="779438"/>
            <a:ext cx="8538633" cy="553998"/>
          </a:xfrm>
          <a:prstGeom prst="rect">
            <a:avLst/>
          </a:prstGeom>
        </p:spPr>
        <p:txBody>
          <a:bodyPr wrap="square">
            <a:spAutoFit/>
          </a:bodyPr>
          <a:lstStyle/>
          <a:p>
            <a:pPr algn="ctr"/>
            <a:r>
              <a:rPr lang="en-US" sz="1600" dirty="0">
                <a:solidFill>
                  <a:srgbClr val="00467F"/>
                </a:solidFill>
              </a:rPr>
              <a:t>Percent Change in Credentials Produced by Targeted Metric</a:t>
            </a:r>
          </a:p>
          <a:p>
            <a:pPr algn="ctr"/>
            <a:r>
              <a:rPr lang="en-US" sz="1400" dirty="0">
                <a:solidFill>
                  <a:srgbClr val="00467F"/>
                </a:solidFill>
              </a:rPr>
              <a:t>from 2015‐16 and 2018‐19</a:t>
            </a:r>
            <a:endParaRPr lang="en-US" sz="1600" dirty="0">
              <a:solidFill>
                <a:srgbClr val="00467F"/>
              </a:solidFill>
            </a:endParaRPr>
          </a:p>
        </p:txBody>
      </p:sp>
      <p:pic>
        <p:nvPicPr>
          <p:cNvPr id="13" name="Picture 12">
            <a:extLst>
              <a:ext uri="{FF2B5EF4-FFF2-40B4-BE49-F238E27FC236}">
                <a16:creationId xmlns:a16="http://schemas.microsoft.com/office/drawing/2014/main" id="{AA7F2DE5-E8B8-4747-A175-FAF6D924948E}"/>
              </a:ext>
            </a:extLst>
          </p:cNvPr>
          <p:cNvPicPr>
            <a:picLocks noChangeAspect="1"/>
          </p:cNvPicPr>
          <p:nvPr/>
        </p:nvPicPr>
        <p:blipFill>
          <a:blip r:embed="rId2"/>
          <a:stretch>
            <a:fillRect/>
          </a:stretch>
        </p:blipFill>
        <p:spPr>
          <a:xfrm>
            <a:off x="1705070" y="1333436"/>
            <a:ext cx="5733857" cy="3651215"/>
          </a:xfrm>
          <a:prstGeom prst="rect">
            <a:avLst/>
          </a:prstGeom>
        </p:spPr>
      </p:pic>
    </p:spTree>
    <p:extLst>
      <p:ext uri="{BB962C8B-B14F-4D97-AF65-F5344CB8AC3E}">
        <p14:creationId xmlns:p14="http://schemas.microsoft.com/office/powerpoint/2010/main" val="72787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8CD7BB6-94D8-4445-B534-AAF7E7909443}"/>
              </a:ext>
            </a:extLst>
          </p:cNvPr>
          <p:cNvSpPr>
            <a:spLocks noGrp="1"/>
          </p:cNvSpPr>
          <p:nvPr>
            <p:ph type="sldNum" sz="quarter" idx="13"/>
          </p:nvPr>
        </p:nvSpPr>
        <p:spPr/>
        <p:txBody>
          <a:bodyPr/>
          <a:lstStyle/>
          <a:p>
            <a:fld id="{BB21CE4F-56E7-4298-893D-7E881505B79F}" type="slidenum">
              <a:rPr lang="en-US" smtClean="0"/>
              <a:pPr/>
              <a:t>11</a:t>
            </a:fld>
            <a:endParaRPr lang="en-US" dirty="0"/>
          </a:p>
        </p:txBody>
      </p:sp>
      <p:sp>
        <p:nvSpPr>
          <p:cNvPr id="6" name="Title 1">
            <a:extLst>
              <a:ext uri="{FF2B5EF4-FFF2-40B4-BE49-F238E27FC236}">
                <a16:creationId xmlns:a16="http://schemas.microsoft.com/office/drawing/2014/main" id="{A5BCCDBD-CA8A-4639-BA51-22726442D7BB}"/>
              </a:ext>
            </a:extLst>
          </p:cNvPr>
          <p:cNvSpPr>
            <a:spLocks noGrp="1"/>
          </p:cNvSpPr>
          <p:nvPr>
            <p:ph type="title"/>
          </p:nvPr>
        </p:nvSpPr>
        <p:spPr>
          <a:xfrm>
            <a:off x="466078" y="1913562"/>
            <a:ext cx="8211844" cy="1156317"/>
          </a:xfrm>
        </p:spPr>
        <p:txBody>
          <a:bodyPr/>
          <a:lstStyle/>
          <a:p>
            <a:pPr algn="ctr"/>
            <a:r>
              <a:rPr lang="en-US" dirty="0"/>
              <a:t>Mandated Programs</a:t>
            </a:r>
          </a:p>
        </p:txBody>
      </p:sp>
    </p:spTree>
    <p:extLst>
      <p:ext uri="{BB962C8B-B14F-4D97-AF65-F5344CB8AC3E}">
        <p14:creationId xmlns:p14="http://schemas.microsoft.com/office/powerpoint/2010/main" val="378372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92F1-8CF5-42D5-BD63-74D81AFE7D1A}"/>
              </a:ext>
            </a:extLst>
          </p:cNvPr>
          <p:cNvSpPr>
            <a:spLocks noGrp="1"/>
          </p:cNvSpPr>
          <p:nvPr>
            <p:ph type="title"/>
          </p:nvPr>
        </p:nvSpPr>
        <p:spPr/>
        <p:txBody>
          <a:bodyPr/>
          <a:lstStyle/>
          <a:p>
            <a:r>
              <a:rPr lang="en-US" dirty="0"/>
              <a:t>Mandated Programs</a:t>
            </a:r>
          </a:p>
        </p:txBody>
      </p:sp>
      <p:sp>
        <p:nvSpPr>
          <p:cNvPr id="3" name="Content Placeholder 2">
            <a:extLst>
              <a:ext uri="{FF2B5EF4-FFF2-40B4-BE49-F238E27FC236}">
                <a16:creationId xmlns:a16="http://schemas.microsoft.com/office/drawing/2014/main" id="{8603C96F-066D-473E-9220-8D557C8E865F}"/>
              </a:ext>
            </a:extLst>
          </p:cNvPr>
          <p:cNvSpPr>
            <a:spLocks noGrp="1"/>
          </p:cNvSpPr>
          <p:nvPr>
            <p:ph idx="1"/>
          </p:nvPr>
        </p:nvSpPr>
        <p:spPr>
          <a:xfrm>
            <a:off x="470517" y="1384917"/>
            <a:ext cx="8220722" cy="4259876"/>
          </a:xfrm>
        </p:spPr>
        <p:txBody>
          <a:bodyPr/>
          <a:lstStyle/>
          <a:p>
            <a:r>
              <a:rPr lang="en-US" sz="2800" dirty="0"/>
              <a:t>Adult Ag</a:t>
            </a:r>
          </a:p>
          <a:p>
            <a:r>
              <a:rPr lang="en-US" sz="2800" dirty="0"/>
              <a:t>Kentucky Board of Emergency Medical Services (</a:t>
            </a:r>
            <a:r>
              <a:rPr lang="en-US" sz="2800" dirty="0" err="1"/>
              <a:t>KBEMS</a:t>
            </a:r>
            <a:r>
              <a:rPr lang="en-US" sz="2800" dirty="0"/>
              <a:t>)</a:t>
            </a:r>
          </a:p>
          <a:p>
            <a:r>
              <a:rPr lang="en-US" sz="2800" dirty="0"/>
              <a:t>State Fire Rescue Training</a:t>
            </a:r>
          </a:p>
          <a:p>
            <a:r>
              <a:rPr lang="en-US" sz="2800" dirty="0"/>
              <a:t>KCTCS TRAINS</a:t>
            </a:r>
          </a:p>
        </p:txBody>
      </p:sp>
      <p:sp>
        <p:nvSpPr>
          <p:cNvPr id="4" name="Slide Number Placeholder 3">
            <a:extLst>
              <a:ext uri="{FF2B5EF4-FFF2-40B4-BE49-F238E27FC236}">
                <a16:creationId xmlns:a16="http://schemas.microsoft.com/office/drawing/2014/main" id="{137F8E2B-ACDB-4560-B88F-531836EAED72}"/>
              </a:ext>
            </a:extLst>
          </p:cNvPr>
          <p:cNvSpPr>
            <a:spLocks noGrp="1"/>
          </p:cNvSpPr>
          <p:nvPr>
            <p:ph type="sldNum" sz="quarter" idx="13"/>
          </p:nvPr>
        </p:nvSpPr>
        <p:spPr/>
        <p:txBody>
          <a:bodyPr/>
          <a:lstStyle/>
          <a:p>
            <a:fld id="{BB21CE4F-56E7-4298-893D-7E881505B79F}" type="slidenum">
              <a:rPr lang="en-US" smtClean="0"/>
              <a:pPr/>
              <a:t>12</a:t>
            </a:fld>
            <a:endParaRPr lang="en-US" dirty="0"/>
          </a:p>
        </p:txBody>
      </p:sp>
    </p:spTree>
    <p:extLst>
      <p:ext uri="{BB962C8B-B14F-4D97-AF65-F5344CB8AC3E}">
        <p14:creationId xmlns:p14="http://schemas.microsoft.com/office/powerpoint/2010/main" val="165388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491BE-C259-437A-921F-E39B19698518}"/>
              </a:ext>
            </a:extLst>
          </p:cNvPr>
          <p:cNvSpPr>
            <a:spLocks noGrp="1"/>
          </p:cNvSpPr>
          <p:nvPr>
            <p:ph type="title"/>
          </p:nvPr>
        </p:nvSpPr>
        <p:spPr/>
        <p:txBody>
          <a:bodyPr/>
          <a:lstStyle/>
          <a:p>
            <a:r>
              <a:rPr lang="en-US" sz="3600" dirty="0"/>
              <a:t>Mandated Program: Adult Ag</a:t>
            </a:r>
          </a:p>
        </p:txBody>
      </p:sp>
      <p:sp>
        <p:nvSpPr>
          <p:cNvPr id="3" name="Content Placeholder 2">
            <a:extLst>
              <a:ext uri="{FF2B5EF4-FFF2-40B4-BE49-F238E27FC236}">
                <a16:creationId xmlns:a16="http://schemas.microsoft.com/office/drawing/2014/main" id="{2F684605-6B33-4D6F-B153-414FE2755230}"/>
              </a:ext>
            </a:extLst>
          </p:cNvPr>
          <p:cNvSpPr>
            <a:spLocks noGrp="1"/>
          </p:cNvSpPr>
          <p:nvPr>
            <p:ph idx="1"/>
          </p:nvPr>
        </p:nvSpPr>
        <p:spPr>
          <a:xfrm>
            <a:off x="461639" y="1251284"/>
            <a:ext cx="8220722" cy="4155603"/>
          </a:xfrm>
        </p:spPr>
        <p:txBody>
          <a:bodyPr/>
          <a:lstStyle/>
          <a:p>
            <a:r>
              <a:rPr lang="en-US" dirty="0"/>
              <a:t>Current Appropriation: $1 million per year.</a:t>
            </a:r>
          </a:p>
          <a:p>
            <a:r>
              <a:rPr lang="en-US" dirty="0"/>
              <a:t>The Adult Agriculture program began under the Kentucky Department of Education in the 1960s.</a:t>
            </a:r>
          </a:p>
          <a:p>
            <a:r>
              <a:rPr lang="en-US" dirty="0"/>
              <a:t>When KCTCS was created, Adult Agriculture moved from the Workforce Development Cabinet to KCTCS.</a:t>
            </a:r>
          </a:p>
          <a:p>
            <a:pPr lvl="1"/>
            <a:r>
              <a:rPr lang="en-US" dirty="0"/>
              <a:t>12 full-time, 2 part-time adult agriculture instructors</a:t>
            </a:r>
          </a:p>
          <a:p>
            <a:r>
              <a:rPr lang="en-US" dirty="0"/>
              <a:t>Provides education in all facets of agriculture production and farm management.</a:t>
            </a:r>
          </a:p>
          <a:p>
            <a:r>
              <a:rPr lang="en-US" dirty="0"/>
              <a:t>Works closely with farmers to become established as relevant economic entities</a:t>
            </a:r>
          </a:p>
          <a:p>
            <a:r>
              <a:rPr lang="en-US" dirty="0"/>
              <a:t>2018-2019—12,901 on-farm consultations/farm visits/contacts</a:t>
            </a:r>
          </a:p>
        </p:txBody>
      </p:sp>
      <p:sp>
        <p:nvSpPr>
          <p:cNvPr id="4" name="Slide Number Placeholder 3">
            <a:extLst>
              <a:ext uri="{FF2B5EF4-FFF2-40B4-BE49-F238E27FC236}">
                <a16:creationId xmlns:a16="http://schemas.microsoft.com/office/drawing/2014/main" id="{A362E130-3FD1-4D5A-858F-84E0DAD0A4D5}"/>
              </a:ext>
            </a:extLst>
          </p:cNvPr>
          <p:cNvSpPr>
            <a:spLocks noGrp="1"/>
          </p:cNvSpPr>
          <p:nvPr>
            <p:ph type="sldNum" sz="quarter" idx="13"/>
          </p:nvPr>
        </p:nvSpPr>
        <p:spPr/>
        <p:txBody>
          <a:bodyPr/>
          <a:lstStyle/>
          <a:p>
            <a:fld id="{BB21CE4F-56E7-4298-893D-7E881505B79F}" type="slidenum">
              <a:rPr lang="en-US" smtClean="0"/>
              <a:pPr/>
              <a:t>13</a:t>
            </a:fld>
            <a:endParaRPr lang="en-US" dirty="0"/>
          </a:p>
        </p:txBody>
      </p:sp>
    </p:spTree>
    <p:extLst>
      <p:ext uri="{BB962C8B-B14F-4D97-AF65-F5344CB8AC3E}">
        <p14:creationId xmlns:p14="http://schemas.microsoft.com/office/powerpoint/2010/main" val="2924303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9B9E-27D6-4C3B-8178-77EE724C7CE3}"/>
              </a:ext>
            </a:extLst>
          </p:cNvPr>
          <p:cNvSpPr>
            <a:spLocks noGrp="1"/>
          </p:cNvSpPr>
          <p:nvPr>
            <p:ph type="title"/>
          </p:nvPr>
        </p:nvSpPr>
        <p:spPr/>
        <p:txBody>
          <a:bodyPr/>
          <a:lstStyle/>
          <a:p>
            <a:r>
              <a:rPr lang="en-US" dirty="0"/>
              <a:t>Mandated Program: </a:t>
            </a:r>
            <a:r>
              <a:rPr lang="en-US" dirty="0" err="1"/>
              <a:t>KBEMS</a:t>
            </a:r>
            <a:endParaRPr lang="en-US" dirty="0"/>
          </a:p>
        </p:txBody>
      </p:sp>
      <p:sp>
        <p:nvSpPr>
          <p:cNvPr id="3" name="Content Placeholder 2">
            <a:extLst>
              <a:ext uri="{FF2B5EF4-FFF2-40B4-BE49-F238E27FC236}">
                <a16:creationId xmlns:a16="http://schemas.microsoft.com/office/drawing/2014/main" id="{DE19BB5F-B7A1-4E42-8D95-A63BED591C24}"/>
              </a:ext>
            </a:extLst>
          </p:cNvPr>
          <p:cNvSpPr>
            <a:spLocks noGrp="1"/>
          </p:cNvSpPr>
          <p:nvPr>
            <p:ph idx="1"/>
          </p:nvPr>
        </p:nvSpPr>
        <p:spPr>
          <a:xfrm>
            <a:off x="461639" y="1384917"/>
            <a:ext cx="8211844" cy="4235813"/>
          </a:xfrm>
        </p:spPr>
        <p:txBody>
          <a:bodyPr/>
          <a:lstStyle/>
          <a:p>
            <a:r>
              <a:rPr lang="en-US" sz="2000" dirty="0"/>
              <a:t>Current Appropriation: $1,799,700 per year.</a:t>
            </a:r>
          </a:p>
          <a:p>
            <a:r>
              <a:rPr lang="en-US" sz="2000" dirty="0"/>
              <a:t>KRS 311A provides the legal framework that creates </a:t>
            </a:r>
            <a:r>
              <a:rPr lang="en-US" sz="2000" dirty="0" err="1"/>
              <a:t>KBEMS</a:t>
            </a:r>
            <a:r>
              <a:rPr lang="en-US" sz="2000" dirty="0"/>
              <a:t>.</a:t>
            </a:r>
          </a:p>
          <a:p>
            <a:pPr lvl="0"/>
            <a:r>
              <a:rPr lang="en-US" sz="2000" dirty="0"/>
              <a:t>Certifies and licenses emergency medical personnel, agencies, training institutions, and establishes standards for the education and training.</a:t>
            </a:r>
          </a:p>
          <a:p>
            <a:pPr lvl="0"/>
            <a:r>
              <a:rPr lang="en-US" sz="2000" dirty="0"/>
              <a:t>Ensures quality, competent EMS care through effective oversight, communication, and collaboration.</a:t>
            </a:r>
          </a:p>
        </p:txBody>
      </p:sp>
      <p:sp>
        <p:nvSpPr>
          <p:cNvPr id="4" name="Slide Number Placeholder 3">
            <a:extLst>
              <a:ext uri="{FF2B5EF4-FFF2-40B4-BE49-F238E27FC236}">
                <a16:creationId xmlns:a16="http://schemas.microsoft.com/office/drawing/2014/main" id="{9AB12D9D-3705-4991-A485-9A91E8DB75F7}"/>
              </a:ext>
            </a:extLst>
          </p:cNvPr>
          <p:cNvSpPr>
            <a:spLocks noGrp="1"/>
          </p:cNvSpPr>
          <p:nvPr>
            <p:ph type="sldNum" sz="quarter" idx="13"/>
          </p:nvPr>
        </p:nvSpPr>
        <p:spPr/>
        <p:txBody>
          <a:bodyPr/>
          <a:lstStyle/>
          <a:p>
            <a:fld id="{BB21CE4F-56E7-4298-893D-7E881505B79F}" type="slidenum">
              <a:rPr lang="en-US" smtClean="0"/>
              <a:pPr/>
              <a:t>14</a:t>
            </a:fld>
            <a:endParaRPr lang="en-US" dirty="0"/>
          </a:p>
        </p:txBody>
      </p:sp>
    </p:spTree>
    <p:extLst>
      <p:ext uri="{BB962C8B-B14F-4D97-AF65-F5344CB8AC3E}">
        <p14:creationId xmlns:p14="http://schemas.microsoft.com/office/powerpoint/2010/main" val="3755967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2905-5E45-4A5E-960B-CE70092368C7}"/>
              </a:ext>
            </a:extLst>
          </p:cNvPr>
          <p:cNvSpPr>
            <a:spLocks noGrp="1"/>
          </p:cNvSpPr>
          <p:nvPr>
            <p:ph type="title"/>
          </p:nvPr>
        </p:nvSpPr>
        <p:spPr>
          <a:xfrm>
            <a:off x="2373188" y="130109"/>
            <a:ext cx="6372832" cy="1303867"/>
          </a:xfrm>
        </p:spPr>
        <p:txBody>
          <a:bodyPr/>
          <a:lstStyle/>
          <a:p>
            <a:pPr algn="l"/>
            <a:r>
              <a:rPr lang="en-US" sz="2800" dirty="0"/>
              <a:t>Mandated Program:</a:t>
            </a:r>
            <a:br>
              <a:rPr lang="en-US" sz="2800" dirty="0"/>
            </a:br>
            <a:r>
              <a:rPr lang="en-US" sz="2800" dirty="0" err="1"/>
              <a:t>StaTe</a:t>
            </a:r>
            <a:r>
              <a:rPr lang="en-US" sz="2800" dirty="0"/>
              <a:t> Fire and Rescue Training</a:t>
            </a:r>
          </a:p>
        </p:txBody>
      </p:sp>
      <p:sp>
        <p:nvSpPr>
          <p:cNvPr id="3" name="Content Placeholder 2">
            <a:extLst>
              <a:ext uri="{FF2B5EF4-FFF2-40B4-BE49-F238E27FC236}">
                <a16:creationId xmlns:a16="http://schemas.microsoft.com/office/drawing/2014/main" id="{FD10E4FC-1DDB-483B-A778-2D8BA50188BA}"/>
              </a:ext>
            </a:extLst>
          </p:cNvPr>
          <p:cNvSpPr>
            <a:spLocks noGrp="1"/>
          </p:cNvSpPr>
          <p:nvPr>
            <p:ph idx="1"/>
          </p:nvPr>
        </p:nvSpPr>
        <p:spPr>
          <a:xfrm>
            <a:off x="466078" y="1242914"/>
            <a:ext cx="8211844" cy="4372171"/>
          </a:xfrm>
        </p:spPr>
        <p:txBody>
          <a:bodyPr/>
          <a:lstStyle/>
          <a:p>
            <a:r>
              <a:rPr lang="en-US" dirty="0"/>
              <a:t>Current Appropriation: $1,869,900 per year</a:t>
            </a:r>
          </a:p>
          <a:p>
            <a:r>
              <a:rPr lang="en-US" dirty="0"/>
              <a:t>Provides annual training to fire service departments across the Commonwealth. </a:t>
            </a:r>
          </a:p>
          <a:p>
            <a:r>
              <a:rPr lang="en-US" dirty="0"/>
              <a:t>The primary laws governing the State Fire Rescue Training (</a:t>
            </a:r>
            <a:r>
              <a:rPr lang="en-US" dirty="0" err="1"/>
              <a:t>SFRT</a:t>
            </a:r>
            <a:r>
              <a:rPr lang="en-US" dirty="0"/>
              <a:t>) are in KRS 95A.020. </a:t>
            </a:r>
          </a:p>
          <a:p>
            <a:r>
              <a:rPr lang="en-US" dirty="0"/>
              <a:t>Coordinates emergency medical courses and industrial fire brigade training.  </a:t>
            </a:r>
          </a:p>
          <a:p>
            <a:pPr lvl="1"/>
            <a:r>
              <a:rPr lang="en-US" dirty="0"/>
              <a:t>Courses include driver simulator training, live fire training, Firefighter Survival and Rescue, and Wildland Firefighting Awareness.  </a:t>
            </a:r>
          </a:p>
          <a:p>
            <a:pPr lvl="1"/>
            <a:r>
              <a:rPr lang="en-US" dirty="0"/>
              <a:t>SFRT offices provide annual regional fire schools across the Commonwealth and the Kentucky State Fire School.</a:t>
            </a:r>
          </a:p>
          <a:p>
            <a:endParaRPr lang="en-US" dirty="0"/>
          </a:p>
          <a:p>
            <a:endParaRPr lang="en-US" dirty="0">
              <a:highlight>
                <a:srgbClr val="FFFF00"/>
              </a:highlight>
            </a:endParaRPr>
          </a:p>
        </p:txBody>
      </p:sp>
      <p:sp>
        <p:nvSpPr>
          <p:cNvPr id="4" name="Slide Number Placeholder 3">
            <a:extLst>
              <a:ext uri="{FF2B5EF4-FFF2-40B4-BE49-F238E27FC236}">
                <a16:creationId xmlns:a16="http://schemas.microsoft.com/office/drawing/2014/main" id="{B691D611-0725-49D6-8A3F-FF34847DE6E8}"/>
              </a:ext>
            </a:extLst>
          </p:cNvPr>
          <p:cNvSpPr>
            <a:spLocks noGrp="1"/>
          </p:cNvSpPr>
          <p:nvPr>
            <p:ph type="sldNum" sz="quarter" idx="13"/>
          </p:nvPr>
        </p:nvSpPr>
        <p:spPr/>
        <p:txBody>
          <a:bodyPr/>
          <a:lstStyle/>
          <a:p>
            <a:fld id="{BB21CE4F-56E7-4298-893D-7E881505B79F}" type="slidenum">
              <a:rPr lang="en-US" smtClean="0"/>
              <a:pPr/>
              <a:t>15</a:t>
            </a:fld>
            <a:endParaRPr lang="en-US" dirty="0"/>
          </a:p>
        </p:txBody>
      </p:sp>
    </p:spTree>
    <p:extLst>
      <p:ext uri="{BB962C8B-B14F-4D97-AF65-F5344CB8AC3E}">
        <p14:creationId xmlns:p14="http://schemas.microsoft.com/office/powerpoint/2010/main" val="361900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A6D36-A5A2-4707-9A43-B7645B645968}"/>
              </a:ext>
            </a:extLst>
          </p:cNvPr>
          <p:cNvSpPr>
            <a:spLocks noGrp="1"/>
          </p:cNvSpPr>
          <p:nvPr>
            <p:ph type="title"/>
          </p:nvPr>
        </p:nvSpPr>
        <p:spPr>
          <a:xfrm>
            <a:off x="470517" y="43042"/>
            <a:ext cx="8211844" cy="1156317"/>
          </a:xfrm>
        </p:spPr>
        <p:txBody>
          <a:bodyPr/>
          <a:lstStyle/>
          <a:p>
            <a:r>
              <a:rPr lang="en-US" sz="3200" dirty="0"/>
              <a:t>Mandated Program: KCTCS TRAINS</a:t>
            </a:r>
          </a:p>
        </p:txBody>
      </p:sp>
      <p:sp>
        <p:nvSpPr>
          <p:cNvPr id="3" name="Content Placeholder 2">
            <a:extLst>
              <a:ext uri="{FF2B5EF4-FFF2-40B4-BE49-F238E27FC236}">
                <a16:creationId xmlns:a16="http://schemas.microsoft.com/office/drawing/2014/main" id="{1B86F8B9-F639-4795-AA32-7A7A9567928A}"/>
              </a:ext>
            </a:extLst>
          </p:cNvPr>
          <p:cNvSpPr>
            <a:spLocks noGrp="1"/>
          </p:cNvSpPr>
          <p:nvPr>
            <p:ph idx="1"/>
          </p:nvPr>
        </p:nvSpPr>
        <p:spPr>
          <a:xfrm>
            <a:off x="470517" y="1066800"/>
            <a:ext cx="8211844" cy="4340087"/>
          </a:xfrm>
        </p:spPr>
        <p:txBody>
          <a:bodyPr/>
          <a:lstStyle/>
          <a:p>
            <a:r>
              <a:rPr lang="en-US" sz="2400" dirty="0"/>
              <a:t>Current Appropriation: $4,149,700 per year</a:t>
            </a:r>
          </a:p>
          <a:p>
            <a:endParaRPr lang="en-US" sz="2400" dirty="0"/>
          </a:p>
          <a:p>
            <a:r>
              <a:rPr lang="en-US" sz="2400" dirty="0"/>
              <a:t>Funding designated by the Kentucky General Assembly to help companies to invest in workforce development for their employees.</a:t>
            </a:r>
          </a:p>
          <a:p>
            <a:endParaRPr lang="en-US" sz="2400" dirty="0"/>
          </a:p>
          <a:p>
            <a:r>
              <a:rPr lang="en-US" sz="2400" dirty="0"/>
              <a:t>KCTCS TRAINS funds are distributed through KCTCS Colleges on a project basis and require a company cash match of 50%.</a:t>
            </a:r>
          </a:p>
          <a:p>
            <a:endParaRPr lang="en-US" dirty="0"/>
          </a:p>
          <a:p>
            <a:endParaRPr lang="en-US" dirty="0"/>
          </a:p>
        </p:txBody>
      </p:sp>
      <p:sp>
        <p:nvSpPr>
          <p:cNvPr id="4" name="Slide Number Placeholder 3">
            <a:extLst>
              <a:ext uri="{FF2B5EF4-FFF2-40B4-BE49-F238E27FC236}">
                <a16:creationId xmlns:a16="http://schemas.microsoft.com/office/drawing/2014/main" id="{57C4E468-EC42-4F95-A692-08A28F5C9D33}"/>
              </a:ext>
            </a:extLst>
          </p:cNvPr>
          <p:cNvSpPr>
            <a:spLocks noGrp="1"/>
          </p:cNvSpPr>
          <p:nvPr>
            <p:ph type="sldNum" sz="quarter" idx="13"/>
          </p:nvPr>
        </p:nvSpPr>
        <p:spPr/>
        <p:txBody>
          <a:bodyPr/>
          <a:lstStyle/>
          <a:p>
            <a:fld id="{BB21CE4F-56E7-4298-893D-7E881505B79F}" type="slidenum">
              <a:rPr lang="en-US" smtClean="0"/>
              <a:pPr/>
              <a:t>16</a:t>
            </a:fld>
            <a:endParaRPr lang="en-US" dirty="0"/>
          </a:p>
        </p:txBody>
      </p:sp>
    </p:spTree>
    <p:extLst>
      <p:ext uri="{BB962C8B-B14F-4D97-AF65-F5344CB8AC3E}">
        <p14:creationId xmlns:p14="http://schemas.microsoft.com/office/powerpoint/2010/main" val="1303498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8B05F9-C0E0-4E23-AF6A-C9D42A2C311B}"/>
              </a:ext>
            </a:extLst>
          </p:cNvPr>
          <p:cNvSpPr/>
          <p:nvPr/>
        </p:nvSpPr>
        <p:spPr>
          <a:xfrm>
            <a:off x="347684" y="281111"/>
            <a:ext cx="8395854" cy="954107"/>
          </a:xfrm>
          <a:prstGeom prst="rect">
            <a:avLst/>
          </a:prstGeom>
        </p:spPr>
        <p:txBody>
          <a:bodyPr wrap="square">
            <a:spAutoFit/>
          </a:bodyPr>
          <a:lstStyle/>
          <a:p>
            <a:pPr algn="ctr"/>
            <a:r>
              <a:rPr lang="en-US" sz="2800" b="1" dirty="0">
                <a:solidFill>
                  <a:srgbClr val="E7A614"/>
                </a:solidFill>
                <a:latin typeface="Century Gothic" charset="0"/>
              </a:rPr>
              <a:t>Workforce Solutions: Our ’front porch’ to business and industry.</a:t>
            </a:r>
            <a:endParaRPr lang="en-US" sz="2800" dirty="0"/>
          </a:p>
        </p:txBody>
      </p:sp>
      <p:pic>
        <p:nvPicPr>
          <p:cNvPr id="4" name="Picture 3" descr="A person in a blue shirt&#10;&#10;Description automatically generated">
            <a:extLst>
              <a:ext uri="{FF2B5EF4-FFF2-40B4-BE49-F238E27FC236}">
                <a16:creationId xmlns:a16="http://schemas.microsoft.com/office/drawing/2014/main" id="{8A14299E-1340-3040-BE6F-63C4B5001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44134"/>
            <a:ext cx="4587038" cy="3165900"/>
          </a:xfrm>
          <a:prstGeom prst="rect">
            <a:avLst/>
          </a:prstGeom>
        </p:spPr>
      </p:pic>
      <p:sp>
        <p:nvSpPr>
          <p:cNvPr id="6" name="Rectangle 5">
            <a:extLst>
              <a:ext uri="{FF2B5EF4-FFF2-40B4-BE49-F238E27FC236}">
                <a16:creationId xmlns:a16="http://schemas.microsoft.com/office/drawing/2014/main" id="{8B61EA94-9A22-6446-AAB7-1CE0E5A1A013}"/>
              </a:ext>
            </a:extLst>
          </p:cNvPr>
          <p:cNvSpPr/>
          <p:nvPr/>
        </p:nvSpPr>
        <p:spPr>
          <a:xfrm>
            <a:off x="347684" y="1366350"/>
            <a:ext cx="4827631" cy="4093428"/>
          </a:xfrm>
          <a:prstGeom prst="rect">
            <a:avLst/>
          </a:prstGeom>
        </p:spPr>
        <p:txBody>
          <a:bodyPr wrap="square">
            <a:spAutoFit/>
          </a:bodyPr>
          <a:lstStyle/>
          <a:p>
            <a:pPr>
              <a:defRPr/>
            </a:pPr>
            <a:r>
              <a:rPr lang="en-US" sz="2600" dirty="0">
                <a:solidFill>
                  <a:schemeClr val="accent3"/>
                </a:solidFill>
                <a:latin typeface="Century Gothic" panose="020B0502020202020204" pitchFamily="34" charset="0"/>
                <a:ea typeface="ＭＳ Ｐゴシック" panose="020B0600070205080204" pitchFamily="34" charset="-128"/>
                <a:cs typeface="Arial" panose="020B0604020202020204" pitchFamily="34" charset="0"/>
              </a:rPr>
              <a:t>In FY 2019 KCTCS:</a:t>
            </a:r>
          </a:p>
          <a:p>
            <a:pPr>
              <a:defRPr/>
            </a:pPr>
            <a:endParaRPr lang="en-US" sz="2600" dirty="0">
              <a:solidFill>
                <a:schemeClr val="accent3"/>
              </a:solidFill>
              <a:latin typeface="Century Gothic" panose="020B0502020202020204" pitchFamily="34" charset="0"/>
              <a:ea typeface="ＭＳ Ｐゴシック" panose="020B0600070205080204" pitchFamily="34" charset="-128"/>
              <a:cs typeface="Arial" panose="020B0604020202020204" pitchFamily="34" charset="0"/>
            </a:endParaRPr>
          </a:p>
          <a:p>
            <a:pPr>
              <a:defRPr/>
            </a:pPr>
            <a:r>
              <a:rPr lang="en-US" sz="2600" dirty="0">
                <a:solidFill>
                  <a:schemeClr val="accent3"/>
                </a:solidFill>
                <a:latin typeface="Century Gothic" panose="020B0502020202020204" pitchFamily="34" charset="0"/>
                <a:ea typeface="ＭＳ Ｐゴシック" panose="020B0600070205080204" pitchFamily="34" charset="-128"/>
                <a:cs typeface="Arial" panose="020B0604020202020204" pitchFamily="34" charset="0"/>
              </a:rPr>
              <a:t>Trained over </a:t>
            </a:r>
            <a:r>
              <a:rPr lang="en-US" sz="2600" b="1" dirty="0">
                <a:solidFill>
                  <a:schemeClr val="accent3"/>
                </a:solidFill>
                <a:latin typeface="Century Gothic" panose="020B0502020202020204" pitchFamily="34" charset="0"/>
                <a:ea typeface="ＭＳ Ｐゴシック" panose="020B0600070205080204" pitchFamily="34" charset="-128"/>
                <a:cs typeface="Arial" panose="020B0604020202020204" pitchFamily="34" charset="0"/>
              </a:rPr>
              <a:t>47,670</a:t>
            </a:r>
            <a:r>
              <a:rPr lang="en-US" sz="2600" dirty="0">
                <a:solidFill>
                  <a:schemeClr val="accent3"/>
                </a:solidFill>
                <a:latin typeface="Century Gothic" panose="020B0502020202020204" pitchFamily="34" charset="0"/>
                <a:ea typeface="ＭＳ Ｐゴシック" panose="020B0600070205080204" pitchFamily="34" charset="-128"/>
                <a:cs typeface="Arial" panose="020B0604020202020204" pitchFamily="34" charset="0"/>
              </a:rPr>
              <a:t> KY workers</a:t>
            </a:r>
          </a:p>
          <a:p>
            <a:pPr>
              <a:defRPr/>
            </a:pPr>
            <a:endParaRPr lang="en-US" sz="2600" dirty="0">
              <a:solidFill>
                <a:schemeClr val="accent3"/>
              </a:solidFill>
              <a:latin typeface="Century Gothic" panose="020B0502020202020204" pitchFamily="34" charset="0"/>
              <a:ea typeface="ＭＳ Ｐゴシック" panose="020B0600070205080204" pitchFamily="34" charset="-128"/>
              <a:cs typeface="Arial" panose="020B0604020202020204" pitchFamily="34" charset="0"/>
            </a:endParaRPr>
          </a:p>
          <a:p>
            <a:pPr>
              <a:defRPr/>
            </a:pPr>
            <a:r>
              <a:rPr lang="en-US" sz="2600" dirty="0">
                <a:solidFill>
                  <a:schemeClr val="accent3"/>
                </a:solidFill>
                <a:latin typeface="Century Gothic" panose="020B0502020202020204" pitchFamily="34" charset="0"/>
                <a:ea typeface="ＭＳ Ｐゴシック" panose="020B0600070205080204" pitchFamily="34" charset="-128"/>
                <a:cs typeface="Arial" panose="020B0604020202020204" pitchFamily="34" charset="0"/>
              </a:rPr>
              <a:t>Conducted over </a:t>
            </a:r>
            <a:r>
              <a:rPr lang="en-US" sz="2600" b="1" dirty="0">
                <a:solidFill>
                  <a:schemeClr val="accent3"/>
                </a:solidFill>
                <a:latin typeface="Century Gothic" panose="020B0502020202020204" pitchFamily="34" charset="0"/>
                <a:ea typeface="ＭＳ Ｐゴシック" panose="020B0600070205080204" pitchFamily="34" charset="-128"/>
                <a:cs typeface="Arial" panose="020B0604020202020204" pitchFamily="34" charset="0"/>
              </a:rPr>
              <a:t>73,900</a:t>
            </a:r>
            <a:r>
              <a:rPr lang="en-US" sz="2600" dirty="0">
                <a:solidFill>
                  <a:schemeClr val="accent3"/>
                </a:solidFill>
                <a:latin typeface="Century Gothic" panose="020B0502020202020204" pitchFamily="34" charset="0"/>
                <a:ea typeface="ＭＳ Ｐゴシック" panose="020B0600070205080204" pitchFamily="34" charset="-128"/>
                <a:cs typeface="Arial" panose="020B0604020202020204" pitchFamily="34" charset="0"/>
              </a:rPr>
              <a:t> industry assessments</a:t>
            </a:r>
          </a:p>
          <a:p>
            <a:pPr>
              <a:defRPr/>
            </a:pPr>
            <a:endParaRPr lang="en-US" sz="2600" dirty="0">
              <a:solidFill>
                <a:schemeClr val="accent3"/>
              </a:solidFill>
              <a:latin typeface="Century Gothic" panose="020B0502020202020204" pitchFamily="34" charset="0"/>
              <a:ea typeface="ＭＳ Ｐゴシック" panose="020B0600070205080204" pitchFamily="34" charset="-128"/>
              <a:cs typeface="Arial" panose="020B0604020202020204" pitchFamily="34" charset="0"/>
            </a:endParaRPr>
          </a:p>
          <a:p>
            <a:pPr>
              <a:defRPr/>
            </a:pPr>
            <a:r>
              <a:rPr lang="en-US" sz="2600" dirty="0">
                <a:solidFill>
                  <a:schemeClr val="accent3"/>
                </a:solidFill>
                <a:latin typeface="Century Gothic" panose="020B0502020202020204" pitchFamily="34" charset="0"/>
                <a:ea typeface="ＭＳ Ｐゴシック" panose="020B0600070205080204" pitchFamily="34" charset="-128"/>
                <a:cs typeface="Arial" panose="020B0604020202020204" pitchFamily="34" charset="0"/>
              </a:rPr>
              <a:t>Served over </a:t>
            </a:r>
            <a:r>
              <a:rPr lang="en-US" sz="2600" b="1" dirty="0">
                <a:solidFill>
                  <a:schemeClr val="accent3"/>
                </a:solidFill>
                <a:latin typeface="Century Gothic" panose="020B0502020202020204" pitchFamily="34" charset="0"/>
                <a:ea typeface="ＭＳ Ｐゴシック" panose="020B0600070205080204" pitchFamily="34" charset="-128"/>
                <a:cs typeface="Arial" panose="020B0604020202020204" pitchFamily="34" charset="0"/>
              </a:rPr>
              <a:t>5,000</a:t>
            </a:r>
            <a:r>
              <a:rPr lang="en-US" sz="2600" dirty="0">
                <a:solidFill>
                  <a:schemeClr val="accent3"/>
                </a:solidFill>
                <a:latin typeface="Century Gothic" panose="020B0502020202020204" pitchFamily="34" charset="0"/>
                <a:ea typeface="ＭＳ Ｐゴシック" panose="020B0600070205080204" pitchFamily="34" charset="-128"/>
                <a:cs typeface="Arial" panose="020B0604020202020204" pitchFamily="34" charset="0"/>
              </a:rPr>
              <a:t> KY businesses</a:t>
            </a:r>
          </a:p>
        </p:txBody>
      </p:sp>
      <p:sp>
        <p:nvSpPr>
          <p:cNvPr id="2" name="Slide Number Placeholder 1">
            <a:extLst>
              <a:ext uri="{FF2B5EF4-FFF2-40B4-BE49-F238E27FC236}">
                <a16:creationId xmlns:a16="http://schemas.microsoft.com/office/drawing/2014/main" id="{1B08A956-3FCA-4D5C-9AC7-CEE12788C372}"/>
              </a:ext>
            </a:extLst>
          </p:cNvPr>
          <p:cNvSpPr>
            <a:spLocks noGrp="1"/>
          </p:cNvSpPr>
          <p:nvPr>
            <p:ph type="sldNum" sz="quarter" idx="12"/>
          </p:nvPr>
        </p:nvSpPr>
        <p:spPr/>
        <p:txBody>
          <a:bodyPr/>
          <a:lstStyle/>
          <a:p>
            <a:fld id="{BB21CE4F-56E7-4298-893D-7E881505B79F}" type="slidenum">
              <a:rPr lang="en-US" smtClean="0"/>
              <a:pPr/>
              <a:t>17</a:t>
            </a:fld>
            <a:endParaRPr lang="en-US" dirty="0"/>
          </a:p>
        </p:txBody>
      </p:sp>
    </p:spTree>
    <p:extLst>
      <p:ext uri="{BB962C8B-B14F-4D97-AF65-F5344CB8AC3E}">
        <p14:creationId xmlns:p14="http://schemas.microsoft.com/office/powerpoint/2010/main" val="3324874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0CE4-A3F4-437D-AABB-3D6F5D579364}"/>
              </a:ext>
            </a:extLst>
          </p:cNvPr>
          <p:cNvSpPr>
            <a:spLocks noGrp="1"/>
          </p:cNvSpPr>
          <p:nvPr>
            <p:ph type="title"/>
          </p:nvPr>
        </p:nvSpPr>
        <p:spPr>
          <a:xfrm>
            <a:off x="450574" y="1659670"/>
            <a:ext cx="8242852" cy="1325563"/>
          </a:xfrm>
        </p:spPr>
        <p:txBody>
          <a:bodyPr/>
          <a:lstStyle/>
          <a:p>
            <a:pPr algn="ctr"/>
            <a:r>
              <a:rPr lang="en-US" sz="4400" dirty="0"/>
              <a:t>History of State support for KCTCS</a:t>
            </a:r>
          </a:p>
        </p:txBody>
      </p:sp>
      <p:sp>
        <p:nvSpPr>
          <p:cNvPr id="3" name="Slide Number Placeholder 2">
            <a:extLst>
              <a:ext uri="{FF2B5EF4-FFF2-40B4-BE49-F238E27FC236}">
                <a16:creationId xmlns:a16="http://schemas.microsoft.com/office/drawing/2014/main" id="{96D4A10D-1DC8-4C63-8275-4925EAF7F5FF}"/>
              </a:ext>
            </a:extLst>
          </p:cNvPr>
          <p:cNvSpPr>
            <a:spLocks noGrp="1"/>
          </p:cNvSpPr>
          <p:nvPr>
            <p:ph type="sldNum" sz="quarter" idx="12"/>
          </p:nvPr>
        </p:nvSpPr>
        <p:spPr/>
        <p:txBody>
          <a:bodyPr/>
          <a:lstStyle/>
          <a:p>
            <a:fld id="{BB21CE4F-56E7-4298-893D-7E881505B79F}" type="slidenum">
              <a:rPr lang="en-US" smtClean="0"/>
              <a:pPr/>
              <a:t>18</a:t>
            </a:fld>
            <a:endParaRPr lang="en-US" dirty="0"/>
          </a:p>
        </p:txBody>
      </p:sp>
    </p:spTree>
    <p:extLst>
      <p:ext uri="{BB962C8B-B14F-4D97-AF65-F5344CB8AC3E}">
        <p14:creationId xmlns:p14="http://schemas.microsoft.com/office/powerpoint/2010/main" val="939257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B8CB-AEE3-4525-97EC-090ADECA4FB7}"/>
              </a:ext>
            </a:extLst>
          </p:cNvPr>
          <p:cNvSpPr>
            <a:spLocks noGrp="1"/>
          </p:cNvSpPr>
          <p:nvPr>
            <p:ph type="title"/>
          </p:nvPr>
        </p:nvSpPr>
        <p:spPr>
          <a:xfrm>
            <a:off x="470517" y="228600"/>
            <a:ext cx="8211844" cy="1375611"/>
          </a:xfrm>
        </p:spPr>
        <p:txBody>
          <a:bodyPr/>
          <a:lstStyle/>
          <a:p>
            <a:r>
              <a:rPr lang="en-US" sz="3200" dirty="0">
                <a:solidFill>
                  <a:srgbClr val="E7A614"/>
                </a:solidFill>
              </a:rPr>
              <a:t>State Funding Support Per Student</a:t>
            </a:r>
            <a:br>
              <a:rPr lang="en-US" dirty="0"/>
            </a:br>
            <a:endParaRPr lang="en-US" dirty="0"/>
          </a:p>
        </p:txBody>
      </p:sp>
      <p:sp>
        <p:nvSpPr>
          <p:cNvPr id="3" name="Content Placeholder 2">
            <a:extLst>
              <a:ext uri="{FF2B5EF4-FFF2-40B4-BE49-F238E27FC236}">
                <a16:creationId xmlns:a16="http://schemas.microsoft.com/office/drawing/2014/main" id="{9BDA87AE-5253-42B9-9B8B-B0FEC9A33DEB}"/>
              </a:ext>
            </a:extLst>
          </p:cNvPr>
          <p:cNvSpPr>
            <a:spLocks noGrp="1"/>
          </p:cNvSpPr>
          <p:nvPr>
            <p:ph idx="1"/>
          </p:nvPr>
        </p:nvSpPr>
        <p:spPr>
          <a:xfrm>
            <a:off x="290626" y="1163053"/>
            <a:ext cx="8382857" cy="4291961"/>
          </a:xfrm>
        </p:spPr>
        <p:txBody>
          <a:bodyPr/>
          <a:lstStyle/>
          <a:p>
            <a:pPr lvl="1"/>
            <a:r>
              <a:rPr lang="en-US" sz="2000" u="sng" dirty="0"/>
              <a:t>FY2001 was the highest funding year per student</a:t>
            </a:r>
            <a:r>
              <a:rPr lang="en-US" sz="2000" dirty="0"/>
              <a:t> with the state allocating 77.2% (or $3,902) of funding per student (adjusted for inflation) thru our state appropriation.</a:t>
            </a:r>
          </a:p>
          <a:p>
            <a:pPr lvl="1"/>
            <a:endParaRPr lang="en-US" sz="2000" u="sng" dirty="0"/>
          </a:p>
          <a:p>
            <a:pPr lvl="1"/>
            <a:r>
              <a:rPr lang="en-US" sz="2000" dirty="0"/>
              <a:t>FY2019 saw state funding per student drop to 43.4% (or $1,633).</a:t>
            </a:r>
          </a:p>
          <a:p>
            <a:pPr lvl="1"/>
            <a:endParaRPr lang="en-US" sz="2000" u="sng" dirty="0"/>
          </a:p>
          <a:p>
            <a:pPr lvl="1"/>
            <a:r>
              <a:rPr lang="en-US" sz="2000" dirty="0"/>
              <a:t>Over that same timeframe (2001-2019), tuition per student went from $1,221 to $2,127, again adjusted for inflation.</a:t>
            </a:r>
          </a:p>
          <a:p>
            <a:pPr lvl="1"/>
            <a:endParaRPr lang="en-US" sz="2000" b="1" u="sng" dirty="0"/>
          </a:p>
          <a:p>
            <a:pPr lvl="1"/>
            <a:r>
              <a:rPr lang="en-US" sz="2000" b="1" u="sng" dirty="0"/>
              <a:t>TOTAL INVESTMENT:</a:t>
            </a:r>
            <a:r>
              <a:rPr lang="en-US" sz="2000" b="1" dirty="0"/>
              <a:t> state appropriation and tuition revenue per student fell from $5,123 in 2001 to $3,760 in 2019.</a:t>
            </a:r>
            <a:endParaRPr lang="en-US" sz="2000" dirty="0"/>
          </a:p>
          <a:p>
            <a:endParaRPr lang="en-US" dirty="0"/>
          </a:p>
        </p:txBody>
      </p:sp>
      <p:sp>
        <p:nvSpPr>
          <p:cNvPr id="4" name="Slide Number Placeholder 3">
            <a:extLst>
              <a:ext uri="{FF2B5EF4-FFF2-40B4-BE49-F238E27FC236}">
                <a16:creationId xmlns:a16="http://schemas.microsoft.com/office/drawing/2014/main" id="{6EC5983C-1967-470C-AFA2-5AC366A7B9EE}"/>
              </a:ext>
            </a:extLst>
          </p:cNvPr>
          <p:cNvSpPr>
            <a:spLocks noGrp="1"/>
          </p:cNvSpPr>
          <p:nvPr>
            <p:ph type="sldNum" sz="quarter" idx="13"/>
          </p:nvPr>
        </p:nvSpPr>
        <p:spPr/>
        <p:txBody>
          <a:bodyPr/>
          <a:lstStyle/>
          <a:p>
            <a:fld id="{BB21CE4F-56E7-4298-893D-7E881505B79F}" type="slidenum">
              <a:rPr lang="en-US" smtClean="0"/>
              <a:pPr/>
              <a:t>19</a:t>
            </a:fld>
            <a:endParaRPr lang="en-US" dirty="0"/>
          </a:p>
        </p:txBody>
      </p:sp>
    </p:spTree>
    <p:extLst>
      <p:ext uri="{BB962C8B-B14F-4D97-AF65-F5344CB8AC3E}">
        <p14:creationId xmlns:p14="http://schemas.microsoft.com/office/powerpoint/2010/main" val="418502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71056" y="451984"/>
            <a:ext cx="8395854" cy="769441"/>
          </a:xfrm>
          <a:prstGeom prst="rect">
            <a:avLst/>
          </a:prstGeom>
        </p:spPr>
        <p:txBody>
          <a:bodyPr wrap="square">
            <a:spAutoFit/>
          </a:bodyPr>
          <a:lstStyle/>
          <a:p>
            <a:pPr algn="ctr"/>
            <a:r>
              <a:rPr lang="en-US" sz="4400" b="1" dirty="0">
                <a:solidFill>
                  <a:srgbClr val="E7A614"/>
                </a:solidFill>
                <a:latin typeface="Century Gothic" charset="0"/>
              </a:rPr>
              <a:t>KCTCS: Our Unique Mission</a:t>
            </a:r>
            <a:endParaRPr lang="en-US" sz="4400" dirty="0"/>
          </a:p>
        </p:txBody>
      </p:sp>
      <p:sp>
        <p:nvSpPr>
          <p:cNvPr id="4" name="Rectangle 3"/>
          <p:cNvSpPr/>
          <p:nvPr/>
        </p:nvSpPr>
        <p:spPr>
          <a:xfrm>
            <a:off x="471056" y="1543147"/>
            <a:ext cx="3969327" cy="4093428"/>
          </a:xfrm>
          <a:prstGeom prst="rect">
            <a:avLst/>
          </a:prstGeom>
        </p:spPr>
        <p:txBody>
          <a:bodyPr wrap="square">
            <a:spAutoFit/>
          </a:bodyPr>
          <a:lstStyle/>
          <a:p>
            <a:pP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To </a:t>
            </a:r>
            <a:r>
              <a:rPr lang="en-US" sz="2000" b="1" i="1"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improve the quality of lives and employability of Kentuckians </a:t>
            </a: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by serving as the primary provider of:</a:t>
            </a:r>
          </a:p>
          <a:p>
            <a:pPr marL="285750" indent="-285750">
              <a:buFont typeface="Arial" panose="020B0604020202020204" pitchFamily="34" charset="0"/>
              <a:buChar char="•"/>
              <a:defRPr/>
            </a:pPr>
            <a:endPar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College and workforce readiness</a:t>
            </a:r>
          </a:p>
          <a:p>
            <a:pPr marL="285750" indent="-285750">
              <a:buFont typeface="Arial" panose="020B0604020202020204" pitchFamily="34" charset="0"/>
              <a:buChar char="•"/>
              <a:defRPr/>
            </a:pPr>
            <a:endPar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Transfer education</a:t>
            </a:r>
          </a:p>
          <a:p>
            <a:pPr>
              <a:defRPr/>
            </a:pPr>
            <a:endPar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Workforce education and training </a:t>
            </a:r>
          </a:p>
          <a:p>
            <a:pPr marL="285750" indent="-285750">
              <a:buFont typeface="Arial" panose="020B0604020202020204" pitchFamily="34" charset="0"/>
              <a:buChar char="•"/>
              <a:defRPr/>
            </a:pPr>
            <a:endParaRPr lang="en-US" sz="2000" b="1"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7717" y="2231446"/>
            <a:ext cx="4349193" cy="2446421"/>
          </a:xfrm>
          <a:prstGeom prst="rect">
            <a:avLst/>
          </a:prstGeom>
        </p:spPr>
      </p:pic>
      <p:sp>
        <p:nvSpPr>
          <p:cNvPr id="6" name="Slide Number Placeholder 5">
            <a:extLst>
              <a:ext uri="{FF2B5EF4-FFF2-40B4-BE49-F238E27FC236}">
                <a16:creationId xmlns:a16="http://schemas.microsoft.com/office/drawing/2014/main" id="{BFE894CD-F07F-4881-A024-639CD40927F0}"/>
              </a:ext>
            </a:extLst>
          </p:cNvPr>
          <p:cNvSpPr>
            <a:spLocks noGrp="1"/>
          </p:cNvSpPr>
          <p:nvPr>
            <p:ph type="sldNum" sz="quarter" idx="12"/>
          </p:nvPr>
        </p:nvSpPr>
        <p:spPr/>
        <p:txBody>
          <a:bodyPr/>
          <a:lstStyle/>
          <a:p>
            <a:fld id="{BB21CE4F-56E7-4298-893D-7E881505B79F}" type="slidenum">
              <a:rPr lang="en-US" smtClean="0"/>
              <a:pPr/>
              <a:t>2</a:t>
            </a:fld>
            <a:endParaRPr lang="en-US" dirty="0"/>
          </a:p>
        </p:txBody>
      </p:sp>
    </p:spTree>
    <p:extLst>
      <p:ext uri="{BB962C8B-B14F-4D97-AF65-F5344CB8AC3E}">
        <p14:creationId xmlns:p14="http://schemas.microsoft.com/office/powerpoint/2010/main" val="1528949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18C904-8EFB-4039-95EC-1B00B53A1A3D}"/>
              </a:ext>
            </a:extLst>
          </p:cNvPr>
          <p:cNvPicPr>
            <a:picLocks noChangeAspect="1"/>
          </p:cNvPicPr>
          <p:nvPr/>
        </p:nvPicPr>
        <p:blipFill>
          <a:blip r:embed="rId2"/>
          <a:stretch>
            <a:fillRect/>
          </a:stretch>
        </p:blipFill>
        <p:spPr>
          <a:xfrm>
            <a:off x="509020" y="222465"/>
            <a:ext cx="8125959" cy="5306165"/>
          </a:xfrm>
          <a:prstGeom prst="rect">
            <a:avLst/>
          </a:prstGeom>
        </p:spPr>
      </p:pic>
      <p:sp>
        <p:nvSpPr>
          <p:cNvPr id="3" name="Slide Number Placeholder 2">
            <a:extLst>
              <a:ext uri="{FF2B5EF4-FFF2-40B4-BE49-F238E27FC236}">
                <a16:creationId xmlns:a16="http://schemas.microsoft.com/office/drawing/2014/main" id="{5437C9EC-8FD9-4EAF-98ED-46187C672E69}"/>
              </a:ext>
            </a:extLst>
          </p:cNvPr>
          <p:cNvSpPr>
            <a:spLocks noGrp="1"/>
          </p:cNvSpPr>
          <p:nvPr>
            <p:ph type="sldNum" sz="quarter" idx="12"/>
          </p:nvPr>
        </p:nvSpPr>
        <p:spPr/>
        <p:txBody>
          <a:bodyPr/>
          <a:lstStyle/>
          <a:p>
            <a:fld id="{BB21CE4F-56E7-4298-893D-7E881505B79F}" type="slidenum">
              <a:rPr lang="en-US" smtClean="0"/>
              <a:pPr/>
              <a:t>20</a:t>
            </a:fld>
            <a:endParaRPr lang="en-US" dirty="0"/>
          </a:p>
        </p:txBody>
      </p:sp>
    </p:spTree>
    <p:extLst>
      <p:ext uri="{BB962C8B-B14F-4D97-AF65-F5344CB8AC3E}">
        <p14:creationId xmlns:p14="http://schemas.microsoft.com/office/powerpoint/2010/main" val="2545423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EB0820-6F81-4C88-A211-B883E0F207FA}"/>
              </a:ext>
            </a:extLst>
          </p:cNvPr>
          <p:cNvSpPr>
            <a:spLocks noGrp="1"/>
          </p:cNvSpPr>
          <p:nvPr>
            <p:ph type="sldNum" sz="quarter" idx="12"/>
          </p:nvPr>
        </p:nvSpPr>
        <p:spPr/>
        <p:txBody>
          <a:bodyPr/>
          <a:lstStyle/>
          <a:p>
            <a:fld id="{BB21CE4F-56E7-4298-893D-7E881505B79F}" type="slidenum">
              <a:rPr lang="en-US" smtClean="0"/>
              <a:pPr/>
              <a:t>21</a:t>
            </a:fld>
            <a:endParaRPr lang="en-US" dirty="0"/>
          </a:p>
        </p:txBody>
      </p:sp>
      <p:sp>
        <p:nvSpPr>
          <p:cNvPr id="5" name="Title 1">
            <a:extLst>
              <a:ext uri="{FF2B5EF4-FFF2-40B4-BE49-F238E27FC236}">
                <a16:creationId xmlns:a16="http://schemas.microsoft.com/office/drawing/2014/main" id="{87D741AA-01B6-41AE-8446-66C2C184A311}"/>
              </a:ext>
            </a:extLst>
          </p:cNvPr>
          <p:cNvSpPr txBox="1">
            <a:spLocks/>
          </p:cNvSpPr>
          <p:nvPr/>
        </p:nvSpPr>
        <p:spPr>
          <a:xfrm>
            <a:off x="466078" y="2328333"/>
            <a:ext cx="8211844" cy="1375611"/>
          </a:xfrm>
          <a:prstGeom prst="rect">
            <a:avLst/>
          </a:prstGeom>
        </p:spPr>
        <p:txBody>
          <a:bodyPr/>
          <a:lstStyle>
            <a:lvl1pPr algn="r"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sz="3200" dirty="0">
                <a:solidFill>
                  <a:srgbClr val="E7A614"/>
                </a:solidFill>
              </a:rPr>
              <a:t>Questions?</a:t>
            </a:r>
            <a:br>
              <a:rPr lang="en-US" dirty="0"/>
            </a:br>
            <a:endParaRPr lang="en-US" dirty="0"/>
          </a:p>
        </p:txBody>
      </p:sp>
    </p:spTree>
    <p:extLst>
      <p:ext uri="{BB962C8B-B14F-4D97-AF65-F5344CB8AC3E}">
        <p14:creationId xmlns:p14="http://schemas.microsoft.com/office/powerpoint/2010/main" val="2077462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055" y="128581"/>
            <a:ext cx="8395854" cy="769441"/>
          </a:xfrm>
          <a:prstGeom prst="rect">
            <a:avLst/>
          </a:prstGeom>
        </p:spPr>
        <p:txBody>
          <a:bodyPr wrap="square">
            <a:spAutoFit/>
          </a:bodyPr>
          <a:lstStyle/>
          <a:p>
            <a:pPr algn="ctr"/>
            <a:r>
              <a:rPr lang="en-US" sz="4400" b="1" dirty="0">
                <a:solidFill>
                  <a:srgbClr val="E7A614"/>
                </a:solidFill>
                <a:latin typeface="Century Gothic" charset="0"/>
              </a:rPr>
              <a:t>KCTCS Fast Facts</a:t>
            </a:r>
            <a:endParaRPr lang="en-US" sz="4400" dirty="0"/>
          </a:p>
        </p:txBody>
      </p:sp>
      <p:sp>
        <p:nvSpPr>
          <p:cNvPr id="4" name="Rectangle 3"/>
          <p:cNvSpPr/>
          <p:nvPr/>
        </p:nvSpPr>
        <p:spPr>
          <a:xfrm>
            <a:off x="405247" y="1075822"/>
            <a:ext cx="8527471" cy="4154984"/>
          </a:xfrm>
          <a:prstGeom prst="rect">
            <a:avLst/>
          </a:prstGeom>
        </p:spPr>
        <p:txBody>
          <a:bodyPr wrap="square">
            <a:spAutoFit/>
          </a:bodyPr>
          <a:lstStyle/>
          <a:p>
            <a:pPr marL="342900" indent="-342900">
              <a:buFont typeface="Arial" panose="020B0604020202020204" pitchFamily="34" charset="0"/>
              <a:buChar char="•"/>
              <a:defRPr/>
            </a:pPr>
            <a:r>
              <a:rPr lang="en-US"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16 colleges, statewide footprint with more than 70 locations</a:t>
            </a:r>
          </a:p>
          <a:p>
            <a:pPr marL="342900" indent="-342900">
              <a:buFont typeface="Arial" panose="020B0604020202020204" pitchFamily="34" charset="0"/>
              <a:buChar char="•"/>
              <a:defRPr/>
            </a:pPr>
            <a:endParaRPr lang="en-US"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defRPr/>
            </a:pPr>
            <a:r>
              <a:rPr lang="en-US"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Largest provider of postsecondary, online and workforce education in Kentucky</a:t>
            </a:r>
          </a:p>
          <a:p>
            <a:pPr marL="342900" indent="-342900">
              <a:buFont typeface="Arial" panose="020B0604020202020204" pitchFamily="34" charset="0"/>
              <a:buChar char="•"/>
              <a:defRPr/>
            </a:pPr>
            <a:endParaRPr lang="en-US"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defRPr/>
            </a:pPr>
            <a:r>
              <a:rPr lang="en-US"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3 transfer programs; 106 technical programs</a:t>
            </a:r>
          </a:p>
          <a:p>
            <a:pPr marL="342900" indent="-342900">
              <a:buFont typeface="Arial" panose="020B0604020202020204" pitchFamily="34" charset="0"/>
              <a:buChar char="•"/>
              <a:defRPr/>
            </a:pPr>
            <a:endParaRPr lang="en-US"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defRPr/>
            </a:pPr>
            <a:r>
              <a:rPr lang="en-US"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8</a:t>
            </a:r>
            <a:r>
              <a:rPr lang="en-US" baseline="30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th</a:t>
            </a:r>
            <a:r>
              <a:rPr lang="en-US"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 nationally in credentials awarded by public, two-year colleges. 2</a:t>
            </a:r>
            <a:r>
              <a:rPr lang="en-US" baseline="30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nd</a:t>
            </a:r>
            <a:r>
              <a:rPr lang="en-US"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 based on population.</a:t>
            </a:r>
          </a:p>
          <a:p>
            <a:pPr marL="742950" lvl="1" indent="-285750">
              <a:buFont typeface="Arial" panose="020B0604020202020204" pitchFamily="34" charset="0"/>
              <a:buChar char="•"/>
              <a:defRPr/>
            </a:pPr>
            <a:r>
              <a:rPr lang="en-US"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292% increase in credentials awarded since we merged</a:t>
            </a:r>
          </a:p>
          <a:p>
            <a:pPr marL="285750" indent="-285750">
              <a:buFont typeface="Arial" panose="020B0604020202020204" pitchFamily="34" charset="0"/>
              <a:buChar char="•"/>
              <a:defRPr/>
            </a:pPr>
            <a:endParaRPr lang="en-US"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defRPr/>
            </a:pPr>
            <a:r>
              <a:rPr lang="en-US"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Lowest tuition &amp; fees in the Commonwealth</a:t>
            </a:r>
          </a:p>
          <a:p>
            <a:pPr marL="742950" lvl="1" indent="-285750">
              <a:buFont typeface="Arial" panose="020B0604020202020204" pitchFamily="34" charset="0"/>
              <a:buChar char="•"/>
              <a:defRPr/>
            </a:pPr>
            <a:r>
              <a:rPr lang="en-US"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Annual tuition &amp; fees are $4,263 compared to an average of $10,044 at a KY public university</a:t>
            </a:r>
          </a:p>
          <a:p>
            <a:pPr marL="1200150" lvl="2" indent="-285750">
              <a:buFont typeface="Arial" panose="020B0604020202020204" pitchFamily="34" charset="0"/>
              <a:buChar char="•"/>
              <a:defRPr/>
            </a:pPr>
            <a:r>
              <a:rPr lang="en-US" sz="12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Source: </a:t>
            </a:r>
            <a:r>
              <a:rPr lang="en-US" sz="1200" dirty="0" err="1">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IPEDS</a:t>
            </a:r>
            <a:r>
              <a:rPr lang="en-US" sz="12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 tuition &amp; fees, 2018-19</a:t>
            </a:r>
          </a:p>
        </p:txBody>
      </p:sp>
      <p:sp>
        <p:nvSpPr>
          <p:cNvPr id="3" name="Slide Number Placeholder 2">
            <a:extLst>
              <a:ext uri="{FF2B5EF4-FFF2-40B4-BE49-F238E27FC236}">
                <a16:creationId xmlns:a16="http://schemas.microsoft.com/office/drawing/2014/main" id="{37ED180F-8644-4785-B82A-A07C20F0CCE6}"/>
              </a:ext>
            </a:extLst>
          </p:cNvPr>
          <p:cNvSpPr>
            <a:spLocks noGrp="1"/>
          </p:cNvSpPr>
          <p:nvPr>
            <p:ph type="sldNum" sz="quarter" idx="12"/>
          </p:nvPr>
        </p:nvSpPr>
        <p:spPr/>
        <p:txBody>
          <a:bodyPr/>
          <a:lstStyle/>
          <a:p>
            <a:fld id="{BB21CE4F-56E7-4298-893D-7E881505B79F}" type="slidenum">
              <a:rPr lang="en-US" smtClean="0"/>
              <a:pPr/>
              <a:t>3</a:t>
            </a:fld>
            <a:endParaRPr lang="en-US" dirty="0"/>
          </a:p>
        </p:txBody>
      </p:sp>
    </p:spTree>
    <p:extLst>
      <p:ext uri="{BB962C8B-B14F-4D97-AF65-F5344CB8AC3E}">
        <p14:creationId xmlns:p14="http://schemas.microsoft.com/office/powerpoint/2010/main" val="4247993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056" y="244825"/>
            <a:ext cx="8395854" cy="769441"/>
          </a:xfrm>
          <a:prstGeom prst="rect">
            <a:avLst/>
          </a:prstGeom>
        </p:spPr>
        <p:txBody>
          <a:bodyPr wrap="square">
            <a:spAutoFit/>
          </a:bodyPr>
          <a:lstStyle/>
          <a:p>
            <a:pPr algn="ctr"/>
            <a:r>
              <a:rPr lang="en-US" sz="4400" b="1" dirty="0">
                <a:solidFill>
                  <a:srgbClr val="E7A614"/>
                </a:solidFill>
                <a:latin typeface="Century Gothic" charset="0"/>
              </a:rPr>
              <a:t>KCTCS Fast Facts</a:t>
            </a:r>
            <a:endParaRPr lang="en-US" sz="4400" dirty="0"/>
          </a:p>
        </p:txBody>
      </p:sp>
      <p:sp>
        <p:nvSpPr>
          <p:cNvPr id="4" name="Rectangle 3"/>
          <p:cNvSpPr/>
          <p:nvPr/>
        </p:nvSpPr>
        <p:spPr>
          <a:xfrm>
            <a:off x="526474" y="891983"/>
            <a:ext cx="8472053" cy="4985980"/>
          </a:xfrm>
          <a:prstGeom prst="rect">
            <a:avLst/>
          </a:prstGeom>
        </p:spPr>
        <p:txBody>
          <a:bodyPr wrap="square">
            <a:spAutoFit/>
          </a:bodyPr>
          <a:lstStyle/>
          <a:p>
            <a:pPr>
              <a:defRPr/>
            </a:pPr>
            <a:endParaRPr lang="en-US"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defRPr/>
            </a:pPr>
            <a:r>
              <a:rPr lang="en-US" sz="2000" dirty="0">
                <a:solidFill>
                  <a:srgbClr val="00467F"/>
                </a:solidFill>
                <a:latin typeface="Century Gothic" panose="020B0502020202020204" pitchFamily="34" charset="0"/>
                <a:cs typeface="Arial" panose="020B0604020202020204" pitchFamily="34" charset="0"/>
              </a:rPr>
              <a:t>106,874</a:t>
            </a:r>
            <a:r>
              <a:rPr lang="en-US" sz="2000" dirty="0">
                <a:solidFill>
                  <a:srgbClr val="00467F"/>
                </a:solidFill>
                <a:latin typeface="Century Gothic" panose="020B0502020202020204" pitchFamily="34" charset="0"/>
              </a:rPr>
              <a:t> </a:t>
            </a: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students (111 % increase since merger)</a:t>
            </a:r>
          </a:p>
          <a:p>
            <a:pPr marL="742950" lvl="1" indent="-285750">
              <a:buFont typeface="Arial" panose="020B0604020202020204" pitchFamily="34" charset="0"/>
              <a:buChar cha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Enrollment for Spring 2020 is up 3% from Spring 2019</a:t>
            </a:r>
          </a:p>
          <a:p>
            <a:pPr>
              <a:defRPr/>
            </a:pPr>
            <a:endPar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defRPr/>
            </a:pPr>
            <a:r>
              <a:rPr lang="en-US" sz="2000" dirty="0">
                <a:solidFill>
                  <a:srgbClr val="00467F"/>
                </a:solidFill>
                <a:latin typeface="Century Gothic" panose="020B0502020202020204" pitchFamily="34" charset="0"/>
                <a:cs typeface="Arial" panose="020B0604020202020204" pitchFamily="34" charset="0"/>
              </a:rPr>
              <a:t>60,070</a:t>
            </a: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 enrolled in online courses (26,683 online only, 25% total enrollment)</a:t>
            </a:r>
          </a:p>
          <a:p>
            <a:pPr marL="285750" indent="-285750">
              <a:buFont typeface="Arial" panose="020B0604020202020204" pitchFamily="34" charset="0"/>
              <a:buChar char="•"/>
              <a:defRPr/>
            </a:pPr>
            <a:endPar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19,660 high school students in dual credit (18% of total enrollment)</a:t>
            </a:r>
          </a:p>
          <a:p>
            <a:pPr marL="742950" lvl="1" indent="-285750">
              <a:buFont typeface="Arial" panose="020B0604020202020204" pitchFamily="34" charset="0"/>
              <a:buChar cha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High school enrollment for Spring 2020 is up 21% from Spring 2019</a:t>
            </a:r>
          </a:p>
          <a:p>
            <a:pPr>
              <a:defRPr/>
            </a:pPr>
            <a:endPar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defRPr/>
            </a:pPr>
            <a:r>
              <a:rPr lang="en-US" sz="2000" dirty="0">
                <a:solidFill>
                  <a:srgbClr val="00467F"/>
                </a:solidFill>
                <a:latin typeface="Century Gothic" panose="020B0502020202020204" pitchFamily="34" charset="0"/>
                <a:cs typeface="Arial" panose="020B0604020202020204" pitchFamily="34" charset="0"/>
              </a:rPr>
              <a:t>39% of our enrollees are Adults 25+</a:t>
            </a:r>
          </a:p>
          <a:p>
            <a:pPr marL="285750" indent="-285750">
              <a:buFont typeface="Arial" panose="020B0604020202020204" pitchFamily="34" charset="0"/>
              <a:buChar char="•"/>
              <a:defRPr/>
            </a:pPr>
            <a:endPar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defRPr/>
            </a:pPr>
            <a:r>
              <a:rPr lang="en-US" sz="2000" b="1"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We have bettered the lives of nearly one million Kentuckians since our creation.</a:t>
            </a:r>
          </a:p>
        </p:txBody>
      </p:sp>
      <p:sp>
        <p:nvSpPr>
          <p:cNvPr id="3" name="Slide Number Placeholder 2">
            <a:extLst>
              <a:ext uri="{FF2B5EF4-FFF2-40B4-BE49-F238E27FC236}">
                <a16:creationId xmlns:a16="http://schemas.microsoft.com/office/drawing/2014/main" id="{8D94D75D-AAF4-419B-9EEC-D21455F41E5E}"/>
              </a:ext>
            </a:extLst>
          </p:cNvPr>
          <p:cNvSpPr>
            <a:spLocks noGrp="1"/>
          </p:cNvSpPr>
          <p:nvPr>
            <p:ph type="sldNum" sz="quarter" idx="12"/>
          </p:nvPr>
        </p:nvSpPr>
        <p:spPr/>
        <p:txBody>
          <a:bodyPr/>
          <a:lstStyle/>
          <a:p>
            <a:fld id="{BB21CE4F-56E7-4298-893D-7E881505B79F}" type="slidenum">
              <a:rPr lang="en-US" smtClean="0"/>
              <a:pPr/>
              <a:t>4</a:t>
            </a:fld>
            <a:endParaRPr lang="en-US" dirty="0"/>
          </a:p>
        </p:txBody>
      </p:sp>
    </p:spTree>
    <p:extLst>
      <p:ext uri="{BB962C8B-B14F-4D97-AF65-F5344CB8AC3E}">
        <p14:creationId xmlns:p14="http://schemas.microsoft.com/office/powerpoint/2010/main" val="1116478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739476-AA6F-4149-9CC2-02A44E66B14E}"/>
              </a:ext>
            </a:extLst>
          </p:cNvPr>
          <p:cNvSpPr/>
          <p:nvPr/>
        </p:nvSpPr>
        <p:spPr>
          <a:xfrm>
            <a:off x="802118" y="374134"/>
            <a:ext cx="7319632" cy="646331"/>
          </a:xfrm>
          <a:prstGeom prst="rect">
            <a:avLst/>
          </a:prstGeom>
        </p:spPr>
        <p:txBody>
          <a:bodyPr wrap="none">
            <a:spAutoFit/>
          </a:bodyPr>
          <a:lstStyle/>
          <a:p>
            <a:pPr algn="ctr"/>
            <a:r>
              <a:rPr lang="en-US" sz="3600" b="1" dirty="0">
                <a:solidFill>
                  <a:srgbClr val="E7A614"/>
                </a:solidFill>
                <a:latin typeface="Century Gothic" charset="0"/>
              </a:rPr>
              <a:t>Preparing Kentucky’s Workforce</a:t>
            </a:r>
            <a:endParaRPr lang="en-US" sz="3600" dirty="0"/>
          </a:p>
        </p:txBody>
      </p:sp>
      <p:sp>
        <p:nvSpPr>
          <p:cNvPr id="3" name="Rectangle 2">
            <a:extLst>
              <a:ext uri="{FF2B5EF4-FFF2-40B4-BE49-F238E27FC236}">
                <a16:creationId xmlns:a16="http://schemas.microsoft.com/office/drawing/2014/main" id="{F17C72AD-03AD-443E-B632-B334D5617AC3}"/>
              </a:ext>
            </a:extLst>
          </p:cNvPr>
          <p:cNvSpPr/>
          <p:nvPr/>
        </p:nvSpPr>
        <p:spPr>
          <a:xfrm>
            <a:off x="802116" y="1183902"/>
            <a:ext cx="7319631" cy="4616648"/>
          </a:xfrm>
          <a:prstGeom prst="rect">
            <a:avLst/>
          </a:prstGeom>
        </p:spPr>
        <p:txBody>
          <a:bodyPr wrap="square">
            <a:spAutoFit/>
          </a:bodyPr>
          <a:lstStyle/>
          <a:p>
            <a:pPr marL="285750" indent="-285750">
              <a:buFont typeface="Arial" panose="020B0604020202020204" pitchFamily="34" charset="0"/>
              <a:buChar cha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48% of our students are in a University Transfer Track</a:t>
            </a:r>
          </a:p>
          <a:p>
            <a:pPr marL="285750" indent="-285750">
              <a:buFont typeface="Arial" panose="020B0604020202020204" pitchFamily="34" charset="0"/>
              <a:buChar cha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52% of our students are in Career &amp; Technical Programs</a:t>
            </a:r>
          </a:p>
          <a:p>
            <a:pPr marL="285750" indent="-285750">
              <a:buFont typeface="Arial" panose="020B0604020202020204" pitchFamily="34" charset="0"/>
              <a:buChar char="•"/>
              <a:defRPr/>
            </a:pPr>
            <a:endParaRPr lang="en-US"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Top 5 Career &amp; Technical Programs (Systemwide)</a:t>
            </a:r>
          </a:p>
          <a:p>
            <a:pPr marL="742950" lvl="1" indent="-285750">
              <a:buFont typeface="Arial" panose="020B0604020202020204" pitchFamily="34" charset="0"/>
              <a:buChar cha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Nursing (Associate Degree Nursing)</a:t>
            </a:r>
          </a:p>
          <a:p>
            <a:pPr marL="742950" lvl="1" indent="-285750">
              <a:buFont typeface="Arial" panose="020B0604020202020204" pitchFamily="34" charset="0"/>
              <a:buChar cha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Advance Manufacturing Technologies </a:t>
            </a:r>
          </a:p>
          <a:p>
            <a:pPr marL="742950" lvl="1" indent="-285750">
              <a:buFont typeface="Arial" panose="020B0604020202020204" pitchFamily="34" charset="0"/>
              <a:buChar cha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Computer &amp; Information Technologies</a:t>
            </a:r>
          </a:p>
          <a:p>
            <a:pPr marL="742950" lvl="1" indent="-285750">
              <a:buFont typeface="Arial" panose="020B0604020202020204" pitchFamily="34" charset="0"/>
              <a:buChar cha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Business Administration Systems</a:t>
            </a:r>
          </a:p>
          <a:p>
            <a:pPr marL="742950" lvl="1" indent="-285750">
              <a:buFont typeface="Arial" panose="020B0604020202020204" pitchFamily="34" charset="0"/>
              <a:buChar cha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Health Science Technologies (Radiography, Respiratory Care, Physical Therapist Assistants, etc.)</a:t>
            </a:r>
          </a:p>
          <a:p>
            <a:pPr marL="285750" indent="-285750">
              <a:buFont typeface="Arial" panose="020B0604020202020204" pitchFamily="34" charset="0"/>
              <a:buChar char="•"/>
              <a:defRPr/>
            </a:pPr>
            <a:endParaRPr lang="en-US"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Other </a:t>
            </a:r>
            <a:r>
              <a:rPr lang="en-US" sz="2000" dirty="0" err="1">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CTE</a:t>
            </a: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 Programs of significance (Regionally) </a:t>
            </a:r>
          </a:p>
          <a:p>
            <a:pPr marL="742950" lvl="1" indent="-285750">
              <a:buFont typeface="Arial" panose="020B0604020202020204" pitchFamily="34" charset="0"/>
              <a:buChar cha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Commercial Driving License (CDL—Truck Driving)</a:t>
            </a:r>
          </a:p>
          <a:p>
            <a:pPr marL="742950" lvl="1" indent="-285750">
              <a:buFont typeface="Arial" panose="020B0604020202020204" pitchFamily="34" charset="0"/>
              <a:buChar cha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Lineman Program</a:t>
            </a:r>
          </a:p>
          <a:p>
            <a:pPr marL="285750" indent="-285750">
              <a:buFont typeface="Arial" panose="020B0604020202020204" pitchFamily="34" charset="0"/>
              <a:buChar char="•"/>
              <a:defRPr/>
            </a:pPr>
            <a:endParaRPr lang="en-US"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endParaRPr>
          </a:p>
        </p:txBody>
      </p:sp>
      <p:sp>
        <p:nvSpPr>
          <p:cNvPr id="4" name="Slide Number Placeholder 3">
            <a:extLst>
              <a:ext uri="{FF2B5EF4-FFF2-40B4-BE49-F238E27FC236}">
                <a16:creationId xmlns:a16="http://schemas.microsoft.com/office/drawing/2014/main" id="{E6B87C5D-B835-4F88-AC08-1CC1870C4F7A}"/>
              </a:ext>
            </a:extLst>
          </p:cNvPr>
          <p:cNvSpPr>
            <a:spLocks noGrp="1"/>
          </p:cNvSpPr>
          <p:nvPr>
            <p:ph type="sldNum" sz="quarter" idx="12"/>
          </p:nvPr>
        </p:nvSpPr>
        <p:spPr/>
        <p:txBody>
          <a:bodyPr/>
          <a:lstStyle/>
          <a:p>
            <a:fld id="{BB21CE4F-56E7-4298-893D-7E881505B79F}" type="slidenum">
              <a:rPr lang="en-US" smtClean="0"/>
              <a:pPr/>
              <a:t>5</a:t>
            </a:fld>
            <a:endParaRPr lang="en-US" dirty="0"/>
          </a:p>
        </p:txBody>
      </p:sp>
    </p:spTree>
    <p:extLst>
      <p:ext uri="{BB962C8B-B14F-4D97-AF65-F5344CB8AC3E}">
        <p14:creationId xmlns:p14="http://schemas.microsoft.com/office/powerpoint/2010/main" val="1392539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056" y="558092"/>
            <a:ext cx="8395854" cy="584775"/>
          </a:xfrm>
          <a:prstGeom prst="rect">
            <a:avLst/>
          </a:prstGeom>
        </p:spPr>
        <p:txBody>
          <a:bodyPr wrap="square">
            <a:spAutoFit/>
          </a:bodyPr>
          <a:lstStyle/>
          <a:p>
            <a:pPr algn="ctr"/>
            <a:r>
              <a:rPr lang="en-US" sz="3200" b="1" dirty="0">
                <a:solidFill>
                  <a:srgbClr val="E7A614"/>
                </a:solidFill>
                <a:latin typeface="Century Gothic" charset="0"/>
              </a:rPr>
              <a:t>Preparing Kentucky’s Workforce</a:t>
            </a:r>
            <a:endParaRPr lang="en-US" sz="3200" dirty="0"/>
          </a:p>
        </p:txBody>
      </p:sp>
      <p:sp>
        <p:nvSpPr>
          <p:cNvPr id="4" name="Rectangle 3"/>
          <p:cNvSpPr/>
          <p:nvPr/>
        </p:nvSpPr>
        <p:spPr>
          <a:xfrm>
            <a:off x="471056" y="1543147"/>
            <a:ext cx="3969327" cy="2862322"/>
          </a:xfrm>
          <a:prstGeom prst="rect">
            <a:avLst/>
          </a:prstGeom>
        </p:spPr>
        <p:txBody>
          <a:bodyPr wrap="square">
            <a:spAutoFit/>
          </a:bodyPr>
          <a:lstStyle/>
          <a:p>
            <a:pPr marL="342900" indent="-342900">
              <a:buFont typeface="Arial" panose="020B0604020202020204" pitchFamily="34" charset="0"/>
              <a:buChar cha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Award </a:t>
            </a:r>
            <a:r>
              <a:rPr lang="en-US" sz="2000" b="1"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98%</a:t>
            </a: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 of all short-term certificates in Kentucky</a:t>
            </a:r>
          </a:p>
          <a:p>
            <a:pPr marL="342900" indent="-342900">
              <a:buFont typeface="Arial" panose="020B0604020202020204" pitchFamily="34" charset="0"/>
              <a:buChar char="•"/>
              <a:defRPr/>
            </a:pPr>
            <a:endPar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Train </a:t>
            </a:r>
            <a:r>
              <a:rPr lang="en-US" sz="2000" b="1"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82%</a:t>
            </a: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 of Kentucky’s skilled trades workers</a:t>
            </a:r>
          </a:p>
          <a:p>
            <a:pPr marL="342900" indent="-342900">
              <a:buFont typeface="Arial" panose="020B0604020202020204" pitchFamily="34" charset="0"/>
              <a:buChar char="•"/>
              <a:defRPr/>
            </a:pPr>
            <a:endPar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defRPr/>
            </a:pP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Award </a:t>
            </a:r>
            <a:r>
              <a:rPr lang="en-US" sz="2000" b="1"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66%</a:t>
            </a:r>
            <a:r>
              <a:rPr lang="en-US" sz="2000" dirty="0">
                <a:solidFill>
                  <a:srgbClr val="00467F"/>
                </a:solidFill>
                <a:latin typeface="Century Gothic" panose="020B0502020202020204" pitchFamily="34" charset="0"/>
                <a:ea typeface="ＭＳ Ｐゴシック" panose="020B0600070205080204" pitchFamily="34" charset="-128"/>
                <a:cs typeface="Arial" panose="020B0604020202020204" pitchFamily="34" charset="0"/>
              </a:rPr>
              <a:t> of Kentucky’s nursing and allied health credentials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2110" y="1662269"/>
            <a:ext cx="4114800" cy="2743200"/>
          </a:xfrm>
          <a:prstGeom prst="rect">
            <a:avLst/>
          </a:prstGeom>
        </p:spPr>
      </p:pic>
      <p:sp>
        <p:nvSpPr>
          <p:cNvPr id="3" name="Slide Number Placeholder 2">
            <a:extLst>
              <a:ext uri="{FF2B5EF4-FFF2-40B4-BE49-F238E27FC236}">
                <a16:creationId xmlns:a16="http://schemas.microsoft.com/office/drawing/2014/main" id="{E0891A5A-8C79-4BA4-BA51-16B4B29242EE}"/>
              </a:ext>
            </a:extLst>
          </p:cNvPr>
          <p:cNvSpPr>
            <a:spLocks noGrp="1"/>
          </p:cNvSpPr>
          <p:nvPr>
            <p:ph type="sldNum" sz="quarter" idx="12"/>
          </p:nvPr>
        </p:nvSpPr>
        <p:spPr/>
        <p:txBody>
          <a:bodyPr/>
          <a:lstStyle/>
          <a:p>
            <a:fld id="{BB21CE4F-56E7-4298-893D-7E881505B79F}" type="slidenum">
              <a:rPr lang="en-US" smtClean="0"/>
              <a:pPr/>
              <a:t>6</a:t>
            </a:fld>
            <a:endParaRPr lang="en-US" dirty="0"/>
          </a:p>
        </p:txBody>
      </p:sp>
    </p:spTree>
    <p:extLst>
      <p:ext uri="{BB962C8B-B14F-4D97-AF65-F5344CB8AC3E}">
        <p14:creationId xmlns:p14="http://schemas.microsoft.com/office/powerpoint/2010/main" val="13943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229E7C-1256-4263-A66C-42F34E0B33A5}"/>
              </a:ext>
            </a:extLst>
          </p:cNvPr>
          <p:cNvSpPr>
            <a:spLocks noGrp="1"/>
          </p:cNvSpPr>
          <p:nvPr>
            <p:ph type="sldNum" sz="quarter" idx="12"/>
          </p:nvPr>
        </p:nvSpPr>
        <p:spPr/>
        <p:txBody>
          <a:bodyPr/>
          <a:lstStyle/>
          <a:p>
            <a:fld id="{BB21CE4F-56E7-4298-893D-7E881505B79F}" type="slidenum">
              <a:rPr lang="en-US" smtClean="0"/>
              <a:pPr/>
              <a:t>7</a:t>
            </a:fld>
            <a:endParaRPr lang="en-US" dirty="0"/>
          </a:p>
        </p:txBody>
      </p:sp>
      <p:sp>
        <p:nvSpPr>
          <p:cNvPr id="3" name="Title 1">
            <a:extLst>
              <a:ext uri="{FF2B5EF4-FFF2-40B4-BE49-F238E27FC236}">
                <a16:creationId xmlns:a16="http://schemas.microsoft.com/office/drawing/2014/main" id="{5443E232-D665-4F64-BAE2-C530CE393AE4}"/>
              </a:ext>
            </a:extLst>
          </p:cNvPr>
          <p:cNvSpPr txBox="1">
            <a:spLocks/>
          </p:cNvSpPr>
          <p:nvPr/>
        </p:nvSpPr>
        <p:spPr>
          <a:xfrm>
            <a:off x="291417" y="2272683"/>
            <a:ext cx="8211844" cy="1156317"/>
          </a:xfrm>
          <a:prstGeom prst="rect">
            <a:avLst/>
          </a:prstGeom>
        </p:spPr>
        <p:txBody>
          <a:bodyPr/>
          <a:lstStyle>
            <a:lvl1pPr algn="r"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dirty="0"/>
              <a:t>Budget Proposals</a:t>
            </a:r>
          </a:p>
        </p:txBody>
      </p:sp>
    </p:spTree>
    <p:extLst>
      <p:ext uri="{BB962C8B-B14F-4D97-AF65-F5344CB8AC3E}">
        <p14:creationId xmlns:p14="http://schemas.microsoft.com/office/powerpoint/2010/main" val="2473844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CEA5-F97F-470A-BB64-3534D2FCDEE1}"/>
              </a:ext>
            </a:extLst>
          </p:cNvPr>
          <p:cNvSpPr>
            <a:spLocks noGrp="1"/>
          </p:cNvSpPr>
          <p:nvPr>
            <p:ph type="title"/>
          </p:nvPr>
        </p:nvSpPr>
        <p:spPr/>
        <p:txBody>
          <a:bodyPr/>
          <a:lstStyle/>
          <a:p>
            <a:r>
              <a:rPr lang="en-US"/>
              <a:t>Governor’s Proposal</a:t>
            </a:r>
            <a:endParaRPr lang="en-US" dirty="0"/>
          </a:p>
        </p:txBody>
      </p:sp>
      <p:sp>
        <p:nvSpPr>
          <p:cNvPr id="3" name="Content Placeholder 2">
            <a:extLst>
              <a:ext uri="{FF2B5EF4-FFF2-40B4-BE49-F238E27FC236}">
                <a16:creationId xmlns:a16="http://schemas.microsoft.com/office/drawing/2014/main" id="{C0DDA1F8-303C-4257-B8CB-F8ED457EB6E4}"/>
              </a:ext>
            </a:extLst>
          </p:cNvPr>
          <p:cNvSpPr>
            <a:spLocks noGrp="1"/>
          </p:cNvSpPr>
          <p:nvPr>
            <p:ph idx="1"/>
          </p:nvPr>
        </p:nvSpPr>
        <p:spPr>
          <a:xfrm>
            <a:off x="624630" y="1384917"/>
            <a:ext cx="8211844" cy="3810698"/>
          </a:xfrm>
        </p:spPr>
        <p:txBody>
          <a:bodyPr/>
          <a:lstStyle/>
          <a:p>
            <a:r>
              <a:rPr lang="en-US" sz="2000" dirty="0"/>
              <a:t>1% increase to the colleges’ base budgets</a:t>
            </a:r>
          </a:p>
          <a:p>
            <a:pPr lvl="1"/>
            <a:r>
              <a:rPr lang="en-US" sz="2000" dirty="0"/>
              <a:t>Approximately $1.7 million increase per year for KCTCS</a:t>
            </a:r>
          </a:p>
          <a:p>
            <a:r>
              <a:rPr lang="en-US" sz="2000" dirty="0"/>
              <a:t>“Pauses” the performance funding model</a:t>
            </a:r>
          </a:p>
          <a:p>
            <a:r>
              <a:rPr lang="en-US" sz="2000" dirty="0"/>
              <a:t>$200 million in bond funds for asset preservation with a  required 50% match</a:t>
            </a:r>
          </a:p>
          <a:p>
            <a:pPr lvl="1"/>
            <a:r>
              <a:rPr lang="en-US" sz="2000" dirty="0"/>
              <a:t>For KCTCS, $26.2 million (or 13.2%) of the proposed funding based on percentage share of square footage of physical facilities</a:t>
            </a:r>
          </a:p>
          <a:p>
            <a:r>
              <a:rPr lang="en-US" sz="2000" dirty="0"/>
              <a:t>Pensions: $50 million in each year of the biennia for </a:t>
            </a:r>
            <a:r>
              <a:rPr lang="en-US" sz="2000" dirty="0" err="1"/>
              <a:t>quais</a:t>
            </a:r>
            <a:r>
              <a:rPr lang="en-US" sz="2000" dirty="0"/>
              <a:t>-governmental agencies to moderate their total contribution rate.</a:t>
            </a:r>
          </a:p>
        </p:txBody>
      </p:sp>
      <p:sp>
        <p:nvSpPr>
          <p:cNvPr id="4" name="Slide Number Placeholder 3">
            <a:extLst>
              <a:ext uri="{FF2B5EF4-FFF2-40B4-BE49-F238E27FC236}">
                <a16:creationId xmlns:a16="http://schemas.microsoft.com/office/drawing/2014/main" id="{74BCEBCF-C455-48F6-9FB3-516A92069951}"/>
              </a:ext>
            </a:extLst>
          </p:cNvPr>
          <p:cNvSpPr>
            <a:spLocks noGrp="1"/>
          </p:cNvSpPr>
          <p:nvPr>
            <p:ph type="sldNum" sz="quarter" idx="13"/>
          </p:nvPr>
        </p:nvSpPr>
        <p:spPr/>
        <p:txBody>
          <a:bodyPr/>
          <a:lstStyle/>
          <a:p>
            <a:fld id="{BB21CE4F-56E7-4298-893D-7E881505B79F}" type="slidenum">
              <a:rPr lang="en-US" smtClean="0"/>
              <a:pPr/>
              <a:t>8</a:t>
            </a:fld>
            <a:endParaRPr lang="en-US" dirty="0"/>
          </a:p>
        </p:txBody>
      </p:sp>
    </p:spTree>
    <p:extLst>
      <p:ext uri="{BB962C8B-B14F-4D97-AF65-F5344CB8AC3E}">
        <p14:creationId xmlns:p14="http://schemas.microsoft.com/office/powerpoint/2010/main" val="331909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5533C-1947-4CB6-ABDD-2A1060887E88}"/>
              </a:ext>
            </a:extLst>
          </p:cNvPr>
          <p:cNvSpPr>
            <a:spLocks noGrp="1"/>
          </p:cNvSpPr>
          <p:nvPr>
            <p:ph type="title"/>
          </p:nvPr>
        </p:nvSpPr>
        <p:spPr/>
        <p:txBody>
          <a:bodyPr/>
          <a:lstStyle/>
          <a:p>
            <a:r>
              <a:rPr lang="en-US" dirty="0"/>
              <a:t>CPE Request</a:t>
            </a:r>
          </a:p>
        </p:txBody>
      </p:sp>
      <p:sp>
        <p:nvSpPr>
          <p:cNvPr id="3" name="Content Placeholder 2">
            <a:extLst>
              <a:ext uri="{FF2B5EF4-FFF2-40B4-BE49-F238E27FC236}">
                <a16:creationId xmlns:a16="http://schemas.microsoft.com/office/drawing/2014/main" id="{C9A813E2-4537-47E0-8C08-E5E7E7295F4C}"/>
              </a:ext>
            </a:extLst>
          </p:cNvPr>
          <p:cNvSpPr>
            <a:spLocks noGrp="1"/>
          </p:cNvSpPr>
          <p:nvPr>
            <p:ph idx="1"/>
          </p:nvPr>
        </p:nvSpPr>
        <p:spPr>
          <a:xfrm>
            <a:off x="470517" y="1200979"/>
            <a:ext cx="8211844" cy="4456042"/>
          </a:xfrm>
        </p:spPr>
        <p:txBody>
          <a:bodyPr/>
          <a:lstStyle/>
          <a:p>
            <a:r>
              <a:rPr lang="en-US" sz="2000" dirty="0"/>
              <a:t>An increase to the Performance Funding Pool for all higher ed institutions </a:t>
            </a:r>
          </a:p>
          <a:p>
            <a:pPr lvl="1"/>
            <a:r>
              <a:rPr lang="en-US" sz="2000" dirty="0"/>
              <a:t>A 6.2% ($52.5 million) increase in FY21 and an 8.8% increase ($75 million) in FY22</a:t>
            </a:r>
          </a:p>
          <a:p>
            <a:pPr lvl="1"/>
            <a:r>
              <a:rPr lang="en-US" sz="2000" dirty="0" err="1"/>
              <a:t>PFP</a:t>
            </a:r>
            <a:r>
              <a:rPr lang="en-US" sz="2000" dirty="0"/>
              <a:t> for KCTCS to increase $11.6 million in FY21 and $16.6 million in FY22</a:t>
            </a:r>
          </a:p>
          <a:p>
            <a:r>
              <a:rPr lang="en-US" sz="2000" dirty="0"/>
              <a:t>Continue the 2% Stop Loss for both years of the biennium</a:t>
            </a:r>
          </a:p>
          <a:p>
            <a:r>
              <a:rPr lang="en-US" sz="2000" dirty="0"/>
              <a:t>$400,000,000 for Asset Preservation funds (KCTCS to receive approximately $53 million)</a:t>
            </a:r>
          </a:p>
          <a:p>
            <a:pPr lvl="1"/>
            <a:r>
              <a:rPr lang="en-US" sz="2000" dirty="0"/>
              <a:t>Requires a 50% match from the institution</a:t>
            </a:r>
          </a:p>
          <a:p>
            <a:pPr lvl="1"/>
            <a:r>
              <a:rPr lang="en-US" sz="2000" dirty="0"/>
              <a:t>Only for deferred maintenance – does not include any new construction</a:t>
            </a:r>
          </a:p>
          <a:p>
            <a:endParaRPr lang="en-US" dirty="0"/>
          </a:p>
        </p:txBody>
      </p:sp>
      <p:sp>
        <p:nvSpPr>
          <p:cNvPr id="4" name="Slide Number Placeholder 3">
            <a:extLst>
              <a:ext uri="{FF2B5EF4-FFF2-40B4-BE49-F238E27FC236}">
                <a16:creationId xmlns:a16="http://schemas.microsoft.com/office/drawing/2014/main" id="{59A6CC96-BD91-4C59-B548-8953B13DDB71}"/>
              </a:ext>
            </a:extLst>
          </p:cNvPr>
          <p:cNvSpPr>
            <a:spLocks noGrp="1"/>
          </p:cNvSpPr>
          <p:nvPr>
            <p:ph type="sldNum" sz="quarter" idx="13"/>
          </p:nvPr>
        </p:nvSpPr>
        <p:spPr/>
        <p:txBody>
          <a:bodyPr/>
          <a:lstStyle/>
          <a:p>
            <a:fld id="{BB21CE4F-56E7-4298-893D-7E881505B79F}" type="slidenum">
              <a:rPr lang="en-US" smtClean="0"/>
              <a:pPr/>
              <a:t>9</a:t>
            </a:fld>
            <a:endParaRPr lang="en-US" dirty="0"/>
          </a:p>
        </p:txBody>
      </p:sp>
    </p:spTree>
    <p:extLst>
      <p:ext uri="{BB962C8B-B14F-4D97-AF65-F5344CB8AC3E}">
        <p14:creationId xmlns:p14="http://schemas.microsoft.com/office/powerpoint/2010/main" val="2943130907"/>
      </p:ext>
    </p:extLst>
  </p:cSld>
  <p:clrMapOvr>
    <a:masterClrMapping/>
  </p:clrMapOvr>
</p:sld>
</file>

<file path=ppt/theme/theme1.xml><?xml version="1.0" encoding="utf-8"?>
<a:theme xmlns:a="http://schemas.openxmlformats.org/drawingml/2006/main" name="Office Theme">
  <a:themeElements>
    <a:clrScheme name="KCTCS">
      <a:dk1>
        <a:srgbClr val="00467F"/>
      </a:dk1>
      <a:lt1>
        <a:srgbClr val="E7A614"/>
      </a:lt1>
      <a:dk2>
        <a:srgbClr val="00467F"/>
      </a:dk2>
      <a:lt2>
        <a:srgbClr val="E7A614"/>
      </a:lt2>
      <a:accent1>
        <a:srgbClr val="FFFFFF"/>
      </a:accent1>
      <a:accent2>
        <a:srgbClr val="A7A8A9"/>
      </a:accent2>
      <a:accent3>
        <a:srgbClr val="011E41"/>
      </a:accent3>
      <a:accent4>
        <a:srgbClr val="005CB9"/>
      </a:accent4>
      <a:accent5>
        <a:srgbClr val="3CB4E5"/>
      </a:accent5>
      <a:accent6>
        <a:srgbClr val="FFD100"/>
      </a:accent6>
      <a:hlink>
        <a:srgbClr val="00467F"/>
      </a:hlink>
      <a:folHlink>
        <a:srgbClr val="CE0E2D"/>
      </a:folHlink>
    </a:clrScheme>
    <a:fontScheme name="KCTCS">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KCTCS_4x3PPT_Template.potx" id="{B3AEF36C-FD31-4D5D-A5FA-FFA32107A401}" vid="{34167D41-CFB4-4836-904E-0D0ECBF78C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6773</TotalTime>
  <Words>1674</Words>
  <Application>Microsoft Office PowerPoint</Application>
  <PresentationFormat>On-screen Show (4:3)</PresentationFormat>
  <Paragraphs>192</Paragraphs>
  <Slides>21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Century Gothic</vt:lpstr>
      <vt:lpstr>Office Theme</vt:lpstr>
      <vt:lpstr>Budget Review Subcommittee on Postsecondary Education </vt:lpstr>
      <vt:lpstr>PowerPoint Presentation</vt:lpstr>
      <vt:lpstr>PowerPoint Presentation</vt:lpstr>
      <vt:lpstr>PowerPoint Presentation</vt:lpstr>
      <vt:lpstr>PowerPoint Presentation</vt:lpstr>
      <vt:lpstr>PowerPoint Presentation</vt:lpstr>
      <vt:lpstr>PowerPoint Presentation</vt:lpstr>
      <vt:lpstr>Governor’s Proposal</vt:lpstr>
      <vt:lpstr>CPE Request</vt:lpstr>
      <vt:lpstr>Performance Funding Model</vt:lpstr>
      <vt:lpstr>Mandated Programs</vt:lpstr>
      <vt:lpstr>Mandated Programs</vt:lpstr>
      <vt:lpstr>Mandated Program: Adult Ag</vt:lpstr>
      <vt:lpstr>Mandated Program: KBEMS</vt:lpstr>
      <vt:lpstr>Mandated Program: StaTe Fire and Rescue Training</vt:lpstr>
      <vt:lpstr>Mandated Program: KCTCS TRAINS</vt:lpstr>
      <vt:lpstr>PowerPoint Presentation</vt:lpstr>
      <vt:lpstr>History of State support for KCTCS</vt:lpstr>
      <vt:lpstr>State Funding Support Per Student </vt:lpstr>
      <vt:lpstr>PowerPoint Presentation</vt:lpstr>
      <vt:lpstr>PowerPoint Presentation</vt:lpstr>
    </vt:vector>
  </TitlesOfParts>
  <Company>KCTCS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Trevino, Angela L (KCTCS)</dc:creator>
  <cp:lastModifiedBy>Perry, Brian L (KCTCS)</cp:lastModifiedBy>
  <cp:revision>90</cp:revision>
  <cp:lastPrinted>2020-02-12T16:41:01Z</cp:lastPrinted>
  <dcterms:created xsi:type="dcterms:W3CDTF">2018-12-14T18:47:07Z</dcterms:created>
  <dcterms:modified xsi:type="dcterms:W3CDTF">2020-02-12T16:46:29Z</dcterms:modified>
</cp:coreProperties>
</file>