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5" r:id="rId4"/>
    <p:sldId id="271" r:id="rId5"/>
    <p:sldId id="258" r:id="rId6"/>
    <p:sldId id="277" r:id="rId7"/>
    <p:sldId id="275" r:id="rId8"/>
    <p:sldId id="259" r:id="rId9"/>
    <p:sldId id="282" r:id="rId10"/>
    <p:sldId id="274" r:id="rId11"/>
    <p:sldId id="279" r:id="rId12"/>
    <p:sldId id="269" r:id="rId13"/>
    <p:sldId id="283" r:id="rId14"/>
    <p:sldId id="268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9" autoAdjust="0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59D72EC-F01E-B441-AE94-C0453499AD1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2DB25E1-F8E7-2448-BAFA-8DF33E31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7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7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2A65-7D5D-D74D-A7F9-622EC597E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A0DF-2DAD-F44E-B0BF-23B6BAEE6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6D5F4-9AEB-1C41-9E4C-4593D0E3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1E257-593A-3D43-AE97-B811A745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FEBD4-F304-AD43-9C78-94CD4DBE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8B00-B46F-BA41-9277-02B0F3F2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36492-B575-2E4D-A609-CD63D2696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8D92-8BA0-2446-BFC0-46685ABE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640F-CEFA-8C4A-8CD7-4CE23EBA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3248-871B-8444-A3EA-9E1A5CB3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D251F-7AE5-E048-8CC8-E08B0A5BD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8227-0A3E-C54F-8FAF-2D320A7B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D42B-253A-C94B-97D8-19688058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BB49-2291-2E42-8FE4-697967F9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3F042-A928-584B-91C2-C7FF905A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EDC3-03B1-DC45-A21E-EFFF2A7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A1B6-8AD5-F44D-A4D7-5E4CF6612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09050-1BBF-AF4F-8D9E-500FC5F2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9F71-B515-4A4B-9B60-B275BE69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5634C-6586-D748-AB47-31F59B62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342E-DD66-6041-857E-C441A6D4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4D2F7-0E73-0D4D-9F05-4E56172F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01C0-F9EF-184C-82B1-06F21582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C40C-00B2-9440-BCC8-7B83A39A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B503-1C04-7D41-A10B-7E92DD7A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4A0E-DCC5-A74E-A487-B76338BD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F832-DD22-764A-B448-B96DDB730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DD114-A9FC-A541-93E6-914942F6D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95E15-9372-DB4E-9CAF-A0AEB0F8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96451-D32A-F146-87BC-F86250B0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3E39-A493-C044-987D-A3F47043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3752-E3B7-B448-9077-52B682A6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117EF-F558-BB44-A622-670CC938D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2D099-93D8-A643-8CAB-6A7451E53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E17BA-7393-644B-B6CD-6AB7E9181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2A267-0148-F440-8060-5C304C440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2D0FF-C90B-AE4E-8757-EAD66461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EA162-62B3-7645-AC48-7F25DD65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13AF2-D5B6-1D4D-9ADD-C8FF2291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029-BE73-8D47-9A42-6E360181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56C63-EABB-8349-8773-A747F1F6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983D5-85D1-FB43-A7BD-41FD37FB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5D655-A39B-D048-B3ED-D7E4AEA5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BF646-2078-2444-99FF-598B32A7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DEAFB-87D4-FF48-BDBC-A7AAD427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684AC-2DB3-1542-9B74-26B9FE36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26B7-AA4C-BC4C-8057-C31ED0D1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6932-2EDC-1645-A6BB-E60C07B2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337FF-B6FE-6A4B-8FA4-D8310531A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3986-E401-B44F-98FC-E627CD5C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D039C-8E69-5542-8EF0-146259E3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3249F-82E1-BB47-A32D-41BDDFF9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32FC-94D9-164E-BA7C-A177196D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2B250-6C71-CD45-82EF-7680E28C6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3AD12-AD82-6B44-9F6B-217CD668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519D8-0105-BD43-B4A7-F2771D1F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7CF1-2909-0D4F-8D4F-768AADE9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1A67B-9EE2-FC4E-BD95-ED20384E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2F142-DA87-F94D-8376-6221A09B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65D5-217C-C54E-8A4B-35506CD9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63B0F-8F29-964D-8AB3-1F926985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A63A-388B-7B49-8E05-0CE46ED713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F1F5-0726-234C-94DD-CA1C839DA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8DC28-981C-1444-9DDF-EE48569A0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5C95-BC79-874F-BE24-7F1AD004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14E57-4E0C-F04F-A07C-FC783D8E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7"/>
          <a:stretch/>
        </p:blipFill>
        <p:spPr>
          <a:xfrm>
            <a:off x="0" y="0"/>
            <a:ext cx="122766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093A8-712B-4041-967D-6DA035CDE11D}"/>
              </a:ext>
            </a:extLst>
          </p:cNvPr>
          <p:cNvSpPr txBox="1"/>
          <p:nvPr/>
        </p:nvSpPr>
        <p:spPr>
          <a:xfrm>
            <a:off x="534983" y="2877342"/>
            <a:ext cx="112066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House Budget Review Subcommittee on Postsecondary Education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Presentation – February 2020</a:t>
            </a: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MOREHEAD STATE UNIVERSITY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Dr. Jay Morgan, President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74FFDB-D8CD-F545-BE73-71969B5E83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27" y="3886537"/>
            <a:ext cx="1561210" cy="15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60" y="78522"/>
            <a:ext cx="9506339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Craft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Academy 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Mandated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460" y="1428206"/>
            <a:ext cx="9506340" cy="4351338"/>
          </a:xfrm>
        </p:spPr>
        <p:txBody>
          <a:bodyPr>
            <a:normAutofit/>
          </a:bodyPr>
          <a:lstStyle/>
          <a:p>
            <a:r>
              <a:rPr lang="en-US" dirty="0"/>
              <a:t>Residential high school of 120 students - 60 Jr. &amp; 60 Sr.</a:t>
            </a:r>
          </a:p>
          <a:p>
            <a:r>
              <a:rPr lang="en-US" dirty="0"/>
              <a:t>Accelerated students in STEM fields</a:t>
            </a:r>
          </a:p>
          <a:p>
            <a:r>
              <a:rPr lang="en-US" dirty="0"/>
              <a:t>Students complete 2 years of college / 2 years of high school</a:t>
            </a:r>
          </a:p>
          <a:p>
            <a:r>
              <a:rPr lang="en-US" dirty="0"/>
              <a:t>$2,822,400 annual state appropriation</a:t>
            </a:r>
          </a:p>
          <a:p>
            <a:r>
              <a:rPr lang="en-US" dirty="0"/>
              <a:t>Dr. Joe Craft and Ambassador Kelly Craft annual support </a:t>
            </a:r>
          </a:p>
          <a:p>
            <a:r>
              <a:rPr lang="en-US" dirty="0"/>
              <a:t>Goal: Increase from 120 to 148 students over next biennium </a:t>
            </a:r>
          </a:p>
          <a:p>
            <a:r>
              <a:rPr lang="en-US" dirty="0"/>
              <a:t>Governor </a:t>
            </a:r>
            <a:r>
              <a:rPr lang="en-US" dirty="0" err="1"/>
              <a:t>Beshear</a:t>
            </a:r>
            <a:r>
              <a:rPr lang="en-US" dirty="0"/>
              <a:t> included the increase of students annually in his Executive Budget - 1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- $329,000 and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- $658,000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A6803-CB68-444B-AE66-D0D74DBF37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ED8B63-65A9-4863-8A18-723262D43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355786"/>
            <a:ext cx="11957538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516" y="67456"/>
            <a:ext cx="996115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Funding and Legislative Requests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7F570-0DCB-A442-8446-F37C8E846BAA}"/>
              </a:ext>
            </a:extLst>
          </p:cNvPr>
          <p:cNvSpPr txBox="1"/>
          <p:nvPr/>
        </p:nvSpPr>
        <p:spPr>
          <a:xfrm>
            <a:off x="1856823" y="1297824"/>
            <a:ext cx="9701842" cy="556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1). Continuing the 2% stop-loss on the performance funding   </a:t>
            </a:r>
          </a:p>
          <a:p>
            <a:r>
              <a:rPr lang="en-US" sz="2800" dirty="0"/>
              <a:t>      model for the 2</a:t>
            </a:r>
            <a:r>
              <a:rPr lang="en-US" sz="2800" baseline="30000" dirty="0"/>
              <a:t>nd </a:t>
            </a:r>
            <a:r>
              <a:rPr lang="en-US" sz="2800" dirty="0"/>
              <a:t>year of the biennium (FY 21-22) and beyond</a:t>
            </a:r>
          </a:p>
          <a:p>
            <a:endParaRPr lang="en-US" sz="2800" dirty="0"/>
          </a:p>
          <a:p>
            <a:r>
              <a:rPr lang="en-US" sz="2800" dirty="0"/>
              <a:t>2). New funds to achieve equilibrium within the funding model </a:t>
            </a:r>
          </a:p>
          <a:p>
            <a:r>
              <a:rPr lang="en-US" sz="2800" dirty="0"/>
              <a:t>      (6%+), </a:t>
            </a:r>
            <a:r>
              <a:rPr lang="en-US" sz="2800" u="sng" dirty="0"/>
              <a:t>and/or </a:t>
            </a:r>
            <a:r>
              <a:rPr lang="en-US" sz="2800" dirty="0"/>
              <a:t>1% to each university’s base funding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3). Asset preservation funding for deferred maintenance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4). Mitigation of catastrophic KERS pension costs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5). Additional Craft Academy funding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460285-135A-453B-88AA-9970DA4A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87" y="512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Funding and Legislative Consideration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4ED490-5272-4EDA-8F28-9AAFB3DF22C4}"/>
              </a:ext>
            </a:extLst>
          </p:cNvPr>
          <p:cNvSpPr txBox="1">
            <a:spLocks/>
          </p:cNvSpPr>
          <p:nvPr/>
        </p:nvSpPr>
        <p:spPr>
          <a:xfrm>
            <a:off x="1834487" y="1469148"/>
            <a:ext cx="1010905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MSU is unlikely to cease participation in KERS under HB 1 </a:t>
            </a:r>
          </a:p>
          <a:p>
            <a:r>
              <a:rPr lang="en-US" dirty="0"/>
              <a:t>MSU rates to remain in KERS are 93.01% and to cease participation is 95%, costing an estimated $1.7 million more dollars in FY 20-21</a:t>
            </a:r>
          </a:p>
          <a:p>
            <a:r>
              <a:rPr lang="en-US" dirty="0"/>
              <a:t>Under HB 171, passed from committee last week, KERS pension rates for MSU would soar to 167%</a:t>
            </a:r>
          </a:p>
          <a:p>
            <a:r>
              <a:rPr lang="en-US" dirty="0"/>
              <a:t>MSU is scheduled to loose $712,000 from its base appropriation beginning July 1, 2020 due to ‘equilibrium’ in the performance funding model and over $3 million more from its base July 1, 2021</a:t>
            </a:r>
          </a:p>
          <a:p>
            <a:r>
              <a:rPr lang="en-US" dirty="0" smtClean="0"/>
              <a:t>$5-6 </a:t>
            </a:r>
            <a:r>
              <a:rPr lang="en-US" dirty="0"/>
              <a:t>million dollar reduction </a:t>
            </a:r>
            <a:r>
              <a:rPr lang="en-US" dirty="0" smtClean="0"/>
              <a:t>- </a:t>
            </a:r>
            <a:r>
              <a:rPr lang="en-US" dirty="0"/>
              <a:t>roughly </a:t>
            </a:r>
            <a:r>
              <a:rPr lang="en-US" dirty="0" smtClean="0"/>
              <a:t>14-16</a:t>
            </a:r>
            <a:r>
              <a:rPr lang="en-US" dirty="0"/>
              <a:t>% reduction of </a:t>
            </a:r>
            <a:r>
              <a:rPr lang="en-US" dirty="0" smtClean="0"/>
              <a:t>funds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14E57-4E0C-F04F-A07C-FC783D8E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7"/>
          <a:stretch/>
        </p:blipFill>
        <p:spPr>
          <a:xfrm>
            <a:off x="0" y="0"/>
            <a:ext cx="122766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093A8-712B-4041-967D-6DA035CDE11D}"/>
              </a:ext>
            </a:extLst>
          </p:cNvPr>
          <p:cNvSpPr txBox="1"/>
          <p:nvPr/>
        </p:nvSpPr>
        <p:spPr>
          <a:xfrm>
            <a:off x="534983" y="2943090"/>
            <a:ext cx="112066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MSU is the Gateway to Success for Far East KY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pitchFamily="2" charset="0"/>
              </a:rPr>
              <a:t>Dr</a:t>
            </a: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. Jay Morgan, President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74FFDB-D8CD-F545-BE73-71969B5E83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8" y="4481032"/>
            <a:ext cx="1561210" cy="15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81" y="0"/>
            <a:ext cx="90043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University Profile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3F450-2973-4F4D-B7C5-DCB20F178F91}"/>
              </a:ext>
            </a:extLst>
          </p:cNvPr>
          <p:cNvSpPr txBox="1"/>
          <p:nvPr/>
        </p:nvSpPr>
        <p:spPr>
          <a:xfrm>
            <a:off x="2040581" y="968069"/>
            <a:ext cx="9257663" cy="335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Fall 2019 Enrollment						9,660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Retention Rate						73.2%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Graduation Rate						45.9%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Students Living in Campus Housing				2,790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Percentage of Students from Kentucky (FT-UG)		84.4%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Annual Budget							$142 million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C3442-2E46-BD4C-BFBA-7EC18762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5203" r="2613" b="29424"/>
          <a:stretch/>
        </p:blipFill>
        <p:spPr>
          <a:xfrm>
            <a:off x="1608363" y="4462818"/>
            <a:ext cx="10583637" cy="23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81" y="0"/>
            <a:ext cx="90043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Rankings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7344" y="1213385"/>
            <a:ext cx="10021455" cy="338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prstClr val="black"/>
                </a:solidFill>
              </a:rPr>
              <a:t>19</a:t>
            </a:r>
            <a:r>
              <a:rPr lang="en-US" sz="2600" u="sng" baseline="30000" dirty="0">
                <a:solidFill>
                  <a:prstClr val="black"/>
                </a:solidFill>
              </a:rPr>
              <a:t>th</a:t>
            </a:r>
            <a:r>
              <a:rPr lang="en-US" sz="2600" dirty="0">
                <a:solidFill>
                  <a:prstClr val="black"/>
                </a:solidFill>
              </a:rPr>
              <a:t> Public Regional in the South - U.S. &amp; World Report (#2 in KY)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Top 50 Most Affordable Online Schools – Study.com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Ranked 7</a:t>
            </a:r>
            <a:r>
              <a:rPr lang="en-US" sz="2600" baseline="30000" dirty="0">
                <a:solidFill>
                  <a:prstClr val="black"/>
                </a:solidFill>
              </a:rPr>
              <a:t>th</a:t>
            </a:r>
            <a:r>
              <a:rPr lang="en-US" sz="2600" dirty="0">
                <a:solidFill>
                  <a:prstClr val="black"/>
                </a:solidFill>
              </a:rPr>
              <a:t> National on Nursing Exam Pass Rates – RN Careers.org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Best of the Best Top Veteran Friendly – U.S. Veterans Magazine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Safest Campus in Kentucky – National Council for Home Safety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#1 in KY on Best Colleges for Financial Aid – LendEDU.com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Top #27 Public Elites High Schools (Craft Academy) – Washington Post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FAA759-DA74-8B41-B6FA-7B886C1F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33" y="0"/>
            <a:ext cx="1045365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Serve a Distinct Region of Kentucky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A3763-2DA2-6548-8962-2D9EFAC32C4A}"/>
              </a:ext>
            </a:extLst>
          </p:cNvPr>
          <p:cNvSpPr txBox="1">
            <a:spLocks/>
          </p:cNvSpPr>
          <p:nvPr/>
        </p:nvSpPr>
        <p:spPr>
          <a:xfrm>
            <a:off x="1832933" y="530772"/>
            <a:ext cx="10453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162EF2-7F43-B648-804C-E3F07BDAD33E}"/>
              </a:ext>
            </a:extLst>
          </p:cNvPr>
          <p:cNvCxnSpPr>
            <a:cxnSpLocks/>
          </p:cNvCxnSpPr>
          <p:nvPr/>
        </p:nvCxnSpPr>
        <p:spPr>
          <a:xfrm>
            <a:off x="1608364" y="893380"/>
            <a:ext cx="9644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37" y="1153276"/>
            <a:ext cx="8414018" cy="5444828"/>
          </a:xfrm>
          <a:prstGeom prst="rect">
            <a:avLst/>
          </a:prstGeom>
          <a:scene3d>
            <a:camera prst="orthographicFront"/>
            <a:lightRig rig="twoPt" dir="t"/>
          </a:scene3d>
          <a:sp3d>
            <a:bevelT w="292100"/>
          </a:sp3d>
        </p:spPr>
      </p:pic>
    </p:spTree>
    <p:extLst>
      <p:ext uri="{BB962C8B-B14F-4D97-AF65-F5344CB8AC3E}">
        <p14:creationId xmlns:p14="http://schemas.microsoft.com/office/powerpoint/2010/main" val="22150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929" y="0"/>
            <a:ext cx="9871332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Commitment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Regional Affordability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92A1A-13FE-C940-BF65-A8E84F7423D1}"/>
              </a:ext>
            </a:extLst>
          </p:cNvPr>
          <p:cNvSpPr txBox="1"/>
          <p:nvPr/>
        </p:nvSpPr>
        <p:spPr>
          <a:xfrm>
            <a:off x="1945919" y="1199371"/>
            <a:ext cx="97273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Lowest Annual Tuition Among Public 4-Year Universities		$8,950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Discount Rate								</a:t>
            </a:r>
            <a:r>
              <a:rPr lang="en-US" sz="2400" dirty="0" smtClean="0"/>
              <a:t>33 </a:t>
            </a:r>
            <a:r>
              <a:rPr lang="en-US" sz="2400" dirty="0"/>
              <a:t>- </a:t>
            </a:r>
            <a:r>
              <a:rPr lang="en-US" sz="2400" dirty="0" smtClean="0"/>
              <a:t>37%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Percentage of Students Receiving Aid				95% +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Dual Credit Early </a:t>
            </a:r>
            <a:r>
              <a:rPr lang="en-US" sz="2400" dirty="0" smtClean="0"/>
              <a:t>College High School </a:t>
            </a:r>
            <a:r>
              <a:rPr lang="en-US" sz="2400" dirty="0"/>
              <a:t>(Eagle Scholars</a:t>
            </a:r>
            <a:r>
              <a:rPr lang="en-US" sz="2400" dirty="0" smtClean="0"/>
              <a:t>)</a:t>
            </a:r>
            <a:r>
              <a:rPr lang="en-US" sz="2400" dirty="0"/>
              <a:t>		2,700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Percentage of Low Income Students					52 - 54%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Average Faculty Salary						$60,000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Froze Tuition in FY 2018-19 </a:t>
            </a:r>
            <a:r>
              <a:rPr lang="en-US" sz="2400" dirty="0" smtClean="0"/>
              <a:t>at Zero, </a:t>
            </a:r>
            <a:r>
              <a:rPr lang="en-US" sz="2400" dirty="0"/>
              <a:t>and FY 2019-2020 at </a:t>
            </a:r>
            <a:r>
              <a:rPr lang="en-US" sz="2400" dirty="0" smtClean="0"/>
              <a:t>only 2.5</a:t>
            </a:r>
            <a:r>
              <a:rPr lang="en-US" sz="2400" dirty="0"/>
              <a:t>%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Froze Housing for Three Years Running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Froze Graduate Tuition Four Years Running</a:t>
            </a:r>
          </a:p>
        </p:txBody>
      </p:sp>
    </p:spTree>
    <p:extLst>
      <p:ext uri="{BB962C8B-B14F-4D97-AF65-F5344CB8AC3E}">
        <p14:creationId xmlns:p14="http://schemas.microsoft.com/office/powerpoint/2010/main" val="34487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84D5-8A29-D34E-8631-FEAD4005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2A2A3-482F-4841-A226-FDE79652F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07983-5CA3-A349-B0B0-C8A6FF83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0784" y="-4036377"/>
            <a:ext cx="19504762" cy="1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255"/>
            <a:ext cx="9525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Budget Control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43818"/>
            <a:ext cx="9525000" cy="4351338"/>
          </a:xfrm>
        </p:spPr>
        <p:txBody>
          <a:bodyPr>
            <a:noAutofit/>
          </a:bodyPr>
          <a:lstStyle/>
          <a:p>
            <a:r>
              <a:rPr lang="en-US" dirty="0"/>
              <a:t>Reduced square footage (demolished 6 buildings)</a:t>
            </a:r>
          </a:p>
          <a:p>
            <a:r>
              <a:rPr lang="en-US" dirty="0"/>
              <a:t>Leased out properties to other agencies / local government</a:t>
            </a:r>
          </a:p>
          <a:p>
            <a:r>
              <a:rPr lang="en-US" dirty="0"/>
              <a:t>Reduced faculty and staff</a:t>
            </a:r>
          </a:p>
          <a:p>
            <a:r>
              <a:rPr lang="en-US" dirty="0"/>
              <a:t>Reduced operating budgets </a:t>
            </a:r>
          </a:p>
          <a:p>
            <a:r>
              <a:rPr lang="en-US" dirty="0"/>
              <a:t>Renegotiated contracts with discounts</a:t>
            </a:r>
          </a:p>
          <a:p>
            <a:r>
              <a:rPr lang="en-US" dirty="0"/>
              <a:t>Reduced administrative costs </a:t>
            </a:r>
          </a:p>
          <a:p>
            <a:r>
              <a:rPr lang="en-US" dirty="0"/>
              <a:t>Streamlined operations in many areas</a:t>
            </a:r>
          </a:p>
          <a:p>
            <a:r>
              <a:rPr lang="en-US" dirty="0"/>
              <a:t>Delayed deferred maintenance</a:t>
            </a:r>
          </a:p>
          <a:p>
            <a:r>
              <a:rPr lang="en-US" dirty="0"/>
              <a:t>Refinanced debt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BDC89-530B-4DB2-948E-4BD9C6504E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5904"/>
            <a:ext cx="90043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Strong Academic Programs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Serving the Economy and Region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513B1-01EE-4F45-A04D-57718AE59E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83" y="1531144"/>
            <a:ext cx="3132438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DDFB8-E607-1846-8C9B-B96342C035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6" y="1535709"/>
            <a:ext cx="3116976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C1EAE-AC4E-7541-B004-B42115D739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7" y="1486902"/>
            <a:ext cx="3132439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38E69-1328-8C4A-A177-E599F1B38A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6" y="4086383"/>
            <a:ext cx="3021632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00D54-7759-4444-A02D-0472459C8D1B}"/>
              </a:ext>
            </a:extLst>
          </p:cNvPr>
          <p:cNvSpPr txBox="1"/>
          <p:nvPr/>
        </p:nvSpPr>
        <p:spPr>
          <a:xfrm>
            <a:off x="1828800" y="361943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Space Science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A25A9-51A4-C144-934C-2AACFBCB61F9}"/>
              </a:ext>
            </a:extLst>
          </p:cNvPr>
          <p:cNvSpPr txBox="1"/>
          <p:nvPr/>
        </p:nvSpPr>
        <p:spPr>
          <a:xfrm>
            <a:off x="5346871" y="3619436"/>
            <a:ext cx="9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Nursing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9EBB4-76AA-784C-8544-D9148D80B2BB}"/>
              </a:ext>
            </a:extLst>
          </p:cNvPr>
          <p:cNvSpPr txBox="1"/>
          <p:nvPr/>
        </p:nvSpPr>
        <p:spPr>
          <a:xfrm>
            <a:off x="8744756" y="3619436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Agriculture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BF4CC-7869-1445-8926-6DA3E41939E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72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AD094-0313-ED4F-959A-6ADF0371FD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11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2C08EA-AF1A-494A-94C1-521F3A7551EC}"/>
              </a:ext>
            </a:extLst>
          </p:cNvPr>
          <p:cNvSpPr txBox="1"/>
          <p:nvPr/>
        </p:nvSpPr>
        <p:spPr>
          <a:xfrm>
            <a:off x="5338522" y="6165544"/>
            <a:ext cx="190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Teacher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AF1970-5E83-E643-852D-57FB1FEFF1EE}"/>
              </a:ext>
            </a:extLst>
          </p:cNvPr>
          <p:cNvSpPr txBox="1"/>
          <p:nvPr/>
        </p:nvSpPr>
        <p:spPr>
          <a:xfrm>
            <a:off x="8780030" y="6165682"/>
            <a:ext cx="240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Engineering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B9C6F-7E2B-3945-9C0B-987C8C01DC3C}"/>
              </a:ext>
            </a:extLst>
          </p:cNvPr>
          <p:cNvSpPr txBox="1"/>
          <p:nvPr/>
        </p:nvSpPr>
        <p:spPr>
          <a:xfrm>
            <a:off x="1819565" y="6165544"/>
            <a:ext cx="25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Craft Academy  (STEM+H)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877C5-FB70-43DF-BBB7-95C3A61F3C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0A16AD-6E42-4F02-9F52-559A96C6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14004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Academic &amp; Student Performance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FD4F89-B204-4663-9BDE-C2428317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022" y="146560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Retention is up 4% overall in two years</a:t>
            </a:r>
          </a:p>
          <a:p>
            <a:r>
              <a:rPr lang="en-US" dirty="0"/>
              <a:t>Graduation rates are trending upwards</a:t>
            </a:r>
          </a:p>
          <a:p>
            <a:r>
              <a:rPr lang="en-US" dirty="0"/>
              <a:t>Student progression is trending positive</a:t>
            </a:r>
          </a:p>
          <a:p>
            <a:r>
              <a:rPr lang="en-US" dirty="0"/>
              <a:t>STEM degree production is trending positive</a:t>
            </a:r>
          </a:p>
          <a:p>
            <a:r>
              <a:rPr lang="en-US" dirty="0"/>
              <a:t>Average credits to degree is among the lowest </a:t>
            </a:r>
          </a:p>
          <a:p>
            <a:r>
              <a:rPr lang="en-US" dirty="0"/>
              <a:t>Private giving and fundraising are significantly up</a:t>
            </a:r>
          </a:p>
          <a:p>
            <a:r>
              <a:rPr lang="en-US" dirty="0"/>
              <a:t>Average cost of attendance is clustered among the lowest</a:t>
            </a:r>
          </a:p>
          <a:p>
            <a:r>
              <a:rPr lang="en-US" dirty="0"/>
              <a:t>We are trending positive in most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6047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7863</TotalTime>
  <Words>554</Words>
  <Application>Microsoft Office PowerPoint</Application>
  <PresentationFormat>Widescreen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Futura Medium</vt:lpstr>
      <vt:lpstr>Helvetica</vt:lpstr>
      <vt:lpstr>Verdana</vt:lpstr>
      <vt:lpstr>Office Theme</vt:lpstr>
      <vt:lpstr>PowerPoint Presentation</vt:lpstr>
      <vt:lpstr>University Profile</vt:lpstr>
      <vt:lpstr>Rankings</vt:lpstr>
      <vt:lpstr>We Serve a Distinct Region of Kentucky</vt:lpstr>
      <vt:lpstr>Commitment to Regional Affordability</vt:lpstr>
      <vt:lpstr>PowerPoint Presentation</vt:lpstr>
      <vt:lpstr>Budget Control Measures</vt:lpstr>
      <vt:lpstr>Strong Academic Programs  Serving the Economy and Region</vt:lpstr>
      <vt:lpstr>Academic &amp; Student Performance</vt:lpstr>
      <vt:lpstr>Craft Academy - Mandated Program</vt:lpstr>
      <vt:lpstr>PowerPoint Presentation</vt:lpstr>
      <vt:lpstr>Funding and Legislative Requests</vt:lpstr>
      <vt:lpstr>Funding and Legislative Consideration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Jacqueline N. Graves</cp:lastModifiedBy>
  <cp:revision>92</cp:revision>
  <cp:lastPrinted>2020-02-11T16:25:03Z</cp:lastPrinted>
  <dcterms:created xsi:type="dcterms:W3CDTF">2018-01-26T20:56:22Z</dcterms:created>
  <dcterms:modified xsi:type="dcterms:W3CDTF">2020-02-11T17:01:42Z</dcterms:modified>
</cp:coreProperties>
</file>