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6118" r:id="rId2"/>
    <p:sldMasterId id="2147484501" r:id="rId3"/>
    <p:sldMasterId id="2147483681" r:id="rId4"/>
    <p:sldMasterId id="2147483693" r:id="rId5"/>
    <p:sldMasterId id="2147483696" r:id="rId6"/>
    <p:sldMasterId id="2147483703" r:id="rId7"/>
    <p:sldMasterId id="2147483711" r:id="rId8"/>
  </p:sldMasterIdLst>
  <p:notesMasterIdLst>
    <p:notesMasterId r:id="rId25"/>
  </p:notesMasterIdLst>
  <p:handoutMasterIdLst>
    <p:handoutMasterId r:id="rId26"/>
  </p:handoutMasterIdLst>
  <p:sldIdLst>
    <p:sldId id="321" r:id="rId9"/>
    <p:sldId id="347" r:id="rId10"/>
    <p:sldId id="388" r:id="rId11"/>
    <p:sldId id="367" r:id="rId12"/>
    <p:sldId id="389" r:id="rId13"/>
    <p:sldId id="383" r:id="rId14"/>
    <p:sldId id="366" r:id="rId15"/>
    <p:sldId id="365" r:id="rId16"/>
    <p:sldId id="386" r:id="rId17"/>
    <p:sldId id="387" r:id="rId18"/>
    <p:sldId id="392" r:id="rId19"/>
    <p:sldId id="364" r:id="rId20"/>
    <p:sldId id="375" r:id="rId21"/>
    <p:sldId id="393" r:id="rId22"/>
    <p:sldId id="385" r:id="rId23"/>
    <p:sldId id="311" r:id="rId24"/>
  </p:sldIdLst>
  <p:sldSz cx="9144000" cy="6858000" type="screen4x3"/>
  <p:notesSz cx="6950075" cy="9236075"/>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User1" initials="Unknown User1" lastIdx="1" clrIdx="0"/>
  <p:cmAuthor id="18" name="Unknown User2" initials="Unknown User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D0000"/>
    <a:srgbClr val="834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86388"/>
  </p:normalViewPr>
  <p:slideViewPr>
    <p:cSldViewPr snapToGrid="0" snapToObjects="1">
      <p:cViewPr varScale="1">
        <p:scale>
          <a:sx n="168" d="100"/>
          <a:sy n="168" d="100"/>
        </p:scale>
        <p:origin x="2280" y="2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2" d="100"/>
          <a:sy n="152" d="100"/>
        </p:scale>
        <p:origin x="418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a:latin typeface="+mn-lt"/>
                <a:ea typeface="+mn-ea"/>
                <a:cs typeface="+mn-cs"/>
              </a:defRPr>
            </a:lvl1pPr>
          </a:lstStyle>
          <a:p>
            <a:pPr>
              <a:defRPr/>
            </a:pPr>
            <a:fld id="{8B5C52DD-193D-C941-8923-A120034163A9}" type="datetimeFigureOut">
              <a:rPr lang="en-US"/>
              <a:pPr>
                <a:defRPr/>
              </a:pPr>
              <a:t>2/19/20</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a:latin typeface="+mn-lt"/>
                <a:ea typeface="+mn-ea"/>
                <a:cs typeface="+mn-cs"/>
              </a:defRPr>
            </a:lvl1pPr>
          </a:lstStyle>
          <a:p>
            <a:pPr>
              <a:defRPr/>
            </a:pPr>
            <a:fld id="{A08DCF07-A55F-C344-9F4B-3CDEAF30AC5B}" type="slidenum">
              <a:rPr lang="en-US"/>
              <a:pPr>
                <a:defRPr/>
              </a:pPr>
              <a:t>‹#›</a:t>
            </a:fld>
            <a:endParaRPr lang="en-US" dirty="0"/>
          </a:p>
        </p:txBody>
      </p:sp>
    </p:spTree>
    <p:extLst>
      <p:ext uri="{BB962C8B-B14F-4D97-AF65-F5344CB8AC3E}">
        <p14:creationId xmlns:p14="http://schemas.microsoft.com/office/powerpoint/2010/main" val="233835509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9E4BC2-B084-B243-8D9B-C6611E5AC16E}" type="slidenum">
              <a:rPr lang="en-US" smtClean="0"/>
              <a:pPr/>
              <a:t>1</a:t>
            </a:fld>
            <a:endParaRPr lang="en-US" dirty="0"/>
          </a:p>
        </p:txBody>
      </p:sp>
    </p:spTree>
    <p:extLst>
      <p:ext uri="{BB962C8B-B14F-4D97-AF65-F5344CB8AC3E}">
        <p14:creationId xmlns:p14="http://schemas.microsoft.com/office/powerpoint/2010/main" val="344621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Slight drop is due to decrease in our internally financed research activity from endowments and gifts.  External funding expenditures actually rose from $120 million in 2017 to $125 million in 2019.</a:t>
            </a:r>
          </a:p>
        </p:txBody>
      </p:sp>
      <p:sp>
        <p:nvSpPr>
          <p:cNvPr id="4" name="Slide Number Placeholder 3"/>
          <p:cNvSpPr>
            <a:spLocks noGrp="1"/>
          </p:cNvSpPr>
          <p:nvPr>
            <p:ph type="sldNum" sz="quarter" idx="5"/>
          </p:nvPr>
        </p:nvSpPr>
        <p:spPr/>
        <p:txBody>
          <a:bodyPr/>
          <a:lstStyle/>
          <a:p>
            <a:pPr>
              <a:defRPr/>
            </a:pPr>
            <a:fld id="{A08DCF07-A55F-C344-9F4B-3CDEAF30AC5B}" type="slidenum">
              <a:rPr lang="en-US" smtClean="0"/>
              <a:pPr>
                <a:defRPr/>
              </a:pPr>
              <a:t>4</a:t>
            </a:fld>
            <a:endParaRPr lang="en-US" dirty="0"/>
          </a:p>
        </p:txBody>
      </p:sp>
    </p:spTree>
    <p:extLst>
      <p:ext uri="{BB962C8B-B14F-4D97-AF65-F5344CB8AC3E}">
        <p14:creationId xmlns:p14="http://schemas.microsoft.com/office/powerpoint/2010/main" val="3236116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 Male Initiative – addressing various scholastic and social challenges facing African-American male students, through academic engagement, mentoring, peer connection, and student involvement.</a:t>
            </a:r>
            <a:endParaRPr lang="en-US" i="0" dirty="0"/>
          </a:p>
          <a:p>
            <a:r>
              <a:rPr lang="en-US" dirty="0"/>
              <a:t>Persistence Grants – designed to provide a safety net for students who may, for financial reasons, be on the verge of dropping out</a:t>
            </a:r>
          </a:p>
          <a:p>
            <a:r>
              <a:rPr lang="en-US" dirty="0"/>
              <a:t>“Just in Time” Initiative – designed to encourage students who are taking a heavy part-time load to switch to full-time, saving them money and helping them graduate sooner</a:t>
            </a:r>
          </a:p>
        </p:txBody>
      </p:sp>
      <p:sp>
        <p:nvSpPr>
          <p:cNvPr id="4" name="Slide Number Placeholder 3"/>
          <p:cNvSpPr>
            <a:spLocks noGrp="1"/>
          </p:cNvSpPr>
          <p:nvPr>
            <p:ph type="sldNum" sz="quarter" idx="5"/>
          </p:nvPr>
        </p:nvSpPr>
        <p:spPr/>
        <p:txBody>
          <a:bodyPr/>
          <a:lstStyle/>
          <a:p>
            <a:pPr>
              <a:defRPr/>
            </a:pPr>
            <a:fld id="{A08DCF07-A55F-C344-9F4B-3CDEAF30AC5B}" type="slidenum">
              <a:rPr lang="en-US" smtClean="0"/>
              <a:pPr>
                <a:defRPr/>
              </a:pPr>
              <a:t>8</a:t>
            </a:fld>
            <a:endParaRPr lang="en-US" dirty="0"/>
          </a:p>
        </p:txBody>
      </p:sp>
    </p:spTree>
    <p:extLst>
      <p:ext uri="{BB962C8B-B14F-4D97-AF65-F5344CB8AC3E}">
        <p14:creationId xmlns:p14="http://schemas.microsoft.com/office/powerpoint/2010/main" val="4270015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8DCF07-A55F-C344-9F4B-3CDEAF30AC5B}" type="slidenum">
              <a:rPr lang="en-US" smtClean="0"/>
              <a:pPr>
                <a:defRPr/>
              </a:pPr>
              <a:t>10</a:t>
            </a:fld>
            <a:endParaRPr lang="en-US" dirty="0"/>
          </a:p>
        </p:txBody>
      </p:sp>
    </p:spTree>
    <p:extLst>
      <p:ext uri="{BB962C8B-B14F-4D97-AF65-F5344CB8AC3E}">
        <p14:creationId xmlns:p14="http://schemas.microsoft.com/office/powerpoint/2010/main" val="1823665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governors resurgence fund</a:t>
            </a:r>
          </a:p>
        </p:txBody>
      </p:sp>
      <p:sp>
        <p:nvSpPr>
          <p:cNvPr id="4" name="Slide Number Placeholder 3"/>
          <p:cNvSpPr>
            <a:spLocks noGrp="1"/>
          </p:cNvSpPr>
          <p:nvPr>
            <p:ph type="sldNum" sz="quarter" idx="5"/>
          </p:nvPr>
        </p:nvSpPr>
        <p:spPr/>
        <p:txBody>
          <a:bodyPr/>
          <a:lstStyle/>
          <a:p>
            <a:pPr>
              <a:defRPr/>
            </a:pPr>
            <a:fld id="{A08DCF07-A55F-C344-9F4B-3CDEAF30AC5B}" type="slidenum">
              <a:rPr lang="en-US" smtClean="0"/>
              <a:pPr>
                <a:defRPr/>
              </a:pPr>
              <a:t>12</a:t>
            </a:fld>
            <a:endParaRPr lang="en-US" dirty="0"/>
          </a:p>
        </p:txBody>
      </p:sp>
    </p:spTree>
    <p:extLst>
      <p:ext uri="{BB962C8B-B14F-4D97-AF65-F5344CB8AC3E}">
        <p14:creationId xmlns:p14="http://schemas.microsoft.com/office/powerpoint/2010/main" val="186962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wenmeyer 1">
    <p:bg>
      <p:bgPr>
        <a:blipFill dpi="0" rotWithShape="0">
          <a:blip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half" idx="1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a:spLocks noGrp="1"/>
          </p:cNvSpPr>
          <p:nvPr>
            <p:ph type="title"/>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a:t>Click to edit Master title style</a:t>
            </a:r>
            <a:endParaRPr lang="en-US" dirty="0"/>
          </a:p>
        </p:txBody>
      </p:sp>
      <p:sp>
        <p:nvSpPr>
          <p:cNvPr id="10" name="Text Placeholder 3"/>
          <p:cNvSpPr>
            <a:spLocks noGrp="1"/>
          </p:cNvSpPr>
          <p:nvPr>
            <p:ph type="body" sz="half" idx="12"/>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94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udent Life 6">
    <p:bg>
      <p:bgPr>
        <a:blipFill dpi="0" rotWithShape="0">
          <a:blip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a:t>Click to edit Master title style</a:t>
            </a:r>
            <a:endParaRPr lang="en-US" dirty="0"/>
          </a:p>
        </p:txBody>
      </p:sp>
      <p:sp>
        <p:nvSpPr>
          <p:cNvPr id="5" name="Text Placeholder 3"/>
          <p:cNvSpPr>
            <a:spLocks noGrp="1"/>
          </p:cNvSpPr>
          <p:nvPr>
            <p:ph type="body" sz="half" idx="1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3"/>
          <p:cNvSpPr>
            <a:spLocks noGrp="1"/>
          </p:cNvSpPr>
          <p:nvPr>
            <p:ph type="body" sz="half" idx="12"/>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58903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udent Life 7">
    <p:bg>
      <p:bgPr>
        <a:blipFill dpi="0" rotWithShape="0">
          <a:blip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a:t>Click to edit Master title style</a:t>
            </a:r>
            <a:endParaRPr lang="en-US" dirty="0"/>
          </a:p>
        </p:txBody>
      </p:sp>
      <p:sp>
        <p:nvSpPr>
          <p:cNvPr id="5" name="Text Placeholder 3"/>
          <p:cNvSpPr>
            <a:spLocks noGrp="1"/>
          </p:cNvSpPr>
          <p:nvPr>
            <p:ph type="body" sz="half" idx="1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3"/>
          <p:cNvSpPr>
            <a:spLocks noGrp="1"/>
          </p:cNvSpPr>
          <p:nvPr>
            <p:ph type="body" sz="half" idx="12"/>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8483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earch 1">
    <p:bg>
      <p:bgPr>
        <a:blipFill dpi="0" rotWithShape="0">
          <a:blip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a:t>Click to edit Master title style</a:t>
            </a:r>
            <a:endParaRPr lang="en-US" dirty="0"/>
          </a:p>
        </p:txBody>
      </p:sp>
      <p:sp>
        <p:nvSpPr>
          <p:cNvPr id="5" name="Text Placeholder 3"/>
          <p:cNvSpPr>
            <a:spLocks noGrp="1"/>
          </p:cNvSpPr>
          <p:nvPr>
            <p:ph type="body" sz="half" idx="1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3"/>
          <p:cNvSpPr>
            <a:spLocks noGrp="1"/>
          </p:cNvSpPr>
          <p:nvPr>
            <p:ph type="body" sz="half" idx="12"/>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053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search 2">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a:t>Click to edit Master title style</a:t>
            </a:r>
            <a:endParaRPr lang="en-US" dirty="0"/>
          </a:p>
        </p:txBody>
      </p:sp>
      <p:sp>
        <p:nvSpPr>
          <p:cNvPr id="5" name="Text Placeholder 3"/>
          <p:cNvSpPr>
            <a:spLocks noGrp="1"/>
          </p:cNvSpPr>
          <p:nvPr>
            <p:ph type="body" sz="half" idx="1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3"/>
          <p:cNvSpPr>
            <a:spLocks noGrp="1"/>
          </p:cNvSpPr>
          <p:nvPr>
            <p:ph type="body" sz="half" idx="12"/>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3450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search 3">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a:t>Click to edit Master title style</a:t>
            </a:r>
            <a:endParaRPr lang="en-US" dirty="0"/>
          </a:p>
        </p:txBody>
      </p:sp>
      <p:sp>
        <p:nvSpPr>
          <p:cNvPr id="5" name="Text Placeholder 3"/>
          <p:cNvSpPr>
            <a:spLocks noGrp="1"/>
          </p:cNvSpPr>
          <p:nvPr>
            <p:ph type="body" sz="half" idx="1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3"/>
          <p:cNvSpPr>
            <a:spLocks noGrp="1"/>
          </p:cNvSpPr>
          <p:nvPr>
            <p:ph type="body" sz="half" idx="12"/>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6117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earch 4">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a:t>Click to edit Master title style</a:t>
            </a:r>
            <a:endParaRPr lang="en-US" dirty="0"/>
          </a:p>
        </p:txBody>
      </p:sp>
      <p:sp>
        <p:nvSpPr>
          <p:cNvPr id="5" name="Text Placeholder 3"/>
          <p:cNvSpPr>
            <a:spLocks noGrp="1"/>
          </p:cNvSpPr>
          <p:nvPr>
            <p:ph type="body" sz="half" idx="1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3"/>
          <p:cNvSpPr>
            <a:spLocks noGrp="1"/>
          </p:cNvSpPr>
          <p:nvPr>
            <p:ph type="body" sz="half" idx="12"/>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313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search 5">
    <p:bg>
      <p:bgPr>
        <a:blipFill dpi="0" rotWithShape="0">
          <a:blip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a:t>Click to edit Master title style</a:t>
            </a:r>
            <a:endParaRPr lang="en-US" dirty="0"/>
          </a:p>
        </p:txBody>
      </p:sp>
      <p:sp>
        <p:nvSpPr>
          <p:cNvPr id="5" name="Text Placeholder 3"/>
          <p:cNvSpPr>
            <a:spLocks noGrp="1"/>
          </p:cNvSpPr>
          <p:nvPr>
            <p:ph type="body" sz="half" idx="1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3"/>
          <p:cNvSpPr>
            <a:spLocks noGrp="1"/>
          </p:cNvSpPr>
          <p:nvPr>
            <p:ph type="body" sz="half" idx="12"/>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99544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74000">
              <a:schemeClr val="bg1"/>
            </a:gs>
            <a:gs pos="100000">
              <a:srgbClr val="B2B2B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55B8F5C-984A-467B-86FF-68F29F9167C2}" type="datetimeFigureOut">
              <a:rPr lang="en-U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732955-FDCE-423D-B920-08D7F26917EF}" type="slidenum">
              <a:rPr lang="en-US" smtClean="0"/>
              <a:t>‹#›</a:t>
            </a:fld>
            <a:endParaRPr lang="en-US" dirty="0"/>
          </a:p>
        </p:txBody>
      </p:sp>
    </p:spTree>
    <p:extLst>
      <p:ext uri="{BB962C8B-B14F-4D97-AF65-F5344CB8AC3E}">
        <p14:creationId xmlns:p14="http://schemas.microsoft.com/office/powerpoint/2010/main" val="4042267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 y="227239"/>
            <a:ext cx="7886700" cy="687161"/>
          </a:xfrm>
        </p:spPr>
        <p:txBody>
          <a:bodyPr/>
          <a:lstStyle/>
          <a:p>
            <a:r>
              <a:rPr lang="en-US"/>
              <a:t>Click to edit Master title style</a:t>
            </a:r>
          </a:p>
        </p:txBody>
      </p:sp>
      <p:sp>
        <p:nvSpPr>
          <p:cNvPr id="3" name="Content Placeholder 2"/>
          <p:cNvSpPr>
            <a:spLocks noGrp="1"/>
          </p:cNvSpPr>
          <p:nvPr>
            <p:ph idx="1"/>
          </p:nvPr>
        </p:nvSpPr>
        <p:spPr>
          <a:xfrm>
            <a:off x="514350" y="1275829"/>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5B8F5C-984A-467B-86FF-68F29F9167C2}" type="datetimeFigureOut">
              <a:rPr lang="en-U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732955-FDCE-423D-B920-08D7F26917EF}" type="slidenum">
              <a:rPr lang="en-US" smtClean="0"/>
              <a:t>‹#›</a:t>
            </a:fld>
            <a:endParaRPr lang="en-US" dirty="0"/>
          </a:p>
        </p:txBody>
      </p:sp>
    </p:spTree>
    <p:extLst>
      <p:ext uri="{BB962C8B-B14F-4D97-AF65-F5344CB8AC3E}">
        <p14:creationId xmlns:p14="http://schemas.microsoft.com/office/powerpoint/2010/main" val="3638436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5B8F5C-984A-467B-86FF-68F29F9167C2}" type="datetimeFigureOut">
              <a:rPr lang="en-U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732955-FDCE-423D-B920-08D7F26917EF}" type="slidenum">
              <a:rPr lang="en-US" smtClean="0"/>
              <a:t>‹#›</a:t>
            </a:fld>
            <a:endParaRPr lang="en-US" dirty="0"/>
          </a:p>
        </p:txBody>
      </p:sp>
    </p:spTree>
    <p:extLst>
      <p:ext uri="{BB962C8B-B14F-4D97-AF65-F5344CB8AC3E}">
        <p14:creationId xmlns:p14="http://schemas.microsoft.com/office/powerpoint/2010/main" val="420275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wenmeyer 2">
    <p:bg>
      <p:bgPr>
        <a:blipFill dpi="0" rotWithShape="0">
          <a:blip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a:t>Click to edit Master title style</a:t>
            </a:r>
            <a:endParaRPr lang="en-US" dirty="0"/>
          </a:p>
        </p:txBody>
      </p:sp>
      <p:sp>
        <p:nvSpPr>
          <p:cNvPr id="5" name="Text Placeholder 3"/>
          <p:cNvSpPr>
            <a:spLocks noGrp="1"/>
          </p:cNvSpPr>
          <p:nvPr>
            <p:ph type="body" sz="half" idx="1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3"/>
          <p:cNvSpPr>
            <a:spLocks noGrp="1"/>
          </p:cNvSpPr>
          <p:nvPr>
            <p:ph type="body" sz="half" idx="12"/>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69714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5B8F5C-984A-467B-86FF-68F29F9167C2}" type="datetimeFigureOut">
              <a:rPr lang="en-US" smtClean="0"/>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732955-FDCE-423D-B920-08D7F26917EF}" type="slidenum">
              <a:rPr lang="en-US" smtClean="0"/>
              <a:t>‹#›</a:t>
            </a:fld>
            <a:endParaRPr lang="en-US" dirty="0"/>
          </a:p>
        </p:txBody>
      </p:sp>
    </p:spTree>
    <p:extLst>
      <p:ext uri="{BB962C8B-B14F-4D97-AF65-F5344CB8AC3E}">
        <p14:creationId xmlns:p14="http://schemas.microsoft.com/office/powerpoint/2010/main" val="3640116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5B8F5C-984A-467B-86FF-68F29F9167C2}" type="datetimeFigureOut">
              <a:rPr lang="en-US" smtClean="0"/>
              <a:t>2/19/20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732955-FDCE-423D-B920-08D7F26917EF}" type="slidenum">
              <a:rPr lang="en-US" smtClean="0"/>
              <a:t>‹#›</a:t>
            </a:fld>
            <a:endParaRPr lang="en-US" dirty="0"/>
          </a:p>
        </p:txBody>
      </p:sp>
    </p:spTree>
    <p:extLst>
      <p:ext uri="{BB962C8B-B14F-4D97-AF65-F5344CB8AC3E}">
        <p14:creationId xmlns:p14="http://schemas.microsoft.com/office/powerpoint/2010/main" val="292417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5B8F5C-984A-467B-86FF-68F29F9167C2}" type="datetimeFigureOut">
              <a:rPr lang="en-US" smtClean="0"/>
              <a:t>2/19/20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E732955-FDCE-423D-B920-08D7F26917EF}" type="slidenum">
              <a:rPr lang="en-US" smtClean="0"/>
              <a:t>‹#›</a:t>
            </a:fld>
            <a:endParaRPr lang="en-US" dirty="0"/>
          </a:p>
        </p:txBody>
      </p:sp>
    </p:spTree>
    <p:extLst>
      <p:ext uri="{BB962C8B-B14F-4D97-AF65-F5344CB8AC3E}">
        <p14:creationId xmlns:p14="http://schemas.microsoft.com/office/powerpoint/2010/main" val="1621594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5B8F5C-984A-467B-86FF-68F29F9167C2}" type="datetimeFigureOut">
              <a:rPr lang="en-US" smtClean="0"/>
              <a:t>2/19/20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732955-FDCE-423D-B920-08D7F26917EF}" type="slidenum">
              <a:rPr lang="en-US" smtClean="0"/>
              <a:t>‹#›</a:t>
            </a:fld>
            <a:endParaRPr lang="en-US" dirty="0"/>
          </a:p>
        </p:txBody>
      </p:sp>
    </p:spTree>
    <p:extLst>
      <p:ext uri="{BB962C8B-B14F-4D97-AF65-F5344CB8AC3E}">
        <p14:creationId xmlns:p14="http://schemas.microsoft.com/office/powerpoint/2010/main" val="1913670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55B8F5C-984A-467B-86FF-68F29F9167C2}" type="datetimeFigureOut">
              <a:rPr lang="en-US" smtClean="0"/>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732955-FDCE-423D-B920-08D7F26917EF}" type="slidenum">
              <a:rPr lang="en-US" smtClean="0"/>
              <a:t>‹#›</a:t>
            </a:fld>
            <a:endParaRPr lang="en-US" dirty="0"/>
          </a:p>
        </p:txBody>
      </p:sp>
    </p:spTree>
    <p:extLst>
      <p:ext uri="{BB962C8B-B14F-4D97-AF65-F5344CB8AC3E}">
        <p14:creationId xmlns:p14="http://schemas.microsoft.com/office/powerpoint/2010/main" val="1362518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55B8F5C-984A-467B-86FF-68F29F9167C2}" type="datetimeFigureOut">
              <a:rPr lang="en-US" smtClean="0"/>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732955-FDCE-423D-B920-08D7F26917EF}" type="slidenum">
              <a:rPr lang="en-US" smtClean="0"/>
              <a:t>‹#›</a:t>
            </a:fld>
            <a:endParaRPr lang="en-US" dirty="0"/>
          </a:p>
        </p:txBody>
      </p:sp>
    </p:spTree>
    <p:extLst>
      <p:ext uri="{BB962C8B-B14F-4D97-AF65-F5344CB8AC3E}">
        <p14:creationId xmlns:p14="http://schemas.microsoft.com/office/powerpoint/2010/main" val="2830536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5B8F5C-984A-467B-86FF-68F29F9167C2}" type="datetimeFigureOut">
              <a:rPr lang="en-U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732955-FDCE-423D-B920-08D7F26917EF}" type="slidenum">
              <a:rPr lang="en-US" smtClean="0"/>
              <a:t>‹#›</a:t>
            </a:fld>
            <a:endParaRPr lang="en-US" dirty="0"/>
          </a:p>
        </p:txBody>
      </p:sp>
    </p:spTree>
    <p:extLst>
      <p:ext uri="{BB962C8B-B14F-4D97-AF65-F5344CB8AC3E}">
        <p14:creationId xmlns:p14="http://schemas.microsoft.com/office/powerpoint/2010/main" val="3173740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5B8F5C-984A-467B-86FF-68F29F9167C2}" type="datetimeFigureOut">
              <a:rPr lang="en-U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732955-FDCE-423D-B920-08D7F26917EF}" type="slidenum">
              <a:rPr lang="en-US" smtClean="0"/>
              <a:t>‹#›</a:t>
            </a:fld>
            <a:endParaRPr lang="en-US" dirty="0"/>
          </a:p>
        </p:txBody>
      </p:sp>
    </p:spTree>
    <p:extLst>
      <p:ext uri="{BB962C8B-B14F-4D97-AF65-F5344CB8AC3E}">
        <p14:creationId xmlns:p14="http://schemas.microsoft.com/office/powerpoint/2010/main" val="3059545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990600"/>
            <a:ext cx="3962400" cy="457200"/>
          </a:xfrm>
          <a:prstGeom prst="rect">
            <a:avLst/>
          </a:prstGeom>
        </p:spPr>
        <p:txBody>
          <a:bodyPr anchor="b"/>
          <a:lstStyle>
            <a:lvl1pPr algn="l">
              <a:defRPr sz="1200" b="1" i="0">
                <a:solidFill>
                  <a:srgbClr val="B5191A"/>
                </a:solidFill>
                <a:latin typeface="Helvetica Neue"/>
                <a:cs typeface="Helvetica Neue"/>
              </a:defRPr>
            </a:lvl1pPr>
          </a:lstStyle>
          <a:p>
            <a:r>
              <a:rPr lang="en-US" dirty="0"/>
              <a:t>Click to add Headline</a:t>
            </a:r>
          </a:p>
        </p:txBody>
      </p:sp>
      <p:sp>
        <p:nvSpPr>
          <p:cNvPr id="4" name="Text Placeholder 3"/>
          <p:cNvSpPr>
            <a:spLocks noGrp="1"/>
          </p:cNvSpPr>
          <p:nvPr>
            <p:ph type="body" sz="half" idx="2" hasCustomPrompt="1"/>
          </p:nvPr>
        </p:nvSpPr>
        <p:spPr>
          <a:xfrm>
            <a:off x="533400" y="1524003"/>
            <a:ext cx="3962400" cy="4419601"/>
          </a:xfrm>
          <a:prstGeom prst="rect">
            <a:avLst/>
          </a:prstGeom>
        </p:spPr>
        <p:txBody>
          <a:bodyPr>
            <a:normAutofit/>
          </a:bodyPr>
          <a:lstStyle>
            <a:lvl1pPr marL="0" indent="0">
              <a:lnSpc>
                <a:spcPct val="150000"/>
              </a:lnSpc>
              <a:spcBef>
                <a:spcPts val="0"/>
              </a:spcBef>
              <a:spcAft>
                <a:spcPts val="0"/>
              </a:spcAft>
              <a:buNone/>
              <a:defRPr sz="900" b="0" i="0">
                <a:latin typeface="Helvetica Neue"/>
                <a:cs typeface="Helvetica Neue"/>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add Text</a:t>
            </a:r>
          </a:p>
        </p:txBody>
      </p:sp>
      <p:cxnSp>
        <p:nvCxnSpPr>
          <p:cNvPr id="9" name="Straight Connector 8"/>
          <p:cNvCxnSpPr/>
          <p:nvPr userDrawn="1"/>
        </p:nvCxnSpPr>
        <p:spPr>
          <a:xfrm rot="10800000">
            <a:off x="6096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0" name="Picture Placeholder 2"/>
          <p:cNvSpPr>
            <a:spLocks noGrp="1"/>
          </p:cNvSpPr>
          <p:nvPr>
            <p:ph type="pic" idx="12"/>
          </p:nvPr>
        </p:nvSpPr>
        <p:spPr>
          <a:xfrm>
            <a:off x="4648200" y="1447801"/>
            <a:ext cx="3886200" cy="4495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12" name="Text Placeholder 3"/>
          <p:cNvSpPr>
            <a:spLocks noGrp="1"/>
          </p:cNvSpPr>
          <p:nvPr>
            <p:ph type="body" sz="half" idx="11" hasCustomPrompt="1"/>
          </p:nvPr>
        </p:nvSpPr>
        <p:spPr>
          <a:xfrm>
            <a:off x="2362200" y="152403"/>
            <a:ext cx="6172200" cy="838199"/>
          </a:xfrm>
          <a:prstGeom prst="rect">
            <a:avLst/>
          </a:prstGeom>
        </p:spPr>
        <p:txBody>
          <a:bodyPr anchor="b">
            <a:normAutofit/>
          </a:bodyPr>
          <a:lstStyle>
            <a:lvl1pPr marL="0" indent="0">
              <a:buNone/>
              <a:defRPr sz="1650" b="0" i="0">
                <a:solidFill>
                  <a:srgbClr val="AD0000"/>
                </a:solidFill>
                <a:latin typeface="HelveticaNeueLT Std Med Cn"/>
                <a:cs typeface="HelveticaNeueLT Std Med Cn"/>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add Presentation Title</a:t>
            </a:r>
          </a:p>
        </p:txBody>
      </p:sp>
    </p:spTree>
    <p:extLst>
      <p:ext uri="{BB962C8B-B14F-4D97-AF65-F5344CB8AC3E}">
        <p14:creationId xmlns:p14="http://schemas.microsoft.com/office/powerpoint/2010/main" val="2603414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945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wenmeyer 3">
    <p:bg>
      <p:bgPr>
        <a:blipFill dpi="0" rotWithShape="0">
          <a:blip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a:t>Click to edit Master title style</a:t>
            </a:r>
            <a:endParaRPr lang="en-US" dirty="0"/>
          </a:p>
        </p:txBody>
      </p:sp>
      <p:sp>
        <p:nvSpPr>
          <p:cNvPr id="5" name="Text Placeholder 3"/>
          <p:cNvSpPr>
            <a:spLocks noGrp="1"/>
          </p:cNvSpPr>
          <p:nvPr>
            <p:ph type="body" sz="half" idx="1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3"/>
          <p:cNvSpPr>
            <a:spLocks noGrp="1"/>
          </p:cNvSpPr>
          <p:nvPr>
            <p:ph type="body" sz="half" idx="12"/>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28849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533400" y="2691824"/>
            <a:ext cx="8077200" cy="584776"/>
          </a:xfrm>
          <a:prstGeom prst="rect">
            <a:avLst/>
          </a:prstGeom>
        </p:spPr>
        <p:txBody>
          <a:bodyPr vert="horz" anchor="t">
            <a:spAutoFit/>
          </a:bodyPr>
          <a:lstStyle>
            <a:lvl1pPr>
              <a:defRPr sz="3200" b="0" i="0">
                <a:latin typeface="HelveticaNeueLT Std Bold Cn"/>
                <a:cs typeface="HelveticaNeueLT Std Bold Cn"/>
              </a:defRPr>
            </a:lvl1pPr>
          </a:lstStyle>
          <a:p>
            <a:r>
              <a:rPr lang="en-US"/>
              <a:t>Click to edit Master title style</a:t>
            </a:r>
            <a:endParaRPr lang="en-US" dirty="0"/>
          </a:p>
        </p:txBody>
      </p:sp>
      <p:sp>
        <p:nvSpPr>
          <p:cNvPr id="5" name="Text Placeholder 3"/>
          <p:cNvSpPr>
            <a:spLocks noGrp="1"/>
          </p:cNvSpPr>
          <p:nvPr>
            <p:ph type="body" sz="half" idx="11"/>
          </p:nvPr>
        </p:nvSpPr>
        <p:spPr>
          <a:xfrm>
            <a:off x="533400" y="1"/>
            <a:ext cx="8001000" cy="838200"/>
          </a:xfrm>
          <a:prstGeom prst="rect">
            <a:avLst/>
          </a:prstGeom>
        </p:spPr>
        <p:txBody>
          <a:bodyPr anchor="ctr">
            <a:normAutofit/>
          </a:bodyPr>
          <a:lstStyle>
            <a:lvl1pPr marL="0" indent="0">
              <a:buNone/>
              <a:defRPr sz="2200" b="0" i="0">
                <a:solidFill>
                  <a:srgbClr val="AD0000"/>
                </a:solidFill>
                <a:latin typeface="HelveticaNeueLT Std Bold"/>
                <a:cs typeface="HelveticaNeueLT Std Bol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55914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cxnSp>
        <p:nvCxnSpPr>
          <p:cNvPr id="6" name="Straight Connector 5"/>
          <p:cNvCxnSpPr/>
          <p:nvPr userDrawn="1"/>
        </p:nvCxnSpPr>
        <p:spPr>
          <a:xfrm flipH="1" flipV="1">
            <a:off x="533400" y="1446213"/>
            <a:ext cx="3962400" cy="1587"/>
          </a:xfrm>
          <a:prstGeom prst="line">
            <a:avLst/>
          </a:prstGeom>
          <a:ln w="38100" cmpd="sng"/>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33400" y="914400"/>
            <a:ext cx="3962400" cy="457200"/>
          </a:xfrm>
          <a:prstGeom prst="rect">
            <a:avLst/>
          </a:prstGeom>
        </p:spPr>
        <p:txBody>
          <a:bodyPr anchor="b"/>
          <a:lstStyle>
            <a:lvl1pPr algn="l">
              <a:defRPr sz="1600" b="0" i="0">
                <a:solidFill>
                  <a:srgbClr val="B5191A"/>
                </a:solidFill>
                <a:latin typeface="HelveticaNeueLT Std Med Cn"/>
                <a:cs typeface="HelveticaNeueLT Std Med Cn"/>
              </a:defRPr>
            </a:lvl1pPr>
          </a:lstStyle>
          <a:p>
            <a:r>
              <a:rPr lang="en-US"/>
              <a:t>Click to edit Master title style</a:t>
            </a:r>
            <a:endParaRPr lang="en-US" dirty="0"/>
          </a:p>
        </p:txBody>
      </p:sp>
      <p:sp>
        <p:nvSpPr>
          <p:cNvPr id="4" name="Text Placeholder 3"/>
          <p:cNvSpPr>
            <a:spLocks noGrp="1"/>
          </p:cNvSpPr>
          <p:nvPr>
            <p:ph type="body" sz="half" idx="2"/>
          </p:nvPr>
        </p:nvSpPr>
        <p:spPr>
          <a:xfrm>
            <a:off x="533400" y="1524001"/>
            <a:ext cx="3962400" cy="4419601"/>
          </a:xfrm>
          <a:prstGeom prst="rect">
            <a:avLst/>
          </a:prstGeom>
        </p:spPr>
        <p:txBody>
          <a:bodyPr>
            <a:normAutofit/>
          </a:bodyPr>
          <a:lstStyle>
            <a:lvl1pPr marL="0" indent="0">
              <a:lnSpc>
                <a:spcPct val="150000"/>
              </a:lnSpc>
              <a:spcBef>
                <a:spcPts val="0"/>
              </a:spcBef>
              <a:spcAft>
                <a:spcPts val="0"/>
              </a:spcAft>
              <a:buNone/>
              <a:defRPr sz="1200" b="0" i="0">
                <a:latin typeface="HelveticaNeueLT Std Lt"/>
                <a:cs typeface="HelveticaNeueLT Std 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ext Placeholder 3"/>
          <p:cNvSpPr>
            <a:spLocks noGrp="1"/>
          </p:cNvSpPr>
          <p:nvPr>
            <p:ph type="body" sz="half" idx="11"/>
          </p:nvPr>
        </p:nvSpPr>
        <p:spPr>
          <a:xfrm>
            <a:off x="533400" y="0"/>
            <a:ext cx="8001000" cy="838199"/>
          </a:xfrm>
          <a:prstGeom prst="rect">
            <a:avLst/>
          </a:prstGeom>
        </p:spPr>
        <p:txBody>
          <a:bodyPr anchor="ctr">
            <a:normAutofit/>
          </a:bodyPr>
          <a:lstStyle>
            <a:lvl1pPr marL="0" indent="0">
              <a:buNone/>
              <a:defRPr sz="2200" b="0" i="0">
                <a:solidFill>
                  <a:srgbClr val="AD0000"/>
                </a:solidFill>
                <a:latin typeface="HelveticaNeueLT Std Bold"/>
                <a:cs typeface="HelveticaNeueLT Std Bol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35071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cxnSp>
        <p:nvCxnSpPr>
          <p:cNvPr id="6" name="Straight Connector 5"/>
          <p:cNvCxnSpPr/>
          <p:nvPr userDrawn="1"/>
        </p:nvCxnSpPr>
        <p:spPr>
          <a:xfrm rot="10800000">
            <a:off x="4648200" y="1446213"/>
            <a:ext cx="3886200" cy="1587"/>
          </a:xfrm>
          <a:prstGeom prst="line">
            <a:avLst/>
          </a:prstGeom>
          <a:ln w="38100" cmpd="sng"/>
        </p:spPr>
        <p:style>
          <a:lnRef idx="1">
            <a:schemeClr val="accent2"/>
          </a:lnRef>
          <a:fillRef idx="0">
            <a:schemeClr val="accent2"/>
          </a:fillRef>
          <a:effectRef idx="0">
            <a:schemeClr val="accent2"/>
          </a:effectRef>
          <a:fontRef idx="minor">
            <a:schemeClr val="tx1"/>
          </a:fontRef>
        </p:style>
      </p:cxnSp>
      <p:sp>
        <p:nvSpPr>
          <p:cNvPr id="9" name="Title 1"/>
          <p:cNvSpPr>
            <a:spLocks noGrp="1"/>
          </p:cNvSpPr>
          <p:nvPr>
            <p:ph type="title"/>
          </p:nvPr>
        </p:nvSpPr>
        <p:spPr>
          <a:xfrm>
            <a:off x="4572000" y="914400"/>
            <a:ext cx="3962400" cy="457200"/>
          </a:xfrm>
          <a:prstGeom prst="rect">
            <a:avLst/>
          </a:prstGeom>
        </p:spPr>
        <p:txBody>
          <a:bodyPr anchor="b"/>
          <a:lstStyle>
            <a:lvl1pPr algn="l">
              <a:defRPr sz="1600" b="0" i="0">
                <a:solidFill>
                  <a:srgbClr val="B5191A"/>
                </a:solidFill>
                <a:latin typeface="HelveticaNeueLT Std Bold"/>
                <a:cs typeface="HelveticaNeueLT Std Bold"/>
              </a:defRPr>
            </a:lvl1pPr>
          </a:lstStyle>
          <a:p>
            <a:r>
              <a:rPr lang="en-US"/>
              <a:t>Click to edit Master title style</a:t>
            </a:r>
            <a:endParaRPr lang="en-US" dirty="0"/>
          </a:p>
        </p:txBody>
      </p:sp>
      <p:sp>
        <p:nvSpPr>
          <p:cNvPr id="10" name="Text Placeholder 3"/>
          <p:cNvSpPr>
            <a:spLocks noGrp="1"/>
          </p:cNvSpPr>
          <p:nvPr>
            <p:ph type="body" sz="half" idx="2"/>
          </p:nvPr>
        </p:nvSpPr>
        <p:spPr>
          <a:xfrm>
            <a:off x="4572000" y="1524001"/>
            <a:ext cx="3962400" cy="4419601"/>
          </a:xfrm>
          <a:prstGeom prst="rect">
            <a:avLst/>
          </a:prstGeom>
        </p:spPr>
        <p:txBody>
          <a:bodyPr>
            <a:normAutofit/>
          </a:bodyPr>
          <a:lstStyle>
            <a:lvl1pPr marL="0" indent="0">
              <a:lnSpc>
                <a:spcPct val="150000"/>
              </a:lnSpc>
              <a:spcBef>
                <a:spcPts val="0"/>
              </a:spcBef>
              <a:buNone/>
              <a:defRPr sz="1200" b="0" i="0">
                <a:latin typeface="HelveticaNeueLT Std Lt"/>
                <a:cs typeface="HelveticaNeueLT Std 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3"/>
          <p:cNvSpPr>
            <a:spLocks noGrp="1"/>
          </p:cNvSpPr>
          <p:nvPr>
            <p:ph type="body" sz="half" idx="11"/>
          </p:nvPr>
        </p:nvSpPr>
        <p:spPr>
          <a:xfrm>
            <a:off x="609600" y="0"/>
            <a:ext cx="7924800" cy="838200"/>
          </a:xfrm>
          <a:prstGeom prst="rect">
            <a:avLst/>
          </a:prstGeom>
        </p:spPr>
        <p:txBody>
          <a:bodyPr anchor="ctr">
            <a:normAutofit/>
          </a:bodyPr>
          <a:lstStyle>
            <a:lvl1pPr marL="0" indent="0">
              <a:buNone/>
              <a:defRPr sz="2200" b="0" i="0">
                <a:solidFill>
                  <a:srgbClr val="AD0000"/>
                </a:solidFill>
                <a:latin typeface="HelveticaNeueLT Std Bold"/>
                <a:cs typeface="HelveticaNeueLT Std Bol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35080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cxnSp>
        <p:nvCxnSpPr>
          <p:cNvPr id="5" name="Straight Connector 4"/>
          <p:cNvCxnSpPr/>
          <p:nvPr userDrawn="1"/>
        </p:nvCxnSpPr>
        <p:spPr>
          <a:xfrm>
            <a:off x="381000" y="1444625"/>
            <a:ext cx="8153400" cy="1588"/>
          </a:xfrm>
          <a:prstGeom prst="line">
            <a:avLst/>
          </a:prstGeom>
          <a:ln w="38100" cmpd="sng">
            <a:solidFill>
              <a:srgbClr val="AD0000"/>
            </a:solidFill>
          </a:ln>
        </p:spPr>
        <p:style>
          <a:lnRef idx="1">
            <a:schemeClr val="accent2"/>
          </a:lnRef>
          <a:fillRef idx="0">
            <a:schemeClr val="accent2"/>
          </a:fillRef>
          <a:effectRef idx="0">
            <a:schemeClr val="accent2"/>
          </a:effectRef>
          <a:fontRef idx="minor">
            <a:schemeClr val="tx1"/>
          </a:fontRef>
        </p:style>
      </p:cxnSp>
      <p:sp>
        <p:nvSpPr>
          <p:cNvPr id="6" name="Title 1"/>
          <p:cNvSpPr>
            <a:spLocks noGrp="1"/>
          </p:cNvSpPr>
          <p:nvPr>
            <p:ph type="title"/>
          </p:nvPr>
        </p:nvSpPr>
        <p:spPr>
          <a:xfrm>
            <a:off x="381000" y="914400"/>
            <a:ext cx="8153400" cy="457200"/>
          </a:xfrm>
          <a:prstGeom prst="rect">
            <a:avLst/>
          </a:prstGeom>
        </p:spPr>
        <p:txBody>
          <a:bodyPr anchor="b"/>
          <a:lstStyle>
            <a:lvl1pPr algn="l">
              <a:defRPr sz="1600" b="0" i="0">
                <a:solidFill>
                  <a:srgbClr val="B5191A"/>
                </a:solidFill>
                <a:latin typeface="HelveticaNeueLT Std Med Cn"/>
                <a:cs typeface="HelveticaNeueLT Std Med Cn"/>
              </a:defRPr>
            </a:lvl1pPr>
          </a:lstStyle>
          <a:p>
            <a:r>
              <a:rPr lang="en-US"/>
              <a:t>Click to edit Master title style</a:t>
            </a:r>
            <a:endParaRPr lang="en-US" dirty="0"/>
          </a:p>
        </p:txBody>
      </p:sp>
      <p:sp>
        <p:nvSpPr>
          <p:cNvPr id="10" name="Text Placeholder 3"/>
          <p:cNvSpPr>
            <a:spLocks noGrp="1"/>
          </p:cNvSpPr>
          <p:nvPr>
            <p:ph type="body" sz="half" idx="2"/>
          </p:nvPr>
        </p:nvSpPr>
        <p:spPr>
          <a:xfrm>
            <a:off x="381000" y="1524001"/>
            <a:ext cx="8153400" cy="4419601"/>
          </a:xfrm>
          <a:prstGeom prst="rect">
            <a:avLst/>
          </a:prstGeom>
        </p:spPr>
        <p:txBody>
          <a:bodyPr>
            <a:normAutofit/>
          </a:bodyPr>
          <a:lstStyle>
            <a:lvl1pPr marL="0" indent="0">
              <a:lnSpc>
                <a:spcPct val="150000"/>
              </a:lnSpc>
              <a:spcBef>
                <a:spcPts val="0"/>
              </a:spcBef>
              <a:buNone/>
              <a:defRPr sz="1200" b="0" i="0">
                <a:latin typeface="HelveticaNeueLT Std Lt"/>
                <a:cs typeface="HelveticaNeueLT Std 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ext Placeholder 3"/>
          <p:cNvSpPr>
            <a:spLocks noGrp="1"/>
          </p:cNvSpPr>
          <p:nvPr>
            <p:ph type="body" sz="half" idx="11"/>
          </p:nvPr>
        </p:nvSpPr>
        <p:spPr>
          <a:xfrm>
            <a:off x="381000" y="76201"/>
            <a:ext cx="8153400" cy="685799"/>
          </a:xfrm>
          <a:prstGeom prst="rect">
            <a:avLst/>
          </a:prstGeom>
        </p:spPr>
        <p:txBody>
          <a:bodyPr anchor="ctr">
            <a:normAutofit/>
          </a:bodyPr>
          <a:lstStyle>
            <a:lvl1pPr marL="0" indent="0">
              <a:buNone/>
              <a:defRPr sz="2200" b="0" i="0">
                <a:solidFill>
                  <a:srgbClr val="AD0000"/>
                </a:solidFill>
                <a:latin typeface="HelveticaNeueLT Std Bold"/>
                <a:cs typeface="HelveticaNeueLT Std Bol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36459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cxnSp>
        <p:nvCxnSpPr>
          <p:cNvPr id="6" name="Straight Connector 5"/>
          <p:cNvCxnSpPr/>
          <p:nvPr userDrawn="1"/>
        </p:nvCxnSpPr>
        <p:spPr>
          <a:xfrm rot="10800000">
            <a:off x="609600" y="1446213"/>
            <a:ext cx="3886200" cy="1587"/>
          </a:xfrm>
          <a:prstGeom prst="line">
            <a:avLst/>
          </a:prstGeom>
          <a:ln w="38100" cmpd="sng"/>
        </p:spPr>
        <p:style>
          <a:lnRef idx="1">
            <a:schemeClr val="accent2"/>
          </a:lnRef>
          <a:fillRef idx="0">
            <a:schemeClr val="accent2"/>
          </a:fillRef>
          <a:effectRef idx="0">
            <a:schemeClr val="accent2"/>
          </a:effectRef>
          <a:fontRef idx="minor">
            <a:schemeClr val="tx1"/>
          </a:fontRef>
        </p:style>
      </p:cxnSp>
      <p:sp>
        <p:nvSpPr>
          <p:cNvPr id="9" name="Title 1"/>
          <p:cNvSpPr>
            <a:spLocks noGrp="1"/>
          </p:cNvSpPr>
          <p:nvPr>
            <p:ph type="title"/>
          </p:nvPr>
        </p:nvSpPr>
        <p:spPr>
          <a:xfrm>
            <a:off x="533400" y="914400"/>
            <a:ext cx="3962400" cy="457200"/>
          </a:xfrm>
          <a:prstGeom prst="rect">
            <a:avLst/>
          </a:prstGeom>
        </p:spPr>
        <p:txBody>
          <a:bodyPr anchor="b"/>
          <a:lstStyle>
            <a:lvl1pPr algn="l">
              <a:defRPr sz="1600" b="0" i="0">
                <a:solidFill>
                  <a:srgbClr val="B5191A"/>
                </a:solidFill>
                <a:latin typeface="HelveticaNeueLT Std Med Cn"/>
                <a:cs typeface="HelveticaNeueLT Std Med Cn"/>
              </a:defRPr>
            </a:lvl1pPr>
          </a:lstStyle>
          <a:p>
            <a:r>
              <a:rPr lang="en-US"/>
              <a:t>Click to edit Master title style</a:t>
            </a:r>
            <a:endParaRPr lang="en-US" dirty="0"/>
          </a:p>
        </p:txBody>
      </p:sp>
      <p:sp>
        <p:nvSpPr>
          <p:cNvPr id="7" name="Text Placeholder 3"/>
          <p:cNvSpPr>
            <a:spLocks noGrp="1"/>
          </p:cNvSpPr>
          <p:nvPr>
            <p:ph type="body" sz="half" idx="11"/>
          </p:nvPr>
        </p:nvSpPr>
        <p:spPr>
          <a:xfrm>
            <a:off x="533400" y="1"/>
            <a:ext cx="8001000" cy="838199"/>
          </a:xfrm>
          <a:prstGeom prst="rect">
            <a:avLst/>
          </a:prstGeom>
        </p:spPr>
        <p:txBody>
          <a:bodyPr anchor="ctr">
            <a:normAutofit/>
          </a:bodyPr>
          <a:lstStyle>
            <a:lvl1pPr marL="0" indent="0">
              <a:buNone/>
              <a:defRPr sz="2200" b="0" i="0">
                <a:solidFill>
                  <a:srgbClr val="AD0000"/>
                </a:solidFill>
                <a:latin typeface="HelveticaNeueLT Std Bold"/>
                <a:cs typeface="HelveticaNeueLT Std Bol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970646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4" name="Straight Connector 3"/>
          <p:cNvCxnSpPr/>
          <p:nvPr userDrawn="1"/>
        </p:nvCxnSpPr>
        <p:spPr>
          <a:xfrm rot="10800000">
            <a:off x="609600" y="1446213"/>
            <a:ext cx="3886200" cy="1587"/>
          </a:xfrm>
          <a:prstGeom prst="line">
            <a:avLst/>
          </a:prstGeom>
          <a:ln w="38100" cmpd="sng">
            <a:solidFill>
              <a:srgbClr val="AD0000"/>
            </a:solidFill>
          </a:ln>
        </p:spPr>
        <p:style>
          <a:lnRef idx="1">
            <a:schemeClr val="accent2"/>
          </a:lnRef>
          <a:fillRef idx="0">
            <a:schemeClr val="accent2"/>
          </a:fillRef>
          <a:effectRef idx="0">
            <a:schemeClr val="accent2"/>
          </a:effectRef>
          <a:fontRef idx="minor">
            <a:schemeClr val="tx1"/>
          </a:fontRef>
        </p:style>
      </p:cxnSp>
      <p:sp>
        <p:nvSpPr>
          <p:cNvPr id="3" name="Title 1"/>
          <p:cNvSpPr>
            <a:spLocks noGrp="1"/>
          </p:cNvSpPr>
          <p:nvPr>
            <p:ph type="title"/>
          </p:nvPr>
        </p:nvSpPr>
        <p:spPr>
          <a:xfrm>
            <a:off x="533400" y="914400"/>
            <a:ext cx="3962400" cy="457200"/>
          </a:xfrm>
          <a:prstGeom prst="rect">
            <a:avLst/>
          </a:prstGeom>
        </p:spPr>
        <p:txBody>
          <a:bodyPr anchor="b"/>
          <a:lstStyle>
            <a:lvl1pPr algn="l">
              <a:defRPr sz="1600" b="0" i="0">
                <a:solidFill>
                  <a:srgbClr val="B5191A"/>
                </a:solidFill>
                <a:latin typeface="HelveticaNeueLT Std Med Cn"/>
                <a:cs typeface="HelveticaNeueLT Std Med Cn"/>
              </a:defRPr>
            </a:lvl1pPr>
          </a:lstStyle>
          <a:p>
            <a:r>
              <a:rPr lang="en-US"/>
              <a:t>Click to edit Master title style</a:t>
            </a:r>
            <a:endParaRPr lang="en-US" dirty="0"/>
          </a:p>
        </p:txBody>
      </p:sp>
      <p:sp>
        <p:nvSpPr>
          <p:cNvPr id="6" name="Text Placeholder 3"/>
          <p:cNvSpPr>
            <a:spLocks noGrp="1"/>
          </p:cNvSpPr>
          <p:nvPr>
            <p:ph type="body" sz="half" idx="11"/>
          </p:nvPr>
        </p:nvSpPr>
        <p:spPr>
          <a:xfrm>
            <a:off x="533400" y="1"/>
            <a:ext cx="8001000" cy="838199"/>
          </a:xfrm>
          <a:prstGeom prst="rect">
            <a:avLst/>
          </a:prstGeom>
        </p:spPr>
        <p:txBody>
          <a:bodyPr anchor="ctr">
            <a:normAutofit/>
          </a:bodyPr>
          <a:lstStyle>
            <a:lvl1pPr marL="0" indent="0">
              <a:buNone/>
              <a:defRPr sz="2200" b="0" i="0">
                <a:solidFill>
                  <a:srgbClr val="AD0000"/>
                </a:solidFill>
                <a:latin typeface="HelveticaNeueLT Std Bold"/>
                <a:cs typeface="HelveticaNeueLT Std Bol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46798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nchor="ctr"/>
          <a:lstStyle>
            <a:lvl1pPr>
              <a:defRPr b="0" i="0">
                <a:solidFill>
                  <a:srgbClr val="AD0000"/>
                </a:solidFill>
                <a:latin typeface="HelveticaNeueLT Std Bold Cn"/>
                <a:cs typeface="HelveticaNeueLT Std Bold Cn"/>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13B603F6-86C8-4206-89B6-C8D814E25056}" type="datetime1">
              <a:rPr lang="en-US"/>
              <a:pPr>
                <a:defRPr/>
              </a:pPr>
              <a:t>2/19/20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3AEE1E2-5F89-7B43-9B6E-EA0348AEB86D}" type="slidenum">
              <a:rPr lang="en-US"/>
              <a:pPr>
                <a:defRPr/>
              </a:pPr>
              <a:t>‹#›</a:t>
            </a:fld>
            <a:endParaRPr lang="en-US" dirty="0"/>
          </a:p>
        </p:txBody>
      </p:sp>
    </p:spTree>
    <p:extLst>
      <p:ext uri="{BB962C8B-B14F-4D97-AF65-F5344CB8AC3E}">
        <p14:creationId xmlns:p14="http://schemas.microsoft.com/office/powerpoint/2010/main" val="39587820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b="0" i="0">
                <a:solidFill>
                  <a:srgbClr val="AD0000"/>
                </a:solidFill>
                <a:latin typeface="HelveticaNeueLT Std Bold Cn"/>
                <a:cs typeface="HelveticaNeueLT Std Bold Cn"/>
              </a:defRPr>
            </a:lvl1pPr>
          </a:lstStyle>
          <a:p>
            <a:r>
              <a:rPr lang="en-US"/>
              <a:t>Click to edit Master title style</a:t>
            </a:r>
          </a:p>
        </p:txBody>
      </p:sp>
      <p:sp>
        <p:nvSpPr>
          <p:cNvPr id="3" name="Content Placeholder 2"/>
          <p:cNvSpPr>
            <a:spLocks noGrp="1"/>
          </p:cNvSpPr>
          <p:nvPr>
            <p:ph idx="1"/>
          </p:nvPr>
        </p:nvSpPr>
        <p:spPr>
          <a:xfrm>
            <a:off x="457200" y="1143000"/>
            <a:ext cx="8229600" cy="4525963"/>
          </a:xfrm>
          <a:prstGeom prst="rect">
            <a:avLst/>
          </a:prstGeom>
        </p:spPr>
        <p:txBody>
          <a:bodyPr/>
          <a:lstStyle>
            <a:lvl1pPr>
              <a:defRPr b="0" i="0">
                <a:latin typeface="HelveticaNeueLT Std Bold Cn"/>
                <a:cs typeface="HelveticaNeueLT Std Bold Cn"/>
              </a:defRPr>
            </a:lvl1pPr>
            <a:lvl2pPr>
              <a:defRPr b="0" i="0">
                <a:latin typeface="HelveticaNeueLT Std Bold Cn"/>
                <a:cs typeface="HelveticaNeueLT Std Bold Cn"/>
              </a:defRPr>
            </a:lvl2pPr>
            <a:lvl3pPr>
              <a:defRPr b="0" i="0">
                <a:latin typeface="HelveticaNeueLT Std Bold Cn"/>
                <a:cs typeface="HelveticaNeueLT Std Bold Cn"/>
              </a:defRPr>
            </a:lvl3pPr>
            <a:lvl4pPr>
              <a:defRPr b="0" i="0">
                <a:latin typeface="HelveticaNeueLT Std Bold Cn"/>
                <a:cs typeface="HelveticaNeueLT Std Bold Cn"/>
              </a:defRPr>
            </a:lvl4pPr>
            <a:lvl5pPr>
              <a:defRPr b="0" i="0">
                <a:latin typeface="HelveticaNeueLT Std Bold Cn"/>
                <a:cs typeface="HelveticaNeueLT Std Bold C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4797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370362D-E3E3-1C43-8FB7-B7135458EE7E}" type="datetimeFigureOut">
              <a:rPr lang="en-US"/>
              <a:pPr>
                <a:defRPr/>
              </a:pPr>
              <a:t>2/19/20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8FC182A-36E6-E048-BA12-DB0CE0C51953}" type="slidenum">
              <a:rPr lang="en-US"/>
              <a:pPr>
                <a:defRPr/>
              </a:pPr>
              <a:t>‹#›</a:t>
            </a:fld>
            <a:endParaRPr lang="en-US" dirty="0"/>
          </a:p>
        </p:txBody>
      </p:sp>
    </p:spTree>
    <p:extLst>
      <p:ext uri="{BB962C8B-B14F-4D97-AF65-F5344CB8AC3E}">
        <p14:creationId xmlns:p14="http://schemas.microsoft.com/office/powerpoint/2010/main" val="30149014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2FFE25-560B-C14F-A907-28A713CD4F9D}" type="datetimeFigureOut">
              <a:rPr lang="en-US"/>
              <a:pPr>
                <a:defRPr/>
              </a:pPr>
              <a:t>2/19/20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FC9BB34-31D8-3643-B1ED-862478D87779}" type="slidenum">
              <a:rPr lang="en-US"/>
              <a:pPr>
                <a:defRPr/>
              </a:pPr>
              <a:t>‹#›</a:t>
            </a:fld>
            <a:endParaRPr lang="en-US" dirty="0"/>
          </a:p>
        </p:txBody>
      </p:sp>
    </p:spTree>
    <p:extLst>
      <p:ext uri="{BB962C8B-B14F-4D97-AF65-F5344CB8AC3E}">
        <p14:creationId xmlns:p14="http://schemas.microsoft.com/office/powerpoint/2010/main" val="4258144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lknap Research Bldg.">
    <p:bg>
      <p:bgPr>
        <a:blipFill dpi="0" rotWithShape="0">
          <a:blip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a:t>Click to edit Master title style</a:t>
            </a:r>
            <a:endParaRPr lang="en-US" dirty="0"/>
          </a:p>
        </p:txBody>
      </p:sp>
      <p:sp>
        <p:nvSpPr>
          <p:cNvPr id="6" name="Text Placeholder 3"/>
          <p:cNvSpPr>
            <a:spLocks noGrp="1"/>
          </p:cNvSpPr>
          <p:nvPr>
            <p:ph type="body" sz="half" idx="1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3"/>
          <p:cNvSpPr>
            <a:spLocks noGrp="1"/>
          </p:cNvSpPr>
          <p:nvPr>
            <p:ph type="body" sz="half" idx="12"/>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23286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18295E7-F7D5-634F-B2BD-D3255143B772}" type="datetimeFigureOut">
              <a:rPr lang="en-US"/>
              <a:pPr>
                <a:defRPr/>
              </a:pPr>
              <a:t>2/19/20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647A8DD-7517-C74C-9EC6-D7A8CECD89CA}" type="slidenum">
              <a:rPr lang="en-US"/>
              <a:pPr>
                <a:defRPr/>
              </a:pPr>
              <a:t>‹#›</a:t>
            </a:fld>
            <a:endParaRPr lang="en-US" dirty="0"/>
          </a:p>
        </p:txBody>
      </p:sp>
    </p:spTree>
    <p:extLst>
      <p:ext uri="{BB962C8B-B14F-4D97-AF65-F5344CB8AC3E}">
        <p14:creationId xmlns:p14="http://schemas.microsoft.com/office/powerpoint/2010/main" val="254714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2FCA381-D204-FB42-9F9A-2164874C73C6}" type="datetimeFigureOut">
              <a:rPr lang="en-US"/>
              <a:pPr>
                <a:defRPr/>
              </a:pPr>
              <a:t>2/19/20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7714E65-445E-9849-B788-4B603C180ED1}" type="slidenum">
              <a:rPr lang="en-US"/>
              <a:pPr>
                <a:defRPr/>
              </a:pPr>
              <a:t>‹#›</a:t>
            </a:fld>
            <a:endParaRPr lang="en-US" dirty="0"/>
          </a:p>
        </p:txBody>
      </p:sp>
    </p:spTree>
    <p:extLst>
      <p:ext uri="{BB962C8B-B14F-4D97-AF65-F5344CB8AC3E}">
        <p14:creationId xmlns:p14="http://schemas.microsoft.com/office/powerpoint/2010/main" val="16222171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0FB82A9-4E29-0C45-8C20-B43881AD9591}" type="datetimeFigureOut">
              <a:rPr lang="en-US"/>
              <a:pPr>
                <a:defRPr/>
              </a:pPr>
              <a:t>2/19/20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DC212BE-1B50-FC41-A4CC-4D01AB026C2D}" type="slidenum">
              <a:rPr lang="en-US"/>
              <a:pPr>
                <a:defRPr/>
              </a:pPr>
              <a:t>‹#›</a:t>
            </a:fld>
            <a:endParaRPr lang="en-US" dirty="0"/>
          </a:p>
        </p:txBody>
      </p:sp>
    </p:spTree>
    <p:extLst>
      <p:ext uri="{BB962C8B-B14F-4D97-AF65-F5344CB8AC3E}">
        <p14:creationId xmlns:p14="http://schemas.microsoft.com/office/powerpoint/2010/main" val="35598581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B1DF026-A996-6C4E-8764-FDC973E8C2D3}" type="datetimeFigureOut">
              <a:rPr lang="en-US"/>
              <a:pPr>
                <a:defRPr/>
              </a:pPr>
              <a:t>2/19/20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19F5C83-1BD8-1749-AB4B-19CA43579E1E}" type="slidenum">
              <a:rPr lang="en-US"/>
              <a:pPr>
                <a:defRPr/>
              </a:pPr>
              <a:t>‹#›</a:t>
            </a:fld>
            <a:endParaRPr lang="en-US" dirty="0"/>
          </a:p>
        </p:txBody>
      </p:sp>
    </p:spTree>
    <p:extLst>
      <p:ext uri="{BB962C8B-B14F-4D97-AF65-F5344CB8AC3E}">
        <p14:creationId xmlns:p14="http://schemas.microsoft.com/office/powerpoint/2010/main" val="36796389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BF1DAE-6B2C-4242-9439-078244C54D70}" type="datetimeFigureOut">
              <a:rPr lang="en-US"/>
              <a:pPr>
                <a:defRPr/>
              </a:pPr>
              <a:t>2/19/20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51CF357-DBDB-2943-9C03-46BDC7F821FD}" type="slidenum">
              <a:rPr lang="en-US"/>
              <a:pPr>
                <a:defRPr/>
              </a:pPr>
              <a:t>‹#›</a:t>
            </a:fld>
            <a:endParaRPr lang="en-US" dirty="0"/>
          </a:p>
        </p:txBody>
      </p:sp>
    </p:spTree>
    <p:extLst>
      <p:ext uri="{BB962C8B-B14F-4D97-AF65-F5344CB8AC3E}">
        <p14:creationId xmlns:p14="http://schemas.microsoft.com/office/powerpoint/2010/main" val="3352678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Title">
    <p:bg>
      <p:bgPr>
        <a:blipFill dpi="0" rotWithShape="0">
          <a:blip/>
          <a:srcRect/>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half" idx="11"/>
          </p:nvPr>
        </p:nvSpPr>
        <p:spPr>
          <a:xfrm>
            <a:off x="3657600" y="4051756"/>
            <a:ext cx="4953000" cy="430887"/>
          </a:xfrm>
          <a:prstGeom prst="rect">
            <a:avLst/>
          </a:prstGeom>
          <a:ln>
            <a:noFill/>
          </a:ln>
        </p:spPr>
        <p:txBody>
          <a:bodyPr anchor="ctr">
            <a:spAutoFit/>
          </a:bodyPr>
          <a:lstStyle>
            <a:lvl1pPr marL="0" indent="0" algn="r">
              <a:buNone/>
              <a:defRPr sz="2200" b="0" i="0">
                <a:solidFill>
                  <a:srgbClr val="FFFFFF"/>
                </a:solidFill>
                <a:latin typeface="Helvetica Neue Bold Condensed"/>
                <a:cs typeface="Helvetica Neue Bold Condense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Text Placeholder 3"/>
          <p:cNvSpPr>
            <a:spLocks noGrp="1"/>
          </p:cNvSpPr>
          <p:nvPr>
            <p:ph type="body" sz="half" idx="12"/>
          </p:nvPr>
        </p:nvSpPr>
        <p:spPr>
          <a:xfrm>
            <a:off x="7162800" y="6249144"/>
            <a:ext cx="1447800" cy="276999"/>
          </a:xfrm>
          <a:prstGeom prst="rect">
            <a:avLst/>
          </a:prstGeom>
          <a:ln>
            <a:noFill/>
          </a:ln>
        </p:spPr>
        <p:txBody>
          <a:bodyPr wrap="square" anchor="ctr">
            <a:spAutoFit/>
          </a:bodyPr>
          <a:lstStyle>
            <a:lvl1pPr marL="0" indent="0" algn="r">
              <a:buNone/>
              <a:defRPr sz="1200" b="0" i="0">
                <a:solidFill>
                  <a:srgbClr val="AD0000"/>
                </a:solidFill>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430729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olid Title">
    <p:spTree>
      <p:nvGrpSpPr>
        <p:cNvPr id="1" name=""/>
        <p:cNvGrpSpPr/>
        <p:nvPr/>
      </p:nvGrpSpPr>
      <p:grpSpPr>
        <a:xfrm>
          <a:off x="0" y="0"/>
          <a:ext cx="0" cy="0"/>
          <a:chOff x="0" y="0"/>
          <a:chExt cx="0" cy="0"/>
        </a:xfrm>
      </p:grpSpPr>
      <p:sp>
        <p:nvSpPr>
          <p:cNvPr id="3" name="Text Placeholder 3"/>
          <p:cNvSpPr>
            <a:spLocks noGrp="1"/>
          </p:cNvSpPr>
          <p:nvPr>
            <p:ph type="body" sz="half" idx="11"/>
          </p:nvPr>
        </p:nvSpPr>
        <p:spPr>
          <a:xfrm>
            <a:off x="685800" y="4085650"/>
            <a:ext cx="7772400" cy="584776"/>
          </a:xfrm>
          <a:prstGeom prst="rect">
            <a:avLst/>
          </a:prstGeom>
        </p:spPr>
        <p:txBody>
          <a:bodyPr anchor="b">
            <a:spAutoFit/>
          </a:bodyPr>
          <a:lstStyle>
            <a:lvl1pPr marL="0" indent="0" algn="ctr">
              <a:buNone/>
              <a:defRPr sz="3200" b="0" i="0">
                <a:solidFill>
                  <a:schemeClr val="bg1"/>
                </a:solidFill>
                <a:latin typeface="Helvetica Neue Bold Condensed"/>
                <a:cs typeface="Helvetica Neue Bold Condense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Text Placeholder 3"/>
          <p:cNvSpPr>
            <a:spLocks noGrp="1"/>
          </p:cNvSpPr>
          <p:nvPr>
            <p:ph type="body" sz="half" idx="12"/>
          </p:nvPr>
        </p:nvSpPr>
        <p:spPr>
          <a:xfrm>
            <a:off x="2362200" y="5162490"/>
            <a:ext cx="4419600" cy="400110"/>
          </a:xfrm>
          <a:prstGeom prst="rect">
            <a:avLst/>
          </a:prstGeom>
        </p:spPr>
        <p:txBody>
          <a:bodyPr wrap="square" anchor="b">
            <a:spAutoFit/>
          </a:bodyPr>
          <a:lstStyle>
            <a:lvl1pPr marL="0" indent="0" algn="ctr">
              <a:buNone/>
              <a:defRPr sz="2000" b="0" i="0">
                <a:solidFill>
                  <a:schemeClr val="bg1"/>
                </a:solidFill>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289396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cxnSp>
        <p:nvCxnSpPr>
          <p:cNvPr id="4" name="Straight Connector 3"/>
          <p:cNvCxnSpPr/>
          <p:nvPr userDrawn="1"/>
        </p:nvCxnSpPr>
        <p:spPr>
          <a:xfrm rot="10800000">
            <a:off x="2628900" y="3429000"/>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33400" y="2691824"/>
            <a:ext cx="8077200" cy="584776"/>
          </a:xfrm>
          <a:prstGeom prst="rect">
            <a:avLst/>
          </a:prstGeom>
        </p:spPr>
        <p:txBody>
          <a:bodyPr vert="horz" anchor="b">
            <a:spAutoFit/>
          </a:bodyPr>
          <a:lstStyle>
            <a:lvl1pPr>
              <a:defRPr sz="3200" b="0" i="0">
                <a:latin typeface="Helvetica Neue Bold Condensed"/>
                <a:cs typeface="Helvetica Neue Bold Condensed"/>
              </a:defRPr>
            </a:lvl1pPr>
          </a:lstStyle>
          <a:p>
            <a:r>
              <a:rPr lang="en-US"/>
              <a:t>Click to edit Master title style</a:t>
            </a:r>
            <a:endParaRPr lang="en-US" dirty="0"/>
          </a:p>
        </p:txBody>
      </p:sp>
      <p:sp>
        <p:nvSpPr>
          <p:cNvPr id="5" name="Text Placeholder 3"/>
          <p:cNvSpPr>
            <a:spLocks noGrp="1"/>
          </p:cNvSpPr>
          <p:nvPr>
            <p:ph type="body" sz="half" idx="11"/>
          </p:nvPr>
        </p:nvSpPr>
        <p:spPr>
          <a:xfrm>
            <a:off x="2362200" y="152401"/>
            <a:ext cx="6172200" cy="838199"/>
          </a:xfrm>
          <a:prstGeom prst="rect">
            <a:avLst/>
          </a:prstGeom>
        </p:spPr>
        <p:txBody>
          <a:bodyPr anchor="b">
            <a:normAutofit/>
          </a:bodyPr>
          <a:lstStyle>
            <a:lvl1pPr marL="0" indent="0">
              <a:buNone/>
              <a:defRPr sz="2200" b="1" i="0">
                <a:solidFill>
                  <a:srgbClr val="AD0000"/>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47189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cxnSp>
        <p:nvCxnSpPr>
          <p:cNvPr id="6" name="Straight Connector 5"/>
          <p:cNvCxnSpPr/>
          <p:nvPr userDrawn="1"/>
        </p:nvCxnSpPr>
        <p:spPr>
          <a:xfrm rot="10800000">
            <a:off x="609600" y="1446213"/>
            <a:ext cx="3886200" cy="1587"/>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33400" y="990600"/>
            <a:ext cx="3962400" cy="457200"/>
          </a:xfrm>
          <a:prstGeom prst="rect">
            <a:avLst/>
          </a:prstGeom>
        </p:spPr>
        <p:txBody>
          <a:bodyPr anchor="b"/>
          <a:lstStyle>
            <a:lvl1pPr algn="l">
              <a:defRPr sz="1600" b="0" i="0">
                <a:solidFill>
                  <a:srgbClr val="B5191A"/>
                </a:solidFill>
                <a:latin typeface="Helvetica Neue Medium"/>
                <a:cs typeface="Helvetica Neue Medium"/>
              </a:defRPr>
            </a:lvl1pPr>
          </a:lstStyle>
          <a:p>
            <a:r>
              <a:rPr lang="en-US"/>
              <a:t>Click to edit Master title style</a:t>
            </a:r>
            <a:endParaRPr lang="en-US" dirty="0"/>
          </a:p>
        </p:txBody>
      </p:sp>
      <p:sp>
        <p:nvSpPr>
          <p:cNvPr id="4" name="Text Placeholder 3"/>
          <p:cNvSpPr>
            <a:spLocks noGrp="1"/>
          </p:cNvSpPr>
          <p:nvPr>
            <p:ph type="body" sz="half" idx="2"/>
          </p:nvPr>
        </p:nvSpPr>
        <p:spPr>
          <a:xfrm>
            <a:off x="533400" y="1524001"/>
            <a:ext cx="3962400" cy="4419601"/>
          </a:xfrm>
          <a:prstGeom prst="rect">
            <a:avLst/>
          </a:prstGeom>
        </p:spPr>
        <p:txBody>
          <a:bodyPr>
            <a:normAutofit/>
          </a:bodyPr>
          <a:lstStyle>
            <a:lvl1pPr marL="0" indent="0">
              <a:lnSpc>
                <a:spcPct val="150000"/>
              </a:lnSpc>
              <a:spcBef>
                <a:spcPts val="0"/>
              </a:spcBef>
              <a:spcAft>
                <a:spcPts val="0"/>
              </a:spcAft>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Picture Placeholder 2"/>
          <p:cNvSpPr>
            <a:spLocks noGrp="1"/>
          </p:cNvSpPr>
          <p:nvPr>
            <p:ph type="pic" idx="12"/>
          </p:nvPr>
        </p:nvSpPr>
        <p:spPr>
          <a:xfrm>
            <a:off x="4648200" y="1447801"/>
            <a:ext cx="3886200"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3"/>
          <p:cNvSpPr>
            <a:spLocks noGrp="1"/>
          </p:cNvSpPr>
          <p:nvPr>
            <p:ph type="body" sz="half" idx="11"/>
          </p:nvPr>
        </p:nvSpPr>
        <p:spPr>
          <a:xfrm>
            <a:off x="2362200" y="152401"/>
            <a:ext cx="6172200" cy="838199"/>
          </a:xfrm>
          <a:prstGeom prst="rect">
            <a:avLst/>
          </a:prstGeom>
        </p:spPr>
        <p:txBody>
          <a:bodyPr anchor="b">
            <a:normAutofit/>
          </a:bodyPr>
          <a:lstStyle>
            <a:lvl1pPr marL="0" indent="0">
              <a:buNone/>
              <a:defRPr sz="2200" b="1" i="0">
                <a:solidFill>
                  <a:srgbClr val="AD0000"/>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284981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cxnSp>
        <p:nvCxnSpPr>
          <p:cNvPr id="6" name="Straight Connector 5"/>
          <p:cNvCxnSpPr/>
          <p:nvPr userDrawn="1"/>
        </p:nvCxnSpPr>
        <p:spPr>
          <a:xfrm rot="10800000">
            <a:off x="4648200" y="1446213"/>
            <a:ext cx="3886200" cy="1587"/>
          </a:xfrm>
          <a:prstGeom prst="line">
            <a:avLst/>
          </a:prstGeom>
        </p:spPr>
        <p:style>
          <a:lnRef idx="1">
            <a:schemeClr val="accent2"/>
          </a:lnRef>
          <a:fillRef idx="0">
            <a:schemeClr val="accent2"/>
          </a:fillRef>
          <a:effectRef idx="0">
            <a:schemeClr val="accent2"/>
          </a:effectRef>
          <a:fontRef idx="minor">
            <a:schemeClr val="tx1"/>
          </a:fontRef>
        </p:style>
      </p:cxnSp>
      <p:sp>
        <p:nvSpPr>
          <p:cNvPr id="9" name="Title 1"/>
          <p:cNvSpPr>
            <a:spLocks noGrp="1"/>
          </p:cNvSpPr>
          <p:nvPr>
            <p:ph type="title"/>
          </p:nvPr>
        </p:nvSpPr>
        <p:spPr>
          <a:xfrm>
            <a:off x="45720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a:t>Click to edit Master title style</a:t>
            </a:r>
            <a:endParaRPr lang="en-US" dirty="0"/>
          </a:p>
        </p:txBody>
      </p:sp>
      <p:sp>
        <p:nvSpPr>
          <p:cNvPr id="10" name="Text Placeholder 3"/>
          <p:cNvSpPr>
            <a:spLocks noGrp="1"/>
          </p:cNvSpPr>
          <p:nvPr>
            <p:ph type="body" sz="half" idx="2"/>
          </p:nvPr>
        </p:nvSpPr>
        <p:spPr>
          <a:xfrm>
            <a:off x="4572000" y="1524001"/>
            <a:ext cx="3962400" cy="4419601"/>
          </a:xfrm>
          <a:prstGeom prst="rect">
            <a:avLst/>
          </a:prstGeom>
        </p:spPr>
        <p:txBody>
          <a:bodyPr>
            <a:normAutofit/>
          </a:bodyPr>
          <a:lstStyle>
            <a:lvl1pPr marL="0" indent="0">
              <a:lnSpc>
                <a:spcPct val="150000"/>
              </a:lnSpc>
              <a:spcBef>
                <a:spcPts val="0"/>
              </a:spcBef>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2"/>
          <p:cNvSpPr>
            <a:spLocks noGrp="1"/>
          </p:cNvSpPr>
          <p:nvPr>
            <p:ph type="pic" idx="12"/>
          </p:nvPr>
        </p:nvSpPr>
        <p:spPr>
          <a:xfrm>
            <a:off x="609600" y="1447801"/>
            <a:ext cx="3886200" cy="4495800"/>
          </a:xfrm>
          <a:prstGeom prst="rect">
            <a:avLst/>
          </a:prstGeom>
        </p:spPr>
        <p:txBody>
          <a:bodyPr/>
          <a:lstStyle>
            <a:lvl1pPr marL="0" indent="0">
              <a:buNone/>
              <a:defRPr sz="3200">
                <a:latin typeface="Helvetica Neue"/>
                <a:cs typeface="Helvetica Neue"/>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3" name="Text Placeholder 3"/>
          <p:cNvSpPr>
            <a:spLocks noGrp="1"/>
          </p:cNvSpPr>
          <p:nvPr>
            <p:ph type="body" sz="half" idx="11"/>
          </p:nvPr>
        </p:nvSpPr>
        <p:spPr>
          <a:xfrm>
            <a:off x="2362200" y="152401"/>
            <a:ext cx="6172200" cy="838199"/>
          </a:xfrm>
          <a:prstGeom prst="rect">
            <a:avLst/>
          </a:prstGeom>
        </p:spPr>
        <p:txBody>
          <a:bodyPr anchor="b">
            <a:normAutofit/>
          </a:bodyPr>
          <a:lstStyle>
            <a:lvl1pPr marL="0" indent="0">
              <a:buNone/>
              <a:defRPr sz="2200" b="1" i="0">
                <a:solidFill>
                  <a:srgbClr val="AD0000"/>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5517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udent Life 1">
    <p:bg>
      <p:bgPr>
        <a:blipFill dpi="0" rotWithShape="0">
          <a:blip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a:t>Click to edit Master title style</a:t>
            </a:r>
            <a:endParaRPr lang="en-US" dirty="0"/>
          </a:p>
        </p:txBody>
      </p:sp>
      <p:sp>
        <p:nvSpPr>
          <p:cNvPr id="5" name="Text Placeholder 3"/>
          <p:cNvSpPr>
            <a:spLocks noGrp="1"/>
          </p:cNvSpPr>
          <p:nvPr>
            <p:ph type="body" sz="half" idx="1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3"/>
          <p:cNvSpPr>
            <a:spLocks noGrp="1"/>
          </p:cNvSpPr>
          <p:nvPr>
            <p:ph type="body" sz="half" idx="12"/>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89190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cxnSp>
        <p:nvCxnSpPr>
          <p:cNvPr id="5" name="Straight Connector 4"/>
          <p:cNvCxnSpPr/>
          <p:nvPr userDrawn="1"/>
        </p:nvCxnSpPr>
        <p:spPr>
          <a:xfrm>
            <a:off x="2481263" y="1444625"/>
            <a:ext cx="6053137" cy="1588"/>
          </a:xfrm>
          <a:prstGeom prst="line">
            <a:avLst/>
          </a:prstGeom>
        </p:spPr>
        <p:style>
          <a:lnRef idx="1">
            <a:schemeClr val="accent2"/>
          </a:lnRef>
          <a:fillRef idx="0">
            <a:schemeClr val="accent2"/>
          </a:fillRef>
          <a:effectRef idx="0">
            <a:schemeClr val="accent2"/>
          </a:effectRef>
          <a:fontRef idx="minor">
            <a:schemeClr val="tx1"/>
          </a:fontRef>
        </p:style>
      </p:cxnSp>
      <p:sp>
        <p:nvSpPr>
          <p:cNvPr id="6" name="Title 1"/>
          <p:cNvSpPr>
            <a:spLocks noGrp="1"/>
          </p:cNvSpPr>
          <p:nvPr>
            <p:ph type="title"/>
          </p:nvPr>
        </p:nvSpPr>
        <p:spPr>
          <a:xfrm>
            <a:off x="2362200" y="990600"/>
            <a:ext cx="6172200" cy="457200"/>
          </a:xfrm>
          <a:prstGeom prst="rect">
            <a:avLst/>
          </a:prstGeom>
        </p:spPr>
        <p:txBody>
          <a:bodyPr anchor="b"/>
          <a:lstStyle>
            <a:lvl1pPr algn="l">
              <a:defRPr sz="1600" b="0" i="0">
                <a:solidFill>
                  <a:srgbClr val="B5191A"/>
                </a:solidFill>
                <a:latin typeface="Helvetica Neue Medium"/>
                <a:cs typeface="Helvetica Neue Medium"/>
              </a:defRPr>
            </a:lvl1pPr>
          </a:lstStyle>
          <a:p>
            <a:r>
              <a:rPr lang="en-US"/>
              <a:t>Click to edit Master title style</a:t>
            </a:r>
            <a:endParaRPr lang="en-US" dirty="0"/>
          </a:p>
        </p:txBody>
      </p:sp>
      <p:sp>
        <p:nvSpPr>
          <p:cNvPr id="10" name="Text Placeholder 3"/>
          <p:cNvSpPr>
            <a:spLocks noGrp="1"/>
          </p:cNvSpPr>
          <p:nvPr>
            <p:ph type="body" sz="half" idx="2"/>
          </p:nvPr>
        </p:nvSpPr>
        <p:spPr>
          <a:xfrm>
            <a:off x="2362200" y="1524001"/>
            <a:ext cx="6172200" cy="4419601"/>
          </a:xfrm>
          <a:prstGeom prst="rect">
            <a:avLst/>
          </a:prstGeom>
        </p:spPr>
        <p:txBody>
          <a:bodyPr>
            <a:normAutofit/>
          </a:bodyPr>
          <a:lstStyle>
            <a:lvl1pPr marL="0" indent="0">
              <a:lnSpc>
                <a:spcPct val="150000"/>
              </a:lnSpc>
              <a:spcBef>
                <a:spcPts val="0"/>
              </a:spcBef>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ext Placeholder 3"/>
          <p:cNvSpPr>
            <a:spLocks noGrp="1"/>
          </p:cNvSpPr>
          <p:nvPr>
            <p:ph type="body" sz="half" idx="11"/>
          </p:nvPr>
        </p:nvSpPr>
        <p:spPr>
          <a:xfrm>
            <a:off x="2362200" y="152401"/>
            <a:ext cx="6172200" cy="838199"/>
          </a:xfrm>
          <a:prstGeom prst="rect">
            <a:avLst/>
          </a:prstGeom>
        </p:spPr>
        <p:txBody>
          <a:bodyPr anchor="b">
            <a:normAutofit/>
          </a:bodyPr>
          <a:lstStyle>
            <a:lvl1pPr marL="0" indent="0">
              <a:buNone/>
              <a:defRPr sz="2200" b="1" i="0">
                <a:solidFill>
                  <a:srgbClr val="AD0000"/>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501022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cxnSp>
        <p:nvCxnSpPr>
          <p:cNvPr id="6" name="Straight Connector 5"/>
          <p:cNvCxnSpPr/>
          <p:nvPr userDrawn="1"/>
        </p:nvCxnSpPr>
        <p:spPr>
          <a:xfrm rot="10800000">
            <a:off x="609600" y="1446213"/>
            <a:ext cx="3886200" cy="1587"/>
          </a:xfrm>
          <a:prstGeom prst="line">
            <a:avLst/>
          </a:prstGeom>
        </p:spPr>
        <p:style>
          <a:lnRef idx="1">
            <a:schemeClr val="accent2"/>
          </a:lnRef>
          <a:fillRef idx="0">
            <a:schemeClr val="accent2"/>
          </a:fillRef>
          <a:effectRef idx="0">
            <a:schemeClr val="accent2"/>
          </a:effectRef>
          <a:fontRef idx="minor">
            <a:schemeClr val="tx1"/>
          </a:fontRef>
        </p:style>
      </p:cxnSp>
      <p:sp>
        <p:nvSpPr>
          <p:cNvPr id="9" name="Title 1"/>
          <p:cNvSpPr>
            <a:spLocks noGrp="1"/>
          </p:cNvSpPr>
          <p:nvPr>
            <p:ph type="title"/>
          </p:nvPr>
        </p:nvSpPr>
        <p:spPr>
          <a:xfrm>
            <a:off x="533400" y="990600"/>
            <a:ext cx="3962400" cy="457200"/>
          </a:xfrm>
          <a:prstGeom prst="rect">
            <a:avLst/>
          </a:prstGeom>
        </p:spPr>
        <p:txBody>
          <a:bodyPr anchor="b"/>
          <a:lstStyle>
            <a:lvl1pPr algn="l">
              <a:defRPr sz="1600" b="0" i="0">
                <a:solidFill>
                  <a:srgbClr val="B5191A"/>
                </a:solidFill>
                <a:latin typeface="Helvetica Neue Medium"/>
                <a:cs typeface="Helvetica Neue Medium"/>
              </a:defRPr>
            </a:lvl1pPr>
          </a:lstStyle>
          <a:p>
            <a:r>
              <a:rPr lang="en-US"/>
              <a:t>Click to edit Master title style</a:t>
            </a:r>
            <a:endParaRPr lang="en-US" dirty="0"/>
          </a:p>
        </p:txBody>
      </p:sp>
      <p:sp>
        <p:nvSpPr>
          <p:cNvPr id="13" name="Picture Placeholder 2"/>
          <p:cNvSpPr>
            <a:spLocks noGrp="1"/>
          </p:cNvSpPr>
          <p:nvPr>
            <p:ph type="pic" idx="12"/>
          </p:nvPr>
        </p:nvSpPr>
        <p:spPr>
          <a:xfrm>
            <a:off x="4648200" y="1524001"/>
            <a:ext cx="3886200" cy="4419600"/>
          </a:xfrm>
          <a:prstGeom prst="rect">
            <a:avLst/>
          </a:prstGeom>
        </p:spPr>
        <p:txBody>
          <a:bodyPr/>
          <a:lstStyle>
            <a:lvl1pPr marL="0" indent="0">
              <a:buNone/>
              <a:defRPr sz="3200" b="0" i="0">
                <a:latin typeface="Helvetica Neue Medium"/>
                <a:cs typeface="Helvetica Neue Medium"/>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4" name="Picture Placeholder 2"/>
          <p:cNvSpPr>
            <a:spLocks noGrp="1"/>
          </p:cNvSpPr>
          <p:nvPr>
            <p:ph type="pic" idx="13"/>
          </p:nvPr>
        </p:nvSpPr>
        <p:spPr>
          <a:xfrm>
            <a:off x="609600" y="1524000"/>
            <a:ext cx="3886200" cy="4419600"/>
          </a:xfrm>
          <a:prstGeom prst="rect">
            <a:avLst/>
          </a:prstGeom>
        </p:spPr>
        <p:txBody>
          <a:bodyPr/>
          <a:lstStyle>
            <a:lvl1pPr marL="0" indent="0">
              <a:buNone/>
              <a:defRPr sz="3200" b="0" i="0">
                <a:latin typeface="Helvetica Neue Medium"/>
                <a:cs typeface="Helvetica Neue Medium"/>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Text Placeholder 3"/>
          <p:cNvSpPr>
            <a:spLocks noGrp="1"/>
          </p:cNvSpPr>
          <p:nvPr>
            <p:ph type="body" sz="half" idx="11"/>
          </p:nvPr>
        </p:nvSpPr>
        <p:spPr>
          <a:xfrm>
            <a:off x="2362200" y="152401"/>
            <a:ext cx="6172200" cy="838199"/>
          </a:xfrm>
          <a:prstGeom prst="rect">
            <a:avLst/>
          </a:prstGeom>
        </p:spPr>
        <p:txBody>
          <a:bodyPr anchor="b">
            <a:normAutofit/>
          </a:bodyPr>
          <a:lstStyle>
            <a:lvl1pPr marL="0" indent="0">
              <a:buNone/>
              <a:defRPr sz="2200" b="1" i="0">
                <a:solidFill>
                  <a:srgbClr val="AD0000"/>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93075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4" name="Straight Connector 3"/>
          <p:cNvCxnSpPr/>
          <p:nvPr userDrawn="1"/>
        </p:nvCxnSpPr>
        <p:spPr>
          <a:xfrm rot="10800000">
            <a:off x="609600" y="1446213"/>
            <a:ext cx="3886200" cy="1587"/>
          </a:xfrm>
          <a:prstGeom prst="line">
            <a:avLst/>
          </a:prstGeom>
        </p:spPr>
        <p:style>
          <a:lnRef idx="1">
            <a:schemeClr val="accent2"/>
          </a:lnRef>
          <a:fillRef idx="0">
            <a:schemeClr val="accent2"/>
          </a:fillRef>
          <a:effectRef idx="0">
            <a:schemeClr val="accent2"/>
          </a:effectRef>
          <a:fontRef idx="minor">
            <a:schemeClr val="tx1"/>
          </a:fontRef>
        </p:style>
      </p:cxnSp>
      <p:sp>
        <p:nvSpPr>
          <p:cNvPr id="3" name="Title 1"/>
          <p:cNvSpPr>
            <a:spLocks noGrp="1"/>
          </p:cNvSpPr>
          <p:nvPr>
            <p:ph type="title"/>
          </p:nvPr>
        </p:nvSpPr>
        <p:spPr>
          <a:xfrm>
            <a:off x="533400" y="990600"/>
            <a:ext cx="3962400" cy="457200"/>
          </a:xfrm>
          <a:prstGeom prst="rect">
            <a:avLst/>
          </a:prstGeom>
        </p:spPr>
        <p:txBody>
          <a:bodyPr anchor="b"/>
          <a:lstStyle>
            <a:lvl1pPr algn="l">
              <a:defRPr sz="1600" b="0" i="0">
                <a:solidFill>
                  <a:srgbClr val="B5191A"/>
                </a:solidFill>
                <a:latin typeface="Helvetica Neue Medium"/>
                <a:cs typeface="Helvetica Neue Medium"/>
              </a:defRPr>
            </a:lvl1pPr>
          </a:lstStyle>
          <a:p>
            <a:r>
              <a:rPr lang="en-US"/>
              <a:t>Click to edit Master title style</a:t>
            </a:r>
            <a:endParaRPr lang="en-US" dirty="0"/>
          </a:p>
        </p:txBody>
      </p:sp>
      <p:sp>
        <p:nvSpPr>
          <p:cNvPr id="6" name="Text Placeholder 3"/>
          <p:cNvSpPr>
            <a:spLocks noGrp="1"/>
          </p:cNvSpPr>
          <p:nvPr>
            <p:ph type="body" sz="half" idx="11"/>
          </p:nvPr>
        </p:nvSpPr>
        <p:spPr>
          <a:xfrm>
            <a:off x="2362200" y="152401"/>
            <a:ext cx="6172200" cy="838199"/>
          </a:xfrm>
          <a:prstGeom prst="rect">
            <a:avLst/>
          </a:prstGeom>
        </p:spPr>
        <p:txBody>
          <a:bodyPr anchor="b">
            <a:normAutofit/>
          </a:bodyPr>
          <a:lstStyle>
            <a:lvl1pPr marL="0" indent="0">
              <a:buNone/>
              <a:defRPr sz="2200" b="1" i="0">
                <a:solidFill>
                  <a:srgbClr val="AD0000"/>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171952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cxnSp>
        <p:nvCxnSpPr>
          <p:cNvPr id="4" name="Straight Connector 3"/>
          <p:cNvCxnSpPr/>
          <p:nvPr userDrawn="1"/>
        </p:nvCxnSpPr>
        <p:spPr>
          <a:xfrm rot="10800000">
            <a:off x="2628900" y="3429000"/>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33400" y="2133600"/>
            <a:ext cx="8077200" cy="1143000"/>
          </a:xfrm>
          <a:prstGeom prst="rect">
            <a:avLst/>
          </a:prstGeom>
        </p:spPr>
        <p:txBody>
          <a:bodyPr vert="horz" anchor="b"/>
          <a:lstStyle>
            <a:lvl1pPr>
              <a:defRPr sz="3200" b="0" i="0">
                <a:latin typeface="Helvetica Neue Bold Condensed"/>
                <a:cs typeface="Helvetica Neue Bold Condensed"/>
              </a:defRPr>
            </a:lvl1pPr>
          </a:lstStyle>
          <a:p>
            <a:r>
              <a:rPr lang="en-US"/>
              <a:t>Click to edit Master title style</a:t>
            </a:r>
            <a:endParaRPr lang="en-US" dirty="0"/>
          </a:p>
        </p:txBody>
      </p:sp>
      <p:sp>
        <p:nvSpPr>
          <p:cNvPr id="5" name="Text Placeholder 3"/>
          <p:cNvSpPr>
            <a:spLocks noGrp="1"/>
          </p:cNvSpPr>
          <p:nvPr>
            <p:ph type="body" sz="half" idx="1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933452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a:t>Click to edit Master title style</a:t>
            </a:r>
            <a:endParaRPr lang="en-US" dirty="0"/>
          </a:p>
        </p:txBody>
      </p:sp>
      <p:sp>
        <p:nvSpPr>
          <p:cNvPr id="4" name="Text Placeholder 3"/>
          <p:cNvSpPr>
            <a:spLocks noGrp="1"/>
          </p:cNvSpPr>
          <p:nvPr>
            <p:ph type="body" sz="half" idx="2"/>
          </p:nvPr>
        </p:nvSpPr>
        <p:spPr>
          <a:xfrm>
            <a:off x="533400" y="1524001"/>
            <a:ext cx="3962400" cy="4419601"/>
          </a:xfrm>
          <a:prstGeom prst="rect">
            <a:avLst/>
          </a:prstGeom>
        </p:spPr>
        <p:txBody>
          <a:bodyPr>
            <a:normAutofit/>
          </a:bodyPr>
          <a:lstStyle>
            <a:lvl1pPr marL="0" indent="0">
              <a:lnSpc>
                <a:spcPct val="150000"/>
              </a:lnSpc>
              <a:spcBef>
                <a:spcPts val="0"/>
              </a:spcBef>
              <a:spcAft>
                <a:spcPts val="0"/>
              </a:spcAft>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Picture Placeholder 2"/>
          <p:cNvSpPr>
            <a:spLocks noGrp="1"/>
          </p:cNvSpPr>
          <p:nvPr>
            <p:ph type="pic" idx="12"/>
          </p:nvPr>
        </p:nvSpPr>
        <p:spPr>
          <a:xfrm>
            <a:off x="4648200" y="1447801"/>
            <a:ext cx="3886200"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3"/>
          <p:cNvSpPr>
            <a:spLocks noGrp="1"/>
          </p:cNvSpPr>
          <p:nvPr>
            <p:ph type="body" sz="half" idx="1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195523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cxnSp>
        <p:nvCxnSpPr>
          <p:cNvPr id="6" name="Straight Connector 5"/>
          <p:cNvCxnSpPr/>
          <p:nvPr userDrawn="1"/>
        </p:nvCxnSpPr>
        <p:spPr>
          <a:xfrm rot="10800000">
            <a:off x="4648200" y="1446213"/>
            <a:ext cx="3886200" cy="1587"/>
          </a:xfrm>
          <a:prstGeom prst="line">
            <a:avLst/>
          </a:prstGeom>
        </p:spPr>
        <p:style>
          <a:lnRef idx="1">
            <a:schemeClr val="accent2"/>
          </a:lnRef>
          <a:fillRef idx="0">
            <a:schemeClr val="accent2"/>
          </a:fillRef>
          <a:effectRef idx="0">
            <a:schemeClr val="accent2"/>
          </a:effectRef>
          <a:fontRef idx="minor">
            <a:schemeClr val="tx1"/>
          </a:fontRef>
        </p:style>
      </p:cxnSp>
      <p:sp>
        <p:nvSpPr>
          <p:cNvPr id="9" name="Title 1"/>
          <p:cNvSpPr>
            <a:spLocks noGrp="1"/>
          </p:cNvSpPr>
          <p:nvPr>
            <p:ph type="title"/>
          </p:nvPr>
        </p:nvSpPr>
        <p:spPr>
          <a:xfrm>
            <a:off x="45720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a:t>Click to edit Master title style</a:t>
            </a:r>
            <a:endParaRPr lang="en-US" dirty="0"/>
          </a:p>
        </p:txBody>
      </p:sp>
      <p:sp>
        <p:nvSpPr>
          <p:cNvPr id="10" name="Text Placeholder 3"/>
          <p:cNvSpPr>
            <a:spLocks noGrp="1"/>
          </p:cNvSpPr>
          <p:nvPr>
            <p:ph type="body" sz="half" idx="2"/>
          </p:nvPr>
        </p:nvSpPr>
        <p:spPr>
          <a:xfrm>
            <a:off x="4572000" y="1524001"/>
            <a:ext cx="3962400" cy="4419601"/>
          </a:xfrm>
          <a:prstGeom prst="rect">
            <a:avLst/>
          </a:prstGeom>
        </p:spPr>
        <p:txBody>
          <a:bodyPr>
            <a:normAutofit/>
          </a:bodyPr>
          <a:lstStyle>
            <a:lvl1pPr marL="0" indent="0">
              <a:lnSpc>
                <a:spcPct val="150000"/>
              </a:lnSpc>
              <a:spcBef>
                <a:spcPts val="0"/>
              </a:spcBef>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2"/>
          <p:cNvSpPr>
            <a:spLocks noGrp="1"/>
          </p:cNvSpPr>
          <p:nvPr>
            <p:ph type="pic" idx="12"/>
          </p:nvPr>
        </p:nvSpPr>
        <p:spPr>
          <a:xfrm>
            <a:off x="609600" y="1447801"/>
            <a:ext cx="3886200"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3" name="Text Placeholder 3"/>
          <p:cNvSpPr>
            <a:spLocks noGrp="1"/>
          </p:cNvSpPr>
          <p:nvPr>
            <p:ph type="body" sz="half" idx="1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71165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6" name="Title 1"/>
          <p:cNvSpPr>
            <a:spLocks noGrp="1"/>
          </p:cNvSpPr>
          <p:nvPr>
            <p:ph type="title"/>
          </p:nvPr>
        </p:nvSpPr>
        <p:spPr>
          <a:xfrm>
            <a:off x="2362200" y="990600"/>
            <a:ext cx="6172200" cy="457200"/>
          </a:xfrm>
          <a:prstGeom prst="rect">
            <a:avLst/>
          </a:prstGeom>
        </p:spPr>
        <p:txBody>
          <a:bodyPr anchor="b"/>
          <a:lstStyle>
            <a:lvl1pPr algn="l">
              <a:defRPr sz="1600" b="1" i="0">
                <a:solidFill>
                  <a:srgbClr val="B5191A"/>
                </a:solidFill>
                <a:latin typeface="Helvetica Neue"/>
                <a:cs typeface="Helvetica Neue"/>
              </a:defRPr>
            </a:lvl1pPr>
          </a:lstStyle>
          <a:p>
            <a:r>
              <a:rPr lang="en-US"/>
              <a:t>Click to edit Master title style</a:t>
            </a:r>
            <a:endParaRPr lang="en-US" dirty="0"/>
          </a:p>
        </p:txBody>
      </p:sp>
      <p:sp>
        <p:nvSpPr>
          <p:cNvPr id="10" name="Text Placeholder 3"/>
          <p:cNvSpPr>
            <a:spLocks noGrp="1"/>
          </p:cNvSpPr>
          <p:nvPr>
            <p:ph type="body" sz="half" idx="2"/>
          </p:nvPr>
        </p:nvSpPr>
        <p:spPr>
          <a:xfrm>
            <a:off x="2362200" y="1524001"/>
            <a:ext cx="6172200" cy="4419601"/>
          </a:xfrm>
          <a:prstGeom prst="rect">
            <a:avLst/>
          </a:prstGeom>
        </p:spPr>
        <p:txBody>
          <a:bodyPr>
            <a:normAutofit/>
          </a:bodyPr>
          <a:lstStyle>
            <a:lvl1pPr marL="0" indent="0">
              <a:lnSpc>
                <a:spcPct val="150000"/>
              </a:lnSpc>
              <a:spcBef>
                <a:spcPts val="0"/>
              </a:spcBef>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ext Placeholder 3"/>
          <p:cNvSpPr>
            <a:spLocks noGrp="1"/>
          </p:cNvSpPr>
          <p:nvPr>
            <p:ph type="body" sz="half" idx="1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387860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cxnSp>
        <p:nvCxnSpPr>
          <p:cNvPr id="6" name="Straight Connector 5"/>
          <p:cNvCxnSpPr/>
          <p:nvPr userDrawn="1"/>
        </p:nvCxnSpPr>
        <p:spPr>
          <a:xfrm rot="10800000">
            <a:off x="609600" y="1446213"/>
            <a:ext cx="3886200" cy="1587"/>
          </a:xfrm>
          <a:prstGeom prst="line">
            <a:avLst/>
          </a:prstGeom>
        </p:spPr>
        <p:style>
          <a:lnRef idx="1">
            <a:schemeClr val="accent2"/>
          </a:lnRef>
          <a:fillRef idx="0">
            <a:schemeClr val="accent2"/>
          </a:fillRef>
          <a:effectRef idx="0">
            <a:schemeClr val="accent2"/>
          </a:effectRef>
          <a:fontRef idx="minor">
            <a:schemeClr val="tx1"/>
          </a:fontRef>
        </p:style>
      </p:cxnSp>
      <p:sp>
        <p:nvSpPr>
          <p:cNvPr id="9" name="Title 1"/>
          <p:cNvSpPr>
            <a:spLocks noGrp="1"/>
          </p:cNvSpPr>
          <p:nvPr>
            <p:ph type="title"/>
          </p:nvPr>
        </p:nvSpPr>
        <p:spPr>
          <a:xfrm>
            <a:off x="5334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a:t>Click to edit Master title style</a:t>
            </a:r>
            <a:endParaRPr lang="en-US" dirty="0"/>
          </a:p>
        </p:txBody>
      </p:sp>
      <p:sp>
        <p:nvSpPr>
          <p:cNvPr id="13" name="Picture Placeholder 2"/>
          <p:cNvSpPr>
            <a:spLocks noGrp="1"/>
          </p:cNvSpPr>
          <p:nvPr>
            <p:ph type="pic" idx="12"/>
          </p:nvPr>
        </p:nvSpPr>
        <p:spPr>
          <a:xfrm>
            <a:off x="4648200" y="1524001"/>
            <a:ext cx="3886200"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4" name="Picture Placeholder 2"/>
          <p:cNvSpPr>
            <a:spLocks noGrp="1"/>
          </p:cNvSpPr>
          <p:nvPr>
            <p:ph type="pic" idx="13"/>
          </p:nvPr>
        </p:nvSpPr>
        <p:spPr>
          <a:xfrm>
            <a:off x="609600" y="1524000"/>
            <a:ext cx="3886200"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Text Placeholder 3"/>
          <p:cNvSpPr>
            <a:spLocks noGrp="1"/>
          </p:cNvSpPr>
          <p:nvPr>
            <p:ph type="body" sz="half" idx="1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763898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5334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a:t>Click to edit Master title style</a:t>
            </a:r>
            <a:endParaRPr lang="en-US" dirty="0"/>
          </a:p>
        </p:txBody>
      </p:sp>
      <p:sp>
        <p:nvSpPr>
          <p:cNvPr id="6" name="Text Placeholder 3"/>
          <p:cNvSpPr>
            <a:spLocks noGrp="1"/>
          </p:cNvSpPr>
          <p:nvPr>
            <p:ph type="body" sz="half" idx="1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57748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olid Title">
    <p:spTree>
      <p:nvGrpSpPr>
        <p:cNvPr id="1" name=""/>
        <p:cNvGrpSpPr/>
        <p:nvPr/>
      </p:nvGrpSpPr>
      <p:grpSpPr>
        <a:xfrm>
          <a:off x="0" y="0"/>
          <a:ext cx="0" cy="0"/>
          <a:chOff x="0" y="0"/>
          <a:chExt cx="0" cy="0"/>
        </a:xfrm>
      </p:grpSpPr>
      <p:sp>
        <p:nvSpPr>
          <p:cNvPr id="3" name="Text Placeholder 3"/>
          <p:cNvSpPr>
            <a:spLocks noGrp="1"/>
          </p:cNvSpPr>
          <p:nvPr>
            <p:ph type="body" sz="half" idx="11"/>
          </p:nvPr>
        </p:nvSpPr>
        <p:spPr>
          <a:xfrm>
            <a:off x="685800" y="3352800"/>
            <a:ext cx="7772400" cy="1317626"/>
          </a:xfrm>
          <a:prstGeom prst="rect">
            <a:avLst/>
          </a:prstGeom>
        </p:spPr>
        <p:txBody>
          <a:bodyPr anchor="b">
            <a:normAutofit/>
          </a:bodyPr>
          <a:lstStyle>
            <a:lvl1pPr marL="0" indent="0" algn="ctr">
              <a:buNone/>
              <a:defRPr sz="3200" b="0" i="0">
                <a:solidFill>
                  <a:schemeClr val="bg1"/>
                </a:solidFill>
                <a:latin typeface="Helvetica Neue Bold Condensed"/>
                <a:cs typeface="Helvetica Neue Bold Condense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4508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udent Life 2">
    <p:bg>
      <p:bgPr>
        <a:blipFill dpi="0" rotWithShape="0">
          <a:blip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a:t>Click to edit Master title style</a:t>
            </a:r>
            <a:endParaRPr lang="en-US" dirty="0"/>
          </a:p>
        </p:txBody>
      </p:sp>
      <p:sp>
        <p:nvSpPr>
          <p:cNvPr id="5" name="Text Placeholder 3"/>
          <p:cNvSpPr>
            <a:spLocks noGrp="1"/>
          </p:cNvSpPr>
          <p:nvPr>
            <p:ph type="body" sz="half" idx="1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3"/>
          <p:cNvSpPr>
            <a:spLocks noGrp="1"/>
          </p:cNvSpPr>
          <p:nvPr>
            <p:ph type="body" sz="half" idx="12"/>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75822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cxnSp>
        <p:nvCxnSpPr>
          <p:cNvPr id="4" name="Straight Connector 3"/>
          <p:cNvCxnSpPr/>
          <p:nvPr userDrawn="1"/>
        </p:nvCxnSpPr>
        <p:spPr>
          <a:xfrm rot="10800000">
            <a:off x="2628900" y="3429000"/>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33400" y="2133600"/>
            <a:ext cx="8077200" cy="1143000"/>
          </a:xfrm>
          <a:prstGeom prst="rect">
            <a:avLst/>
          </a:prstGeom>
        </p:spPr>
        <p:txBody>
          <a:bodyPr vert="horz" anchor="b"/>
          <a:lstStyle>
            <a:lvl1pPr>
              <a:defRPr sz="3200" b="0" i="0">
                <a:latin typeface="Helvetica Neue Bold Condensed"/>
                <a:cs typeface="Helvetica Neue Bold Condensed"/>
              </a:defRPr>
            </a:lvl1pPr>
          </a:lstStyle>
          <a:p>
            <a:r>
              <a:rPr lang="en-US"/>
              <a:t>Click to edit Master title style</a:t>
            </a:r>
            <a:endParaRPr lang="en-US" dirty="0"/>
          </a:p>
        </p:txBody>
      </p:sp>
      <p:sp>
        <p:nvSpPr>
          <p:cNvPr id="5" name="Text Placeholder 3"/>
          <p:cNvSpPr>
            <a:spLocks noGrp="1"/>
          </p:cNvSpPr>
          <p:nvPr>
            <p:ph type="body" sz="half" idx="1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400683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a:t>Click to edit Master title style</a:t>
            </a:r>
            <a:endParaRPr lang="en-US" dirty="0"/>
          </a:p>
        </p:txBody>
      </p:sp>
      <p:sp>
        <p:nvSpPr>
          <p:cNvPr id="4" name="Text Placeholder 3"/>
          <p:cNvSpPr>
            <a:spLocks noGrp="1"/>
          </p:cNvSpPr>
          <p:nvPr>
            <p:ph type="body" sz="half" idx="2"/>
          </p:nvPr>
        </p:nvSpPr>
        <p:spPr>
          <a:xfrm>
            <a:off x="533400" y="1524001"/>
            <a:ext cx="3962400" cy="4419601"/>
          </a:xfrm>
          <a:prstGeom prst="rect">
            <a:avLst/>
          </a:prstGeom>
        </p:spPr>
        <p:txBody>
          <a:bodyPr>
            <a:normAutofit/>
          </a:bodyPr>
          <a:lstStyle>
            <a:lvl1pPr marL="0" indent="0">
              <a:lnSpc>
                <a:spcPct val="150000"/>
              </a:lnSpc>
              <a:spcBef>
                <a:spcPts val="0"/>
              </a:spcBef>
              <a:spcAft>
                <a:spcPts val="0"/>
              </a:spcAft>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Picture Placeholder 2"/>
          <p:cNvSpPr>
            <a:spLocks noGrp="1"/>
          </p:cNvSpPr>
          <p:nvPr>
            <p:ph type="pic" idx="12"/>
          </p:nvPr>
        </p:nvSpPr>
        <p:spPr>
          <a:xfrm>
            <a:off x="4648200" y="1447801"/>
            <a:ext cx="3886200"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3"/>
          <p:cNvSpPr>
            <a:spLocks noGrp="1"/>
          </p:cNvSpPr>
          <p:nvPr>
            <p:ph type="body" sz="half" idx="1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293424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cxnSp>
        <p:nvCxnSpPr>
          <p:cNvPr id="6" name="Straight Connector 5"/>
          <p:cNvCxnSpPr/>
          <p:nvPr userDrawn="1"/>
        </p:nvCxnSpPr>
        <p:spPr>
          <a:xfrm rot="10800000">
            <a:off x="4648200" y="1446213"/>
            <a:ext cx="3886200" cy="1587"/>
          </a:xfrm>
          <a:prstGeom prst="line">
            <a:avLst/>
          </a:prstGeom>
        </p:spPr>
        <p:style>
          <a:lnRef idx="1">
            <a:schemeClr val="accent2"/>
          </a:lnRef>
          <a:fillRef idx="0">
            <a:schemeClr val="accent2"/>
          </a:fillRef>
          <a:effectRef idx="0">
            <a:schemeClr val="accent2"/>
          </a:effectRef>
          <a:fontRef idx="minor">
            <a:schemeClr val="tx1"/>
          </a:fontRef>
        </p:style>
      </p:cxnSp>
      <p:sp>
        <p:nvSpPr>
          <p:cNvPr id="9" name="Title 1"/>
          <p:cNvSpPr>
            <a:spLocks noGrp="1"/>
          </p:cNvSpPr>
          <p:nvPr>
            <p:ph type="title"/>
          </p:nvPr>
        </p:nvSpPr>
        <p:spPr>
          <a:xfrm>
            <a:off x="45720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a:t>Click to edit Master title style</a:t>
            </a:r>
            <a:endParaRPr lang="en-US" dirty="0"/>
          </a:p>
        </p:txBody>
      </p:sp>
      <p:sp>
        <p:nvSpPr>
          <p:cNvPr id="10" name="Text Placeholder 3"/>
          <p:cNvSpPr>
            <a:spLocks noGrp="1"/>
          </p:cNvSpPr>
          <p:nvPr>
            <p:ph type="body" sz="half" idx="2"/>
          </p:nvPr>
        </p:nvSpPr>
        <p:spPr>
          <a:xfrm>
            <a:off x="4572000" y="1524001"/>
            <a:ext cx="3962400" cy="4419601"/>
          </a:xfrm>
          <a:prstGeom prst="rect">
            <a:avLst/>
          </a:prstGeom>
        </p:spPr>
        <p:txBody>
          <a:bodyPr>
            <a:normAutofit/>
          </a:bodyPr>
          <a:lstStyle>
            <a:lvl1pPr marL="0" indent="0">
              <a:lnSpc>
                <a:spcPct val="150000"/>
              </a:lnSpc>
              <a:spcBef>
                <a:spcPts val="0"/>
              </a:spcBef>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2"/>
          <p:cNvSpPr>
            <a:spLocks noGrp="1"/>
          </p:cNvSpPr>
          <p:nvPr>
            <p:ph type="pic" idx="12"/>
          </p:nvPr>
        </p:nvSpPr>
        <p:spPr>
          <a:xfrm>
            <a:off x="609600" y="1447801"/>
            <a:ext cx="3886200"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3" name="Text Placeholder 3"/>
          <p:cNvSpPr>
            <a:spLocks noGrp="1"/>
          </p:cNvSpPr>
          <p:nvPr>
            <p:ph type="body" sz="half" idx="1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22785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6" name="Title 1"/>
          <p:cNvSpPr>
            <a:spLocks noGrp="1"/>
          </p:cNvSpPr>
          <p:nvPr>
            <p:ph type="title"/>
          </p:nvPr>
        </p:nvSpPr>
        <p:spPr>
          <a:xfrm>
            <a:off x="2362200" y="990600"/>
            <a:ext cx="6172200" cy="457200"/>
          </a:xfrm>
          <a:prstGeom prst="rect">
            <a:avLst/>
          </a:prstGeom>
        </p:spPr>
        <p:txBody>
          <a:bodyPr anchor="b"/>
          <a:lstStyle>
            <a:lvl1pPr algn="l">
              <a:defRPr sz="1600" b="1" i="0">
                <a:solidFill>
                  <a:srgbClr val="B5191A"/>
                </a:solidFill>
                <a:latin typeface="Helvetica Neue"/>
                <a:cs typeface="Helvetica Neue"/>
              </a:defRPr>
            </a:lvl1pPr>
          </a:lstStyle>
          <a:p>
            <a:r>
              <a:rPr lang="en-US"/>
              <a:t>Click to edit Master title style</a:t>
            </a:r>
            <a:endParaRPr lang="en-US" dirty="0"/>
          </a:p>
        </p:txBody>
      </p:sp>
      <p:sp>
        <p:nvSpPr>
          <p:cNvPr id="10" name="Text Placeholder 3"/>
          <p:cNvSpPr>
            <a:spLocks noGrp="1"/>
          </p:cNvSpPr>
          <p:nvPr>
            <p:ph type="body" sz="half" idx="2"/>
          </p:nvPr>
        </p:nvSpPr>
        <p:spPr>
          <a:xfrm>
            <a:off x="2362200" y="1524001"/>
            <a:ext cx="6172200" cy="4419601"/>
          </a:xfrm>
          <a:prstGeom prst="rect">
            <a:avLst/>
          </a:prstGeom>
        </p:spPr>
        <p:txBody>
          <a:bodyPr>
            <a:normAutofit/>
          </a:bodyPr>
          <a:lstStyle>
            <a:lvl1pPr marL="0" indent="0">
              <a:lnSpc>
                <a:spcPct val="150000"/>
              </a:lnSpc>
              <a:spcBef>
                <a:spcPts val="0"/>
              </a:spcBef>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ext Placeholder 3"/>
          <p:cNvSpPr>
            <a:spLocks noGrp="1"/>
          </p:cNvSpPr>
          <p:nvPr>
            <p:ph type="body" sz="half" idx="1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47723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cxnSp>
        <p:nvCxnSpPr>
          <p:cNvPr id="6" name="Straight Connector 5"/>
          <p:cNvCxnSpPr/>
          <p:nvPr userDrawn="1"/>
        </p:nvCxnSpPr>
        <p:spPr>
          <a:xfrm rot="10800000">
            <a:off x="609600" y="1446213"/>
            <a:ext cx="3886200" cy="1587"/>
          </a:xfrm>
          <a:prstGeom prst="line">
            <a:avLst/>
          </a:prstGeom>
        </p:spPr>
        <p:style>
          <a:lnRef idx="1">
            <a:schemeClr val="accent2"/>
          </a:lnRef>
          <a:fillRef idx="0">
            <a:schemeClr val="accent2"/>
          </a:fillRef>
          <a:effectRef idx="0">
            <a:schemeClr val="accent2"/>
          </a:effectRef>
          <a:fontRef idx="minor">
            <a:schemeClr val="tx1"/>
          </a:fontRef>
        </p:style>
      </p:cxnSp>
      <p:sp>
        <p:nvSpPr>
          <p:cNvPr id="9" name="Title 1"/>
          <p:cNvSpPr>
            <a:spLocks noGrp="1"/>
          </p:cNvSpPr>
          <p:nvPr>
            <p:ph type="title"/>
          </p:nvPr>
        </p:nvSpPr>
        <p:spPr>
          <a:xfrm>
            <a:off x="5334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a:t>Click to edit Master title style</a:t>
            </a:r>
            <a:endParaRPr lang="en-US" dirty="0"/>
          </a:p>
        </p:txBody>
      </p:sp>
      <p:sp>
        <p:nvSpPr>
          <p:cNvPr id="13" name="Picture Placeholder 2"/>
          <p:cNvSpPr>
            <a:spLocks noGrp="1"/>
          </p:cNvSpPr>
          <p:nvPr>
            <p:ph type="pic" idx="12"/>
          </p:nvPr>
        </p:nvSpPr>
        <p:spPr>
          <a:xfrm>
            <a:off x="4648200" y="1524001"/>
            <a:ext cx="3886200"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4" name="Picture Placeholder 2"/>
          <p:cNvSpPr>
            <a:spLocks noGrp="1"/>
          </p:cNvSpPr>
          <p:nvPr>
            <p:ph type="pic" idx="13"/>
          </p:nvPr>
        </p:nvSpPr>
        <p:spPr>
          <a:xfrm>
            <a:off x="609600" y="1524000"/>
            <a:ext cx="3886200"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Text Placeholder 3"/>
          <p:cNvSpPr>
            <a:spLocks noGrp="1"/>
          </p:cNvSpPr>
          <p:nvPr>
            <p:ph type="body" sz="half" idx="1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618673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5334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a:t>Click to edit Master title style</a:t>
            </a:r>
            <a:endParaRPr lang="en-US" dirty="0"/>
          </a:p>
        </p:txBody>
      </p:sp>
      <p:sp>
        <p:nvSpPr>
          <p:cNvPr id="6" name="Text Placeholder 3"/>
          <p:cNvSpPr>
            <a:spLocks noGrp="1"/>
          </p:cNvSpPr>
          <p:nvPr>
            <p:ph type="body" sz="half" idx="1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828410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olid Title">
    <p:spTree>
      <p:nvGrpSpPr>
        <p:cNvPr id="1" name=""/>
        <p:cNvGrpSpPr/>
        <p:nvPr/>
      </p:nvGrpSpPr>
      <p:grpSpPr>
        <a:xfrm>
          <a:off x="0" y="0"/>
          <a:ext cx="0" cy="0"/>
          <a:chOff x="0" y="0"/>
          <a:chExt cx="0" cy="0"/>
        </a:xfrm>
      </p:grpSpPr>
      <p:sp>
        <p:nvSpPr>
          <p:cNvPr id="3" name="Text Placeholder 3"/>
          <p:cNvSpPr>
            <a:spLocks noGrp="1"/>
          </p:cNvSpPr>
          <p:nvPr>
            <p:ph type="body" sz="half" idx="11"/>
          </p:nvPr>
        </p:nvSpPr>
        <p:spPr>
          <a:xfrm>
            <a:off x="685800" y="3352800"/>
            <a:ext cx="7772400" cy="1317626"/>
          </a:xfrm>
          <a:prstGeom prst="rect">
            <a:avLst/>
          </a:prstGeom>
        </p:spPr>
        <p:txBody>
          <a:bodyPr anchor="b">
            <a:normAutofit/>
          </a:bodyPr>
          <a:lstStyle>
            <a:lvl1pPr marL="0" indent="0" algn="ctr">
              <a:buNone/>
              <a:defRPr sz="3200" b="0" i="0">
                <a:solidFill>
                  <a:schemeClr val="bg1"/>
                </a:solidFill>
                <a:latin typeface="Helvetica Neue Bold Condensed"/>
                <a:cs typeface="Helvetica Neue Bold Condense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17283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fld id="{8D34C425-507B-0842-A9CB-309FE9B223CA}" type="slidenum">
              <a:rPr lang="en-US"/>
              <a:pPr>
                <a:defRPr/>
              </a:pPr>
              <a:t>‹#›</a:t>
            </a:fld>
            <a:endParaRPr lang="en-US" dirty="0"/>
          </a:p>
        </p:txBody>
      </p:sp>
    </p:spTree>
    <p:extLst>
      <p:ext uri="{BB962C8B-B14F-4D97-AF65-F5344CB8AC3E}">
        <p14:creationId xmlns:p14="http://schemas.microsoft.com/office/powerpoint/2010/main" val="2805163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381000" y="0"/>
            <a:ext cx="1066800" cy="9144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5" name="Picture 5" descr="uofl ligature white.eps"/>
          <p:cNvPicPr>
            <a:picLocks noChangeAspect="1"/>
          </p:cNvPicPr>
          <p:nvPr userDrawn="1"/>
        </p:nvPicPr>
        <p:blipFill>
          <a:blip cstate="screen">
            <a:extLst>
              <a:ext uri="{28A0092B-C50C-407E-A947-70E740481C1C}">
                <a14:useLocalDpi xmlns:a14="http://schemas.microsoft.com/office/drawing/2010/main"/>
              </a:ext>
            </a:extLst>
          </a:blip>
          <a:srcRect/>
          <a:stretch>
            <a:fillRect/>
          </a:stretch>
        </p:blipFill>
        <p:spPr bwMode="auto">
          <a:xfrm>
            <a:off x="609600" y="381000"/>
            <a:ext cx="649288"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3264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Life 3">
    <p:bg>
      <p:bgPr>
        <a:blipFill dpi="0" rotWithShape="0">
          <a:blip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a:t>Click to edit Master title style</a:t>
            </a:r>
            <a:endParaRPr lang="en-US" dirty="0"/>
          </a:p>
        </p:txBody>
      </p:sp>
      <p:sp>
        <p:nvSpPr>
          <p:cNvPr id="5" name="Text Placeholder 3"/>
          <p:cNvSpPr>
            <a:spLocks noGrp="1"/>
          </p:cNvSpPr>
          <p:nvPr>
            <p:ph type="body" sz="half" idx="1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3"/>
          <p:cNvSpPr>
            <a:spLocks noGrp="1"/>
          </p:cNvSpPr>
          <p:nvPr>
            <p:ph type="body" sz="half" idx="12"/>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567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udent Life 4">
    <p:bg>
      <p:bgPr>
        <a:blipFill dpi="0" rotWithShape="0">
          <a:blip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a:t>Click to edit Master title style</a:t>
            </a:r>
            <a:endParaRPr lang="en-US" dirty="0"/>
          </a:p>
        </p:txBody>
      </p:sp>
      <p:sp>
        <p:nvSpPr>
          <p:cNvPr id="5" name="Text Placeholder 3"/>
          <p:cNvSpPr>
            <a:spLocks noGrp="1"/>
          </p:cNvSpPr>
          <p:nvPr>
            <p:ph type="body" sz="half" idx="1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3"/>
          <p:cNvSpPr>
            <a:spLocks noGrp="1"/>
          </p:cNvSpPr>
          <p:nvPr>
            <p:ph type="body" sz="half" idx="12"/>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822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udent Life 5">
    <p:bg>
      <p:bgPr>
        <a:blipFill dpi="0" rotWithShape="0">
          <a:blip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a:t>Click to edit Master title style</a:t>
            </a:r>
            <a:endParaRPr lang="en-US" dirty="0"/>
          </a:p>
        </p:txBody>
      </p:sp>
      <p:sp>
        <p:nvSpPr>
          <p:cNvPr id="5" name="Text Placeholder 3"/>
          <p:cNvSpPr>
            <a:spLocks noGrp="1"/>
          </p:cNvSpPr>
          <p:nvPr>
            <p:ph type="body" sz="half" idx="1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3"/>
          <p:cNvSpPr>
            <a:spLocks noGrp="1"/>
          </p:cNvSpPr>
          <p:nvPr>
            <p:ph type="body" sz="half" idx="12"/>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7670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5.emf"/><Relationship Id="rId5" Type="http://schemas.openxmlformats.org/officeDocument/2006/relationships/slideLayout" Target="../slideLayouts/slideLayout33.xml"/><Relationship Id="rId10"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10" Type="http://schemas.openxmlformats.org/officeDocument/2006/relationships/theme" Target="../theme/theme8.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6858000" y="62484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304800"/>
            <a:ext cx="6705600" cy="10668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2514600" y="1828800"/>
            <a:ext cx="6629400" cy="3962400"/>
          </a:xfrm>
          <a:prstGeom prst="rect">
            <a:avLst/>
          </a:prstGeom>
          <a:solidFill>
            <a:srgbClr val="00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Date Placeholder 3"/>
          <p:cNvSpPr txBox="1">
            <a:spLocks/>
          </p:cNvSpPr>
          <p:nvPr userDrawn="1"/>
        </p:nvSpPr>
        <p:spPr>
          <a:xfrm>
            <a:off x="6858000" y="6264275"/>
            <a:ext cx="1752600" cy="246063"/>
          </a:xfrm>
          <a:prstGeom prst="rect">
            <a:avLst/>
          </a:prstGeom>
        </p:spPr>
        <p:txBody>
          <a:bodyPr>
            <a:spAutoFit/>
          </a:bodyPr>
          <a:lstStyle>
            <a:lvl1pPr algn="ctr">
              <a:defRPr sz="2000" b="0" i="0">
                <a:solidFill>
                  <a:schemeClr val="bg1"/>
                </a:solidFill>
                <a:latin typeface="HelveticaNeueLT Std Thin Italic"/>
                <a:cs typeface="HelveticaNeueLT Std Thin Italic"/>
              </a:defRPr>
            </a:lvl1pPr>
          </a:lstStyle>
          <a:p>
            <a:pPr algn="r" fontAlgn="auto">
              <a:spcBef>
                <a:spcPts val="0"/>
              </a:spcBef>
              <a:spcAft>
                <a:spcPts val="0"/>
              </a:spcAft>
              <a:defRPr/>
            </a:pPr>
            <a:r>
              <a:rPr lang="en-US" sz="1000" kern="900" spc="200" dirty="0">
                <a:solidFill>
                  <a:srgbClr val="AD0000"/>
                </a:solidFill>
                <a:latin typeface="HelveticaNeueLT Std"/>
                <a:ea typeface="+mn-ea"/>
                <a:cs typeface="HelveticaNeueLT Std"/>
              </a:rPr>
              <a:t>LOUISVILLE.EDU</a:t>
            </a:r>
          </a:p>
        </p:txBody>
      </p:sp>
      <p:sp>
        <p:nvSpPr>
          <p:cNvPr id="2" name="Slide Number Placeholder 1"/>
          <p:cNvSpPr>
            <a:spLocks noGrp="1"/>
          </p:cNvSpPr>
          <p:nvPr>
            <p:ph type="sldNum" sz="quarter" idx="4"/>
          </p:nvPr>
        </p:nvSpPr>
        <p:spPr>
          <a:xfrm>
            <a:off x="8634413" y="6553200"/>
            <a:ext cx="381000" cy="2286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812E06BF-41DA-D142-9E4A-F501046C74A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080" r:id="rId1"/>
    <p:sldLayoutId id="2147486081" r:id="rId2"/>
    <p:sldLayoutId id="2147486082" r:id="rId3"/>
    <p:sldLayoutId id="2147486083" r:id="rId4"/>
    <p:sldLayoutId id="2147486084" r:id="rId5"/>
    <p:sldLayoutId id="2147486085" r:id="rId6"/>
    <p:sldLayoutId id="2147486086" r:id="rId7"/>
    <p:sldLayoutId id="2147486087" r:id="rId8"/>
    <p:sldLayoutId id="2147486088" r:id="rId9"/>
    <p:sldLayoutId id="2147486089" r:id="rId10"/>
    <p:sldLayoutId id="2147486090" r:id="rId11"/>
    <p:sldLayoutId id="2147486091" r:id="rId12"/>
    <p:sldLayoutId id="2147486092" r:id="rId13"/>
    <p:sldLayoutId id="2147486093" r:id="rId14"/>
    <p:sldLayoutId id="2147486094" r:id="rId15"/>
    <p:sldLayoutId id="2147486095" r:id="rId1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63C9B4-44FC-9E45-9ED7-F3DFD2DEC6C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7"/>
            <a:ext cx="7886700" cy="68262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28650" y="13303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55B8F5C-984A-467B-86FF-68F29F9167C2}" type="datetimeFigureOut">
              <a:rPr lang="en-US" smtClean="0"/>
              <a:t>2/19/20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43257" y="6356351"/>
            <a:ext cx="40549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E732955-FDCE-423D-B920-08D7F26917EF}" type="slidenum">
              <a:rPr lang="en-US" smtClean="0"/>
              <a:t>‹#›</a:t>
            </a:fld>
            <a:endParaRPr lang="en-US" dirty="0"/>
          </a:p>
        </p:txBody>
      </p:sp>
    </p:spTree>
    <p:extLst>
      <p:ext uri="{BB962C8B-B14F-4D97-AF65-F5344CB8AC3E}">
        <p14:creationId xmlns:p14="http://schemas.microsoft.com/office/powerpoint/2010/main" val="1879190349"/>
      </p:ext>
    </p:extLst>
  </p:cSld>
  <p:clrMap bg1="lt1" tx1="dk1" bg2="lt2" tx2="dk2" accent1="accent1" accent2="accent2" accent3="accent3" accent4="accent4" accent5="accent5" accent6="accent6" hlink="hlink" folHlink="folHlink"/>
  <p:sldLayoutIdLst>
    <p:sldLayoutId id="2147486119" r:id="rId1"/>
    <p:sldLayoutId id="2147486120" r:id="rId2"/>
    <p:sldLayoutId id="2147486121" r:id="rId3"/>
    <p:sldLayoutId id="2147486122" r:id="rId4"/>
    <p:sldLayoutId id="2147486123" r:id="rId5"/>
    <p:sldLayoutId id="2147486124" r:id="rId6"/>
    <p:sldLayoutId id="2147486125" r:id="rId7"/>
    <p:sldLayoutId id="2147486126" r:id="rId8"/>
    <p:sldLayoutId id="2147486127" r:id="rId9"/>
    <p:sldLayoutId id="2147486128" r:id="rId10"/>
    <p:sldLayoutId id="2147486129" r:id="rId11"/>
    <p:sldLayoutId id="2147486130" r:id="rId12"/>
  </p:sldLayoutIdLst>
  <p:txStyles>
    <p:titleStyle>
      <a:lvl1pPr algn="l" defTabSz="685800" rtl="0" eaLnBrk="1" latinLnBrk="0" hangingPunct="1">
        <a:lnSpc>
          <a:spcPct val="90000"/>
        </a:lnSpc>
        <a:spcBef>
          <a:spcPct val="0"/>
        </a:spcBef>
        <a:buNone/>
        <a:defRPr sz="2700" b="1" i="0" kern="1200">
          <a:solidFill>
            <a:srgbClr val="AD0000"/>
          </a:solidFill>
          <a:latin typeface="Arial Narrow" panose="020B0604020202020204" pitchFamily="34" charset="0"/>
          <a:ea typeface="+mj-ea"/>
          <a:cs typeface="Arial Narrow"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b="1" i="0" kern="1200">
          <a:solidFill>
            <a:schemeClr val="tx1"/>
          </a:solidFill>
          <a:latin typeface="Arial Narrow" panose="020B0604020202020204" pitchFamily="34" charset="0"/>
          <a:ea typeface="+mn-ea"/>
          <a:cs typeface="Arial Narrow"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b="1" i="0" kern="1200">
          <a:solidFill>
            <a:schemeClr val="tx1"/>
          </a:solidFill>
          <a:latin typeface="Arial Narrow" panose="020B0604020202020204" pitchFamily="34" charset="0"/>
          <a:ea typeface="+mn-ea"/>
          <a:cs typeface="Arial Narrow"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b="0" i="0" kern="1200">
          <a:solidFill>
            <a:srgbClr val="AD0000"/>
          </a:solidFill>
          <a:latin typeface="Arial Narrow" panose="020B0604020202020204" pitchFamily="34" charset="0"/>
          <a:ea typeface="+mn-ea"/>
          <a:cs typeface="Arial Narrow"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b="1" i="0" kern="1200">
          <a:solidFill>
            <a:schemeClr val="tx1"/>
          </a:solidFill>
          <a:latin typeface="Arial Narrow" panose="020B0604020202020204" pitchFamily="34" charset="0"/>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lumMod val="85000"/>
              </a:schemeClr>
            </a:gs>
            <a:gs pos="74000">
              <a:schemeClr val="bg1"/>
            </a:gs>
          </a:gsLst>
          <a:lin ang="5400000" scaled="0"/>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6235700"/>
            <a:ext cx="9153525" cy="4699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4" name="Straight Connector 3"/>
          <p:cNvCxnSpPr/>
          <p:nvPr userDrawn="1"/>
        </p:nvCxnSpPr>
        <p:spPr>
          <a:xfrm>
            <a:off x="0" y="774700"/>
            <a:ext cx="9144000" cy="0"/>
          </a:xfrm>
          <a:prstGeom prst="line">
            <a:avLst/>
          </a:prstGeom>
          <a:ln w="76200" cmpd="sng">
            <a:gradFill flip="none" rotWithShape="1">
              <a:gsLst>
                <a:gs pos="0">
                  <a:srgbClr val="AD0000"/>
                </a:gs>
                <a:gs pos="10000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5" name="Picture 8" descr="UL_LOGOwordmarkonRed.eps">
            <a:extLst>
              <a:ext uri="{FF2B5EF4-FFF2-40B4-BE49-F238E27FC236}">
                <a16:creationId xmlns:a16="http://schemas.microsoft.com/office/drawing/2014/main" id="{9F84BF12-AC5B-DA4D-9D8B-1834DB4EEE59}"/>
              </a:ext>
            </a:extLst>
          </p:cNvPr>
          <p:cNvPicPr>
            <a:picLocks noChangeAspect="1"/>
          </p:cNvPicPr>
          <p:nvPr userDrawn="1"/>
        </p:nvPicPr>
        <p:blipFill>
          <a:blip r:embed="rId11">
            <a:extLst>
              <a:ext uri="{28A0092B-C50C-407E-A947-70E740481C1C}">
                <a14:useLocalDpi xmlns:a14="http://schemas.microsoft.com/office/drawing/2010/main"/>
              </a:ext>
            </a:extLst>
          </a:blip>
          <a:srcRect/>
          <a:stretch>
            <a:fillRect/>
          </a:stretch>
        </p:blipFill>
        <p:spPr bwMode="auto">
          <a:xfrm>
            <a:off x="7170825" y="6310300"/>
            <a:ext cx="144780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61" r:id="rId1"/>
    <p:sldLayoutId id="2147486096" r:id="rId2"/>
    <p:sldLayoutId id="2147486097" r:id="rId3"/>
    <p:sldLayoutId id="2147486098" r:id="rId4"/>
    <p:sldLayoutId id="2147486099" r:id="rId5"/>
    <p:sldLayoutId id="2147486100" r:id="rId6"/>
    <p:sldLayoutId id="2147486101" r:id="rId7"/>
    <p:sldLayoutId id="2147486102" r:id="rId8"/>
    <p:sldLayoutId id="2147486063" r:id="rId9"/>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7A2D0070-EB31-5549-8D1E-EDD33AA3D374}" type="datetimeFigureOut">
              <a:rPr lang="en-US"/>
              <a:pPr>
                <a:defRPr/>
              </a:pPr>
              <a:t>2/19/20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62E01777-1B87-1442-8D17-ECBB417195C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064" r:id="rId1"/>
    <p:sldLayoutId id="2147486065" r:id="rId2"/>
    <p:sldLayoutId id="2147486066" r:id="rId3"/>
    <p:sldLayoutId id="2147486067" r:id="rId4"/>
    <p:sldLayoutId id="2147486068" r:id="rId5"/>
    <p:sldLayoutId id="2147486069" r:id="rId6"/>
    <p:sldLayoutId id="2147486070" r:id="rId7"/>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6858000" y="62484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43200" y="3581400"/>
            <a:ext cx="6400800" cy="1371600"/>
          </a:xfrm>
          <a:prstGeom prst="rect">
            <a:avLst/>
          </a:prstGeom>
          <a:solidFill>
            <a:srgbClr val="00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2819400"/>
            <a:ext cx="3429000" cy="10668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6103" r:id="rId1"/>
    <p:sldLayoutId id="2147486071"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chemeClr val="bg1"/>
            </a:gs>
            <a:gs pos="100000">
              <a:srgbClr val="B2B2B2"/>
            </a:gs>
          </a:gsLst>
          <a:lin ang="5400000" scaled="0"/>
          <a:tileRect/>
        </a:gradFill>
        <a:effectLst/>
      </p:bgPr>
    </p:bg>
    <p:spTree>
      <p:nvGrpSpPr>
        <p:cNvPr id="1" name=""/>
        <p:cNvGrpSpPr/>
        <p:nvPr/>
      </p:nvGrpSpPr>
      <p:grpSpPr>
        <a:xfrm>
          <a:off x="0" y="0"/>
          <a:ext cx="0" cy="0"/>
          <a:chOff x="0" y="0"/>
          <a:chExt cx="0" cy="0"/>
        </a:xfrm>
      </p:grpSpPr>
      <p:cxnSp>
        <p:nvCxnSpPr>
          <p:cNvPr id="5" name="Straight Connector 4"/>
          <p:cNvCxnSpPr/>
          <p:nvPr userDrawn="1"/>
        </p:nvCxnSpPr>
        <p:spPr>
          <a:xfrm rot="10800000">
            <a:off x="609600" y="6246813"/>
            <a:ext cx="7924800" cy="1587"/>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381000" y="0"/>
            <a:ext cx="1066800" cy="9144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Date Placeholder 3"/>
          <p:cNvSpPr txBox="1">
            <a:spLocks/>
          </p:cNvSpPr>
          <p:nvPr userDrawn="1"/>
        </p:nvSpPr>
        <p:spPr>
          <a:xfrm>
            <a:off x="6553200" y="6340475"/>
            <a:ext cx="2057400" cy="365125"/>
          </a:xfrm>
          <a:prstGeom prst="rect">
            <a:avLst/>
          </a:prstGeom>
        </p:spPr>
        <p:txBody>
          <a:bodyPr/>
          <a:lstStyle>
            <a:lvl1pPr algn="ctr">
              <a:defRPr sz="2000" b="0" i="0">
                <a:solidFill>
                  <a:schemeClr val="bg1"/>
                </a:solidFill>
                <a:latin typeface="HelveticaNeueLT Std Thin Italic"/>
                <a:cs typeface="HelveticaNeueLT Std Thin Italic"/>
              </a:defRPr>
            </a:lvl1pPr>
          </a:lstStyle>
          <a:p>
            <a:pPr algn="r" fontAlgn="auto">
              <a:spcBef>
                <a:spcPts val="0"/>
              </a:spcBef>
              <a:spcAft>
                <a:spcPts val="0"/>
              </a:spcAft>
              <a:defRPr/>
            </a:pPr>
            <a:r>
              <a:rPr lang="en-US" sz="1000" kern="1000" spc="200" dirty="0">
                <a:solidFill>
                  <a:srgbClr val="AD0000"/>
                </a:solidFill>
                <a:latin typeface="HelveticaNeueLT Std"/>
                <a:ea typeface="+mn-ea"/>
                <a:cs typeface="HelveticaNeueLT Std"/>
              </a:rPr>
              <a:t>LOUISVILLE.EDU</a:t>
            </a:r>
          </a:p>
        </p:txBody>
      </p:sp>
    </p:spTree>
  </p:cSld>
  <p:clrMap bg1="lt1" tx1="dk1" bg2="lt2" tx2="dk2" accent1="accent1" accent2="accent2" accent3="accent3" accent4="accent4" accent5="accent5" accent6="accent6" hlink="hlink" folHlink="folHlink"/>
  <p:sldLayoutIdLst>
    <p:sldLayoutId id="2147486104" r:id="rId1"/>
    <p:sldLayoutId id="2147486105" r:id="rId2"/>
    <p:sldLayoutId id="2147486106" r:id="rId3"/>
    <p:sldLayoutId id="2147486107" r:id="rId4"/>
    <p:sldLayoutId id="2147486108" r:id="rId5"/>
    <p:sldLayoutId id="2147486109" r:id="rId6"/>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chemeClr val="bg1"/>
            </a:gs>
            <a:gs pos="100000">
              <a:srgbClr val="B2B2B2"/>
            </a:gs>
          </a:gsLst>
          <a:lin ang="5400000" scaled="0"/>
          <a:tileRect/>
        </a:gradFill>
        <a:effectLst/>
      </p:bgPr>
    </p:bg>
    <p:spTree>
      <p:nvGrpSpPr>
        <p:cNvPr id="1" name=""/>
        <p:cNvGrpSpPr/>
        <p:nvPr/>
      </p:nvGrpSpPr>
      <p:grpSpPr>
        <a:xfrm>
          <a:off x="0" y="0"/>
          <a:ext cx="0" cy="0"/>
          <a:chOff x="0" y="0"/>
          <a:chExt cx="0" cy="0"/>
        </a:xfrm>
      </p:grpSpPr>
      <p:sp>
        <p:nvSpPr>
          <p:cNvPr id="8" name="Date Placeholder 3"/>
          <p:cNvSpPr txBox="1">
            <a:spLocks/>
          </p:cNvSpPr>
          <p:nvPr/>
        </p:nvSpPr>
        <p:spPr>
          <a:xfrm>
            <a:off x="8077200" y="6492875"/>
            <a:ext cx="1066800" cy="365125"/>
          </a:xfrm>
          <a:prstGeom prst="rect">
            <a:avLst/>
          </a:prstGeom>
        </p:spPr>
        <p:txBody>
          <a:bodyPr/>
          <a:lstStyle>
            <a:lvl1pPr algn="ctr">
              <a:defRPr sz="2000" b="0" i="0">
                <a:solidFill>
                  <a:schemeClr val="bg1"/>
                </a:solidFill>
                <a:latin typeface="HelveticaNeueLT Std Thin Italic"/>
                <a:cs typeface="HelveticaNeueLT Std Thin Italic"/>
              </a:defRPr>
            </a:lvl1pPr>
          </a:lstStyle>
          <a:p>
            <a:pPr algn="r" fontAlgn="auto">
              <a:spcBef>
                <a:spcPts val="0"/>
              </a:spcBef>
              <a:spcAft>
                <a:spcPts val="0"/>
              </a:spcAft>
              <a:defRPr/>
            </a:pPr>
            <a:endParaRPr lang="en-US" sz="1200" dirty="0">
              <a:solidFill>
                <a:srgbClr val="AD0000"/>
              </a:solidFill>
              <a:latin typeface="HelveticaNeueLT Std"/>
              <a:ea typeface="+mn-ea"/>
              <a:cs typeface="HelveticaNeueLT Std"/>
            </a:endParaRPr>
          </a:p>
        </p:txBody>
      </p:sp>
      <p:sp>
        <p:nvSpPr>
          <p:cNvPr id="4" name="Rectangle 3"/>
          <p:cNvSpPr/>
          <p:nvPr userDrawn="1"/>
        </p:nvSpPr>
        <p:spPr>
          <a:xfrm>
            <a:off x="0" y="0"/>
            <a:ext cx="9144000" cy="6858000"/>
          </a:xfrm>
          <a:prstGeom prst="rect">
            <a:avLst/>
          </a:prstGeom>
          <a:solidFill>
            <a:srgbClr val="FFFFFF">
              <a:alpha val="86000"/>
            </a:srgbClr>
          </a:solidFill>
          <a:ln>
            <a:solidFill>
              <a:srgbClr val="FFFFFF"/>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userDrawn="1"/>
        </p:nvSpPr>
        <p:spPr>
          <a:xfrm>
            <a:off x="-76200" y="0"/>
            <a:ext cx="9296400" cy="8382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125" name="TextBox 5"/>
          <p:cNvSpPr txBox="1">
            <a:spLocks noChangeArrowheads="1"/>
          </p:cNvSpPr>
          <p:nvPr userDrawn="1"/>
        </p:nvSpPr>
        <p:spPr bwMode="auto">
          <a:xfrm>
            <a:off x="685800" y="6488113"/>
            <a:ext cx="28194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100" dirty="0">
                <a:solidFill>
                  <a:srgbClr val="7F7F7F"/>
                </a:solidFill>
                <a:latin typeface="HelveticaNeueLT Std Cn" charset="0"/>
                <a:cs typeface="HelveticaNeueLT Std Cn" charset="0"/>
              </a:rPr>
              <a:t>Board of Trustees Report</a:t>
            </a:r>
            <a:endParaRPr lang="en-US" sz="1100" dirty="0">
              <a:solidFill>
                <a:srgbClr val="7F7F7F"/>
              </a:solidFill>
              <a:latin typeface="HelveticaNeueLT Std Lt Cn" charset="0"/>
              <a:cs typeface="HelveticaNeueLT Std Lt Cn" charset="0"/>
            </a:endParaRPr>
          </a:p>
        </p:txBody>
      </p:sp>
      <p:pic>
        <p:nvPicPr>
          <p:cNvPr id="26630" name="Picture 6" descr="UL_Ligature_fullcolor.png"/>
          <p:cNvPicPr>
            <a:picLocks noChangeAspect="1"/>
          </p:cNvPicPr>
          <p:nvPr userDrawn="1"/>
        </p:nvPicPr>
        <p:blipFill>
          <a:blip cstate="screen">
            <a:extLst>
              <a:ext uri="{28A0092B-C50C-407E-A947-70E740481C1C}">
                <a14:useLocalDpi xmlns:a14="http://schemas.microsoft.com/office/drawing/2010/main"/>
              </a:ext>
            </a:extLst>
          </a:blip>
          <a:srcRect/>
          <a:stretch>
            <a:fillRect/>
          </a:stretch>
        </p:blipFill>
        <p:spPr bwMode="auto">
          <a:xfrm>
            <a:off x="225425" y="6483350"/>
            <a:ext cx="295275"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ounded Rectangle 10"/>
          <p:cNvSpPr/>
          <p:nvPr userDrawn="1"/>
        </p:nvSpPr>
        <p:spPr>
          <a:xfrm>
            <a:off x="-76200" y="828675"/>
            <a:ext cx="9296400" cy="44450"/>
          </a:xfrm>
          <a:prstGeom prst="roundRect">
            <a:avLst/>
          </a:prstGeom>
          <a:solidFill>
            <a:srgbClr val="AD0000"/>
          </a:solidFill>
          <a:ln>
            <a:solidFill>
              <a:srgbClr val="AD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2" name="Straight Connector 11"/>
          <p:cNvCxnSpPr/>
          <p:nvPr userDrawn="1"/>
        </p:nvCxnSpPr>
        <p:spPr>
          <a:xfrm>
            <a:off x="609600" y="6483350"/>
            <a:ext cx="0" cy="168275"/>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6110" r:id="rId1"/>
    <p:sldLayoutId id="2147486072" r:id="rId2"/>
    <p:sldLayoutId id="2147486111" r:id="rId3"/>
    <p:sldLayoutId id="2147486073" r:id="rId4"/>
    <p:sldLayoutId id="2147486112" r:id="rId5"/>
    <p:sldLayoutId id="2147486074" r:id="rId6"/>
    <p:sldLayoutId id="2147486075" r:id="rId7"/>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1" name="Rectangle 10"/>
          <p:cNvSpPr/>
          <p:nvPr/>
        </p:nvSpPr>
        <p:spPr>
          <a:xfrm>
            <a:off x="381000" y="0"/>
            <a:ext cx="1066800" cy="9144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Date Placeholder 3"/>
          <p:cNvSpPr txBox="1">
            <a:spLocks/>
          </p:cNvSpPr>
          <p:nvPr/>
        </p:nvSpPr>
        <p:spPr>
          <a:xfrm>
            <a:off x="8077200" y="6492875"/>
            <a:ext cx="1066800" cy="365125"/>
          </a:xfrm>
          <a:prstGeom prst="rect">
            <a:avLst/>
          </a:prstGeom>
        </p:spPr>
        <p:txBody>
          <a:bodyPr/>
          <a:lstStyle>
            <a:lvl1pPr algn="ctr">
              <a:defRPr sz="2000" b="0" i="0">
                <a:solidFill>
                  <a:schemeClr val="bg1"/>
                </a:solidFill>
                <a:latin typeface="HelveticaNeueLT Std Thin Italic"/>
                <a:cs typeface="HelveticaNeueLT Std Thin Italic"/>
              </a:defRPr>
            </a:lvl1pPr>
          </a:lstStyle>
          <a:p>
            <a:pPr algn="r" fontAlgn="auto">
              <a:spcBef>
                <a:spcPts val="0"/>
              </a:spcBef>
              <a:spcAft>
                <a:spcPts val="0"/>
              </a:spcAft>
              <a:defRPr/>
            </a:pPr>
            <a:endParaRPr lang="en-US" sz="1200" dirty="0">
              <a:solidFill>
                <a:srgbClr val="AD0000"/>
              </a:solidFill>
              <a:latin typeface="HelveticaNeueLT Std"/>
              <a:ea typeface="+mn-ea"/>
              <a:cs typeface="HelveticaNeueLT Std"/>
            </a:endParaRPr>
          </a:p>
        </p:txBody>
      </p:sp>
    </p:spTree>
  </p:cSld>
  <p:clrMap bg1="lt1" tx1="dk1" bg2="lt2" tx2="dk2" accent1="accent1" accent2="accent2" accent3="accent3" accent4="accent4" accent5="accent5" accent6="accent6" hlink="hlink" folHlink="folHlink"/>
  <p:sldLayoutIdLst>
    <p:sldLayoutId id="2147486113" r:id="rId1"/>
    <p:sldLayoutId id="2147486076" r:id="rId2"/>
    <p:sldLayoutId id="2147486114" r:id="rId3"/>
    <p:sldLayoutId id="2147486077" r:id="rId4"/>
    <p:sldLayoutId id="2147486115" r:id="rId5"/>
    <p:sldLayoutId id="2147486078" r:id="rId6"/>
    <p:sldLayoutId id="2147486079" r:id="rId7"/>
    <p:sldLayoutId id="2147486116" r:id="rId8"/>
    <p:sldLayoutId id="2147486117" r:id="rId9"/>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3CD31EB1-F7EA-C949-85E0-6B8FAA48DD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64097"/>
          </a:xfrm>
          <a:prstGeom prst="rect">
            <a:avLst/>
          </a:prstGeom>
        </p:spPr>
      </p:pic>
      <p:sp>
        <p:nvSpPr>
          <p:cNvPr id="3078" name="Text Box 6"/>
          <p:cNvSpPr txBox="1">
            <a:spLocks noChangeArrowheads="1"/>
          </p:cNvSpPr>
          <p:nvPr/>
        </p:nvSpPr>
        <p:spPr bwMode="auto">
          <a:xfrm>
            <a:off x="817123" y="2379223"/>
            <a:ext cx="7548664" cy="2393743"/>
          </a:xfrm>
          <a:prstGeom prst="rect">
            <a:avLst/>
          </a:prstGeom>
          <a:noFill/>
          <a:ln w="9525">
            <a:noFill/>
            <a:miter lim="800000"/>
            <a:headEnd/>
            <a:tailEnd/>
          </a:ln>
        </p:spPr>
        <p:txBody>
          <a:bodyPr wrap="none"/>
          <a:lstStyle/>
          <a:p>
            <a:pPr algn="ctr"/>
            <a:r>
              <a:rPr lang="en-US" sz="3400" b="1" dirty="0">
                <a:solidFill>
                  <a:schemeClr val="bg1"/>
                </a:solidFill>
                <a:latin typeface="Arial" panose="020B0604020202020204" pitchFamily="34" charset="0"/>
                <a:cs typeface="Arial" panose="020B0604020202020204" pitchFamily="34" charset="0"/>
              </a:rPr>
              <a:t>Budget Review Subcommittee</a:t>
            </a:r>
            <a:br>
              <a:rPr lang="en-US" sz="3400" b="1" dirty="0">
                <a:solidFill>
                  <a:schemeClr val="bg1"/>
                </a:solidFill>
                <a:latin typeface="Arial" panose="020B0604020202020204" pitchFamily="34" charset="0"/>
                <a:cs typeface="Arial" panose="020B0604020202020204" pitchFamily="34" charset="0"/>
              </a:rPr>
            </a:br>
            <a:r>
              <a:rPr lang="en-US" sz="3400" b="1" dirty="0">
                <a:solidFill>
                  <a:schemeClr val="bg1"/>
                </a:solidFill>
                <a:latin typeface="Arial" panose="020B0604020202020204" pitchFamily="34" charset="0"/>
                <a:cs typeface="Arial" panose="020B0604020202020204" pitchFamily="34" charset="0"/>
              </a:rPr>
              <a:t> on Postsecondary Education</a:t>
            </a:r>
            <a:endParaRPr lang="en-US" sz="3400" i="1" dirty="0">
              <a:solidFill>
                <a:schemeClr val="bg1"/>
              </a:solidFill>
              <a:latin typeface="Arial" panose="020B0604020202020204" pitchFamily="34" charset="0"/>
              <a:ea typeface="Arial" charset="0"/>
              <a:cs typeface="Arial" panose="020B0604020202020204" pitchFamily="34" charset="0"/>
            </a:endParaRPr>
          </a:p>
          <a:p>
            <a:pPr algn="ctr"/>
            <a:endParaRPr lang="en-US" sz="1600" dirty="0">
              <a:solidFill>
                <a:schemeClr val="bg1"/>
              </a:solidFill>
              <a:latin typeface="Arial" panose="020B0604020202020204" pitchFamily="34" charset="0"/>
              <a:ea typeface="Arial" charset="0"/>
              <a:cs typeface="Arial" panose="020B0604020202020204" pitchFamily="34" charset="0"/>
            </a:endParaRPr>
          </a:p>
          <a:p>
            <a:pPr algn="ctr"/>
            <a:r>
              <a:rPr lang="en-US" sz="1600" dirty="0">
                <a:solidFill>
                  <a:schemeClr val="bg1"/>
                </a:solidFill>
                <a:latin typeface="Arial" panose="020B0604020202020204" pitchFamily="34" charset="0"/>
                <a:ea typeface="Arial" charset="0"/>
                <a:cs typeface="Arial" panose="020B0604020202020204" pitchFamily="34" charset="0"/>
              </a:rPr>
              <a:t>February 20, 2020 </a:t>
            </a:r>
            <a:endParaRPr lang="en-US" sz="1600" b="1" dirty="0">
              <a:solidFill>
                <a:schemeClr val="bg1"/>
              </a:solidFill>
              <a:latin typeface="Arial" panose="020B0604020202020204" pitchFamily="34" charset="0"/>
              <a:ea typeface="Arial" charset="0"/>
              <a:cs typeface="Arial" panose="020B0604020202020204" pitchFamily="34" charset="0"/>
            </a:endParaRPr>
          </a:p>
          <a:p>
            <a:pPr algn="ctr"/>
            <a:endParaRPr lang="en-US" sz="1500" b="1" dirty="0">
              <a:solidFill>
                <a:schemeClr val="bg1"/>
              </a:solidFill>
              <a:latin typeface="Arial" panose="020B0604020202020204" pitchFamily="34" charset="0"/>
              <a:ea typeface="Arial" charset="0"/>
              <a:cs typeface="Arial" panose="020B0604020202020204" pitchFamily="34" charset="0"/>
            </a:endParaRPr>
          </a:p>
          <a:p>
            <a:pPr algn="ctr"/>
            <a:endParaRPr lang="en-US" sz="1500" b="1" dirty="0">
              <a:solidFill>
                <a:schemeClr val="bg1"/>
              </a:solidFill>
              <a:latin typeface="Arial" panose="020B0604020202020204" pitchFamily="34" charset="0"/>
              <a:ea typeface="Arial" charset="0"/>
              <a:cs typeface="Arial" panose="020B0604020202020204" pitchFamily="34" charset="0"/>
            </a:endParaRPr>
          </a:p>
          <a:p>
            <a:pPr algn="ctr"/>
            <a:r>
              <a:rPr lang="en-US" b="1" dirty="0">
                <a:solidFill>
                  <a:schemeClr val="bg1"/>
                </a:solidFill>
                <a:latin typeface="Arial" panose="020B0604020202020204" pitchFamily="34" charset="0"/>
                <a:ea typeface="Arial" charset="0"/>
                <a:cs typeface="Arial" panose="020B0604020202020204" pitchFamily="34" charset="0"/>
              </a:rPr>
              <a:t>President Neeli Bendapudi, University of Louisville </a:t>
            </a:r>
          </a:p>
          <a:p>
            <a:pPr algn="ctr"/>
            <a:endParaRPr lang="en-US" sz="1200" b="1" dirty="0">
              <a:latin typeface="+mn-lt"/>
              <a:ea typeface="Arial" charset="0"/>
              <a:cs typeface="Arial" charset="0"/>
            </a:endParaRPr>
          </a:p>
        </p:txBody>
      </p:sp>
      <p:sp>
        <p:nvSpPr>
          <p:cNvPr id="2" name="TextBox 1"/>
          <p:cNvSpPr txBox="1"/>
          <p:nvPr/>
        </p:nvSpPr>
        <p:spPr>
          <a:xfrm>
            <a:off x="2971800" y="5284717"/>
            <a:ext cx="2971801" cy="677108"/>
          </a:xfrm>
          <a:prstGeom prst="rect">
            <a:avLst/>
          </a:prstGeom>
          <a:noFill/>
        </p:spPr>
        <p:txBody>
          <a:bodyPr wrap="square" rtlCol="0">
            <a:spAutoFit/>
          </a:bodyPr>
          <a:lstStyle/>
          <a:p>
            <a:pPr algn="ctr"/>
            <a:endParaRPr lang="en-US" sz="2000" b="1" dirty="0"/>
          </a:p>
          <a:p>
            <a:pPr algn="ctr"/>
            <a:endParaRPr lang="en-US" b="1" dirty="0"/>
          </a:p>
        </p:txBody>
      </p:sp>
    </p:spTree>
    <p:extLst>
      <p:ext uri="{BB962C8B-B14F-4D97-AF65-F5344CB8AC3E}">
        <p14:creationId xmlns:p14="http://schemas.microsoft.com/office/powerpoint/2010/main" val="505907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A49B-BF3C-414B-93AD-3855E0997CC1}"/>
              </a:ext>
            </a:extLst>
          </p:cNvPr>
          <p:cNvSpPr>
            <a:spLocks noGrp="1"/>
          </p:cNvSpPr>
          <p:nvPr>
            <p:ph type="title"/>
          </p:nvPr>
        </p:nvSpPr>
        <p:spPr>
          <a:xfrm>
            <a:off x="171449" y="227239"/>
            <a:ext cx="8801101" cy="687161"/>
          </a:xfrm>
        </p:spPr>
        <p:txBody>
          <a:bodyPr anchor="ctr">
            <a:normAutofit/>
          </a:bodyPr>
          <a:lstStyle/>
          <a:p>
            <a:r>
              <a:rPr lang="en-US" sz="2800" dirty="0"/>
              <a:t>Invest</a:t>
            </a:r>
          </a:p>
        </p:txBody>
      </p:sp>
      <p:pic>
        <p:nvPicPr>
          <p:cNvPr id="14" name="Picture 13">
            <a:extLst>
              <a:ext uri="{FF2B5EF4-FFF2-40B4-BE49-F238E27FC236}">
                <a16:creationId xmlns:a16="http://schemas.microsoft.com/office/drawing/2014/main" id="{84D55F7E-0389-2E41-8765-3F3A81F9AC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771961"/>
            <a:ext cx="9144000" cy="1091119"/>
          </a:xfrm>
          <a:prstGeom prst="rect">
            <a:avLst/>
          </a:prstGeom>
        </p:spPr>
      </p:pic>
      <p:sp>
        <p:nvSpPr>
          <p:cNvPr id="8" name="Content Placeholder 5">
            <a:extLst>
              <a:ext uri="{FF2B5EF4-FFF2-40B4-BE49-F238E27FC236}">
                <a16:creationId xmlns:a16="http://schemas.microsoft.com/office/drawing/2014/main" id="{C5DEFB45-0494-AF41-A93D-16CB0E89D7B7}"/>
              </a:ext>
            </a:extLst>
          </p:cNvPr>
          <p:cNvSpPr>
            <a:spLocks noGrp="1"/>
          </p:cNvSpPr>
          <p:nvPr>
            <p:ph idx="1"/>
          </p:nvPr>
        </p:nvSpPr>
        <p:spPr>
          <a:xfrm>
            <a:off x="514350" y="859136"/>
            <a:ext cx="8458200" cy="5039246"/>
          </a:xfrm>
        </p:spPr>
        <p:txBody>
          <a:bodyPr numCol="1">
            <a:normAutofit/>
          </a:bodyPr>
          <a:lstStyle/>
          <a:p>
            <a:pPr lvl="1">
              <a:lnSpc>
                <a:spcPct val="100000"/>
              </a:lnSpc>
            </a:pPr>
            <a:r>
              <a:rPr lang="en-US" dirty="0"/>
              <a:t>Identifying “Grand Challenges”</a:t>
            </a:r>
          </a:p>
          <a:p>
            <a:pPr lvl="1">
              <a:lnSpc>
                <a:spcPct val="100000"/>
              </a:lnSpc>
            </a:pPr>
            <a:endParaRPr lang="en-US" dirty="0"/>
          </a:p>
          <a:p>
            <a:pPr lvl="1">
              <a:lnSpc>
                <a:spcPct val="100000"/>
              </a:lnSpc>
            </a:pPr>
            <a:r>
              <a:rPr lang="en-US" dirty="0"/>
              <a:t>Pfizer Vaccines designated UofL as its first Center of Excellence</a:t>
            </a:r>
          </a:p>
          <a:p>
            <a:pPr marL="342900" lvl="1" indent="0">
              <a:lnSpc>
                <a:spcPct val="100000"/>
              </a:lnSpc>
              <a:buNone/>
            </a:pPr>
            <a:endParaRPr lang="en-US" dirty="0"/>
          </a:p>
          <a:p>
            <a:pPr lvl="1">
              <a:lnSpc>
                <a:spcPct val="100000"/>
              </a:lnSpc>
            </a:pPr>
            <a:r>
              <a:rPr lang="en-US" dirty="0"/>
              <a:t>IBM Skills Academy </a:t>
            </a:r>
          </a:p>
          <a:p>
            <a:pPr lvl="2">
              <a:lnSpc>
                <a:spcPct val="100000"/>
              </a:lnSpc>
              <a:buFont typeface="System Font Regular"/>
              <a:buChar char="-"/>
            </a:pPr>
            <a:r>
              <a:rPr lang="en-US" sz="1800" b="0" dirty="0">
                <a:solidFill>
                  <a:schemeClr val="tx1">
                    <a:lumMod val="65000"/>
                    <a:lumOff val="35000"/>
                  </a:schemeClr>
                </a:solidFill>
              </a:rPr>
              <a:t>Center for Digital Transformation to provide curriculum &amp; educational tools</a:t>
            </a:r>
          </a:p>
          <a:p>
            <a:pPr marL="685800" lvl="2" indent="0">
              <a:lnSpc>
                <a:spcPct val="100000"/>
              </a:lnSpc>
              <a:buNone/>
            </a:pPr>
            <a:r>
              <a:rPr lang="en-US" sz="1800" b="0" dirty="0">
                <a:solidFill>
                  <a:schemeClr val="tx1">
                    <a:lumMod val="65000"/>
                    <a:lumOff val="35000"/>
                  </a:schemeClr>
                </a:solidFill>
              </a:rPr>
              <a:t>   concentrated on eight fast-growing technology areas </a:t>
            </a:r>
          </a:p>
          <a:p>
            <a:pPr marL="685800" lvl="2" indent="0">
              <a:lnSpc>
                <a:spcPct val="100000"/>
              </a:lnSpc>
              <a:buNone/>
            </a:pPr>
            <a:r>
              <a:rPr lang="en-US" sz="1800" b="0" dirty="0">
                <a:solidFill>
                  <a:schemeClr val="tx1">
                    <a:lumMod val="65000"/>
                    <a:lumOff val="35000"/>
                  </a:schemeClr>
                </a:solidFill>
              </a:rPr>
              <a:t> </a:t>
            </a:r>
          </a:p>
          <a:p>
            <a:pPr lvl="1">
              <a:lnSpc>
                <a:spcPct val="100000"/>
              </a:lnSpc>
            </a:pPr>
            <a:r>
              <a:rPr lang="en-US" dirty="0"/>
              <a:t>UofL is partnering with UK as one of just five hubs in the United States selected as a </a:t>
            </a:r>
            <a:br>
              <a:rPr lang="en-US" dirty="0"/>
            </a:br>
            <a:r>
              <a:rPr lang="en-US" b="1" dirty="0"/>
              <a:t>Research Evaluation and Commercialization Hub</a:t>
            </a:r>
            <a:r>
              <a:rPr lang="en-US" dirty="0"/>
              <a:t> (REACH) by the NIH</a:t>
            </a:r>
          </a:p>
          <a:p>
            <a:pPr lvl="1">
              <a:lnSpc>
                <a:spcPct val="100000"/>
              </a:lnSpc>
            </a:pPr>
            <a:endParaRPr lang="en-US" dirty="0"/>
          </a:p>
          <a:p>
            <a:pPr lvl="1">
              <a:lnSpc>
                <a:spcPct val="100000"/>
              </a:lnSpc>
            </a:pPr>
            <a:r>
              <a:rPr lang="en-US" dirty="0"/>
              <a:t>Direct economic return:</a:t>
            </a:r>
            <a:r>
              <a:rPr lang="en-US" sz="1900" dirty="0"/>
              <a:t> </a:t>
            </a:r>
          </a:p>
          <a:p>
            <a:pPr lvl="2">
              <a:lnSpc>
                <a:spcPct val="100000"/>
              </a:lnSpc>
            </a:pPr>
            <a:r>
              <a:rPr lang="en-US" b="0" dirty="0">
                <a:solidFill>
                  <a:schemeClr val="tx1">
                    <a:lumMod val="65000"/>
                    <a:lumOff val="35000"/>
                  </a:schemeClr>
                </a:solidFill>
              </a:rPr>
              <a:t>$125 million in state support leads to </a:t>
            </a:r>
            <a:r>
              <a:rPr lang="en-US" b="0" dirty="0">
                <a:solidFill>
                  <a:schemeClr val="tx1">
                    <a:lumMod val="65000"/>
                    <a:lumOff val="35000"/>
                  </a:schemeClr>
                </a:solidFill>
                <a:sym typeface="Wingdings" panose="05000000000000000000" pitchFamily="2" charset="2"/>
              </a:rPr>
              <a:t>$2.5 billion output</a:t>
            </a:r>
          </a:p>
          <a:p>
            <a:pPr lvl="3">
              <a:lnSpc>
                <a:spcPct val="100000"/>
              </a:lnSpc>
            </a:pPr>
            <a:r>
              <a:rPr lang="en-US" sz="1600" dirty="0">
                <a:solidFill>
                  <a:schemeClr val="tx1">
                    <a:lumMod val="65000"/>
                    <a:lumOff val="35000"/>
                  </a:schemeClr>
                </a:solidFill>
                <a:sym typeface="Wingdings" panose="05000000000000000000" pitchFamily="2" charset="2"/>
              </a:rPr>
              <a:t>Includes newly acquired </a:t>
            </a:r>
            <a:r>
              <a:rPr lang="en-US" sz="1600" dirty="0" err="1">
                <a:solidFill>
                  <a:schemeClr val="tx1">
                    <a:lumMod val="65000"/>
                    <a:lumOff val="35000"/>
                  </a:schemeClr>
                </a:solidFill>
                <a:sym typeface="Wingdings" panose="05000000000000000000" pitchFamily="2" charset="2"/>
              </a:rPr>
              <a:t>KentuckyOne</a:t>
            </a:r>
            <a:r>
              <a:rPr lang="en-US" sz="1600" dirty="0">
                <a:solidFill>
                  <a:schemeClr val="tx1">
                    <a:lumMod val="65000"/>
                    <a:lumOff val="35000"/>
                  </a:schemeClr>
                </a:solidFill>
                <a:sym typeface="Wingdings" panose="05000000000000000000" pitchFamily="2" charset="2"/>
              </a:rPr>
              <a:t> assets</a:t>
            </a:r>
            <a:endParaRPr lang="en-US" sz="1600" dirty="0">
              <a:solidFill>
                <a:schemeClr val="tx1">
                  <a:lumMod val="65000"/>
                  <a:lumOff val="35000"/>
                </a:schemeClr>
              </a:solidFill>
            </a:endParaRPr>
          </a:p>
        </p:txBody>
      </p:sp>
      <p:sp>
        <p:nvSpPr>
          <p:cNvPr id="4" name="TextBox 5">
            <a:extLst>
              <a:ext uri="{FF2B5EF4-FFF2-40B4-BE49-F238E27FC236}">
                <a16:creationId xmlns:a16="http://schemas.microsoft.com/office/drawing/2014/main" id="{9C4EA647-8972-494F-BDBA-99BC460BC8BD}"/>
              </a:ext>
            </a:extLst>
          </p:cNvPr>
          <p:cNvSpPr txBox="1">
            <a:spLocks noChangeArrowheads="1"/>
          </p:cNvSpPr>
          <p:nvPr/>
        </p:nvSpPr>
        <p:spPr bwMode="auto">
          <a:xfrm>
            <a:off x="76200" y="6642100"/>
            <a:ext cx="381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fld id="{62DFC062-D2DD-D045-BB63-8BD334439E3D}" type="slidenum">
              <a:rPr lang="en-US" sz="800" smtClean="0">
                <a:solidFill>
                  <a:schemeClr val="bg1">
                    <a:lumMod val="85000"/>
                  </a:schemeClr>
                </a:solidFill>
                <a:latin typeface="Helvetica Neue" charset="0"/>
                <a:cs typeface="Helvetica Neue" charset="0"/>
              </a:rPr>
              <a:pPr eaLnBrk="1" hangingPunct="1">
                <a:defRPr/>
              </a:pPr>
              <a:t>10</a:t>
            </a:fld>
            <a:endParaRPr lang="en-US" sz="800" dirty="0">
              <a:solidFill>
                <a:schemeClr val="bg1">
                  <a:lumMod val="85000"/>
                </a:schemeClr>
              </a:solidFill>
              <a:latin typeface="Helvetica Neue" charset="0"/>
              <a:cs typeface="Helvetica Neue" charset="0"/>
            </a:endParaRPr>
          </a:p>
        </p:txBody>
      </p:sp>
    </p:spTree>
    <p:extLst>
      <p:ext uri="{BB962C8B-B14F-4D97-AF65-F5344CB8AC3E}">
        <p14:creationId xmlns:p14="http://schemas.microsoft.com/office/powerpoint/2010/main" val="3535608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CA00-8238-9C4A-B636-0A30B850C94A}"/>
              </a:ext>
            </a:extLst>
          </p:cNvPr>
          <p:cNvSpPr>
            <a:spLocks noGrp="1"/>
          </p:cNvSpPr>
          <p:nvPr>
            <p:ph type="title"/>
          </p:nvPr>
        </p:nvSpPr>
        <p:spPr/>
        <p:txBody>
          <a:bodyPr anchor="ctr">
            <a:normAutofit/>
          </a:bodyPr>
          <a:lstStyle/>
          <a:p>
            <a:r>
              <a:rPr lang="en-US" sz="2800" dirty="0"/>
              <a:t>State Appropriations</a:t>
            </a:r>
          </a:p>
        </p:txBody>
      </p:sp>
      <p:sp>
        <p:nvSpPr>
          <p:cNvPr id="5" name="TextBox 5">
            <a:extLst>
              <a:ext uri="{FF2B5EF4-FFF2-40B4-BE49-F238E27FC236}">
                <a16:creationId xmlns:a16="http://schemas.microsoft.com/office/drawing/2014/main" id="{64FA98D6-B988-D44E-A446-944662C30134}"/>
              </a:ext>
            </a:extLst>
          </p:cNvPr>
          <p:cNvSpPr txBox="1">
            <a:spLocks noChangeArrowheads="1"/>
          </p:cNvSpPr>
          <p:nvPr/>
        </p:nvSpPr>
        <p:spPr bwMode="auto">
          <a:xfrm>
            <a:off x="76200" y="6642100"/>
            <a:ext cx="3810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fld id="{62DFC062-D2DD-D045-BB63-8BD334439E3D}" type="slidenum">
              <a:rPr lang="en-US" sz="800" smtClean="0">
                <a:solidFill>
                  <a:schemeClr val="bg1">
                    <a:lumMod val="85000"/>
                  </a:schemeClr>
                </a:solidFill>
                <a:latin typeface="Helvetica Neue" charset="0"/>
                <a:cs typeface="Helvetica Neue" charset="0"/>
              </a:rPr>
              <a:pPr eaLnBrk="1" hangingPunct="1">
                <a:defRPr/>
              </a:pPr>
              <a:t>11</a:t>
            </a:fld>
            <a:endParaRPr lang="en-US" sz="800" dirty="0">
              <a:solidFill>
                <a:schemeClr val="bg1">
                  <a:lumMod val="85000"/>
                </a:schemeClr>
              </a:solidFill>
              <a:latin typeface="Helvetica Neue" charset="0"/>
              <a:cs typeface="Helvetica Neue" charset="0"/>
            </a:endParaRPr>
          </a:p>
        </p:txBody>
      </p:sp>
      <p:pic>
        <p:nvPicPr>
          <p:cNvPr id="10" name="Picture 9">
            <a:extLst>
              <a:ext uri="{FF2B5EF4-FFF2-40B4-BE49-F238E27FC236}">
                <a16:creationId xmlns:a16="http://schemas.microsoft.com/office/drawing/2014/main" id="{7E811A5C-C955-2F49-9F22-171EC7A27D4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01040" y="936174"/>
            <a:ext cx="7620000" cy="4709160"/>
          </a:xfrm>
          <a:prstGeom prst="rect">
            <a:avLst/>
          </a:prstGeom>
        </p:spPr>
      </p:pic>
      <p:sp>
        <p:nvSpPr>
          <p:cNvPr id="11" name="Rectangle 10">
            <a:extLst>
              <a:ext uri="{FF2B5EF4-FFF2-40B4-BE49-F238E27FC236}">
                <a16:creationId xmlns:a16="http://schemas.microsoft.com/office/drawing/2014/main" id="{1EFB9D10-AB78-7240-B271-99A7FC37E8A0}"/>
              </a:ext>
            </a:extLst>
          </p:cNvPr>
          <p:cNvSpPr/>
          <p:nvPr/>
        </p:nvSpPr>
        <p:spPr>
          <a:xfrm>
            <a:off x="3505200" y="914400"/>
            <a:ext cx="2019300" cy="297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E9321FF-08DB-D14F-8CA7-C1EBC73A3457}"/>
              </a:ext>
            </a:extLst>
          </p:cNvPr>
          <p:cNvSpPr txBox="1"/>
          <p:nvPr/>
        </p:nvSpPr>
        <p:spPr>
          <a:xfrm>
            <a:off x="135164" y="4791526"/>
            <a:ext cx="7620000" cy="646331"/>
          </a:xfrm>
          <a:prstGeom prst="rect">
            <a:avLst/>
          </a:prstGeom>
          <a:noFill/>
        </p:spPr>
        <p:txBody>
          <a:bodyPr wrap="square" rtlCol="0">
            <a:spAutoFit/>
          </a:bodyPr>
          <a:lstStyle/>
          <a:p>
            <a:r>
              <a:rPr lang="en-US" sz="1200" b="1" dirty="0">
                <a:latin typeface="Arial Narrow" panose="020B0604020202020204" pitchFamily="34" charset="0"/>
                <a:cs typeface="Arial Narrow" panose="020B0604020202020204" pitchFamily="34" charset="0"/>
              </a:rPr>
              <a:t>% of </a:t>
            </a:r>
            <a:br>
              <a:rPr lang="en-US" sz="1200" b="1" dirty="0">
                <a:latin typeface="Arial Narrow" panose="020B0604020202020204" pitchFamily="34" charset="0"/>
                <a:cs typeface="Arial Narrow" panose="020B0604020202020204" pitchFamily="34" charset="0"/>
              </a:rPr>
            </a:br>
            <a:r>
              <a:rPr lang="en-US" sz="1200" b="1" dirty="0">
                <a:latin typeface="Arial Narrow" panose="020B0604020202020204" pitchFamily="34" charset="0"/>
                <a:cs typeface="Arial Narrow" panose="020B0604020202020204" pitchFamily="34" charset="0"/>
              </a:rPr>
              <a:t>University</a:t>
            </a:r>
            <a:br>
              <a:rPr lang="en-US" sz="1200" b="1" dirty="0">
                <a:latin typeface="Arial Narrow" panose="020B0604020202020204" pitchFamily="34" charset="0"/>
                <a:cs typeface="Arial Narrow" panose="020B0604020202020204" pitchFamily="34" charset="0"/>
              </a:rPr>
            </a:br>
            <a:r>
              <a:rPr lang="en-US" sz="1200" b="1" dirty="0">
                <a:latin typeface="Arial Narrow" panose="020B0604020202020204" pitchFamily="34" charset="0"/>
                <a:cs typeface="Arial Narrow" panose="020B0604020202020204" pitchFamily="34" charset="0"/>
              </a:rPr>
              <a:t>Budget</a:t>
            </a:r>
          </a:p>
        </p:txBody>
      </p:sp>
      <p:sp>
        <p:nvSpPr>
          <p:cNvPr id="4" name="TextBox 3">
            <a:extLst>
              <a:ext uri="{FF2B5EF4-FFF2-40B4-BE49-F238E27FC236}">
                <a16:creationId xmlns:a16="http://schemas.microsoft.com/office/drawing/2014/main" id="{0A05446A-3CCA-6D4F-9D7A-B8420D40D773}"/>
              </a:ext>
            </a:extLst>
          </p:cNvPr>
          <p:cNvSpPr txBox="1"/>
          <p:nvPr/>
        </p:nvSpPr>
        <p:spPr>
          <a:xfrm>
            <a:off x="801189" y="4945415"/>
            <a:ext cx="664754" cy="338554"/>
          </a:xfrm>
          <a:prstGeom prst="rect">
            <a:avLst/>
          </a:prstGeom>
          <a:noFill/>
        </p:spPr>
        <p:txBody>
          <a:bodyPr wrap="square" rtlCol="0">
            <a:spAutoFit/>
          </a:bodyPr>
          <a:lstStyle/>
          <a:p>
            <a:pPr algn="ctr"/>
            <a:r>
              <a:rPr lang="en-US" sz="1600" b="1" dirty="0">
                <a:solidFill>
                  <a:schemeClr val="bg1"/>
                </a:solidFill>
                <a:latin typeface="Arial Narrow" panose="020B0604020202020204" pitchFamily="34" charset="0"/>
                <a:cs typeface="Arial Narrow" panose="020B0604020202020204" pitchFamily="34" charset="0"/>
              </a:rPr>
              <a:t>15.1%</a:t>
            </a:r>
          </a:p>
        </p:txBody>
      </p:sp>
      <p:sp>
        <p:nvSpPr>
          <p:cNvPr id="8" name="TextBox 7">
            <a:extLst>
              <a:ext uri="{FF2B5EF4-FFF2-40B4-BE49-F238E27FC236}">
                <a16:creationId xmlns:a16="http://schemas.microsoft.com/office/drawing/2014/main" id="{B382ECB3-1D7A-F44A-87E8-430EA7ACAAB5}"/>
              </a:ext>
            </a:extLst>
          </p:cNvPr>
          <p:cNvSpPr txBox="1"/>
          <p:nvPr/>
        </p:nvSpPr>
        <p:spPr>
          <a:xfrm>
            <a:off x="1554158" y="4945415"/>
            <a:ext cx="664754" cy="338554"/>
          </a:xfrm>
          <a:prstGeom prst="rect">
            <a:avLst/>
          </a:prstGeom>
          <a:noFill/>
        </p:spPr>
        <p:txBody>
          <a:bodyPr wrap="square" rtlCol="0">
            <a:spAutoFit/>
          </a:bodyPr>
          <a:lstStyle/>
          <a:p>
            <a:pPr algn="ctr"/>
            <a:r>
              <a:rPr lang="en-US" sz="1600" b="1" dirty="0">
                <a:solidFill>
                  <a:schemeClr val="bg1"/>
                </a:solidFill>
                <a:latin typeface="Arial Narrow" panose="020B0604020202020204" pitchFamily="34" charset="0"/>
                <a:cs typeface="Arial Narrow" panose="020B0604020202020204" pitchFamily="34" charset="0"/>
              </a:rPr>
              <a:t>14.7% </a:t>
            </a:r>
          </a:p>
        </p:txBody>
      </p:sp>
      <p:sp>
        <p:nvSpPr>
          <p:cNvPr id="9" name="TextBox 8">
            <a:extLst>
              <a:ext uri="{FF2B5EF4-FFF2-40B4-BE49-F238E27FC236}">
                <a16:creationId xmlns:a16="http://schemas.microsoft.com/office/drawing/2014/main" id="{A7EF11CE-A3F5-664C-8282-C20F25A33314}"/>
              </a:ext>
            </a:extLst>
          </p:cNvPr>
          <p:cNvSpPr txBox="1"/>
          <p:nvPr/>
        </p:nvSpPr>
        <p:spPr>
          <a:xfrm>
            <a:off x="2307127" y="4945415"/>
            <a:ext cx="664754" cy="338554"/>
          </a:xfrm>
          <a:prstGeom prst="rect">
            <a:avLst/>
          </a:prstGeom>
          <a:noFill/>
        </p:spPr>
        <p:txBody>
          <a:bodyPr wrap="square" rtlCol="0">
            <a:spAutoFit/>
          </a:bodyPr>
          <a:lstStyle/>
          <a:p>
            <a:pPr algn="ctr"/>
            <a:r>
              <a:rPr lang="en-US" sz="1600" b="1" dirty="0">
                <a:solidFill>
                  <a:schemeClr val="bg1"/>
                </a:solidFill>
                <a:latin typeface="Arial Narrow" panose="020B0604020202020204" pitchFamily="34" charset="0"/>
                <a:cs typeface="Arial Narrow" panose="020B0604020202020204" pitchFamily="34" charset="0"/>
              </a:rPr>
              <a:t>13.3%</a:t>
            </a:r>
          </a:p>
        </p:txBody>
      </p:sp>
      <p:sp>
        <p:nvSpPr>
          <p:cNvPr id="12" name="TextBox 11">
            <a:extLst>
              <a:ext uri="{FF2B5EF4-FFF2-40B4-BE49-F238E27FC236}">
                <a16:creationId xmlns:a16="http://schemas.microsoft.com/office/drawing/2014/main" id="{A6B5F3C1-1DEA-714B-B4AF-18D7E41205D5}"/>
              </a:ext>
            </a:extLst>
          </p:cNvPr>
          <p:cNvSpPr txBox="1"/>
          <p:nvPr/>
        </p:nvSpPr>
        <p:spPr>
          <a:xfrm>
            <a:off x="3060096" y="4945415"/>
            <a:ext cx="664754" cy="338554"/>
          </a:xfrm>
          <a:prstGeom prst="rect">
            <a:avLst/>
          </a:prstGeom>
          <a:noFill/>
        </p:spPr>
        <p:txBody>
          <a:bodyPr wrap="square" rtlCol="0">
            <a:spAutoFit/>
          </a:bodyPr>
          <a:lstStyle/>
          <a:p>
            <a:pPr algn="ctr"/>
            <a:r>
              <a:rPr lang="en-US" sz="1600" b="1" dirty="0">
                <a:solidFill>
                  <a:schemeClr val="bg1"/>
                </a:solidFill>
                <a:latin typeface="Arial Narrow" panose="020B0604020202020204" pitchFamily="34" charset="0"/>
                <a:cs typeface="Arial Narrow" panose="020B0604020202020204" pitchFamily="34" charset="0"/>
              </a:rPr>
              <a:t>13.2%</a:t>
            </a:r>
          </a:p>
        </p:txBody>
      </p:sp>
      <p:sp>
        <p:nvSpPr>
          <p:cNvPr id="13" name="TextBox 12">
            <a:extLst>
              <a:ext uri="{FF2B5EF4-FFF2-40B4-BE49-F238E27FC236}">
                <a16:creationId xmlns:a16="http://schemas.microsoft.com/office/drawing/2014/main" id="{0C8DB020-DD21-3A41-BB8E-A70B382AB54E}"/>
              </a:ext>
            </a:extLst>
          </p:cNvPr>
          <p:cNvSpPr txBox="1"/>
          <p:nvPr/>
        </p:nvSpPr>
        <p:spPr>
          <a:xfrm>
            <a:off x="3813065" y="4945415"/>
            <a:ext cx="664754" cy="338554"/>
          </a:xfrm>
          <a:prstGeom prst="rect">
            <a:avLst/>
          </a:prstGeom>
          <a:noFill/>
        </p:spPr>
        <p:txBody>
          <a:bodyPr wrap="square" rtlCol="0">
            <a:spAutoFit/>
          </a:bodyPr>
          <a:lstStyle/>
          <a:p>
            <a:pPr algn="ctr"/>
            <a:r>
              <a:rPr lang="en-US" sz="1600" b="1" dirty="0">
                <a:solidFill>
                  <a:schemeClr val="bg1"/>
                </a:solidFill>
                <a:latin typeface="Arial Narrow" panose="020B0604020202020204" pitchFamily="34" charset="0"/>
                <a:cs typeface="Arial Narrow" panose="020B0604020202020204" pitchFamily="34" charset="0"/>
              </a:rPr>
              <a:t>11.4%</a:t>
            </a:r>
          </a:p>
        </p:txBody>
      </p:sp>
      <p:sp>
        <p:nvSpPr>
          <p:cNvPr id="14" name="TextBox 13">
            <a:extLst>
              <a:ext uri="{FF2B5EF4-FFF2-40B4-BE49-F238E27FC236}">
                <a16:creationId xmlns:a16="http://schemas.microsoft.com/office/drawing/2014/main" id="{6F18EB46-953F-9E41-937C-3D918FCAEDDF}"/>
              </a:ext>
            </a:extLst>
          </p:cNvPr>
          <p:cNvSpPr txBox="1"/>
          <p:nvPr/>
        </p:nvSpPr>
        <p:spPr>
          <a:xfrm>
            <a:off x="4566034" y="4945415"/>
            <a:ext cx="664754" cy="338554"/>
          </a:xfrm>
          <a:prstGeom prst="rect">
            <a:avLst/>
          </a:prstGeom>
          <a:noFill/>
        </p:spPr>
        <p:txBody>
          <a:bodyPr wrap="square" rtlCol="0">
            <a:spAutoFit/>
          </a:bodyPr>
          <a:lstStyle/>
          <a:p>
            <a:pPr algn="ctr"/>
            <a:r>
              <a:rPr lang="en-US" sz="1600" b="1" dirty="0">
                <a:solidFill>
                  <a:schemeClr val="bg1"/>
                </a:solidFill>
                <a:latin typeface="Arial Narrow" panose="020B0604020202020204" pitchFamily="34" charset="0"/>
                <a:cs typeface="Arial Narrow" panose="020B0604020202020204" pitchFamily="34" charset="0"/>
              </a:rPr>
              <a:t>11.4%</a:t>
            </a:r>
          </a:p>
        </p:txBody>
      </p:sp>
      <p:sp>
        <p:nvSpPr>
          <p:cNvPr id="15" name="TextBox 14">
            <a:extLst>
              <a:ext uri="{FF2B5EF4-FFF2-40B4-BE49-F238E27FC236}">
                <a16:creationId xmlns:a16="http://schemas.microsoft.com/office/drawing/2014/main" id="{CFBA16E4-9F52-CB4A-AEC0-1397CA642973}"/>
              </a:ext>
            </a:extLst>
          </p:cNvPr>
          <p:cNvSpPr txBox="1"/>
          <p:nvPr/>
        </p:nvSpPr>
        <p:spPr>
          <a:xfrm>
            <a:off x="5319003" y="4945415"/>
            <a:ext cx="664754" cy="338554"/>
          </a:xfrm>
          <a:prstGeom prst="rect">
            <a:avLst/>
          </a:prstGeom>
          <a:noFill/>
        </p:spPr>
        <p:txBody>
          <a:bodyPr wrap="square" rtlCol="0">
            <a:spAutoFit/>
          </a:bodyPr>
          <a:lstStyle/>
          <a:p>
            <a:pPr algn="ctr"/>
            <a:r>
              <a:rPr lang="en-US" sz="1600" b="1" dirty="0">
                <a:solidFill>
                  <a:schemeClr val="bg1"/>
                </a:solidFill>
                <a:latin typeface="Arial Narrow" panose="020B0604020202020204" pitchFamily="34" charset="0"/>
                <a:cs typeface="Arial Narrow" panose="020B0604020202020204" pitchFamily="34" charset="0"/>
              </a:rPr>
              <a:t>10.4%</a:t>
            </a:r>
          </a:p>
        </p:txBody>
      </p:sp>
      <p:sp>
        <p:nvSpPr>
          <p:cNvPr id="16" name="TextBox 15">
            <a:extLst>
              <a:ext uri="{FF2B5EF4-FFF2-40B4-BE49-F238E27FC236}">
                <a16:creationId xmlns:a16="http://schemas.microsoft.com/office/drawing/2014/main" id="{798C7917-88F5-254A-A6BC-963B1E499547}"/>
              </a:ext>
            </a:extLst>
          </p:cNvPr>
          <p:cNvSpPr txBox="1"/>
          <p:nvPr/>
        </p:nvSpPr>
        <p:spPr>
          <a:xfrm>
            <a:off x="6071972" y="4945415"/>
            <a:ext cx="664754" cy="338554"/>
          </a:xfrm>
          <a:prstGeom prst="rect">
            <a:avLst/>
          </a:prstGeom>
          <a:noFill/>
        </p:spPr>
        <p:txBody>
          <a:bodyPr wrap="square" rtlCol="0">
            <a:spAutoFit/>
          </a:bodyPr>
          <a:lstStyle/>
          <a:p>
            <a:pPr algn="ctr"/>
            <a:r>
              <a:rPr lang="en-US" sz="1600" b="1" dirty="0">
                <a:solidFill>
                  <a:schemeClr val="bg1"/>
                </a:solidFill>
                <a:latin typeface="Arial Narrow" panose="020B0604020202020204" pitchFamily="34" charset="0"/>
                <a:cs typeface="Arial Narrow" panose="020B0604020202020204" pitchFamily="34" charset="0"/>
              </a:rPr>
              <a:t>10.8%</a:t>
            </a:r>
          </a:p>
        </p:txBody>
      </p:sp>
      <p:sp>
        <p:nvSpPr>
          <p:cNvPr id="17" name="TextBox 16">
            <a:extLst>
              <a:ext uri="{FF2B5EF4-FFF2-40B4-BE49-F238E27FC236}">
                <a16:creationId xmlns:a16="http://schemas.microsoft.com/office/drawing/2014/main" id="{6DD1926B-410C-3041-A769-3FE71F58262B}"/>
              </a:ext>
            </a:extLst>
          </p:cNvPr>
          <p:cNvSpPr txBox="1"/>
          <p:nvPr/>
        </p:nvSpPr>
        <p:spPr>
          <a:xfrm>
            <a:off x="6824941" y="4945415"/>
            <a:ext cx="664754" cy="338554"/>
          </a:xfrm>
          <a:prstGeom prst="rect">
            <a:avLst/>
          </a:prstGeom>
          <a:noFill/>
        </p:spPr>
        <p:txBody>
          <a:bodyPr wrap="square" rtlCol="0">
            <a:spAutoFit/>
          </a:bodyPr>
          <a:lstStyle/>
          <a:p>
            <a:pPr algn="ctr"/>
            <a:r>
              <a:rPr lang="en-US" sz="1600" b="1" dirty="0">
                <a:solidFill>
                  <a:schemeClr val="bg1"/>
                </a:solidFill>
                <a:latin typeface="Arial Narrow" panose="020B0604020202020204" pitchFamily="34" charset="0"/>
                <a:cs typeface="Arial Narrow" panose="020B0604020202020204" pitchFamily="34" charset="0"/>
              </a:rPr>
              <a:t>10.5%</a:t>
            </a:r>
          </a:p>
        </p:txBody>
      </p:sp>
      <p:sp>
        <p:nvSpPr>
          <p:cNvPr id="18" name="TextBox 17">
            <a:extLst>
              <a:ext uri="{FF2B5EF4-FFF2-40B4-BE49-F238E27FC236}">
                <a16:creationId xmlns:a16="http://schemas.microsoft.com/office/drawing/2014/main" id="{C6451012-ADB4-854B-99E1-54BB0AF76B3E}"/>
              </a:ext>
            </a:extLst>
          </p:cNvPr>
          <p:cNvSpPr txBox="1"/>
          <p:nvPr/>
        </p:nvSpPr>
        <p:spPr>
          <a:xfrm>
            <a:off x="7577908" y="4945415"/>
            <a:ext cx="664754" cy="338554"/>
          </a:xfrm>
          <a:prstGeom prst="rect">
            <a:avLst/>
          </a:prstGeom>
          <a:noFill/>
        </p:spPr>
        <p:txBody>
          <a:bodyPr wrap="square" rtlCol="0">
            <a:spAutoFit/>
          </a:bodyPr>
          <a:lstStyle/>
          <a:p>
            <a:pPr algn="ctr"/>
            <a:r>
              <a:rPr lang="en-US" sz="1600" b="1" dirty="0">
                <a:solidFill>
                  <a:schemeClr val="bg1"/>
                </a:solidFill>
                <a:latin typeface="Arial Narrow" panose="020B0604020202020204" pitchFamily="34" charset="0"/>
                <a:cs typeface="Arial Narrow" panose="020B0604020202020204" pitchFamily="34" charset="0"/>
              </a:rPr>
              <a:t>10.3%</a:t>
            </a:r>
          </a:p>
        </p:txBody>
      </p:sp>
    </p:spTree>
    <p:extLst>
      <p:ext uri="{BB962C8B-B14F-4D97-AF65-F5344CB8AC3E}">
        <p14:creationId xmlns:p14="http://schemas.microsoft.com/office/powerpoint/2010/main" val="1404653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E49029-B83B-D447-8CF6-8B1DBB3B8910}"/>
              </a:ext>
            </a:extLst>
          </p:cNvPr>
          <p:cNvSpPr txBox="1">
            <a:spLocks noChangeArrowheads="1"/>
          </p:cNvSpPr>
          <p:nvPr/>
        </p:nvSpPr>
        <p:spPr bwMode="auto">
          <a:xfrm>
            <a:off x="76200" y="6642100"/>
            <a:ext cx="381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fld id="{62DFC062-D2DD-D045-BB63-8BD334439E3D}" type="slidenum">
              <a:rPr lang="en-US" sz="800" smtClean="0">
                <a:solidFill>
                  <a:schemeClr val="bg1">
                    <a:lumMod val="85000"/>
                  </a:schemeClr>
                </a:solidFill>
                <a:latin typeface="Helvetica Neue" charset="0"/>
                <a:cs typeface="Helvetica Neue" charset="0"/>
              </a:rPr>
              <a:pPr eaLnBrk="1" hangingPunct="1">
                <a:defRPr/>
              </a:pPr>
              <a:t>12</a:t>
            </a:fld>
            <a:endParaRPr lang="en-US" sz="800" dirty="0">
              <a:solidFill>
                <a:schemeClr val="bg1">
                  <a:lumMod val="85000"/>
                </a:schemeClr>
              </a:solidFill>
              <a:latin typeface="Helvetica Neue" charset="0"/>
              <a:cs typeface="Helvetica Neue" charset="0"/>
            </a:endParaRPr>
          </a:p>
        </p:txBody>
      </p:sp>
      <p:sp>
        <p:nvSpPr>
          <p:cNvPr id="2" name="Content Placeholder 1"/>
          <p:cNvSpPr>
            <a:spLocks noGrp="1"/>
          </p:cNvSpPr>
          <p:nvPr>
            <p:ph idx="1"/>
          </p:nvPr>
        </p:nvSpPr>
        <p:spPr>
          <a:xfrm>
            <a:off x="457200" y="914400"/>
            <a:ext cx="8183763" cy="4745466"/>
          </a:xfrm>
        </p:spPr>
        <p:txBody>
          <a:bodyPr>
            <a:normAutofit/>
          </a:bodyPr>
          <a:lstStyle/>
          <a:p>
            <a:pPr marL="0" indent="0">
              <a:lnSpc>
                <a:spcPct val="100000"/>
              </a:lnSpc>
              <a:buNone/>
            </a:pPr>
            <a:r>
              <a:rPr lang="en-US" sz="2800" dirty="0"/>
              <a:t>Priorities</a:t>
            </a:r>
          </a:p>
          <a:p>
            <a:pPr marL="457200" indent="-457200">
              <a:lnSpc>
                <a:spcPct val="100000"/>
              </a:lnSpc>
              <a:buFont typeface="+mj-lt"/>
              <a:buAutoNum type="arabicPeriod"/>
            </a:pPr>
            <a:r>
              <a:rPr lang="en-US" sz="2800" b="1" dirty="0">
                <a:solidFill>
                  <a:srgbClr val="AD0000"/>
                </a:solidFill>
              </a:rPr>
              <a:t>Asset preservation</a:t>
            </a:r>
          </a:p>
          <a:p>
            <a:pPr marL="342900" lvl="1" indent="0">
              <a:buNone/>
            </a:pPr>
            <a:r>
              <a:rPr lang="en-US" dirty="0"/>
              <a:t>Why maintaining infrastructure matters</a:t>
            </a:r>
          </a:p>
          <a:p>
            <a:pPr lvl="2"/>
            <a:r>
              <a:rPr lang="en-US" dirty="0"/>
              <a:t>Provides a safe and healthy environment to learn and work</a:t>
            </a:r>
          </a:p>
          <a:p>
            <a:pPr lvl="2"/>
            <a:r>
              <a:rPr lang="en-US" dirty="0"/>
              <a:t>Preservation investments yield efficiency and dollar savings</a:t>
            </a:r>
          </a:p>
          <a:p>
            <a:pPr lvl="2"/>
            <a:r>
              <a:rPr lang="en-US" dirty="0"/>
              <a:t>Reduces cost of operations</a:t>
            </a:r>
          </a:p>
          <a:p>
            <a:pPr lvl="1"/>
            <a:endParaRPr lang="en-US" dirty="0"/>
          </a:p>
          <a:p>
            <a:pPr lvl="1"/>
            <a:r>
              <a:rPr lang="en-US" dirty="0"/>
              <a:t>Estimated deferred maintenance and renovation needs at UofL are more than $1 billion</a:t>
            </a:r>
          </a:p>
          <a:p>
            <a:pPr lvl="1"/>
            <a:endParaRPr lang="en-US" dirty="0"/>
          </a:p>
          <a:p>
            <a:pPr lvl="1"/>
            <a:r>
              <a:rPr lang="en-US" dirty="0"/>
              <a:t>Request</a:t>
            </a:r>
          </a:p>
          <a:p>
            <a:pPr lvl="2"/>
            <a:r>
              <a:rPr lang="en-US" dirty="0"/>
              <a:t>Establish funding pool to renovate and update instructional, research and student spaces</a:t>
            </a:r>
          </a:p>
          <a:p>
            <a:pPr lvl="2"/>
            <a:r>
              <a:rPr lang="en-US" dirty="0"/>
              <a:t>UofL already has identified projects to be funded</a:t>
            </a:r>
          </a:p>
          <a:p>
            <a:pPr lvl="2"/>
            <a:r>
              <a:rPr lang="en-US" dirty="0"/>
              <a:t>For every dollar in state funding, UofL must provide 50 cents in matching funds</a:t>
            </a:r>
          </a:p>
          <a:p>
            <a:pPr lvl="2"/>
            <a:endParaRPr lang="en-US" dirty="0"/>
          </a:p>
          <a:p>
            <a:endParaRPr lang="en-US" dirty="0"/>
          </a:p>
          <a:p>
            <a:pPr marL="0" indent="0">
              <a:buNone/>
            </a:pPr>
            <a:endParaRPr lang="en-US" dirty="0"/>
          </a:p>
        </p:txBody>
      </p:sp>
      <p:sp>
        <p:nvSpPr>
          <p:cNvPr id="5" name="Title 1">
            <a:extLst>
              <a:ext uri="{FF2B5EF4-FFF2-40B4-BE49-F238E27FC236}">
                <a16:creationId xmlns:a16="http://schemas.microsoft.com/office/drawing/2014/main" id="{C53AD4A3-22D5-2143-AFE9-CDD6E65DC676}"/>
              </a:ext>
            </a:extLst>
          </p:cNvPr>
          <p:cNvSpPr>
            <a:spLocks noGrp="1"/>
          </p:cNvSpPr>
          <p:nvPr>
            <p:ph type="title"/>
          </p:nvPr>
        </p:nvSpPr>
        <p:spPr>
          <a:xfrm>
            <a:off x="171450" y="227239"/>
            <a:ext cx="7886700" cy="687161"/>
          </a:xfrm>
        </p:spPr>
        <p:txBody>
          <a:bodyPr anchor="ctr">
            <a:normAutofit/>
          </a:bodyPr>
          <a:lstStyle/>
          <a:p>
            <a:r>
              <a:rPr lang="en-US" sz="2800" dirty="0"/>
              <a:t>Support of CPE Budget Requests</a:t>
            </a:r>
          </a:p>
        </p:txBody>
      </p:sp>
    </p:spTree>
    <p:extLst>
      <p:ext uri="{BB962C8B-B14F-4D97-AF65-F5344CB8AC3E}">
        <p14:creationId xmlns:p14="http://schemas.microsoft.com/office/powerpoint/2010/main" val="3765115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CA00-8238-9C4A-B636-0A30B850C94A}"/>
              </a:ext>
            </a:extLst>
          </p:cNvPr>
          <p:cNvSpPr>
            <a:spLocks noGrp="1"/>
          </p:cNvSpPr>
          <p:nvPr>
            <p:ph type="title"/>
          </p:nvPr>
        </p:nvSpPr>
        <p:spPr/>
        <p:txBody>
          <a:bodyPr anchor="ctr">
            <a:normAutofit/>
          </a:bodyPr>
          <a:lstStyle/>
          <a:p>
            <a:r>
              <a:rPr lang="en-US" sz="2800" dirty="0"/>
              <a:t>Support of CPE Budget Requests</a:t>
            </a:r>
          </a:p>
        </p:txBody>
      </p:sp>
      <p:sp>
        <p:nvSpPr>
          <p:cNvPr id="3" name="Content Placeholder 2">
            <a:extLst>
              <a:ext uri="{FF2B5EF4-FFF2-40B4-BE49-F238E27FC236}">
                <a16:creationId xmlns:a16="http://schemas.microsoft.com/office/drawing/2014/main" id="{623CE9AE-98B8-8340-8010-C10EC7A96C27}"/>
              </a:ext>
            </a:extLst>
          </p:cNvPr>
          <p:cNvSpPr>
            <a:spLocks noGrp="1"/>
          </p:cNvSpPr>
          <p:nvPr>
            <p:ph idx="1"/>
          </p:nvPr>
        </p:nvSpPr>
        <p:spPr>
          <a:xfrm>
            <a:off x="457200" y="914400"/>
            <a:ext cx="7886700" cy="5126876"/>
          </a:xfrm>
        </p:spPr>
        <p:txBody>
          <a:bodyPr>
            <a:noAutofit/>
          </a:bodyPr>
          <a:lstStyle/>
          <a:p>
            <a:pPr marL="0" indent="0">
              <a:lnSpc>
                <a:spcPct val="100000"/>
              </a:lnSpc>
              <a:spcBef>
                <a:spcPts val="0"/>
              </a:spcBef>
              <a:spcAft>
                <a:spcPts val="600"/>
              </a:spcAft>
              <a:buNone/>
            </a:pPr>
            <a:r>
              <a:rPr lang="en-US" sz="2800" dirty="0"/>
              <a:t>Priorities</a:t>
            </a:r>
          </a:p>
          <a:p>
            <a:pPr marL="514350" indent="-514350">
              <a:lnSpc>
                <a:spcPct val="100000"/>
              </a:lnSpc>
              <a:spcBef>
                <a:spcPts val="0"/>
              </a:spcBef>
              <a:spcAft>
                <a:spcPts val="600"/>
              </a:spcAft>
              <a:buFont typeface="+mj-lt"/>
              <a:buAutoNum type="arabicPeriod" startAt="2"/>
            </a:pPr>
            <a:r>
              <a:rPr lang="en-US" sz="2800" dirty="0">
                <a:solidFill>
                  <a:srgbClr val="AD0000"/>
                </a:solidFill>
              </a:rPr>
              <a:t>Performance-based funding </a:t>
            </a:r>
          </a:p>
          <a:p>
            <a:pPr lvl="1">
              <a:spcBef>
                <a:spcPts val="0"/>
              </a:spcBef>
              <a:spcAft>
                <a:spcPts val="600"/>
              </a:spcAft>
            </a:pPr>
            <a:r>
              <a:rPr lang="en-US" dirty="0"/>
              <a:t>UofL outperformed the sector average:</a:t>
            </a:r>
          </a:p>
          <a:p>
            <a:pPr lvl="2">
              <a:spcBef>
                <a:spcPts val="0"/>
              </a:spcBef>
              <a:spcAft>
                <a:spcPts val="600"/>
              </a:spcAft>
            </a:pPr>
            <a:r>
              <a:rPr lang="en-US" dirty="0"/>
              <a:t>STEM+H degrees</a:t>
            </a:r>
          </a:p>
          <a:p>
            <a:pPr lvl="2">
              <a:spcBef>
                <a:spcPts val="0"/>
              </a:spcBef>
              <a:spcAft>
                <a:spcPts val="600"/>
              </a:spcAft>
            </a:pPr>
            <a:r>
              <a:rPr lang="en-US" dirty="0"/>
              <a:t>Student progression at 30 hours</a:t>
            </a:r>
          </a:p>
          <a:p>
            <a:pPr lvl="2">
              <a:spcBef>
                <a:spcPts val="0"/>
              </a:spcBef>
              <a:spcAft>
                <a:spcPts val="600"/>
              </a:spcAft>
            </a:pPr>
            <a:r>
              <a:rPr lang="en-US" dirty="0"/>
              <a:t>Student credit hours earned</a:t>
            </a:r>
          </a:p>
          <a:p>
            <a:pPr lvl="2">
              <a:spcBef>
                <a:spcPts val="0"/>
              </a:spcBef>
              <a:spcAft>
                <a:spcPts val="600"/>
              </a:spcAft>
            </a:pPr>
            <a:r>
              <a:rPr lang="en-US" dirty="0"/>
              <a:t>Number of FTE students</a:t>
            </a:r>
          </a:p>
          <a:p>
            <a:pPr marL="685800" lvl="2" indent="0">
              <a:spcBef>
                <a:spcPts val="0"/>
              </a:spcBef>
              <a:spcAft>
                <a:spcPts val="600"/>
              </a:spcAft>
              <a:buNone/>
            </a:pPr>
            <a:endParaRPr lang="en-US" sz="1200" b="1" dirty="0"/>
          </a:p>
          <a:p>
            <a:pPr lvl="1">
              <a:spcBef>
                <a:spcPts val="0"/>
              </a:spcBef>
              <a:spcAft>
                <a:spcPts val="600"/>
              </a:spcAft>
            </a:pPr>
            <a:r>
              <a:rPr lang="en-US" dirty="0"/>
              <a:t>UofL also improved in the following metrics: </a:t>
            </a:r>
          </a:p>
          <a:p>
            <a:pPr lvl="2">
              <a:spcBef>
                <a:spcPts val="0"/>
              </a:spcBef>
              <a:spcAft>
                <a:spcPts val="600"/>
              </a:spcAft>
            </a:pPr>
            <a:r>
              <a:rPr lang="en-US" dirty="0"/>
              <a:t>3.3% increase in STEM degrees from 2017-18 to 2018-19</a:t>
            </a:r>
          </a:p>
          <a:p>
            <a:pPr lvl="2">
              <a:spcBef>
                <a:spcPts val="0"/>
              </a:spcBef>
              <a:spcAft>
                <a:spcPts val="600"/>
              </a:spcAft>
            </a:pPr>
            <a:r>
              <a:rPr lang="en-US" dirty="0"/>
              <a:t>4.6% increase in URM enrollment from fall 2018 to fall 2019</a:t>
            </a:r>
          </a:p>
          <a:p>
            <a:pPr lvl="2">
              <a:spcBef>
                <a:spcPts val="0"/>
              </a:spcBef>
              <a:spcAft>
                <a:spcPts val="600"/>
              </a:spcAft>
            </a:pPr>
            <a:r>
              <a:rPr lang="en-US" dirty="0"/>
              <a:t>2.1% increase in student progression at 90 hours from 2017-18 to 2018-19</a:t>
            </a:r>
          </a:p>
          <a:p>
            <a:pPr lvl="1">
              <a:spcBef>
                <a:spcPts val="0"/>
              </a:spcBef>
              <a:spcAft>
                <a:spcPts val="600"/>
              </a:spcAft>
            </a:pPr>
            <a:endParaRPr lang="en-US" sz="1600" dirty="0"/>
          </a:p>
          <a:p>
            <a:pPr lvl="1">
              <a:spcBef>
                <a:spcPts val="0"/>
              </a:spcBef>
              <a:spcAft>
                <a:spcPts val="600"/>
              </a:spcAft>
            </a:pPr>
            <a:r>
              <a:rPr lang="en-US" dirty="0"/>
              <a:t>Request: </a:t>
            </a:r>
          </a:p>
          <a:p>
            <a:pPr lvl="2">
              <a:spcBef>
                <a:spcPts val="0"/>
              </a:spcBef>
              <a:spcAft>
                <a:spcPts val="600"/>
              </a:spcAft>
            </a:pPr>
            <a:r>
              <a:rPr lang="en-US" dirty="0"/>
              <a:t>New state funds allocated to performance funding pool </a:t>
            </a:r>
            <a:endParaRPr lang="en-US" b="1" dirty="0"/>
          </a:p>
          <a:p>
            <a:pPr lvl="2">
              <a:spcBef>
                <a:spcPts val="0"/>
              </a:spcBef>
              <a:spcAft>
                <a:spcPts val="600"/>
              </a:spcAft>
            </a:pPr>
            <a:r>
              <a:rPr lang="en-US" dirty="0"/>
              <a:t>Maintain 2% stop-loss</a:t>
            </a:r>
            <a:endParaRPr lang="en-US" b="0" dirty="0">
              <a:latin typeface="Arial" panose="020B0604020202020204" pitchFamily="34" charset="0"/>
              <a:cs typeface="Arial" panose="020B0604020202020204" pitchFamily="34" charset="0"/>
            </a:endParaRPr>
          </a:p>
        </p:txBody>
      </p:sp>
      <p:sp>
        <p:nvSpPr>
          <p:cNvPr id="4" name="TextBox 5">
            <a:extLst>
              <a:ext uri="{FF2B5EF4-FFF2-40B4-BE49-F238E27FC236}">
                <a16:creationId xmlns:a16="http://schemas.microsoft.com/office/drawing/2014/main" id="{E856F07B-E3CA-784A-A6D6-864DB8A4550F}"/>
              </a:ext>
            </a:extLst>
          </p:cNvPr>
          <p:cNvSpPr txBox="1">
            <a:spLocks noChangeArrowheads="1"/>
          </p:cNvSpPr>
          <p:nvPr/>
        </p:nvSpPr>
        <p:spPr bwMode="auto">
          <a:xfrm>
            <a:off x="76200" y="6642100"/>
            <a:ext cx="381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fld id="{62DFC062-D2DD-D045-BB63-8BD334439E3D}" type="slidenum">
              <a:rPr lang="en-US" sz="800" smtClean="0">
                <a:solidFill>
                  <a:schemeClr val="bg1">
                    <a:lumMod val="85000"/>
                  </a:schemeClr>
                </a:solidFill>
                <a:latin typeface="Helvetica Neue" charset="0"/>
                <a:cs typeface="Helvetica Neue" charset="0"/>
              </a:rPr>
              <a:pPr eaLnBrk="1" hangingPunct="1">
                <a:defRPr/>
              </a:pPr>
              <a:t>13</a:t>
            </a:fld>
            <a:endParaRPr lang="en-US" sz="800" dirty="0">
              <a:solidFill>
                <a:schemeClr val="bg1">
                  <a:lumMod val="85000"/>
                </a:schemeClr>
              </a:solidFill>
              <a:latin typeface="Helvetica Neue" charset="0"/>
              <a:cs typeface="Helvetica Neue" charset="0"/>
            </a:endParaRPr>
          </a:p>
        </p:txBody>
      </p:sp>
    </p:spTree>
    <p:extLst>
      <p:ext uri="{BB962C8B-B14F-4D97-AF65-F5344CB8AC3E}">
        <p14:creationId xmlns:p14="http://schemas.microsoft.com/office/powerpoint/2010/main" val="1791336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CA00-8238-9C4A-B636-0A30B850C94A}"/>
              </a:ext>
            </a:extLst>
          </p:cNvPr>
          <p:cNvSpPr>
            <a:spLocks noGrp="1"/>
          </p:cNvSpPr>
          <p:nvPr>
            <p:ph type="title"/>
          </p:nvPr>
        </p:nvSpPr>
        <p:spPr/>
        <p:txBody>
          <a:bodyPr anchor="ctr">
            <a:normAutofit/>
          </a:bodyPr>
          <a:lstStyle/>
          <a:p>
            <a:r>
              <a:rPr lang="en-US" sz="2800" dirty="0"/>
              <a:t>Support of CPE Budget Requests</a:t>
            </a:r>
          </a:p>
        </p:txBody>
      </p:sp>
      <p:sp>
        <p:nvSpPr>
          <p:cNvPr id="3" name="Content Placeholder 2">
            <a:extLst>
              <a:ext uri="{FF2B5EF4-FFF2-40B4-BE49-F238E27FC236}">
                <a16:creationId xmlns:a16="http://schemas.microsoft.com/office/drawing/2014/main" id="{623CE9AE-98B8-8340-8010-C10EC7A96C27}"/>
              </a:ext>
            </a:extLst>
          </p:cNvPr>
          <p:cNvSpPr>
            <a:spLocks noGrp="1"/>
          </p:cNvSpPr>
          <p:nvPr>
            <p:ph idx="1"/>
          </p:nvPr>
        </p:nvSpPr>
        <p:spPr>
          <a:xfrm>
            <a:off x="457200" y="914400"/>
            <a:ext cx="7886700" cy="5126876"/>
          </a:xfrm>
        </p:spPr>
        <p:txBody>
          <a:bodyPr>
            <a:noAutofit/>
          </a:bodyPr>
          <a:lstStyle/>
          <a:p>
            <a:pPr marL="0" indent="0">
              <a:lnSpc>
                <a:spcPct val="100000"/>
              </a:lnSpc>
              <a:spcBef>
                <a:spcPts val="0"/>
              </a:spcBef>
              <a:spcAft>
                <a:spcPts val="600"/>
              </a:spcAft>
              <a:buNone/>
            </a:pPr>
            <a:r>
              <a:rPr lang="en-US" sz="2800" dirty="0"/>
              <a:t>Priorities</a:t>
            </a:r>
          </a:p>
          <a:p>
            <a:pPr marL="514350" lvl="2" indent="-514350">
              <a:lnSpc>
                <a:spcPct val="100000"/>
              </a:lnSpc>
              <a:spcBef>
                <a:spcPts val="0"/>
              </a:spcBef>
              <a:spcAft>
                <a:spcPts val="600"/>
              </a:spcAft>
              <a:buFont typeface="+mj-lt"/>
              <a:buAutoNum type="arabicPeriod" startAt="3"/>
            </a:pPr>
            <a:r>
              <a:rPr lang="en-US" sz="2800" dirty="0">
                <a:solidFill>
                  <a:srgbClr val="AD0000"/>
                </a:solidFill>
              </a:rPr>
              <a:t>Mandated programs</a:t>
            </a:r>
          </a:p>
          <a:p>
            <a:pPr lvl="3"/>
            <a:r>
              <a:rPr lang="en-US" sz="1800" dirty="0">
                <a:solidFill>
                  <a:schemeClr val="tx1">
                    <a:lumMod val="65000"/>
                    <a:lumOff val="35000"/>
                  </a:schemeClr>
                </a:solidFill>
              </a:rPr>
              <a:t>UofL Rural Health Care:  The Rural Health program is administered through the University of Louisville’s AHEC office within the School of Medicine Office of Community Engagement and Diversity.  UofL is affiliated with Family Medicine Residencies in Madisonville and Glasgow.  The UofL School of Medicine is exploring additional partnerships to expand training in other regions. </a:t>
            </a:r>
          </a:p>
          <a:p>
            <a:pPr lvl="3"/>
            <a:r>
              <a:rPr lang="en-US" sz="1800" dirty="0">
                <a:solidFill>
                  <a:schemeClr val="tx1"/>
                </a:solidFill>
              </a:rPr>
              <a:t>Statute: 164.938 (Rural Health Education Program)</a:t>
            </a:r>
          </a:p>
          <a:p>
            <a:pPr lvl="3"/>
            <a:endParaRPr lang="en-US" sz="1800" dirty="0">
              <a:solidFill>
                <a:schemeClr val="tx1"/>
              </a:solidFill>
            </a:endParaRPr>
          </a:p>
          <a:p>
            <a:pPr lvl="1">
              <a:spcBef>
                <a:spcPts val="0"/>
              </a:spcBef>
              <a:spcAft>
                <a:spcPts val="600"/>
              </a:spcAft>
            </a:pPr>
            <a:r>
              <a:rPr lang="en-US" dirty="0"/>
              <a:t>Request: </a:t>
            </a:r>
          </a:p>
          <a:p>
            <a:pPr lvl="2">
              <a:spcBef>
                <a:spcPts val="0"/>
              </a:spcBef>
              <a:spcAft>
                <a:spcPts val="600"/>
              </a:spcAft>
            </a:pPr>
            <a:r>
              <a:rPr lang="en-US" dirty="0"/>
              <a:t>Maintain mandated program funding</a:t>
            </a:r>
            <a:endParaRPr lang="en-US" b="0" dirty="0">
              <a:latin typeface="Arial" panose="020B0604020202020204" pitchFamily="34" charset="0"/>
              <a:cs typeface="Arial" panose="020B0604020202020204" pitchFamily="34" charset="0"/>
            </a:endParaRPr>
          </a:p>
          <a:p>
            <a:pPr lvl="3"/>
            <a:endParaRPr lang="en-US" sz="1800" dirty="0">
              <a:solidFill>
                <a:schemeClr val="tx1"/>
              </a:solidFill>
            </a:endParaRPr>
          </a:p>
          <a:p>
            <a:pPr marL="685800" lvl="2" indent="0">
              <a:spcBef>
                <a:spcPts val="0"/>
              </a:spcBef>
              <a:spcAft>
                <a:spcPts val="600"/>
              </a:spcAft>
              <a:buNone/>
            </a:pPr>
            <a:endParaRPr lang="en-US" b="0" dirty="0">
              <a:latin typeface="Arial" panose="020B0604020202020204" pitchFamily="34" charset="0"/>
              <a:cs typeface="Arial" panose="020B0604020202020204" pitchFamily="34" charset="0"/>
            </a:endParaRPr>
          </a:p>
        </p:txBody>
      </p:sp>
      <p:sp>
        <p:nvSpPr>
          <p:cNvPr id="4" name="TextBox 5">
            <a:extLst>
              <a:ext uri="{FF2B5EF4-FFF2-40B4-BE49-F238E27FC236}">
                <a16:creationId xmlns:a16="http://schemas.microsoft.com/office/drawing/2014/main" id="{E856F07B-E3CA-784A-A6D6-864DB8A4550F}"/>
              </a:ext>
            </a:extLst>
          </p:cNvPr>
          <p:cNvSpPr txBox="1">
            <a:spLocks noChangeArrowheads="1"/>
          </p:cNvSpPr>
          <p:nvPr/>
        </p:nvSpPr>
        <p:spPr bwMode="auto">
          <a:xfrm>
            <a:off x="76200" y="6642100"/>
            <a:ext cx="381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fld id="{62DFC062-D2DD-D045-BB63-8BD334439E3D}" type="slidenum">
              <a:rPr lang="en-US" sz="800" smtClean="0">
                <a:solidFill>
                  <a:schemeClr val="bg1">
                    <a:lumMod val="85000"/>
                  </a:schemeClr>
                </a:solidFill>
                <a:latin typeface="Helvetica Neue" charset="0"/>
                <a:cs typeface="Helvetica Neue" charset="0"/>
              </a:rPr>
              <a:pPr eaLnBrk="1" hangingPunct="1">
                <a:defRPr/>
              </a:pPr>
              <a:t>14</a:t>
            </a:fld>
            <a:endParaRPr lang="en-US" sz="800" dirty="0">
              <a:solidFill>
                <a:schemeClr val="bg1">
                  <a:lumMod val="85000"/>
                </a:schemeClr>
              </a:solidFill>
              <a:latin typeface="Helvetica Neue" charset="0"/>
              <a:cs typeface="Helvetica Neue" charset="0"/>
            </a:endParaRPr>
          </a:p>
        </p:txBody>
      </p:sp>
    </p:spTree>
    <p:extLst>
      <p:ext uri="{BB962C8B-B14F-4D97-AF65-F5344CB8AC3E}">
        <p14:creationId xmlns:p14="http://schemas.microsoft.com/office/powerpoint/2010/main" val="137307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A49B-BF3C-414B-93AD-3855E0997CC1}"/>
              </a:ext>
            </a:extLst>
          </p:cNvPr>
          <p:cNvSpPr>
            <a:spLocks noGrp="1"/>
          </p:cNvSpPr>
          <p:nvPr>
            <p:ph type="title"/>
          </p:nvPr>
        </p:nvSpPr>
        <p:spPr>
          <a:xfrm>
            <a:off x="171449" y="227239"/>
            <a:ext cx="8801101" cy="687161"/>
          </a:xfrm>
        </p:spPr>
        <p:txBody>
          <a:bodyPr anchor="ctr">
            <a:normAutofit/>
          </a:bodyPr>
          <a:lstStyle/>
          <a:p>
            <a:r>
              <a:rPr lang="en-US" sz="2800" dirty="0"/>
              <a:t>Extraordinary Achievements</a:t>
            </a:r>
          </a:p>
        </p:txBody>
      </p:sp>
      <p:sp>
        <p:nvSpPr>
          <p:cNvPr id="8" name="Content Placeholder 5">
            <a:extLst>
              <a:ext uri="{FF2B5EF4-FFF2-40B4-BE49-F238E27FC236}">
                <a16:creationId xmlns:a16="http://schemas.microsoft.com/office/drawing/2014/main" id="{C5DEFB45-0494-AF41-A93D-16CB0E89D7B7}"/>
              </a:ext>
            </a:extLst>
          </p:cNvPr>
          <p:cNvSpPr>
            <a:spLocks noGrp="1"/>
          </p:cNvSpPr>
          <p:nvPr>
            <p:ph idx="1"/>
          </p:nvPr>
        </p:nvSpPr>
        <p:spPr>
          <a:xfrm>
            <a:off x="457199" y="1023203"/>
            <a:ext cx="7701063" cy="1236671"/>
          </a:xfrm>
        </p:spPr>
        <p:txBody>
          <a:bodyPr>
            <a:normAutofit/>
          </a:bodyPr>
          <a:lstStyle/>
          <a:p>
            <a:r>
              <a:rPr lang="en-US" sz="1800" dirty="0"/>
              <a:t>Nationally recognized (again) as top producer of Fulbright Scholars</a:t>
            </a:r>
          </a:p>
          <a:p>
            <a:pPr lvl="1"/>
            <a:r>
              <a:rPr lang="en-US" dirty="0"/>
              <a:t>14 winners in 2019-20</a:t>
            </a:r>
          </a:p>
          <a:p>
            <a:pPr lvl="1"/>
            <a:r>
              <a:rPr lang="en-US" dirty="0"/>
              <a:t>134 winners since 2003</a:t>
            </a:r>
          </a:p>
          <a:p>
            <a:pPr lvl="1"/>
            <a:r>
              <a:rPr lang="en-US" dirty="0"/>
              <a:t>More than all other Kentucky public universities combined</a:t>
            </a:r>
          </a:p>
          <a:p>
            <a:pPr lvl="1"/>
            <a:endParaRPr lang="en-US" dirty="0"/>
          </a:p>
          <a:p>
            <a:pPr marL="685800" lvl="2" indent="0">
              <a:buNone/>
            </a:pPr>
            <a:endParaRPr lang="en-US" sz="1800" dirty="0"/>
          </a:p>
          <a:p>
            <a:pPr lvl="2"/>
            <a:endParaRPr lang="en-US" dirty="0"/>
          </a:p>
          <a:p>
            <a:pPr marL="342900" lvl="1" indent="0">
              <a:buNone/>
            </a:pPr>
            <a:endParaRPr lang="en-US" sz="1400" dirty="0"/>
          </a:p>
        </p:txBody>
      </p:sp>
      <p:pic>
        <p:nvPicPr>
          <p:cNvPr id="1028" name="Picture 4" descr="The 2019 student Fulbright awardees are (top row): Chelsea Flint, Alexander Kaliannan, Elizabeth Schaaf, Seth Drake, Miranda Hale, Noela Botaka. Second row: Samir Kusmic, Eric Hahnert, Natasha Mundkur, Ben Anderson, Ethan Libby Pelletier, Macey Mayes.">
            <a:extLst>
              <a:ext uri="{FF2B5EF4-FFF2-40B4-BE49-F238E27FC236}">
                <a16:creationId xmlns:a16="http://schemas.microsoft.com/office/drawing/2014/main" id="{96185525-8BE6-40C6-963A-814B5F9A62C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27370" y="2368677"/>
            <a:ext cx="7230893" cy="39267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7387650-2D45-DF4C-A917-D32A104C41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771961"/>
            <a:ext cx="9144000" cy="1091119"/>
          </a:xfrm>
          <a:prstGeom prst="rect">
            <a:avLst/>
          </a:prstGeom>
        </p:spPr>
      </p:pic>
      <p:sp>
        <p:nvSpPr>
          <p:cNvPr id="4" name="TextBox 5">
            <a:extLst>
              <a:ext uri="{FF2B5EF4-FFF2-40B4-BE49-F238E27FC236}">
                <a16:creationId xmlns:a16="http://schemas.microsoft.com/office/drawing/2014/main" id="{9C4EA647-8972-494F-BDBA-99BC460BC8BD}"/>
              </a:ext>
            </a:extLst>
          </p:cNvPr>
          <p:cNvSpPr txBox="1">
            <a:spLocks noChangeArrowheads="1"/>
          </p:cNvSpPr>
          <p:nvPr/>
        </p:nvSpPr>
        <p:spPr bwMode="auto">
          <a:xfrm>
            <a:off x="76200" y="6642100"/>
            <a:ext cx="381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fld id="{62DFC062-D2DD-D045-BB63-8BD334439E3D}" type="slidenum">
              <a:rPr lang="en-US" sz="800" smtClean="0">
                <a:solidFill>
                  <a:schemeClr val="bg1">
                    <a:lumMod val="85000"/>
                  </a:schemeClr>
                </a:solidFill>
                <a:latin typeface="Helvetica Neue" charset="0"/>
                <a:cs typeface="Helvetica Neue" charset="0"/>
              </a:rPr>
              <a:pPr eaLnBrk="1" hangingPunct="1">
                <a:defRPr/>
              </a:pPr>
              <a:t>15</a:t>
            </a:fld>
            <a:endParaRPr lang="en-US" sz="800" dirty="0">
              <a:solidFill>
                <a:schemeClr val="bg1">
                  <a:lumMod val="85000"/>
                </a:schemeClr>
              </a:solidFill>
              <a:latin typeface="Helvetica Neue" charset="0"/>
              <a:cs typeface="Helvetica Neue" charset="0"/>
            </a:endParaRPr>
          </a:p>
        </p:txBody>
      </p:sp>
    </p:spTree>
    <p:extLst>
      <p:ext uri="{BB962C8B-B14F-4D97-AF65-F5344CB8AC3E}">
        <p14:creationId xmlns:p14="http://schemas.microsoft.com/office/powerpoint/2010/main" val="292338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EA5468-D794-2344-B7FB-BC8EBE686A0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6865112"/>
          </a:xfrm>
          <a:prstGeom prst="rect">
            <a:avLst/>
          </a:prstGeom>
        </p:spPr>
      </p:pic>
      <p:sp>
        <p:nvSpPr>
          <p:cNvPr id="10" name="TextBox 5"/>
          <p:cNvSpPr txBox="1">
            <a:spLocks noChangeArrowheads="1"/>
          </p:cNvSpPr>
          <p:nvPr/>
        </p:nvSpPr>
        <p:spPr bwMode="auto">
          <a:xfrm>
            <a:off x="76200" y="6642100"/>
            <a:ext cx="381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fld id="{62DFC062-D2DD-D045-BB63-8BD334439E3D}" type="slidenum">
              <a:rPr lang="en-US" sz="800" smtClean="0">
                <a:solidFill>
                  <a:schemeClr val="bg1">
                    <a:lumMod val="85000"/>
                  </a:schemeClr>
                </a:solidFill>
                <a:latin typeface="Helvetica Neue" charset="0"/>
                <a:cs typeface="Helvetica Neue" charset="0"/>
              </a:rPr>
              <a:pPr eaLnBrk="1" hangingPunct="1">
                <a:defRPr/>
              </a:pPr>
              <a:t>16</a:t>
            </a:fld>
            <a:endParaRPr lang="en-US" sz="800" dirty="0">
              <a:solidFill>
                <a:schemeClr val="bg1">
                  <a:lumMod val="85000"/>
                </a:schemeClr>
              </a:solidFill>
              <a:latin typeface="Helvetica Neue" charset="0"/>
              <a:cs typeface="Helvetica Neue" charset="0"/>
            </a:endParaRPr>
          </a:p>
        </p:txBody>
      </p:sp>
      <p:sp>
        <p:nvSpPr>
          <p:cNvPr id="8" name="Text Placeholder 5"/>
          <p:cNvSpPr txBox="1">
            <a:spLocks/>
          </p:cNvSpPr>
          <p:nvPr/>
        </p:nvSpPr>
        <p:spPr bwMode="auto">
          <a:xfrm>
            <a:off x="12700" y="2444094"/>
            <a:ext cx="9118600" cy="196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Aft>
                <a:spcPts val="1200"/>
              </a:spcAft>
              <a:defRPr/>
            </a:pPr>
            <a:r>
              <a:rPr lang="en-US" dirty="0">
                <a:solidFill>
                  <a:schemeClr val="bg1"/>
                </a:solidFill>
                <a:latin typeface="Arial" panose="020B0604020202020204" pitchFamily="34" charset="0"/>
                <a:cs typeface="Arial" panose="020B0604020202020204" pitchFamily="34" charset="0"/>
              </a:rPr>
              <a:t>THANK YOU FOR YOUR</a:t>
            </a:r>
          </a:p>
          <a:p>
            <a:pPr algn="ctr" eaLnBrk="1" hangingPunct="1">
              <a:spcAft>
                <a:spcPts val="1200"/>
              </a:spcAft>
              <a:defRPr/>
            </a:pPr>
            <a:r>
              <a:rPr lang="en-US" dirty="0">
                <a:solidFill>
                  <a:schemeClr val="bg1"/>
                </a:solidFill>
                <a:latin typeface="Arial" panose="020B0604020202020204" pitchFamily="34" charset="0"/>
                <a:cs typeface="Arial" panose="020B0604020202020204" pitchFamily="34" charset="0"/>
              </a:rPr>
              <a:t>     CONTINUED SUPPORT AND INVESTMENT IN </a:t>
            </a:r>
          </a:p>
          <a:p>
            <a:pPr algn="ctr" eaLnBrk="1" hangingPunct="1">
              <a:spcAft>
                <a:spcPts val="1200"/>
              </a:spcAft>
              <a:defRPr/>
            </a:pPr>
            <a:r>
              <a:rPr lang="en-US" b="1" dirty="0">
                <a:solidFill>
                  <a:schemeClr val="bg1"/>
                </a:solidFill>
                <a:latin typeface="Arial" panose="020B0604020202020204" pitchFamily="34" charset="0"/>
                <a:cs typeface="Arial" panose="020B0604020202020204" pitchFamily="34" charset="0"/>
              </a:rPr>
              <a:t>The University of Louisville and the </a:t>
            </a:r>
          </a:p>
          <a:p>
            <a:pPr algn="ctr" eaLnBrk="1" hangingPunct="1">
              <a:spcAft>
                <a:spcPts val="1200"/>
              </a:spcAft>
              <a:defRPr/>
            </a:pPr>
            <a:r>
              <a:rPr lang="en-US" b="1" dirty="0">
                <a:solidFill>
                  <a:schemeClr val="bg1"/>
                </a:solidFill>
                <a:latin typeface="Arial" panose="020B0604020202020204" pitchFamily="34" charset="0"/>
                <a:cs typeface="Arial" panose="020B0604020202020204" pitchFamily="34" charset="0"/>
              </a:rPr>
              <a:t>Commonwealth of Kentucky</a:t>
            </a:r>
            <a:r>
              <a:rPr lang="en-US" dirty="0">
                <a:solidFill>
                  <a:schemeClr val="bg1"/>
                </a:solidFill>
                <a:latin typeface="Arial" panose="020B0604020202020204" pitchFamily="34" charset="0"/>
                <a:cs typeface="Arial" panose="020B0604020202020204" pitchFamily="34" charset="0"/>
              </a:rPr>
              <a:t>!</a:t>
            </a:r>
          </a:p>
          <a:p>
            <a:pPr algn="ctr" eaLnBrk="1" hangingPunct="1">
              <a:spcAft>
                <a:spcPts val="1200"/>
              </a:spcAft>
              <a:defRPr/>
            </a:pPr>
            <a:endParaRPr lang="en-US" b="1" dirty="0">
              <a:solidFill>
                <a:schemeClr val="bg1"/>
              </a:solidFill>
              <a:latin typeface="Arial" panose="020B0604020202020204" pitchFamily="34" charset="0"/>
              <a:cs typeface="Arial" panose="020B0604020202020204" pitchFamily="34" charset="0"/>
            </a:endParaRPr>
          </a:p>
          <a:p>
            <a:pPr algn="ctr" eaLnBrk="1" hangingPunct="1">
              <a:spcAft>
                <a:spcPts val="1200"/>
              </a:spcAft>
              <a:defRPr/>
            </a:pPr>
            <a:r>
              <a:rPr lang="en-US" b="1" dirty="0" err="1">
                <a:solidFill>
                  <a:schemeClr val="bg1"/>
                </a:solidFill>
                <a:latin typeface="Arial" panose="020B0604020202020204" pitchFamily="34" charset="0"/>
                <a:cs typeface="Arial" panose="020B0604020202020204" pitchFamily="34" charset="0"/>
              </a:rPr>
              <a:t>Neeli@Louisville.edu</a:t>
            </a:r>
            <a:endParaRPr lang="en-US" b="1" dirty="0">
              <a:solidFill>
                <a:srgbClr val="AD0000"/>
              </a:solidFill>
              <a:latin typeface="Verdana"/>
              <a:cs typeface="Verdana"/>
            </a:endParaRPr>
          </a:p>
        </p:txBody>
      </p:sp>
    </p:spTree>
    <p:extLst>
      <p:ext uri="{BB962C8B-B14F-4D97-AF65-F5344CB8AC3E}">
        <p14:creationId xmlns:p14="http://schemas.microsoft.com/office/powerpoint/2010/main" val="2089285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D534D9-0A70-6440-83C1-420F54E25347}"/>
              </a:ext>
            </a:extLst>
          </p:cNvPr>
          <p:cNvPicPr>
            <a:picLocks noChangeAspect="1"/>
          </p:cNvPicPr>
          <p:nvPr/>
        </p:nvPicPr>
        <p:blipFill>
          <a:blip r:embed="rId2"/>
          <a:stretch>
            <a:fillRect/>
          </a:stretch>
        </p:blipFill>
        <p:spPr>
          <a:xfrm>
            <a:off x="0" y="410799"/>
            <a:ext cx="9144000" cy="6858000"/>
          </a:xfrm>
          <a:prstGeom prst="rect">
            <a:avLst/>
          </a:prstGeom>
        </p:spPr>
      </p:pic>
      <p:sp>
        <p:nvSpPr>
          <p:cNvPr id="2" name="Title 1">
            <a:extLst>
              <a:ext uri="{FF2B5EF4-FFF2-40B4-BE49-F238E27FC236}">
                <a16:creationId xmlns:a16="http://schemas.microsoft.com/office/drawing/2014/main" id="{009BCA00-8238-9C4A-B636-0A30B850C94A}"/>
              </a:ext>
            </a:extLst>
          </p:cNvPr>
          <p:cNvSpPr>
            <a:spLocks noGrp="1"/>
          </p:cNvSpPr>
          <p:nvPr>
            <p:ph type="title"/>
          </p:nvPr>
        </p:nvSpPr>
        <p:spPr/>
        <p:txBody>
          <a:bodyPr anchor="ctr">
            <a:normAutofit/>
          </a:bodyPr>
          <a:lstStyle/>
          <a:p>
            <a:r>
              <a:rPr lang="en-US" sz="2800" dirty="0"/>
              <a:t>Commitment</a:t>
            </a:r>
          </a:p>
        </p:txBody>
      </p:sp>
      <p:sp>
        <p:nvSpPr>
          <p:cNvPr id="3" name="Content Placeholder 2">
            <a:extLst>
              <a:ext uri="{FF2B5EF4-FFF2-40B4-BE49-F238E27FC236}">
                <a16:creationId xmlns:a16="http://schemas.microsoft.com/office/drawing/2014/main" id="{623CE9AE-98B8-8340-8010-C10EC7A96C27}"/>
              </a:ext>
            </a:extLst>
          </p:cNvPr>
          <p:cNvSpPr>
            <a:spLocks noGrp="1"/>
          </p:cNvSpPr>
          <p:nvPr>
            <p:ph idx="1"/>
          </p:nvPr>
        </p:nvSpPr>
        <p:spPr>
          <a:xfrm>
            <a:off x="514350" y="1156723"/>
            <a:ext cx="7886700" cy="896682"/>
          </a:xfrm>
        </p:spPr>
        <p:txBody>
          <a:bodyPr>
            <a:normAutofit lnSpcReduction="10000"/>
          </a:bodyPr>
          <a:lstStyle/>
          <a:p>
            <a:pPr marL="457200" lvl="1" indent="0" algn="ctr">
              <a:lnSpc>
                <a:spcPct val="120000"/>
              </a:lnSpc>
              <a:buFont typeface="Arial" pitchFamily="-64" charset="0"/>
              <a:buNone/>
            </a:pPr>
            <a:r>
              <a:rPr lang="en-US" sz="2400" b="1" dirty="0">
                <a:solidFill>
                  <a:schemeClr val="tx1"/>
                </a:solidFill>
                <a:latin typeface="Arial" panose="020B0604020202020204" pitchFamily="34" charset="0"/>
                <a:cs typeface="Arial" panose="020B0604020202020204" pitchFamily="34" charset="0"/>
              </a:rPr>
              <a:t>“UofL is to be a premier, nationally-recognized metropolitan research university”</a:t>
            </a:r>
          </a:p>
        </p:txBody>
      </p:sp>
      <p:sp>
        <p:nvSpPr>
          <p:cNvPr id="6" name="TextBox 5">
            <a:extLst>
              <a:ext uri="{FF2B5EF4-FFF2-40B4-BE49-F238E27FC236}">
                <a16:creationId xmlns:a16="http://schemas.microsoft.com/office/drawing/2014/main" id="{5BC0CE03-55AD-BD4B-B4A4-248FF11D26B8}"/>
              </a:ext>
            </a:extLst>
          </p:cNvPr>
          <p:cNvSpPr txBox="1">
            <a:spLocks noChangeArrowheads="1"/>
          </p:cNvSpPr>
          <p:nvPr/>
        </p:nvSpPr>
        <p:spPr bwMode="auto">
          <a:xfrm>
            <a:off x="76200" y="6642100"/>
            <a:ext cx="381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fld id="{62DFC062-D2DD-D045-BB63-8BD334439E3D}" type="slidenum">
              <a:rPr lang="en-US" sz="800" smtClean="0">
                <a:solidFill>
                  <a:schemeClr val="bg1">
                    <a:lumMod val="85000"/>
                  </a:schemeClr>
                </a:solidFill>
                <a:latin typeface="Helvetica Neue" charset="0"/>
                <a:cs typeface="Helvetica Neue" charset="0"/>
              </a:rPr>
              <a:pPr eaLnBrk="1" hangingPunct="1">
                <a:defRPr/>
              </a:pPr>
              <a:t>2</a:t>
            </a:fld>
            <a:endParaRPr lang="en-US" sz="800" dirty="0">
              <a:solidFill>
                <a:schemeClr val="bg1">
                  <a:lumMod val="85000"/>
                </a:schemeClr>
              </a:solidFill>
              <a:latin typeface="Helvetica Neue" charset="0"/>
              <a:cs typeface="Helvetica Neue" charset="0"/>
            </a:endParaRPr>
          </a:p>
        </p:txBody>
      </p:sp>
    </p:spTree>
    <p:extLst>
      <p:ext uri="{BB962C8B-B14F-4D97-AF65-F5344CB8AC3E}">
        <p14:creationId xmlns:p14="http://schemas.microsoft.com/office/powerpoint/2010/main" val="825343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7886700" cy="4824525"/>
          </a:xfrm>
        </p:spPr>
        <p:txBody>
          <a:bodyPr>
            <a:noAutofit/>
          </a:bodyPr>
          <a:lstStyle/>
          <a:p>
            <a:r>
              <a:rPr lang="en-US" sz="1800" dirty="0"/>
              <a:t>Mission</a:t>
            </a:r>
          </a:p>
          <a:p>
            <a:pPr lvl="1"/>
            <a:r>
              <a:rPr lang="en-US" dirty="0"/>
              <a:t>UofL is to be a premier, nationally-recognized metropolitan research university</a:t>
            </a:r>
          </a:p>
          <a:p>
            <a:r>
              <a:rPr lang="en-US" sz="1800" dirty="0"/>
              <a:t>Strategy</a:t>
            </a:r>
          </a:p>
          <a:p>
            <a:pPr lvl="1"/>
            <a:r>
              <a:rPr lang="en-US" dirty="0"/>
              <a:t>Implementing our new 3-year strategic plan</a:t>
            </a:r>
          </a:p>
          <a:p>
            <a:pPr lvl="1"/>
            <a:r>
              <a:rPr lang="en-US" dirty="0"/>
              <a:t>Learn. Work. Invest. </a:t>
            </a:r>
          </a:p>
          <a:p>
            <a:r>
              <a:rPr lang="en-US" sz="1800" dirty="0"/>
              <a:t>Learn: Serving our students and beyond</a:t>
            </a:r>
          </a:p>
          <a:p>
            <a:pPr lvl="1"/>
            <a:r>
              <a:rPr lang="en-US" dirty="0"/>
              <a:t>Who we serve</a:t>
            </a:r>
          </a:p>
          <a:p>
            <a:pPr lvl="1"/>
            <a:r>
              <a:rPr lang="en-US" dirty="0"/>
              <a:t>Accomplishments and successes of student body</a:t>
            </a:r>
          </a:p>
          <a:p>
            <a:r>
              <a:rPr lang="en-US" sz="1800" dirty="0"/>
              <a:t>Work: Enhancing the research enterprise</a:t>
            </a:r>
          </a:p>
          <a:p>
            <a:pPr lvl="1"/>
            <a:r>
              <a:rPr lang="en-US" dirty="0"/>
              <a:t>Top tier research university</a:t>
            </a:r>
          </a:p>
          <a:p>
            <a:pPr lvl="1"/>
            <a:r>
              <a:rPr lang="en-US" dirty="0"/>
              <a:t>Improving the quality of life in the commonwealth </a:t>
            </a:r>
          </a:p>
          <a:p>
            <a:pPr lvl="1"/>
            <a:r>
              <a:rPr lang="en-US" dirty="0"/>
              <a:t>Employees taking advantage of learning opportunities</a:t>
            </a:r>
          </a:p>
          <a:p>
            <a:r>
              <a:rPr lang="en-US" sz="1800" dirty="0"/>
              <a:t>Invest: Connecting the university to the city, the commonwealth and beyond</a:t>
            </a:r>
          </a:p>
          <a:p>
            <a:pPr lvl="1"/>
            <a:r>
              <a:rPr lang="en-US" dirty="0"/>
              <a:t>Serving as a catalyst</a:t>
            </a:r>
          </a:p>
          <a:p>
            <a:pPr lvl="2"/>
            <a:r>
              <a:rPr lang="en-US" b="0" dirty="0"/>
              <a:t>Additional ways UofL can serve the Louisville region and commonwealth</a:t>
            </a:r>
          </a:p>
          <a:p>
            <a:pPr lvl="2"/>
            <a:r>
              <a:rPr lang="en-US" b="0" dirty="0"/>
              <a:t>Innovation and business connections driving growth and success</a:t>
            </a:r>
          </a:p>
          <a:p>
            <a:pPr lvl="2"/>
            <a:r>
              <a:rPr lang="en-US" b="0" dirty="0"/>
              <a:t>Economic ROI</a:t>
            </a:r>
          </a:p>
        </p:txBody>
      </p:sp>
      <p:sp>
        <p:nvSpPr>
          <p:cNvPr id="4" name="TextBox 5">
            <a:extLst>
              <a:ext uri="{FF2B5EF4-FFF2-40B4-BE49-F238E27FC236}">
                <a16:creationId xmlns:a16="http://schemas.microsoft.com/office/drawing/2014/main" id="{FE67FFD5-F044-234D-9D6B-AA70ED71D766}"/>
              </a:ext>
            </a:extLst>
          </p:cNvPr>
          <p:cNvSpPr txBox="1">
            <a:spLocks noChangeArrowheads="1"/>
          </p:cNvSpPr>
          <p:nvPr/>
        </p:nvSpPr>
        <p:spPr bwMode="auto">
          <a:xfrm>
            <a:off x="76200" y="6642100"/>
            <a:ext cx="381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fld id="{62DFC062-D2DD-D045-BB63-8BD334439E3D}" type="slidenum">
              <a:rPr lang="en-US" sz="800" smtClean="0">
                <a:solidFill>
                  <a:schemeClr val="bg1">
                    <a:lumMod val="85000"/>
                  </a:schemeClr>
                </a:solidFill>
                <a:latin typeface="Helvetica Neue" charset="0"/>
                <a:cs typeface="Helvetica Neue" charset="0"/>
              </a:rPr>
              <a:pPr eaLnBrk="1" hangingPunct="1">
                <a:defRPr/>
              </a:pPr>
              <a:t>3</a:t>
            </a:fld>
            <a:endParaRPr lang="en-US" sz="800" dirty="0">
              <a:solidFill>
                <a:schemeClr val="bg1">
                  <a:lumMod val="85000"/>
                </a:schemeClr>
              </a:solidFill>
              <a:latin typeface="Helvetica Neue" charset="0"/>
              <a:cs typeface="Helvetica Neue" charset="0"/>
            </a:endParaRPr>
          </a:p>
        </p:txBody>
      </p:sp>
      <p:sp>
        <p:nvSpPr>
          <p:cNvPr id="5" name="Title 1">
            <a:extLst>
              <a:ext uri="{FF2B5EF4-FFF2-40B4-BE49-F238E27FC236}">
                <a16:creationId xmlns:a16="http://schemas.microsoft.com/office/drawing/2014/main" id="{78B76AFF-D1CF-4624-B6EC-625967A266D5}"/>
              </a:ext>
            </a:extLst>
          </p:cNvPr>
          <p:cNvSpPr>
            <a:spLocks noGrp="1"/>
          </p:cNvSpPr>
          <p:nvPr>
            <p:ph type="title"/>
          </p:nvPr>
        </p:nvSpPr>
        <p:spPr>
          <a:xfrm>
            <a:off x="171450" y="227239"/>
            <a:ext cx="7886700" cy="687161"/>
          </a:xfrm>
        </p:spPr>
        <p:txBody>
          <a:bodyPr anchor="ctr">
            <a:normAutofit/>
          </a:bodyPr>
          <a:lstStyle/>
          <a:p>
            <a:r>
              <a:rPr lang="en-US" sz="2800" dirty="0"/>
              <a:t>Premier Metropolitan University</a:t>
            </a:r>
          </a:p>
        </p:txBody>
      </p:sp>
    </p:spTree>
    <p:extLst>
      <p:ext uri="{BB962C8B-B14F-4D97-AF65-F5344CB8AC3E}">
        <p14:creationId xmlns:p14="http://schemas.microsoft.com/office/powerpoint/2010/main" val="1927342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CA00-8238-9C4A-B636-0A30B850C94A}"/>
              </a:ext>
            </a:extLst>
          </p:cNvPr>
          <p:cNvSpPr>
            <a:spLocks noGrp="1"/>
          </p:cNvSpPr>
          <p:nvPr>
            <p:ph type="title"/>
          </p:nvPr>
        </p:nvSpPr>
        <p:spPr/>
        <p:txBody>
          <a:bodyPr anchor="ctr">
            <a:normAutofit/>
          </a:bodyPr>
          <a:lstStyle/>
          <a:p>
            <a:r>
              <a:rPr lang="en-US" sz="2800" dirty="0"/>
              <a:t>Premier Metropolitan University</a:t>
            </a:r>
          </a:p>
        </p:txBody>
      </p:sp>
      <p:sp>
        <p:nvSpPr>
          <p:cNvPr id="6" name="Content Placeholder 5">
            <a:extLst>
              <a:ext uri="{FF2B5EF4-FFF2-40B4-BE49-F238E27FC236}">
                <a16:creationId xmlns:a16="http://schemas.microsoft.com/office/drawing/2014/main" id="{00598E3C-3657-CC42-B67D-4A3F20700E2F}"/>
              </a:ext>
            </a:extLst>
          </p:cNvPr>
          <p:cNvSpPr>
            <a:spLocks noGrp="1"/>
          </p:cNvSpPr>
          <p:nvPr>
            <p:ph idx="1"/>
          </p:nvPr>
        </p:nvSpPr>
        <p:spPr>
          <a:xfrm>
            <a:off x="514350" y="1024128"/>
            <a:ext cx="8332470" cy="5056632"/>
          </a:xfrm>
        </p:spPr>
        <p:txBody>
          <a:bodyPr>
            <a:noAutofit/>
          </a:bodyPr>
          <a:lstStyle/>
          <a:p>
            <a:pPr>
              <a:lnSpc>
                <a:spcPct val="100000"/>
              </a:lnSpc>
            </a:pPr>
            <a:r>
              <a:rPr lang="en-US" sz="1800" dirty="0"/>
              <a:t>Recognized as a Carnegie Research I University</a:t>
            </a:r>
          </a:p>
          <a:p>
            <a:pPr lvl="1">
              <a:lnSpc>
                <a:spcPct val="100000"/>
              </a:lnSpc>
            </a:pPr>
            <a:r>
              <a:rPr lang="en-US" dirty="0"/>
              <a:t>1994 – Classified as Carnegie Research II University</a:t>
            </a:r>
          </a:p>
          <a:p>
            <a:pPr lvl="1">
              <a:lnSpc>
                <a:spcPct val="100000"/>
              </a:lnSpc>
            </a:pPr>
            <a:r>
              <a:rPr lang="en-US" dirty="0"/>
              <a:t>2005 – Achieved Carnegie Research I </a:t>
            </a:r>
            <a:r>
              <a:rPr lang="en-US" sz="1600" dirty="0"/>
              <a:t>(Status extended in 2010, 2015 and 2018)</a:t>
            </a:r>
          </a:p>
          <a:p>
            <a:pPr>
              <a:lnSpc>
                <a:spcPct val="100000"/>
              </a:lnSpc>
            </a:pPr>
            <a:r>
              <a:rPr lang="en-US" sz="1800" dirty="0"/>
              <a:t>One of only 69 universities classified as both a Research I (Very High) and </a:t>
            </a:r>
            <a:br>
              <a:rPr lang="en-US" sz="1800" dirty="0"/>
            </a:br>
            <a:r>
              <a:rPr lang="en-US" sz="1800" dirty="0"/>
              <a:t>Community Engagement Institution by Carnegie</a:t>
            </a:r>
          </a:p>
          <a:p>
            <a:pPr>
              <a:lnSpc>
                <a:spcPct val="100000"/>
              </a:lnSpc>
            </a:pPr>
            <a:r>
              <a:rPr lang="en-US" sz="1800" dirty="0"/>
              <a:t>Significantly increased total research expenditures</a:t>
            </a:r>
          </a:p>
          <a:p>
            <a:pPr lvl="1">
              <a:lnSpc>
                <a:spcPct val="100000"/>
              </a:lnSpc>
            </a:pPr>
            <a:r>
              <a:rPr lang="en-US" dirty="0"/>
              <a:t>$33.4 Million in 1997</a:t>
            </a:r>
          </a:p>
          <a:p>
            <a:pPr lvl="1">
              <a:lnSpc>
                <a:spcPct val="100000"/>
              </a:lnSpc>
            </a:pPr>
            <a:r>
              <a:rPr lang="en-US" dirty="0"/>
              <a:t>$151.2 Million in 2007</a:t>
            </a:r>
          </a:p>
          <a:p>
            <a:pPr lvl="1">
              <a:lnSpc>
                <a:spcPct val="100000"/>
              </a:lnSpc>
            </a:pPr>
            <a:r>
              <a:rPr lang="en-US" dirty="0"/>
              <a:t>$177.6 Million in 2017</a:t>
            </a:r>
          </a:p>
          <a:p>
            <a:pPr lvl="1">
              <a:lnSpc>
                <a:spcPct val="100000"/>
              </a:lnSpc>
            </a:pPr>
            <a:r>
              <a:rPr lang="en-US" dirty="0"/>
              <a:t>$173.4 Million in 2019  </a:t>
            </a:r>
          </a:p>
          <a:p>
            <a:pPr>
              <a:lnSpc>
                <a:spcPct val="100000"/>
              </a:lnSpc>
            </a:pPr>
            <a:r>
              <a:rPr lang="en-US" sz="1800" dirty="0"/>
              <a:t>UofL Dental School Ranked 13</a:t>
            </a:r>
            <a:r>
              <a:rPr lang="en-US" sz="1800" baseline="30000" dirty="0"/>
              <a:t>th</a:t>
            </a:r>
            <a:r>
              <a:rPr lang="en-US" sz="1800" dirty="0"/>
              <a:t> in the nation for medical research (</a:t>
            </a:r>
            <a:r>
              <a:rPr lang="en-US" sz="1800" dirty="0">
                <a:solidFill>
                  <a:srgbClr val="AD0000"/>
                </a:solidFill>
              </a:rPr>
              <a:t>highest in the state</a:t>
            </a:r>
            <a:r>
              <a:rPr lang="en-US" sz="1800" dirty="0"/>
              <a:t>)</a:t>
            </a:r>
          </a:p>
          <a:p>
            <a:pPr>
              <a:lnSpc>
                <a:spcPct val="100000"/>
              </a:lnSpc>
            </a:pPr>
            <a:r>
              <a:rPr lang="en-US" sz="1800" dirty="0"/>
              <a:t>UofL School of Medicine ranking in NIH funding </a:t>
            </a:r>
          </a:p>
          <a:p>
            <a:pPr lvl="1">
              <a:lnSpc>
                <a:spcPct val="100000"/>
              </a:lnSpc>
            </a:pPr>
            <a:r>
              <a:rPr lang="en-US" dirty="0"/>
              <a:t>#79 in 2001</a:t>
            </a:r>
          </a:p>
          <a:p>
            <a:pPr lvl="1">
              <a:lnSpc>
                <a:spcPct val="100000"/>
              </a:lnSpc>
            </a:pPr>
            <a:r>
              <a:rPr lang="en-US" dirty="0"/>
              <a:t>#63 in 2018 (most recent update available)</a:t>
            </a:r>
          </a:p>
          <a:p>
            <a:pPr lvl="1"/>
            <a:endParaRPr lang="en-US" sz="1400" dirty="0"/>
          </a:p>
        </p:txBody>
      </p:sp>
      <p:sp>
        <p:nvSpPr>
          <p:cNvPr id="5" name="TextBox 5">
            <a:extLst>
              <a:ext uri="{FF2B5EF4-FFF2-40B4-BE49-F238E27FC236}">
                <a16:creationId xmlns:a16="http://schemas.microsoft.com/office/drawing/2014/main" id="{64FA98D6-B988-D44E-A446-944662C30134}"/>
              </a:ext>
            </a:extLst>
          </p:cNvPr>
          <p:cNvSpPr txBox="1">
            <a:spLocks noChangeArrowheads="1"/>
          </p:cNvSpPr>
          <p:nvPr/>
        </p:nvSpPr>
        <p:spPr bwMode="auto">
          <a:xfrm>
            <a:off x="76200" y="6642100"/>
            <a:ext cx="381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fld id="{62DFC062-D2DD-D045-BB63-8BD334439E3D}" type="slidenum">
              <a:rPr lang="en-US" sz="800" smtClean="0">
                <a:solidFill>
                  <a:schemeClr val="bg1">
                    <a:lumMod val="85000"/>
                  </a:schemeClr>
                </a:solidFill>
                <a:latin typeface="Helvetica Neue" charset="0"/>
                <a:cs typeface="Helvetica Neue" charset="0"/>
              </a:rPr>
              <a:pPr eaLnBrk="1" hangingPunct="1">
                <a:defRPr/>
              </a:pPr>
              <a:t>4</a:t>
            </a:fld>
            <a:endParaRPr lang="en-US" sz="800" dirty="0">
              <a:solidFill>
                <a:schemeClr val="bg1">
                  <a:lumMod val="85000"/>
                </a:schemeClr>
              </a:solidFill>
              <a:latin typeface="Helvetica Neue" charset="0"/>
              <a:cs typeface="Helvetica Neue" charset="0"/>
            </a:endParaRPr>
          </a:p>
        </p:txBody>
      </p:sp>
    </p:spTree>
    <p:extLst>
      <p:ext uri="{BB962C8B-B14F-4D97-AF65-F5344CB8AC3E}">
        <p14:creationId xmlns:p14="http://schemas.microsoft.com/office/powerpoint/2010/main" val="477045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A49B-BF3C-414B-93AD-3855E0997CC1}"/>
              </a:ext>
            </a:extLst>
          </p:cNvPr>
          <p:cNvSpPr>
            <a:spLocks noGrp="1"/>
          </p:cNvSpPr>
          <p:nvPr>
            <p:ph type="title"/>
          </p:nvPr>
        </p:nvSpPr>
        <p:spPr>
          <a:xfrm>
            <a:off x="171449" y="227239"/>
            <a:ext cx="8801101" cy="687161"/>
          </a:xfrm>
        </p:spPr>
        <p:txBody>
          <a:bodyPr anchor="ctr">
            <a:normAutofit/>
          </a:bodyPr>
          <a:lstStyle/>
          <a:p>
            <a:r>
              <a:rPr lang="en-US" sz="2800" dirty="0"/>
              <a:t>Our commitment</a:t>
            </a:r>
          </a:p>
        </p:txBody>
      </p:sp>
      <p:pic>
        <p:nvPicPr>
          <p:cNvPr id="7" name="Content Placeholder 6">
            <a:extLst>
              <a:ext uri="{FF2B5EF4-FFF2-40B4-BE49-F238E27FC236}">
                <a16:creationId xmlns:a16="http://schemas.microsoft.com/office/drawing/2014/main" id="{0F2DFBC4-4C70-7A4A-8475-7A65549FE35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11693" y="630756"/>
            <a:ext cx="7920614" cy="5657581"/>
          </a:xfrm>
        </p:spPr>
      </p:pic>
      <p:sp>
        <p:nvSpPr>
          <p:cNvPr id="4" name="TextBox 5">
            <a:extLst>
              <a:ext uri="{FF2B5EF4-FFF2-40B4-BE49-F238E27FC236}">
                <a16:creationId xmlns:a16="http://schemas.microsoft.com/office/drawing/2014/main" id="{9C4EA647-8972-494F-BDBA-99BC460BC8BD}"/>
              </a:ext>
            </a:extLst>
          </p:cNvPr>
          <p:cNvSpPr txBox="1">
            <a:spLocks noChangeArrowheads="1"/>
          </p:cNvSpPr>
          <p:nvPr/>
        </p:nvSpPr>
        <p:spPr bwMode="auto">
          <a:xfrm>
            <a:off x="76200" y="6642100"/>
            <a:ext cx="381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fld id="{62DFC062-D2DD-D045-BB63-8BD334439E3D}" type="slidenum">
              <a:rPr lang="en-US" sz="800" smtClean="0">
                <a:solidFill>
                  <a:schemeClr val="bg1">
                    <a:lumMod val="85000"/>
                  </a:schemeClr>
                </a:solidFill>
                <a:latin typeface="Helvetica Neue" charset="0"/>
                <a:cs typeface="Helvetica Neue" charset="0"/>
              </a:rPr>
              <a:pPr eaLnBrk="1" hangingPunct="1">
                <a:defRPr/>
              </a:pPr>
              <a:t>5</a:t>
            </a:fld>
            <a:endParaRPr lang="en-US" sz="800" dirty="0">
              <a:solidFill>
                <a:schemeClr val="bg1">
                  <a:lumMod val="85000"/>
                </a:schemeClr>
              </a:solidFill>
              <a:latin typeface="Helvetica Neue" charset="0"/>
              <a:cs typeface="Helvetica Neue" charset="0"/>
            </a:endParaRPr>
          </a:p>
        </p:txBody>
      </p:sp>
    </p:spTree>
    <p:extLst>
      <p:ext uri="{BB962C8B-B14F-4D97-AF65-F5344CB8AC3E}">
        <p14:creationId xmlns:p14="http://schemas.microsoft.com/office/powerpoint/2010/main" val="1037718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CA00-8238-9C4A-B636-0A30B850C94A}"/>
              </a:ext>
            </a:extLst>
          </p:cNvPr>
          <p:cNvSpPr>
            <a:spLocks noGrp="1"/>
          </p:cNvSpPr>
          <p:nvPr>
            <p:ph type="title"/>
          </p:nvPr>
        </p:nvSpPr>
        <p:spPr/>
        <p:txBody>
          <a:bodyPr anchor="ctr">
            <a:normAutofit/>
          </a:bodyPr>
          <a:lstStyle/>
          <a:p>
            <a:r>
              <a:rPr lang="en-US" sz="2800" dirty="0"/>
              <a:t>Cardinal Principles</a:t>
            </a:r>
          </a:p>
        </p:txBody>
      </p:sp>
      <p:sp>
        <p:nvSpPr>
          <p:cNvPr id="5" name="TextBox 5">
            <a:extLst>
              <a:ext uri="{FF2B5EF4-FFF2-40B4-BE49-F238E27FC236}">
                <a16:creationId xmlns:a16="http://schemas.microsoft.com/office/drawing/2014/main" id="{64FA98D6-B988-D44E-A446-944662C30134}"/>
              </a:ext>
            </a:extLst>
          </p:cNvPr>
          <p:cNvSpPr txBox="1">
            <a:spLocks noChangeArrowheads="1"/>
          </p:cNvSpPr>
          <p:nvPr/>
        </p:nvSpPr>
        <p:spPr bwMode="auto">
          <a:xfrm>
            <a:off x="76200" y="6642100"/>
            <a:ext cx="381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fld id="{62DFC062-D2DD-D045-BB63-8BD334439E3D}" type="slidenum">
              <a:rPr lang="en-US" sz="800" smtClean="0">
                <a:solidFill>
                  <a:schemeClr val="bg1">
                    <a:lumMod val="85000"/>
                  </a:schemeClr>
                </a:solidFill>
                <a:latin typeface="Helvetica Neue" charset="0"/>
                <a:cs typeface="Helvetica Neue" charset="0"/>
              </a:rPr>
              <a:pPr eaLnBrk="1" hangingPunct="1">
                <a:defRPr/>
              </a:pPr>
              <a:t>6</a:t>
            </a:fld>
            <a:endParaRPr lang="en-US" sz="800" dirty="0">
              <a:solidFill>
                <a:schemeClr val="bg1">
                  <a:lumMod val="85000"/>
                </a:schemeClr>
              </a:solidFill>
              <a:latin typeface="Helvetica Neue" charset="0"/>
              <a:cs typeface="Helvetica Neue" charset="0"/>
            </a:endParaRPr>
          </a:p>
        </p:txBody>
      </p:sp>
      <p:pic>
        <p:nvPicPr>
          <p:cNvPr id="12" name="Picture 11">
            <a:extLst>
              <a:ext uri="{FF2B5EF4-FFF2-40B4-BE49-F238E27FC236}">
                <a16:creationId xmlns:a16="http://schemas.microsoft.com/office/drawing/2014/main" id="{AF3C2010-4757-144E-A869-3113343672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1954" b="39552"/>
          <a:stretch/>
        </p:blipFill>
        <p:spPr>
          <a:xfrm>
            <a:off x="-139874" y="1759898"/>
            <a:ext cx="9471941" cy="1261236"/>
          </a:xfrm>
          <a:prstGeom prst="rect">
            <a:avLst/>
          </a:prstGeom>
        </p:spPr>
      </p:pic>
      <p:sp>
        <p:nvSpPr>
          <p:cNvPr id="3" name="TextBox 2">
            <a:extLst>
              <a:ext uri="{FF2B5EF4-FFF2-40B4-BE49-F238E27FC236}">
                <a16:creationId xmlns:a16="http://schemas.microsoft.com/office/drawing/2014/main" id="{F75647B3-7034-6648-A8A0-C07FEF9DE223}"/>
              </a:ext>
            </a:extLst>
          </p:cNvPr>
          <p:cNvSpPr txBox="1"/>
          <p:nvPr/>
        </p:nvSpPr>
        <p:spPr>
          <a:xfrm rot="19239493">
            <a:off x="268364" y="3268621"/>
            <a:ext cx="1214183" cy="584775"/>
          </a:xfrm>
          <a:prstGeom prst="rect">
            <a:avLst/>
          </a:prstGeom>
          <a:noFill/>
        </p:spPr>
        <p:txBody>
          <a:bodyPr vert="horz" wrap="square" rtlCol="0">
            <a:spAutoFit/>
          </a:bodyPr>
          <a:lstStyle/>
          <a:p>
            <a:pPr algn="ctr"/>
            <a:r>
              <a:rPr lang="en-US" sz="1600" b="1" dirty="0">
                <a:solidFill>
                  <a:srgbClr val="AD0000"/>
                </a:solidFill>
                <a:latin typeface="Arial Narrow" panose="020B0604020202020204" pitchFamily="34" charset="0"/>
                <a:cs typeface="Arial Narrow" panose="020B0604020202020204" pitchFamily="34" charset="0"/>
              </a:rPr>
              <a:t>Community of Care</a:t>
            </a:r>
          </a:p>
        </p:txBody>
      </p:sp>
      <p:sp>
        <p:nvSpPr>
          <p:cNvPr id="7" name="TextBox 6">
            <a:extLst>
              <a:ext uri="{FF2B5EF4-FFF2-40B4-BE49-F238E27FC236}">
                <a16:creationId xmlns:a16="http://schemas.microsoft.com/office/drawing/2014/main" id="{AC76F7DE-E532-8C40-BCC1-E558D1A5AAB9}"/>
              </a:ext>
            </a:extLst>
          </p:cNvPr>
          <p:cNvSpPr txBox="1"/>
          <p:nvPr/>
        </p:nvSpPr>
        <p:spPr>
          <a:xfrm rot="19248704">
            <a:off x="1082460" y="3387205"/>
            <a:ext cx="1376059" cy="338554"/>
          </a:xfrm>
          <a:prstGeom prst="rect">
            <a:avLst/>
          </a:prstGeom>
          <a:noFill/>
        </p:spPr>
        <p:txBody>
          <a:bodyPr vert="horz" wrap="square" rtlCol="0">
            <a:spAutoFit/>
          </a:bodyPr>
          <a:lstStyle/>
          <a:p>
            <a:pPr algn="ctr"/>
            <a:r>
              <a:rPr lang="en-US" sz="1600" b="1" dirty="0">
                <a:solidFill>
                  <a:srgbClr val="AD0000"/>
                </a:solidFill>
                <a:latin typeface="Arial Narrow" panose="020B0604020202020204" pitchFamily="34" charset="0"/>
                <a:cs typeface="Arial Narrow" panose="020B0604020202020204" pitchFamily="34" charset="0"/>
              </a:rPr>
              <a:t>Accountability</a:t>
            </a:r>
          </a:p>
        </p:txBody>
      </p:sp>
      <p:sp>
        <p:nvSpPr>
          <p:cNvPr id="8" name="TextBox 7">
            <a:extLst>
              <a:ext uri="{FF2B5EF4-FFF2-40B4-BE49-F238E27FC236}">
                <a16:creationId xmlns:a16="http://schemas.microsoft.com/office/drawing/2014/main" id="{4147B812-44CD-2B47-AEED-22AB0E005B70}"/>
              </a:ext>
            </a:extLst>
          </p:cNvPr>
          <p:cNvSpPr txBox="1"/>
          <p:nvPr/>
        </p:nvSpPr>
        <p:spPr>
          <a:xfrm rot="19213137">
            <a:off x="2250997" y="3140984"/>
            <a:ext cx="1391681" cy="830997"/>
          </a:xfrm>
          <a:prstGeom prst="rect">
            <a:avLst/>
          </a:prstGeom>
          <a:noFill/>
        </p:spPr>
        <p:txBody>
          <a:bodyPr vert="horz" wrap="square" rtlCol="0">
            <a:spAutoFit/>
          </a:bodyPr>
          <a:lstStyle/>
          <a:p>
            <a:pPr algn="ctr"/>
            <a:r>
              <a:rPr lang="en-US" sz="1600" b="1" dirty="0">
                <a:solidFill>
                  <a:srgbClr val="AD0000"/>
                </a:solidFill>
                <a:latin typeface="Arial Narrow" panose="020B0604020202020204" pitchFamily="34" charset="0"/>
                <a:cs typeface="Arial Narrow" panose="020B0604020202020204" pitchFamily="34" charset="0"/>
              </a:rPr>
              <a:t>Respect, irrespective of position</a:t>
            </a:r>
          </a:p>
        </p:txBody>
      </p:sp>
      <p:sp>
        <p:nvSpPr>
          <p:cNvPr id="9" name="TextBox 8">
            <a:extLst>
              <a:ext uri="{FF2B5EF4-FFF2-40B4-BE49-F238E27FC236}">
                <a16:creationId xmlns:a16="http://schemas.microsoft.com/office/drawing/2014/main" id="{A2224412-B079-CE4A-A3DA-83F11C312F9C}"/>
              </a:ext>
            </a:extLst>
          </p:cNvPr>
          <p:cNvSpPr txBox="1"/>
          <p:nvPr/>
        </p:nvSpPr>
        <p:spPr>
          <a:xfrm rot="19209973">
            <a:off x="4528734" y="3237212"/>
            <a:ext cx="1273721" cy="584775"/>
          </a:xfrm>
          <a:prstGeom prst="rect">
            <a:avLst/>
          </a:prstGeom>
          <a:noFill/>
        </p:spPr>
        <p:txBody>
          <a:bodyPr vert="horz" wrap="square" rtlCol="0">
            <a:spAutoFit/>
          </a:bodyPr>
          <a:lstStyle/>
          <a:p>
            <a:pPr algn="ctr"/>
            <a:r>
              <a:rPr lang="en-US" sz="1600" b="1" dirty="0">
                <a:solidFill>
                  <a:srgbClr val="AD0000"/>
                </a:solidFill>
                <a:latin typeface="Arial Narrow" panose="020B0604020202020204" pitchFamily="34" charset="0"/>
                <a:cs typeface="Arial Narrow" panose="020B0604020202020204" pitchFamily="34" charset="0"/>
              </a:rPr>
              <a:t>Integrity and Transparency</a:t>
            </a:r>
          </a:p>
        </p:txBody>
      </p:sp>
      <p:sp>
        <p:nvSpPr>
          <p:cNvPr id="10" name="TextBox 9">
            <a:extLst>
              <a:ext uri="{FF2B5EF4-FFF2-40B4-BE49-F238E27FC236}">
                <a16:creationId xmlns:a16="http://schemas.microsoft.com/office/drawing/2014/main" id="{AA1D32F2-A24B-7341-9FED-5040FE6C104B}"/>
              </a:ext>
            </a:extLst>
          </p:cNvPr>
          <p:cNvSpPr txBox="1"/>
          <p:nvPr/>
        </p:nvSpPr>
        <p:spPr>
          <a:xfrm rot="19199727">
            <a:off x="3426771" y="3268942"/>
            <a:ext cx="1376059" cy="584775"/>
          </a:xfrm>
          <a:prstGeom prst="rect">
            <a:avLst/>
          </a:prstGeom>
          <a:noFill/>
        </p:spPr>
        <p:txBody>
          <a:bodyPr vert="horz" wrap="square" rtlCol="0">
            <a:spAutoFit/>
          </a:bodyPr>
          <a:lstStyle/>
          <a:p>
            <a:pPr algn="ctr"/>
            <a:r>
              <a:rPr lang="en-US" sz="1600" b="1" dirty="0">
                <a:solidFill>
                  <a:srgbClr val="AD0000"/>
                </a:solidFill>
                <a:latin typeface="Arial Narrow" panose="020B0604020202020204" pitchFamily="34" charset="0"/>
                <a:cs typeface="Arial Narrow" panose="020B0604020202020204" pitchFamily="34" charset="0"/>
              </a:rPr>
              <a:t>Diversity and Inclusion</a:t>
            </a:r>
          </a:p>
        </p:txBody>
      </p:sp>
      <p:sp>
        <p:nvSpPr>
          <p:cNvPr id="11" name="TextBox 10">
            <a:extLst>
              <a:ext uri="{FF2B5EF4-FFF2-40B4-BE49-F238E27FC236}">
                <a16:creationId xmlns:a16="http://schemas.microsoft.com/office/drawing/2014/main" id="{700A8E61-C6E6-DB44-8EDE-41839A2D41FB}"/>
              </a:ext>
            </a:extLst>
          </p:cNvPr>
          <p:cNvSpPr txBox="1"/>
          <p:nvPr/>
        </p:nvSpPr>
        <p:spPr>
          <a:xfrm rot="19220225">
            <a:off x="5785439" y="3195216"/>
            <a:ext cx="1011074" cy="584775"/>
          </a:xfrm>
          <a:prstGeom prst="rect">
            <a:avLst/>
          </a:prstGeom>
          <a:noFill/>
        </p:spPr>
        <p:txBody>
          <a:bodyPr vert="horz" wrap="square" rtlCol="0">
            <a:spAutoFit/>
          </a:bodyPr>
          <a:lstStyle/>
          <a:p>
            <a:pPr algn="ctr"/>
            <a:r>
              <a:rPr lang="en-US" sz="1600" b="1" dirty="0">
                <a:solidFill>
                  <a:srgbClr val="AD0000"/>
                </a:solidFill>
                <a:latin typeface="Arial Narrow" panose="020B0604020202020204" pitchFamily="34" charset="0"/>
                <a:cs typeface="Arial Narrow" panose="020B0604020202020204" pitchFamily="34" charset="0"/>
              </a:rPr>
              <a:t>Noble Purpose</a:t>
            </a:r>
          </a:p>
        </p:txBody>
      </p:sp>
      <p:sp>
        <p:nvSpPr>
          <p:cNvPr id="13" name="TextBox 12">
            <a:extLst>
              <a:ext uri="{FF2B5EF4-FFF2-40B4-BE49-F238E27FC236}">
                <a16:creationId xmlns:a16="http://schemas.microsoft.com/office/drawing/2014/main" id="{3822086B-7B2B-9E4C-9053-B3969F4813F1}"/>
              </a:ext>
            </a:extLst>
          </p:cNvPr>
          <p:cNvSpPr txBox="1"/>
          <p:nvPr/>
        </p:nvSpPr>
        <p:spPr>
          <a:xfrm rot="19220590">
            <a:off x="6778886" y="3187951"/>
            <a:ext cx="1011074" cy="338554"/>
          </a:xfrm>
          <a:prstGeom prst="rect">
            <a:avLst/>
          </a:prstGeom>
          <a:noFill/>
        </p:spPr>
        <p:txBody>
          <a:bodyPr vert="horz" wrap="square" rtlCol="0">
            <a:spAutoFit/>
          </a:bodyPr>
          <a:lstStyle/>
          <a:p>
            <a:pPr algn="ctr"/>
            <a:r>
              <a:rPr lang="en-US" sz="1600" b="1" dirty="0">
                <a:solidFill>
                  <a:srgbClr val="AD0000"/>
                </a:solidFill>
                <a:latin typeface="Arial Narrow" panose="020B0604020202020204" pitchFamily="34" charset="0"/>
                <a:cs typeface="Arial Narrow" panose="020B0604020202020204" pitchFamily="34" charset="0"/>
              </a:rPr>
              <a:t>Agility</a:t>
            </a:r>
          </a:p>
        </p:txBody>
      </p:sp>
      <p:sp>
        <p:nvSpPr>
          <p:cNvPr id="14" name="TextBox 13">
            <a:extLst>
              <a:ext uri="{FF2B5EF4-FFF2-40B4-BE49-F238E27FC236}">
                <a16:creationId xmlns:a16="http://schemas.microsoft.com/office/drawing/2014/main" id="{D4E28DBE-98F4-114C-B095-24CAD9F99EBA}"/>
              </a:ext>
            </a:extLst>
          </p:cNvPr>
          <p:cNvSpPr txBox="1"/>
          <p:nvPr/>
        </p:nvSpPr>
        <p:spPr>
          <a:xfrm rot="19227589">
            <a:off x="7655168" y="3300080"/>
            <a:ext cx="1094155" cy="338554"/>
          </a:xfrm>
          <a:prstGeom prst="rect">
            <a:avLst/>
          </a:prstGeom>
          <a:noFill/>
        </p:spPr>
        <p:txBody>
          <a:bodyPr vert="horz" wrap="square" rtlCol="0">
            <a:spAutoFit/>
          </a:bodyPr>
          <a:lstStyle/>
          <a:p>
            <a:pPr algn="ctr"/>
            <a:r>
              <a:rPr lang="en-US" sz="1600" b="1" dirty="0">
                <a:solidFill>
                  <a:srgbClr val="AD0000"/>
                </a:solidFill>
                <a:latin typeface="Arial Narrow" panose="020B0604020202020204" pitchFamily="34" charset="0"/>
                <a:cs typeface="Arial Narrow" panose="020B0604020202020204" pitchFamily="34" charset="0"/>
              </a:rPr>
              <a:t>Leadership</a:t>
            </a:r>
          </a:p>
        </p:txBody>
      </p:sp>
    </p:spTree>
    <p:extLst>
      <p:ext uri="{BB962C8B-B14F-4D97-AF65-F5344CB8AC3E}">
        <p14:creationId xmlns:p14="http://schemas.microsoft.com/office/powerpoint/2010/main" val="3107590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D15796-A446-8A4F-9399-6B3D267CED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17080" y="0"/>
            <a:ext cx="2026920" cy="6858000"/>
          </a:xfrm>
          <a:prstGeom prst="rect">
            <a:avLst/>
          </a:prstGeom>
        </p:spPr>
      </p:pic>
      <p:pic>
        <p:nvPicPr>
          <p:cNvPr id="7" name="Picture 6">
            <a:extLst>
              <a:ext uri="{FF2B5EF4-FFF2-40B4-BE49-F238E27FC236}">
                <a16:creationId xmlns:a16="http://schemas.microsoft.com/office/drawing/2014/main" id="{144EEFDA-8523-4847-A172-78851879CC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771961"/>
            <a:ext cx="9144000" cy="1091119"/>
          </a:xfrm>
          <a:prstGeom prst="rect">
            <a:avLst/>
          </a:prstGeom>
        </p:spPr>
      </p:pic>
      <p:sp>
        <p:nvSpPr>
          <p:cNvPr id="2" name="Title 1">
            <a:extLst>
              <a:ext uri="{FF2B5EF4-FFF2-40B4-BE49-F238E27FC236}">
                <a16:creationId xmlns:a16="http://schemas.microsoft.com/office/drawing/2014/main" id="{009BCA00-8238-9C4A-B636-0A30B850C94A}"/>
              </a:ext>
            </a:extLst>
          </p:cNvPr>
          <p:cNvSpPr>
            <a:spLocks noGrp="1"/>
          </p:cNvSpPr>
          <p:nvPr>
            <p:ph type="title"/>
          </p:nvPr>
        </p:nvSpPr>
        <p:spPr/>
        <p:txBody>
          <a:bodyPr anchor="ctr">
            <a:normAutofit/>
          </a:bodyPr>
          <a:lstStyle/>
          <a:p>
            <a:r>
              <a:rPr lang="en-US" sz="2800" dirty="0"/>
              <a:t>Learn: Student Overview</a:t>
            </a:r>
          </a:p>
        </p:txBody>
      </p:sp>
      <p:sp>
        <p:nvSpPr>
          <p:cNvPr id="3" name="Content Placeholder 2">
            <a:extLst>
              <a:ext uri="{FF2B5EF4-FFF2-40B4-BE49-F238E27FC236}">
                <a16:creationId xmlns:a16="http://schemas.microsoft.com/office/drawing/2014/main" id="{623CE9AE-98B8-8340-8010-C10EC7A96C27}"/>
              </a:ext>
            </a:extLst>
          </p:cNvPr>
          <p:cNvSpPr>
            <a:spLocks noGrp="1"/>
          </p:cNvSpPr>
          <p:nvPr>
            <p:ph idx="1"/>
          </p:nvPr>
        </p:nvSpPr>
        <p:spPr>
          <a:xfrm>
            <a:off x="434340" y="1049394"/>
            <a:ext cx="7886700" cy="5480946"/>
          </a:xfrm>
        </p:spPr>
        <p:txBody>
          <a:bodyPr>
            <a:noAutofit/>
          </a:bodyPr>
          <a:lstStyle/>
          <a:p>
            <a:pPr marL="0" indent="0">
              <a:spcBef>
                <a:spcPts val="0"/>
              </a:spcBef>
              <a:spcAft>
                <a:spcPts val="1800"/>
              </a:spcAft>
              <a:buNone/>
            </a:pPr>
            <a:r>
              <a:rPr lang="en-US" sz="1600" dirty="0">
                <a:latin typeface="Arial" panose="020B0604020202020204" pitchFamily="34" charset="0"/>
                <a:cs typeface="Arial" panose="020B0604020202020204" pitchFamily="34" charset="0"/>
              </a:rPr>
              <a:t>Enrollment (as of Fall 2019)</a:t>
            </a:r>
          </a:p>
          <a:p>
            <a:pPr lvl="2">
              <a:lnSpc>
                <a:spcPct val="160000"/>
              </a:lnSpc>
              <a:spcBef>
                <a:spcPts val="0"/>
              </a:spcBef>
              <a:spcAft>
                <a:spcPts val="600"/>
              </a:spcAft>
            </a:pPr>
            <a:r>
              <a:rPr lang="en-US" b="1" dirty="0">
                <a:latin typeface="Arial" panose="020B0604020202020204" pitchFamily="34" charset="0"/>
                <a:cs typeface="Arial" panose="020B0604020202020204" pitchFamily="34" charset="0"/>
              </a:rPr>
              <a:t>Total: 			</a:t>
            </a:r>
            <a:r>
              <a:rPr lang="en-US" b="1" dirty="0">
                <a:solidFill>
                  <a:srgbClr val="AD0000"/>
                </a:solidFill>
                <a:latin typeface="Arial" panose="020B0604020202020204" pitchFamily="34" charset="0"/>
                <a:cs typeface="Arial" panose="020B0604020202020204" pitchFamily="34" charset="0"/>
              </a:rPr>
              <a:t>22,684</a:t>
            </a:r>
          </a:p>
          <a:p>
            <a:pPr marL="859536">
              <a:lnSpc>
                <a:spcPct val="160000"/>
              </a:lnSpc>
              <a:spcBef>
                <a:spcPts val="0"/>
              </a:spcBef>
              <a:spcAft>
                <a:spcPts val="600"/>
              </a:spcAft>
            </a:pPr>
            <a:r>
              <a:rPr lang="en-US" sz="1600" dirty="0">
                <a:latin typeface="Arial" panose="020B0604020202020204" pitchFamily="34" charset="0"/>
                <a:cs typeface="Arial" panose="020B0604020202020204" pitchFamily="34" charset="0"/>
              </a:rPr>
              <a:t>Full-time: 			</a:t>
            </a:r>
            <a:r>
              <a:rPr lang="en-US" sz="1600" dirty="0">
                <a:solidFill>
                  <a:srgbClr val="AD0000"/>
                </a:solidFill>
                <a:latin typeface="Arial" panose="020B0604020202020204" pitchFamily="34" charset="0"/>
                <a:cs typeface="Arial" panose="020B0604020202020204" pitchFamily="34" charset="0"/>
              </a:rPr>
              <a:t>16,464</a:t>
            </a:r>
          </a:p>
          <a:p>
            <a:pPr marL="859536">
              <a:lnSpc>
                <a:spcPct val="160000"/>
              </a:lnSpc>
              <a:spcBef>
                <a:spcPts val="0"/>
              </a:spcBef>
              <a:spcAft>
                <a:spcPts val="600"/>
              </a:spcAft>
            </a:pPr>
            <a:r>
              <a:rPr lang="en-US" sz="1600" dirty="0">
                <a:latin typeface="Arial" panose="020B0604020202020204" pitchFamily="34" charset="0"/>
                <a:cs typeface="Arial" panose="020B0604020202020204" pitchFamily="34" charset="0"/>
              </a:rPr>
              <a:t>International students: 	</a:t>
            </a:r>
            <a:r>
              <a:rPr lang="en-US" sz="1600" dirty="0">
                <a:solidFill>
                  <a:srgbClr val="AD0000"/>
                </a:solidFill>
                <a:latin typeface="Arial" panose="020B0604020202020204" pitchFamily="34" charset="0"/>
                <a:cs typeface="Arial" panose="020B0604020202020204" pitchFamily="34" charset="0"/>
              </a:rPr>
              <a:t>1,030</a:t>
            </a:r>
          </a:p>
          <a:p>
            <a:pPr marL="859536">
              <a:lnSpc>
                <a:spcPct val="160000"/>
              </a:lnSpc>
              <a:spcBef>
                <a:spcPts val="0"/>
              </a:spcBef>
              <a:spcAft>
                <a:spcPts val="600"/>
              </a:spcAft>
            </a:pPr>
            <a:r>
              <a:rPr lang="en-US" sz="1600" dirty="0">
                <a:latin typeface="Arial" panose="020B0604020202020204" pitchFamily="34" charset="0"/>
                <a:cs typeface="Arial" panose="020B0604020202020204" pitchFamily="34" charset="0"/>
              </a:rPr>
              <a:t>Countries represented:	</a:t>
            </a:r>
            <a:r>
              <a:rPr lang="en-US" sz="1600" dirty="0">
                <a:solidFill>
                  <a:srgbClr val="AD0000"/>
                </a:solidFill>
                <a:latin typeface="Arial" panose="020B0604020202020204" pitchFamily="34" charset="0"/>
                <a:cs typeface="Arial" panose="020B0604020202020204" pitchFamily="34" charset="0"/>
              </a:rPr>
              <a:t>83</a:t>
            </a:r>
          </a:p>
          <a:p>
            <a:pPr marL="688086" indent="0">
              <a:lnSpc>
                <a:spcPct val="160000"/>
              </a:lnSpc>
              <a:spcBef>
                <a:spcPts val="0"/>
              </a:spcBef>
              <a:spcAft>
                <a:spcPts val="600"/>
              </a:spcAft>
              <a:buNone/>
            </a:pPr>
            <a:endParaRPr lang="en-US" sz="1600" dirty="0">
              <a:latin typeface="Arial" panose="020B0604020202020204" pitchFamily="34" charset="0"/>
              <a:cs typeface="Arial" panose="020B0604020202020204" pitchFamily="34" charset="0"/>
            </a:endParaRPr>
          </a:p>
          <a:p>
            <a:pPr marL="859536">
              <a:lnSpc>
                <a:spcPct val="160000"/>
              </a:lnSpc>
              <a:spcBef>
                <a:spcPts val="0"/>
              </a:spcBef>
              <a:spcAft>
                <a:spcPts val="600"/>
              </a:spcAft>
            </a:pPr>
            <a:r>
              <a:rPr lang="en-US" sz="1600" dirty="0">
                <a:latin typeface="Arial" panose="020B0604020202020204" pitchFamily="34" charset="0"/>
                <a:cs typeface="Arial" panose="020B0604020202020204" pitchFamily="34" charset="0"/>
              </a:rPr>
              <a:t>First generation college students**:	</a:t>
            </a:r>
            <a:r>
              <a:rPr lang="en-US" sz="1600" dirty="0">
                <a:solidFill>
                  <a:srgbClr val="AD0000"/>
                </a:solidFill>
                <a:latin typeface="Arial" panose="020B0604020202020204" pitchFamily="34" charset="0"/>
                <a:cs typeface="Arial" panose="020B0604020202020204" pitchFamily="34" charset="0"/>
              </a:rPr>
              <a:t>20.1%</a:t>
            </a:r>
          </a:p>
          <a:p>
            <a:pPr marL="859536">
              <a:lnSpc>
                <a:spcPct val="160000"/>
              </a:lnSpc>
              <a:spcBef>
                <a:spcPts val="0"/>
              </a:spcBef>
              <a:spcAft>
                <a:spcPts val="600"/>
              </a:spcAft>
            </a:pPr>
            <a:r>
              <a:rPr lang="en-US" sz="1600" dirty="0">
                <a:latin typeface="Arial" panose="020B0604020202020204" pitchFamily="34" charset="0"/>
                <a:cs typeface="Arial" panose="020B0604020202020204" pitchFamily="34" charset="0"/>
              </a:rPr>
              <a:t>Pell-eligible students**: 			</a:t>
            </a:r>
            <a:r>
              <a:rPr lang="en-US" sz="1600" dirty="0">
                <a:solidFill>
                  <a:srgbClr val="AD0000"/>
                </a:solidFill>
                <a:latin typeface="Arial" panose="020B0604020202020204" pitchFamily="34" charset="0"/>
                <a:cs typeface="Arial" panose="020B0604020202020204" pitchFamily="34" charset="0"/>
              </a:rPr>
              <a:t>39.6%</a:t>
            </a:r>
          </a:p>
          <a:p>
            <a:pPr marL="859536">
              <a:lnSpc>
                <a:spcPct val="160000"/>
              </a:lnSpc>
              <a:spcBef>
                <a:spcPts val="0"/>
              </a:spcBef>
              <a:spcAft>
                <a:spcPts val="600"/>
              </a:spcAft>
            </a:pPr>
            <a:r>
              <a:rPr lang="en-US" sz="1600" dirty="0">
                <a:latin typeface="Arial" panose="020B0604020202020204" pitchFamily="34" charset="0"/>
                <a:cs typeface="Arial" panose="020B0604020202020204" pitchFamily="34" charset="0"/>
              </a:rPr>
              <a:t>Underrepresented minorities***:   	</a:t>
            </a:r>
            <a:r>
              <a:rPr lang="en-US" sz="1600" dirty="0">
                <a:solidFill>
                  <a:srgbClr val="AD0000"/>
                </a:solidFill>
                <a:latin typeface="Arial" panose="020B0604020202020204" pitchFamily="34" charset="0"/>
                <a:cs typeface="Arial" panose="020B0604020202020204" pitchFamily="34" charset="0"/>
              </a:rPr>
              <a:t>21.7%</a:t>
            </a:r>
          </a:p>
          <a:p>
            <a:pPr marL="859536">
              <a:lnSpc>
                <a:spcPct val="160000"/>
              </a:lnSpc>
              <a:spcBef>
                <a:spcPts val="0"/>
              </a:spcBef>
              <a:spcAft>
                <a:spcPts val="600"/>
              </a:spcAft>
            </a:pPr>
            <a:r>
              <a:rPr lang="en-US" sz="1600" dirty="0">
                <a:latin typeface="Arial" panose="020B0604020202020204" pitchFamily="34" charset="0"/>
                <a:cs typeface="Arial" panose="020B0604020202020204" pitchFamily="34" charset="0"/>
              </a:rPr>
              <a:t>Military-affiliated: 				</a:t>
            </a:r>
            <a:r>
              <a:rPr lang="en-US" sz="1600" dirty="0">
                <a:solidFill>
                  <a:srgbClr val="AD0000"/>
                </a:solidFill>
                <a:latin typeface="Arial" panose="020B0604020202020204" pitchFamily="34" charset="0"/>
                <a:cs typeface="Arial" panose="020B0604020202020204" pitchFamily="34" charset="0"/>
              </a:rPr>
              <a:t>7.5%</a:t>
            </a:r>
            <a:endParaRPr lang="en-US" sz="800" dirty="0">
              <a:latin typeface="Arial" panose="020B0604020202020204" pitchFamily="34" charset="0"/>
              <a:cs typeface="Arial" panose="020B0604020202020204" pitchFamily="34" charset="0"/>
            </a:endParaRPr>
          </a:p>
          <a:p>
            <a:pPr marL="0" indent="0" algn="l">
              <a:spcBef>
                <a:spcPts val="0"/>
              </a:spcBef>
              <a:spcAft>
                <a:spcPts val="600"/>
              </a:spcAft>
              <a:buNone/>
            </a:pPr>
            <a:r>
              <a:rPr lang="en-US" sz="800" b="0" dirty="0">
                <a:latin typeface="Arial" panose="020B0604020202020204" pitchFamily="34" charset="0"/>
                <a:cs typeface="Arial" panose="020B0604020202020204" pitchFamily="34" charset="0"/>
              </a:rPr>
              <a:t>*As defined by the Kentucky Council on Postsecondary Education</a:t>
            </a:r>
          </a:p>
          <a:p>
            <a:pPr marL="0" indent="0" algn="l">
              <a:spcBef>
                <a:spcPts val="0"/>
              </a:spcBef>
              <a:spcAft>
                <a:spcPts val="600"/>
              </a:spcAft>
              <a:buNone/>
            </a:pPr>
            <a:r>
              <a:rPr lang="en-US" sz="800" b="0" dirty="0">
                <a:latin typeface="Arial" panose="020B0604020202020204" pitchFamily="34" charset="0"/>
                <a:cs typeface="Arial" panose="020B0604020202020204" pitchFamily="34" charset="0"/>
              </a:rPr>
              <a:t>** Indicates all first-time, full-time, baccalaureate degree-seeking students entering Summer/Fall 2018</a:t>
            </a:r>
          </a:p>
          <a:p>
            <a:pPr marL="0" indent="0" algn="l">
              <a:spcBef>
                <a:spcPts val="0"/>
              </a:spcBef>
              <a:spcAft>
                <a:spcPts val="600"/>
              </a:spcAft>
              <a:buNone/>
            </a:pPr>
            <a:r>
              <a:rPr lang="en-US" sz="800" b="0" dirty="0">
                <a:latin typeface="Arial" panose="020B0604020202020204" pitchFamily="34" charset="0"/>
                <a:cs typeface="Arial" panose="020B0604020202020204" pitchFamily="34" charset="0"/>
              </a:rPr>
              <a:t>*** Per CPE definition of underrepresented minorities. </a:t>
            </a:r>
          </a:p>
        </p:txBody>
      </p:sp>
      <p:sp>
        <p:nvSpPr>
          <p:cNvPr id="4" name="TextBox 5">
            <a:extLst>
              <a:ext uri="{FF2B5EF4-FFF2-40B4-BE49-F238E27FC236}">
                <a16:creationId xmlns:a16="http://schemas.microsoft.com/office/drawing/2014/main" id="{7074030C-324C-A643-BF46-C7C50E12211E}"/>
              </a:ext>
            </a:extLst>
          </p:cNvPr>
          <p:cNvSpPr txBox="1">
            <a:spLocks noChangeArrowheads="1"/>
          </p:cNvSpPr>
          <p:nvPr/>
        </p:nvSpPr>
        <p:spPr bwMode="auto">
          <a:xfrm>
            <a:off x="76200" y="6642100"/>
            <a:ext cx="381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fld id="{62DFC062-D2DD-D045-BB63-8BD334439E3D}" type="slidenum">
              <a:rPr lang="en-US" sz="800" smtClean="0">
                <a:solidFill>
                  <a:schemeClr val="bg1">
                    <a:lumMod val="85000"/>
                  </a:schemeClr>
                </a:solidFill>
                <a:latin typeface="Helvetica Neue" charset="0"/>
                <a:cs typeface="Helvetica Neue" charset="0"/>
              </a:rPr>
              <a:pPr eaLnBrk="1" hangingPunct="1">
                <a:defRPr/>
              </a:pPr>
              <a:t>7</a:t>
            </a:fld>
            <a:endParaRPr lang="en-US" sz="800" dirty="0">
              <a:solidFill>
                <a:schemeClr val="bg1">
                  <a:lumMod val="85000"/>
                </a:schemeClr>
              </a:solidFill>
              <a:latin typeface="Helvetica Neue" charset="0"/>
              <a:cs typeface="Helvetica Neue" charset="0"/>
            </a:endParaRPr>
          </a:p>
        </p:txBody>
      </p:sp>
    </p:spTree>
    <p:extLst>
      <p:ext uri="{BB962C8B-B14F-4D97-AF65-F5344CB8AC3E}">
        <p14:creationId xmlns:p14="http://schemas.microsoft.com/office/powerpoint/2010/main" val="400988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CA00-8238-9C4A-B636-0A30B850C94A}"/>
              </a:ext>
            </a:extLst>
          </p:cNvPr>
          <p:cNvSpPr>
            <a:spLocks noGrp="1"/>
          </p:cNvSpPr>
          <p:nvPr>
            <p:ph type="title"/>
          </p:nvPr>
        </p:nvSpPr>
        <p:spPr/>
        <p:txBody>
          <a:bodyPr anchor="ctr">
            <a:normAutofit/>
          </a:bodyPr>
          <a:lstStyle/>
          <a:p>
            <a:r>
              <a:rPr lang="en-US" sz="2800" dirty="0"/>
              <a:t>Learn: Student Success</a:t>
            </a:r>
            <a:endParaRPr lang="en-US" sz="2800" dirty="0">
              <a:highlight>
                <a:srgbClr val="FFFF00"/>
              </a:highlight>
            </a:endParaRPr>
          </a:p>
        </p:txBody>
      </p:sp>
      <p:graphicFrame>
        <p:nvGraphicFramePr>
          <p:cNvPr id="9" name="Table 8">
            <a:extLst>
              <a:ext uri="{FF2B5EF4-FFF2-40B4-BE49-F238E27FC236}">
                <a16:creationId xmlns:a16="http://schemas.microsoft.com/office/drawing/2014/main" id="{24F53755-DE2E-DD4D-BE35-41EA6CE28D40}"/>
              </a:ext>
            </a:extLst>
          </p:cNvPr>
          <p:cNvGraphicFramePr>
            <a:graphicFrameLocks noGrp="1"/>
          </p:cNvGraphicFramePr>
          <p:nvPr>
            <p:extLst>
              <p:ext uri="{D42A27DB-BD31-4B8C-83A1-F6EECF244321}">
                <p14:modId xmlns:p14="http://schemas.microsoft.com/office/powerpoint/2010/main" val="3260836921"/>
              </p:ext>
            </p:extLst>
          </p:nvPr>
        </p:nvGraphicFramePr>
        <p:xfrm>
          <a:off x="661481" y="922507"/>
          <a:ext cx="7531608" cy="3276630"/>
        </p:xfrm>
        <a:graphic>
          <a:graphicData uri="http://schemas.openxmlformats.org/drawingml/2006/table">
            <a:tbl>
              <a:tblPr>
                <a:tableStyleId>{2D5ABB26-0587-4C30-8999-92F81FD0307C}</a:tableStyleId>
              </a:tblPr>
              <a:tblGrid>
                <a:gridCol w="3358053">
                  <a:extLst>
                    <a:ext uri="{9D8B030D-6E8A-4147-A177-3AD203B41FA5}">
                      <a16:colId xmlns:a16="http://schemas.microsoft.com/office/drawing/2014/main" val="1415481021"/>
                    </a:ext>
                  </a:extLst>
                </a:gridCol>
                <a:gridCol w="1093209">
                  <a:extLst>
                    <a:ext uri="{9D8B030D-6E8A-4147-A177-3AD203B41FA5}">
                      <a16:colId xmlns:a16="http://schemas.microsoft.com/office/drawing/2014/main" val="1545311704"/>
                    </a:ext>
                  </a:extLst>
                </a:gridCol>
                <a:gridCol w="1024884">
                  <a:extLst>
                    <a:ext uri="{9D8B030D-6E8A-4147-A177-3AD203B41FA5}">
                      <a16:colId xmlns:a16="http://schemas.microsoft.com/office/drawing/2014/main" val="2408593991"/>
                    </a:ext>
                  </a:extLst>
                </a:gridCol>
                <a:gridCol w="1027731">
                  <a:extLst>
                    <a:ext uri="{9D8B030D-6E8A-4147-A177-3AD203B41FA5}">
                      <a16:colId xmlns:a16="http://schemas.microsoft.com/office/drawing/2014/main" val="3355288476"/>
                    </a:ext>
                  </a:extLst>
                </a:gridCol>
                <a:gridCol w="1027731">
                  <a:extLst>
                    <a:ext uri="{9D8B030D-6E8A-4147-A177-3AD203B41FA5}">
                      <a16:colId xmlns:a16="http://schemas.microsoft.com/office/drawing/2014/main" val="898968957"/>
                    </a:ext>
                  </a:extLst>
                </a:gridCol>
              </a:tblGrid>
              <a:tr h="542579">
                <a:tc>
                  <a:txBody>
                    <a:bodyPr/>
                    <a:lstStyle>
                      <a:lvl1pPr>
                        <a:spcBef>
                          <a:spcPct val="20000"/>
                        </a:spcBef>
                        <a:buFont typeface="Arial" panose="020B0604020202020204" pitchFamily="34" charset="0"/>
                        <a:defRPr sz="28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1pPr>
                      <a:lvl2pPr marL="742950" indent="-285750">
                        <a:spcBef>
                          <a:spcPct val="20000"/>
                        </a:spcBef>
                        <a:buFont typeface="Arial" panose="020B0604020202020204" pitchFamily="34" charset="0"/>
                        <a:defRPr sz="2400"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2pPr>
                      <a:lvl3pPr marL="1143000" indent="-228600">
                        <a:spcBef>
                          <a:spcPct val="20000"/>
                        </a:spcBef>
                        <a:buFont typeface="Arial" panose="020B0604020202020204" pitchFamily="34" charset="0"/>
                        <a:defRPr sz="20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3pPr>
                      <a:lvl4pPr marL="1600200" indent="-228600">
                        <a:spcBef>
                          <a:spcPct val="20000"/>
                        </a:spcBef>
                        <a:buFont typeface="Arial" panose="020B0604020202020204" pitchFamily="34" charset="0"/>
                        <a:defRPr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4pPr>
                      <a:lvl5pPr marL="2057400" indent="-22860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bg1"/>
                        </a:solidFill>
                        <a:effectLst/>
                        <a:latin typeface="Arial Narrow" panose="020B0606020202030204" pitchFamily="34" charset="0"/>
                        <a:ea typeface="MS PGothic" panose="020B0600070205080204" pitchFamily="34" charset="-128"/>
                      </a:endParaRPr>
                    </a:p>
                  </a:txBody>
                  <a:tcPr marT="45723" marB="45723" horzOverflow="overflow"/>
                </a:tc>
                <a:tc>
                  <a:txBody>
                    <a:bodyPr/>
                    <a:lstStyle>
                      <a:lvl1pPr>
                        <a:spcBef>
                          <a:spcPct val="20000"/>
                        </a:spcBef>
                        <a:buFont typeface="Arial" panose="020B0604020202020204" pitchFamily="34" charset="0"/>
                        <a:defRPr sz="28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1pPr>
                      <a:lvl2pPr marL="742950" indent="-285750">
                        <a:spcBef>
                          <a:spcPct val="20000"/>
                        </a:spcBef>
                        <a:buFont typeface="Arial" panose="020B0604020202020204" pitchFamily="34" charset="0"/>
                        <a:defRPr sz="2400"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2pPr>
                      <a:lvl3pPr marL="1143000" indent="-228600">
                        <a:spcBef>
                          <a:spcPct val="20000"/>
                        </a:spcBef>
                        <a:buFont typeface="Arial" panose="020B0604020202020204" pitchFamily="34" charset="0"/>
                        <a:defRPr sz="20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3pPr>
                      <a:lvl4pPr marL="1600200" indent="-228600">
                        <a:spcBef>
                          <a:spcPct val="20000"/>
                        </a:spcBef>
                        <a:buFont typeface="Arial" panose="020B0604020202020204" pitchFamily="34" charset="0"/>
                        <a:defRPr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4pPr>
                      <a:lvl5pPr marL="2057400" indent="-22860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effectLst/>
                        </a:rPr>
                        <a:t>1998 </a:t>
                      </a:r>
                      <a:r>
                        <a:rPr kumimoji="0" lang="en-US" altLang="en-US" sz="1000" b="1" u="none" strike="noStrike" cap="none" normalizeH="0" baseline="0" dirty="0">
                          <a:ln>
                            <a:noFill/>
                          </a:ln>
                          <a:effectLst/>
                        </a:rPr>
                        <a:t>REPORTING YEAR</a:t>
                      </a:r>
                      <a:endParaRPr kumimoji="0" lang="en-US" altLang="en-US" sz="1000" b="1" i="0" u="none" strike="noStrike" cap="none" normalizeH="0" baseline="0" dirty="0">
                        <a:ln>
                          <a:noFill/>
                        </a:ln>
                        <a:solidFill>
                          <a:srgbClr val="FFFFFF"/>
                        </a:solidFill>
                        <a:effectLst/>
                        <a:latin typeface="Arial Narrow" panose="020B0606020202030204" pitchFamily="34" charset="0"/>
                        <a:ea typeface="MS PGothic" panose="020B0600070205080204" pitchFamily="34" charset="-128"/>
                      </a:endParaRPr>
                    </a:p>
                  </a:txBody>
                  <a:tcPr marT="45723" marB="45723" horzOverflow="overflow"/>
                </a:tc>
                <a:tc>
                  <a:txBody>
                    <a:bodyPr/>
                    <a:lstStyle>
                      <a:lvl1pPr>
                        <a:spcBef>
                          <a:spcPct val="20000"/>
                        </a:spcBef>
                        <a:buFont typeface="Arial" panose="020B0604020202020204" pitchFamily="34" charset="0"/>
                        <a:defRPr sz="28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1pPr>
                      <a:lvl2pPr marL="742950" indent="-285750">
                        <a:spcBef>
                          <a:spcPct val="20000"/>
                        </a:spcBef>
                        <a:buFont typeface="Arial" panose="020B0604020202020204" pitchFamily="34" charset="0"/>
                        <a:defRPr sz="2400"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2pPr>
                      <a:lvl3pPr marL="1143000" indent="-228600">
                        <a:spcBef>
                          <a:spcPct val="20000"/>
                        </a:spcBef>
                        <a:buFont typeface="Arial" panose="020B0604020202020204" pitchFamily="34" charset="0"/>
                        <a:defRPr sz="20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3pPr>
                      <a:lvl4pPr marL="1600200" indent="-228600">
                        <a:spcBef>
                          <a:spcPct val="20000"/>
                        </a:spcBef>
                        <a:buFont typeface="Arial" panose="020B0604020202020204" pitchFamily="34" charset="0"/>
                        <a:defRPr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4pPr>
                      <a:lvl5pPr marL="2057400" indent="-22860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effectLst/>
                        </a:rPr>
                        <a:t>2008 </a:t>
                      </a:r>
                      <a:r>
                        <a:rPr kumimoji="0" lang="en-US" altLang="en-US" sz="1000" b="1" u="none" strike="noStrike" cap="none" normalizeH="0" baseline="0" dirty="0">
                          <a:ln>
                            <a:noFill/>
                          </a:ln>
                          <a:effectLst/>
                        </a:rPr>
                        <a:t>REPORTING YEAR</a:t>
                      </a:r>
                      <a:endParaRPr kumimoji="0" lang="en-US" altLang="en-US" sz="1000" b="1" i="0" u="none" strike="noStrike" cap="none" normalizeH="0" baseline="0" dirty="0">
                        <a:ln>
                          <a:noFill/>
                        </a:ln>
                        <a:solidFill>
                          <a:srgbClr val="FFFFFF"/>
                        </a:solidFill>
                        <a:effectLst/>
                        <a:latin typeface="Arial Narrow" panose="020B0606020202030204" pitchFamily="34" charset="0"/>
                        <a:ea typeface="MS PGothic" panose="020B0600070205080204" pitchFamily="34" charset="-128"/>
                      </a:endParaRPr>
                    </a:p>
                  </a:txBody>
                  <a:tcPr marT="45723" marB="45723" horzOverflow="overflow"/>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Narrow" panose="020B0604020202020204" pitchFamily="34" charset="0"/>
                          <a:cs typeface="Arial Narrow" panose="020B0604020202020204" pitchFamily="34" charset="0"/>
                        </a:rPr>
                        <a:t>2017</a:t>
                      </a:r>
                    </a:p>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4020202020204" pitchFamily="34" charset="0"/>
                          <a:cs typeface="Arial Narrow" panose="020B0604020202020204" pitchFamily="34" charset="0"/>
                        </a:rPr>
                        <a:t>REPORTING YEAR</a:t>
                      </a:r>
                      <a:endParaRPr kumimoji="0" lang="en-US" altLang="en-US" sz="1000" b="1" i="0" u="none" strike="noStrike" cap="none" normalizeH="0" baseline="0" dirty="0">
                        <a:ln>
                          <a:noFill/>
                        </a:ln>
                        <a:solidFill>
                          <a:schemeClr val="tx1"/>
                        </a:solidFill>
                        <a:effectLst/>
                        <a:latin typeface="Arial Narrow" panose="020B0604020202020204" pitchFamily="34" charset="0"/>
                        <a:ea typeface="MS PGothic" panose="020B0600070205080204" pitchFamily="34" charset="-128"/>
                        <a:cs typeface="Arial Narrow" panose="020B0604020202020204" pitchFamily="34" charset="0"/>
                      </a:endParaRPr>
                    </a:p>
                  </a:txBody>
                  <a:tcPr marT="45723" marB="45723" horzOverflow="overflow">
                    <a:solidFill>
                      <a:schemeClr val="bg1"/>
                    </a:solidFill>
                  </a:tcPr>
                </a:tc>
                <a:tc>
                  <a:txBody>
                    <a:bodyPr/>
                    <a:lstStyle>
                      <a:lvl1pPr>
                        <a:spcBef>
                          <a:spcPct val="20000"/>
                        </a:spcBef>
                        <a:buFont typeface="Arial" panose="020B0604020202020204" pitchFamily="34" charset="0"/>
                        <a:defRPr sz="28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1pPr>
                      <a:lvl2pPr marL="742950" indent="-285750">
                        <a:spcBef>
                          <a:spcPct val="20000"/>
                        </a:spcBef>
                        <a:buFont typeface="Arial" panose="020B0604020202020204" pitchFamily="34" charset="0"/>
                        <a:defRPr sz="2400"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2pPr>
                      <a:lvl3pPr marL="1143000" indent="-228600">
                        <a:spcBef>
                          <a:spcPct val="20000"/>
                        </a:spcBef>
                        <a:buFont typeface="Arial" panose="020B0604020202020204" pitchFamily="34" charset="0"/>
                        <a:defRPr sz="20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3pPr>
                      <a:lvl4pPr marL="1600200" indent="-228600">
                        <a:spcBef>
                          <a:spcPct val="20000"/>
                        </a:spcBef>
                        <a:buFont typeface="Arial" panose="020B0604020202020204" pitchFamily="34" charset="0"/>
                        <a:defRPr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4pPr>
                      <a:lvl5pPr marL="2057400" indent="-22860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effectLst/>
                          <a:latin typeface="Arial Narrow" panose="020B0604020202020204" pitchFamily="34" charset="0"/>
                          <a:cs typeface="Arial Narrow" panose="020B0604020202020204" pitchFamily="34" charset="0"/>
                        </a:rPr>
                        <a:t>2019</a:t>
                      </a:r>
                    </a:p>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000" b="1" u="none" strike="noStrike" cap="none" normalizeH="0" baseline="0" dirty="0">
                          <a:ln>
                            <a:noFill/>
                          </a:ln>
                          <a:effectLst/>
                        </a:rPr>
                        <a:t>REPORTING YEAR</a:t>
                      </a:r>
                      <a:endParaRPr kumimoji="0" lang="en-US" altLang="en-US" sz="1000" b="1" i="0" u="none" strike="noStrike" cap="none" normalizeH="0" baseline="0" dirty="0">
                        <a:ln>
                          <a:noFill/>
                        </a:ln>
                        <a:solidFill>
                          <a:srgbClr val="FFFFFF"/>
                        </a:solidFill>
                        <a:effectLst/>
                        <a:latin typeface="Arial Narrow" panose="020B0606020202030204" pitchFamily="34" charset="0"/>
                        <a:ea typeface="MS PGothic" panose="020B0600070205080204" pitchFamily="34" charset="-128"/>
                      </a:endParaRPr>
                    </a:p>
                  </a:txBody>
                  <a:tcPr marT="45723" marB="45723" horzOverflow="overflow">
                    <a:solidFill>
                      <a:schemeClr val="bg1">
                        <a:lumMod val="95000"/>
                      </a:schemeClr>
                    </a:solidFill>
                  </a:tcPr>
                </a:tc>
                <a:extLst>
                  <a:ext uri="{0D108BD9-81ED-4DB2-BD59-A6C34878D82A}">
                    <a16:rowId xmlns:a16="http://schemas.microsoft.com/office/drawing/2014/main" val="3324010491"/>
                  </a:ext>
                </a:extLst>
              </a:tr>
              <a:tr h="398241">
                <a:tc>
                  <a:txBody>
                    <a:bodyPr/>
                    <a:lstStyle>
                      <a:lvl1pPr>
                        <a:spcBef>
                          <a:spcPct val="20000"/>
                        </a:spcBef>
                        <a:buFont typeface="Arial" panose="020B0604020202020204" pitchFamily="34" charset="0"/>
                        <a:defRPr sz="28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1pPr>
                      <a:lvl2pPr marL="742950" indent="-285750">
                        <a:spcBef>
                          <a:spcPct val="20000"/>
                        </a:spcBef>
                        <a:buFont typeface="Arial" panose="020B0604020202020204" pitchFamily="34" charset="0"/>
                        <a:defRPr sz="2400"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2pPr>
                      <a:lvl3pPr marL="1143000" indent="-228600">
                        <a:spcBef>
                          <a:spcPct val="20000"/>
                        </a:spcBef>
                        <a:buFont typeface="Arial" panose="020B0604020202020204" pitchFamily="34" charset="0"/>
                        <a:defRPr sz="20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3pPr>
                      <a:lvl4pPr marL="1600200" indent="-228600">
                        <a:spcBef>
                          <a:spcPct val="20000"/>
                        </a:spcBef>
                        <a:buFont typeface="Arial" panose="020B0604020202020204" pitchFamily="34" charset="0"/>
                        <a:defRPr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4pPr>
                      <a:lvl5pPr marL="2057400" indent="-22860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100" u="none" strike="noStrike" cap="none" normalizeH="0" baseline="0" dirty="0">
                          <a:ln>
                            <a:noFill/>
                          </a:ln>
                          <a:effectLst/>
                        </a:rPr>
                        <a:t>Freshman ACT score (average)	</a:t>
                      </a:r>
                      <a:endParaRPr kumimoji="0" lang="en-US" altLang="en-US" sz="2100" b="0" i="0" u="none" strike="noStrike" cap="none" normalizeH="0" baseline="0" dirty="0">
                        <a:ln>
                          <a:noFill/>
                        </a:ln>
                        <a:solidFill>
                          <a:srgbClr val="000000"/>
                        </a:solidFill>
                        <a:effectLst/>
                        <a:latin typeface="Arial Narrow" panose="020B0606020202030204" pitchFamily="34" charset="0"/>
                        <a:ea typeface="MS PGothic" panose="020B0600070205080204" pitchFamily="34" charset="-128"/>
                      </a:endParaRPr>
                    </a:p>
                  </a:txBody>
                  <a:tcPr marT="45723" marB="45723" horzOverflow="overflow"/>
                </a:tc>
                <a:tc>
                  <a:txBody>
                    <a:bodyPr/>
                    <a:lstStyle>
                      <a:lvl1pPr>
                        <a:spcBef>
                          <a:spcPct val="20000"/>
                        </a:spcBef>
                        <a:buFont typeface="Arial" panose="020B0604020202020204" pitchFamily="34" charset="0"/>
                        <a:defRPr sz="28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1pPr>
                      <a:lvl2pPr marL="742950" indent="-285750">
                        <a:spcBef>
                          <a:spcPct val="20000"/>
                        </a:spcBef>
                        <a:buFont typeface="Arial" panose="020B0604020202020204" pitchFamily="34" charset="0"/>
                        <a:defRPr sz="2400"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2pPr>
                      <a:lvl3pPr marL="1143000" indent="-228600">
                        <a:spcBef>
                          <a:spcPct val="20000"/>
                        </a:spcBef>
                        <a:buFont typeface="Arial" panose="020B0604020202020204" pitchFamily="34" charset="0"/>
                        <a:defRPr sz="20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3pPr>
                      <a:lvl4pPr marL="1600200" indent="-228600">
                        <a:spcBef>
                          <a:spcPct val="20000"/>
                        </a:spcBef>
                        <a:buFont typeface="Arial" panose="020B0604020202020204" pitchFamily="34" charset="0"/>
                        <a:defRPr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4pPr>
                      <a:lvl5pPr marL="2057400" indent="-22860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rPr>
                        <a:t>21.4</a:t>
                      </a:r>
                      <a:endParaRPr kumimoji="0" lang="en-US" altLang="en-US" sz="1800" b="0" i="0" u="none" strike="noStrike" cap="none" normalizeH="0" baseline="0" dirty="0">
                        <a:ln>
                          <a:noFill/>
                        </a:ln>
                        <a:solidFill>
                          <a:srgbClr val="000000"/>
                        </a:solidFill>
                        <a:effectLst/>
                        <a:latin typeface="Arial Narrow" panose="020B0606020202030204" pitchFamily="34" charset="0"/>
                        <a:ea typeface="MS PGothic" panose="020B0600070205080204" pitchFamily="34" charset="-128"/>
                      </a:endParaRPr>
                    </a:p>
                  </a:txBody>
                  <a:tcPr marT="45723" marB="45723" horzOverflow="overflow"/>
                </a:tc>
                <a:tc>
                  <a:txBody>
                    <a:bodyPr/>
                    <a:lstStyle>
                      <a:lvl1pPr>
                        <a:spcBef>
                          <a:spcPct val="20000"/>
                        </a:spcBef>
                        <a:buFont typeface="Arial" panose="020B0604020202020204" pitchFamily="34" charset="0"/>
                        <a:defRPr sz="28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1pPr>
                      <a:lvl2pPr marL="742950" indent="-285750">
                        <a:spcBef>
                          <a:spcPct val="20000"/>
                        </a:spcBef>
                        <a:buFont typeface="Arial" panose="020B0604020202020204" pitchFamily="34" charset="0"/>
                        <a:defRPr sz="2400"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2pPr>
                      <a:lvl3pPr marL="1143000" indent="-228600">
                        <a:spcBef>
                          <a:spcPct val="20000"/>
                        </a:spcBef>
                        <a:buFont typeface="Arial" panose="020B0604020202020204" pitchFamily="34" charset="0"/>
                        <a:defRPr sz="20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3pPr>
                      <a:lvl4pPr marL="1600200" indent="-228600">
                        <a:spcBef>
                          <a:spcPct val="20000"/>
                        </a:spcBef>
                        <a:buFont typeface="Arial" panose="020B0604020202020204" pitchFamily="34" charset="0"/>
                        <a:defRPr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4pPr>
                      <a:lvl5pPr marL="2057400" indent="-22860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rPr>
                        <a:t>24.4</a:t>
                      </a:r>
                      <a:endParaRPr kumimoji="0" lang="en-US" altLang="en-US" sz="1800" b="0" i="0" u="none" strike="noStrike" cap="none" normalizeH="0" baseline="0" dirty="0">
                        <a:ln>
                          <a:noFill/>
                        </a:ln>
                        <a:solidFill>
                          <a:srgbClr val="000000"/>
                        </a:solidFill>
                        <a:effectLst/>
                        <a:latin typeface="Arial Narrow" panose="020B0606020202030204" pitchFamily="34" charset="0"/>
                        <a:ea typeface="MS PGothic" panose="020B0600070205080204" pitchFamily="34" charset="-128"/>
                      </a:endParaRPr>
                    </a:p>
                  </a:txBody>
                  <a:tcPr marT="45723" marB="45723" horzOverflow="overflow"/>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rPr>
                        <a:t>25.3</a:t>
                      </a:r>
                    </a:p>
                  </a:txBody>
                  <a:tcPr marT="45723" marB="45723" horzOverflow="overflow">
                    <a:solidFill>
                      <a:schemeClr val="bg1"/>
                    </a:solidFill>
                  </a:tcPr>
                </a:tc>
                <a:tc>
                  <a:txBody>
                    <a:bodyPr/>
                    <a:lstStyle>
                      <a:lvl1pPr>
                        <a:spcBef>
                          <a:spcPct val="20000"/>
                        </a:spcBef>
                        <a:buFont typeface="Arial" panose="020B0604020202020204" pitchFamily="34" charset="0"/>
                        <a:defRPr sz="28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1pPr>
                      <a:lvl2pPr marL="742950" indent="-285750">
                        <a:spcBef>
                          <a:spcPct val="20000"/>
                        </a:spcBef>
                        <a:buFont typeface="Arial" panose="020B0604020202020204" pitchFamily="34" charset="0"/>
                        <a:defRPr sz="2400"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2pPr>
                      <a:lvl3pPr marL="1143000" indent="-228600">
                        <a:spcBef>
                          <a:spcPct val="20000"/>
                        </a:spcBef>
                        <a:buFont typeface="Arial" panose="020B0604020202020204" pitchFamily="34" charset="0"/>
                        <a:defRPr sz="20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3pPr>
                      <a:lvl4pPr marL="1600200" indent="-228600">
                        <a:spcBef>
                          <a:spcPct val="20000"/>
                        </a:spcBef>
                        <a:buFont typeface="Arial" panose="020B0604020202020204" pitchFamily="34" charset="0"/>
                        <a:defRPr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4pPr>
                      <a:lvl5pPr marL="2057400" indent="-22860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2100" b="1" u="none" strike="noStrike" cap="none" normalizeH="0" baseline="0" dirty="0">
                          <a:ln>
                            <a:noFill/>
                          </a:ln>
                          <a:effectLst/>
                        </a:rPr>
                        <a:t>25.6</a:t>
                      </a:r>
                      <a:endParaRPr kumimoji="0" lang="en-US" altLang="en-US" sz="2100" b="1" i="0" u="none" strike="noStrike" cap="none" normalizeH="0" baseline="0" dirty="0">
                        <a:ln>
                          <a:noFill/>
                        </a:ln>
                        <a:solidFill>
                          <a:srgbClr val="AA000E"/>
                        </a:solidFill>
                        <a:effectLst/>
                        <a:latin typeface="Arial Narrow" panose="020B0606020202030204" pitchFamily="34" charset="0"/>
                        <a:ea typeface="MS PGothic" panose="020B0600070205080204" pitchFamily="34" charset="-128"/>
                      </a:endParaRPr>
                    </a:p>
                  </a:txBody>
                  <a:tcPr marT="45723" marB="45723" horzOverflow="overflow">
                    <a:solidFill>
                      <a:schemeClr val="bg1">
                        <a:lumMod val="95000"/>
                      </a:schemeClr>
                    </a:solidFill>
                  </a:tcPr>
                </a:tc>
                <a:extLst>
                  <a:ext uri="{0D108BD9-81ED-4DB2-BD59-A6C34878D82A}">
                    <a16:rowId xmlns:a16="http://schemas.microsoft.com/office/drawing/2014/main" val="1067882620"/>
                  </a:ext>
                </a:extLst>
              </a:tr>
              <a:tr h="398241">
                <a:tc>
                  <a:txBody>
                    <a:bodyPr/>
                    <a:lstStyle>
                      <a:lvl1pPr>
                        <a:spcBef>
                          <a:spcPct val="20000"/>
                        </a:spcBef>
                        <a:buFont typeface="Arial" panose="020B0604020202020204" pitchFamily="34" charset="0"/>
                        <a:defRPr sz="28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1pPr>
                      <a:lvl2pPr marL="742950" indent="-285750">
                        <a:spcBef>
                          <a:spcPct val="20000"/>
                        </a:spcBef>
                        <a:buFont typeface="Arial" panose="020B0604020202020204" pitchFamily="34" charset="0"/>
                        <a:defRPr sz="2400"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2pPr>
                      <a:lvl3pPr marL="1143000" indent="-228600">
                        <a:spcBef>
                          <a:spcPct val="20000"/>
                        </a:spcBef>
                        <a:buFont typeface="Arial" panose="020B0604020202020204" pitchFamily="34" charset="0"/>
                        <a:defRPr sz="20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3pPr>
                      <a:lvl4pPr marL="1600200" indent="-228600">
                        <a:spcBef>
                          <a:spcPct val="20000"/>
                        </a:spcBef>
                        <a:buFont typeface="Arial" panose="020B0604020202020204" pitchFamily="34" charset="0"/>
                        <a:defRPr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4pPr>
                      <a:lvl5pPr marL="2057400" indent="-22860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100" u="none" strike="noStrike" cap="none" normalizeH="0" baseline="0" dirty="0">
                          <a:ln>
                            <a:noFill/>
                          </a:ln>
                          <a:effectLst/>
                        </a:rPr>
                        <a:t>6-year graduation rate			</a:t>
                      </a:r>
                      <a:endParaRPr kumimoji="0" lang="en-US" altLang="en-US" sz="2100" b="1" i="0" u="none" strike="noStrike" cap="none" normalizeH="0" baseline="0" dirty="0">
                        <a:ln>
                          <a:noFill/>
                        </a:ln>
                        <a:solidFill>
                          <a:srgbClr val="000000"/>
                        </a:solidFill>
                        <a:effectLst/>
                        <a:latin typeface="Arial Narrow" panose="020B0606020202030204" pitchFamily="34" charset="0"/>
                        <a:ea typeface="MS PGothic" panose="020B0600070205080204" pitchFamily="34" charset="-128"/>
                      </a:endParaRPr>
                    </a:p>
                  </a:txBody>
                  <a:tcPr marT="45723" marB="45723" horzOverflow="overflow"/>
                </a:tc>
                <a:tc>
                  <a:txBody>
                    <a:bodyPr/>
                    <a:lstStyle>
                      <a:lvl1pPr>
                        <a:spcBef>
                          <a:spcPct val="20000"/>
                        </a:spcBef>
                        <a:buFont typeface="Arial" panose="020B0604020202020204" pitchFamily="34" charset="0"/>
                        <a:defRPr sz="28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1pPr>
                      <a:lvl2pPr marL="742950" indent="-285750">
                        <a:spcBef>
                          <a:spcPct val="20000"/>
                        </a:spcBef>
                        <a:buFont typeface="Arial" panose="020B0604020202020204" pitchFamily="34" charset="0"/>
                        <a:defRPr sz="2400"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2pPr>
                      <a:lvl3pPr marL="1143000" indent="-228600">
                        <a:spcBef>
                          <a:spcPct val="20000"/>
                        </a:spcBef>
                        <a:buFont typeface="Arial" panose="020B0604020202020204" pitchFamily="34" charset="0"/>
                        <a:defRPr sz="20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3pPr>
                      <a:lvl4pPr marL="1600200" indent="-228600">
                        <a:spcBef>
                          <a:spcPct val="20000"/>
                        </a:spcBef>
                        <a:buFont typeface="Arial" panose="020B0604020202020204" pitchFamily="34" charset="0"/>
                        <a:defRPr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4pPr>
                      <a:lvl5pPr marL="2057400" indent="-22860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rPr>
                        <a:t>30.1%</a:t>
                      </a:r>
                      <a:endParaRPr kumimoji="0" lang="en-US" altLang="en-US" sz="1800" b="0" i="0" u="none" strike="noStrike" cap="none" normalizeH="0" baseline="0" dirty="0">
                        <a:ln>
                          <a:noFill/>
                        </a:ln>
                        <a:solidFill>
                          <a:srgbClr val="000000"/>
                        </a:solidFill>
                        <a:effectLst/>
                        <a:latin typeface="Arial Narrow" panose="020B0606020202030204" pitchFamily="34" charset="0"/>
                        <a:ea typeface="MS PGothic" panose="020B0600070205080204" pitchFamily="34" charset="-128"/>
                      </a:endParaRPr>
                    </a:p>
                  </a:txBody>
                  <a:tcPr marT="45723" marB="45723" horzOverflow="overflow"/>
                </a:tc>
                <a:tc>
                  <a:txBody>
                    <a:bodyPr/>
                    <a:lstStyle>
                      <a:lvl1pPr>
                        <a:spcBef>
                          <a:spcPct val="20000"/>
                        </a:spcBef>
                        <a:buFont typeface="Arial" panose="020B0604020202020204" pitchFamily="34" charset="0"/>
                        <a:defRPr sz="28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1pPr>
                      <a:lvl2pPr marL="742950" indent="-285750">
                        <a:spcBef>
                          <a:spcPct val="20000"/>
                        </a:spcBef>
                        <a:buFont typeface="Arial" panose="020B0604020202020204" pitchFamily="34" charset="0"/>
                        <a:defRPr sz="2400"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2pPr>
                      <a:lvl3pPr marL="1143000" indent="-228600">
                        <a:spcBef>
                          <a:spcPct val="20000"/>
                        </a:spcBef>
                        <a:buFont typeface="Arial" panose="020B0604020202020204" pitchFamily="34" charset="0"/>
                        <a:defRPr sz="20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3pPr>
                      <a:lvl4pPr marL="1600200" indent="-228600">
                        <a:spcBef>
                          <a:spcPct val="20000"/>
                        </a:spcBef>
                        <a:buFont typeface="Arial" panose="020B0604020202020204" pitchFamily="34" charset="0"/>
                        <a:defRPr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4pPr>
                      <a:lvl5pPr marL="2057400" indent="-22860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rPr>
                        <a:t>45.7%</a:t>
                      </a:r>
                      <a:endParaRPr kumimoji="0" lang="en-US" altLang="en-US" sz="1800" b="0" i="0" u="none" strike="noStrike" cap="none" normalizeH="0" baseline="0" dirty="0">
                        <a:ln>
                          <a:noFill/>
                        </a:ln>
                        <a:solidFill>
                          <a:srgbClr val="000000"/>
                        </a:solidFill>
                        <a:effectLst/>
                        <a:latin typeface="Arial Narrow" panose="020B0606020202030204" pitchFamily="34" charset="0"/>
                        <a:ea typeface="MS PGothic" panose="020B0600070205080204" pitchFamily="34" charset="-128"/>
                      </a:endParaRPr>
                    </a:p>
                  </a:txBody>
                  <a:tcPr marT="45723" marB="45723" horzOverflow="overflow"/>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rPr>
                        <a:t>54.4%</a:t>
                      </a:r>
                    </a:p>
                  </a:txBody>
                  <a:tcPr marT="45723" marB="45723" horzOverflow="overflow">
                    <a:solidFill>
                      <a:schemeClr val="bg1"/>
                    </a:solidFill>
                  </a:tcPr>
                </a:tc>
                <a:tc>
                  <a:txBody>
                    <a:bodyPr/>
                    <a:lstStyle>
                      <a:lvl1pPr>
                        <a:spcBef>
                          <a:spcPct val="20000"/>
                        </a:spcBef>
                        <a:buFont typeface="Arial" panose="020B0604020202020204" pitchFamily="34" charset="0"/>
                        <a:defRPr sz="28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1pPr>
                      <a:lvl2pPr marL="742950" indent="-285750">
                        <a:spcBef>
                          <a:spcPct val="20000"/>
                        </a:spcBef>
                        <a:buFont typeface="Arial" panose="020B0604020202020204" pitchFamily="34" charset="0"/>
                        <a:defRPr sz="2400"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2pPr>
                      <a:lvl3pPr marL="1143000" indent="-228600">
                        <a:spcBef>
                          <a:spcPct val="20000"/>
                        </a:spcBef>
                        <a:buFont typeface="Arial" panose="020B0604020202020204" pitchFamily="34" charset="0"/>
                        <a:defRPr sz="20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3pPr>
                      <a:lvl4pPr marL="1600200" indent="-228600">
                        <a:spcBef>
                          <a:spcPct val="20000"/>
                        </a:spcBef>
                        <a:buFont typeface="Arial" panose="020B0604020202020204" pitchFamily="34" charset="0"/>
                        <a:defRPr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4pPr>
                      <a:lvl5pPr marL="2057400" indent="-22860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2100" b="1" u="none" strike="noStrike" cap="none" normalizeH="0" baseline="0" dirty="0">
                          <a:ln>
                            <a:noFill/>
                          </a:ln>
                          <a:effectLst/>
                        </a:rPr>
                        <a:t>58.6%</a:t>
                      </a:r>
                      <a:endParaRPr kumimoji="0" lang="en-US" altLang="en-US" sz="2100" b="1" i="0" u="none" strike="noStrike" cap="none" normalizeH="0" baseline="0" dirty="0">
                        <a:ln>
                          <a:noFill/>
                        </a:ln>
                        <a:solidFill>
                          <a:srgbClr val="AA000E"/>
                        </a:solidFill>
                        <a:effectLst/>
                        <a:latin typeface="Arial Narrow" panose="020B0606020202030204" pitchFamily="34" charset="0"/>
                        <a:ea typeface="MS PGothic" panose="020B0600070205080204" pitchFamily="34" charset="-128"/>
                      </a:endParaRPr>
                    </a:p>
                  </a:txBody>
                  <a:tcPr marT="45723" marB="45723" horzOverflow="overflow">
                    <a:solidFill>
                      <a:schemeClr val="bg1">
                        <a:lumMod val="95000"/>
                      </a:schemeClr>
                    </a:solidFill>
                  </a:tcPr>
                </a:tc>
                <a:extLst>
                  <a:ext uri="{0D108BD9-81ED-4DB2-BD59-A6C34878D82A}">
                    <a16:rowId xmlns:a16="http://schemas.microsoft.com/office/drawing/2014/main" val="760142212"/>
                  </a:ext>
                </a:extLst>
              </a:tr>
              <a:tr h="398241">
                <a:tc>
                  <a:txBody>
                    <a:bodyPr/>
                    <a:lstStyle>
                      <a:lvl1pPr>
                        <a:spcBef>
                          <a:spcPct val="20000"/>
                        </a:spcBef>
                        <a:buFont typeface="Arial" panose="020B0604020202020204" pitchFamily="34" charset="0"/>
                        <a:defRPr sz="28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1pPr>
                      <a:lvl2pPr marL="742950" indent="-285750">
                        <a:spcBef>
                          <a:spcPct val="20000"/>
                        </a:spcBef>
                        <a:buFont typeface="Arial" panose="020B0604020202020204" pitchFamily="34" charset="0"/>
                        <a:defRPr sz="2400"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2pPr>
                      <a:lvl3pPr marL="1143000" indent="-228600">
                        <a:spcBef>
                          <a:spcPct val="20000"/>
                        </a:spcBef>
                        <a:buFont typeface="Arial" panose="020B0604020202020204" pitchFamily="34" charset="0"/>
                        <a:defRPr sz="20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3pPr>
                      <a:lvl4pPr marL="1600200" indent="-228600">
                        <a:spcBef>
                          <a:spcPct val="20000"/>
                        </a:spcBef>
                        <a:buFont typeface="Arial" panose="020B0604020202020204" pitchFamily="34" charset="0"/>
                        <a:defRPr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4pPr>
                      <a:lvl5pPr marL="2057400" indent="-22860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100" u="none" strike="noStrike" cap="none" normalizeH="0" baseline="0" dirty="0">
                          <a:ln>
                            <a:noFill/>
                          </a:ln>
                          <a:effectLst/>
                        </a:rPr>
                        <a:t>Baccalaureate degrees awarded</a:t>
                      </a:r>
                      <a:endParaRPr kumimoji="0" lang="en-US" altLang="en-US" sz="2100" b="0" i="0" u="none" strike="noStrike" cap="none" normalizeH="0" baseline="0" dirty="0">
                        <a:ln>
                          <a:noFill/>
                        </a:ln>
                        <a:solidFill>
                          <a:srgbClr val="000000"/>
                        </a:solidFill>
                        <a:effectLst/>
                        <a:latin typeface="Arial Narrow" panose="020B0606020202030204" pitchFamily="34" charset="0"/>
                        <a:ea typeface="MS PGothic" panose="020B0600070205080204" pitchFamily="34" charset="-128"/>
                      </a:endParaRPr>
                    </a:p>
                  </a:txBody>
                  <a:tcPr marT="45723" marB="45723" horzOverflow="overflow"/>
                </a:tc>
                <a:tc>
                  <a:txBody>
                    <a:bodyPr/>
                    <a:lstStyle>
                      <a:lvl1pPr>
                        <a:spcBef>
                          <a:spcPct val="20000"/>
                        </a:spcBef>
                        <a:buFont typeface="Arial" panose="020B0604020202020204" pitchFamily="34" charset="0"/>
                        <a:defRPr sz="28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1pPr>
                      <a:lvl2pPr marL="742950" indent="-285750">
                        <a:spcBef>
                          <a:spcPct val="20000"/>
                        </a:spcBef>
                        <a:buFont typeface="Arial" panose="020B0604020202020204" pitchFamily="34" charset="0"/>
                        <a:defRPr sz="2400"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2pPr>
                      <a:lvl3pPr marL="1143000" indent="-228600">
                        <a:spcBef>
                          <a:spcPct val="20000"/>
                        </a:spcBef>
                        <a:buFont typeface="Arial" panose="020B0604020202020204" pitchFamily="34" charset="0"/>
                        <a:defRPr sz="20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3pPr>
                      <a:lvl4pPr marL="1600200" indent="-228600">
                        <a:spcBef>
                          <a:spcPct val="20000"/>
                        </a:spcBef>
                        <a:buFont typeface="Arial" panose="020B0604020202020204" pitchFamily="34" charset="0"/>
                        <a:defRPr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4pPr>
                      <a:lvl5pPr marL="2057400" indent="-22860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rPr>
                        <a:t>1,734</a:t>
                      </a:r>
                      <a:endParaRPr kumimoji="0" lang="en-US" altLang="en-US" sz="1800" b="0" i="0" u="none" strike="noStrike" cap="none" normalizeH="0" baseline="0" dirty="0">
                        <a:ln>
                          <a:noFill/>
                        </a:ln>
                        <a:solidFill>
                          <a:srgbClr val="000000"/>
                        </a:solidFill>
                        <a:effectLst/>
                        <a:latin typeface="Arial Narrow" panose="020B0606020202030204" pitchFamily="34" charset="0"/>
                        <a:ea typeface="MS PGothic" panose="020B0600070205080204" pitchFamily="34" charset="-128"/>
                      </a:endParaRPr>
                    </a:p>
                  </a:txBody>
                  <a:tcPr marT="45723" marB="45723" horzOverflow="overflow"/>
                </a:tc>
                <a:tc>
                  <a:txBody>
                    <a:bodyPr/>
                    <a:lstStyle>
                      <a:lvl1pPr>
                        <a:spcBef>
                          <a:spcPct val="20000"/>
                        </a:spcBef>
                        <a:buFont typeface="Arial" panose="020B0604020202020204" pitchFamily="34" charset="0"/>
                        <a:defRPr sz="28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1pPr>
                      <a:lvl2pPr marL="742950" indent="-285750">
                        <a:spcBef>
                          <a:spcPct val="20000"/>
                        </a:spcBef>
                        <a:buFont typeface="Arial" panose="020B0604020202020204" pitchFamily="34" charset="0"/>
                        <a:defRPr sz="2400"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2pPr>
                      <a:lvl3pPr marL="1143000" indent="-228600">
                        <a:spcBef>
                          <a:spcPct val="20000"/>
                        </a:spcBef>
                        <a:buFont typeface="Arial" panose="020B0604020202020204" pitchFamily="34" charset="0"/>
                        <a:defRPr sz="20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3pPr>
                      <a:lvl4pPr marL="1600200" indent="-228600">
                        <a:spcBef>
                          <a:spcPct val="20000"/>
                        </a:spcBef>
                        <a:buFont typeface="Arial" panose="020B0604020202020204" pitchFamily="34" charset="0"/>
                        <a:defRPr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4pPr>
                      <a:lvl5pPr marL="2057400" indent="-22860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rPr>
                        <a:t>2,298</a:t>
                      </a:r>
                      <a:endParaRPr kumimoji="0" lang="en-US" altLang="en-US" sz="1800" b="0" i="0" u="none" strike="noStrike" cap="none" normalizeH="0" baseline="0" dirty="0">
                        <a:ln>
                          <a:noFill/>
                        </a:ln>
                        <a:solidFill>
                          <a:srgbClr val="000000"/>
                        </a:solidFill>
                        <a:effectLst/>
                        <a:latin typeface="Arial Narrow" panose="020B0606020202030204" pitchFamily="34" charset="0"/>
                        <a:ea typeface="MS PGothic" panose="020B0600070205080204" pitchFamily="34" charset="-128"/>
                      </a:endParaRPr>
                    </a:p>
                  </a:txBody>
                  <a:tcPr marT="45723" marB="45723" horzOverflow="overflow"/>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rPr>
                        <a:t>3,010</a:t>
                      </a:r>
                    </a:p>
                  </a:txBody>
                  <a:tcPr marT="45723" marB="45723" horzOverflow="overflow">
                    <a:solidFill>
                      <a:schemeClr val="bg1"/>
                    </a:solidFill>
                  </a:tcPr>
                </a:tc>
                <a:tc>
                  <a:txBody>
                    <a:bodyPr/>
                    <a:lstStyle>
                      <a:lvl1pPr>
                        <a:spcBef>
                          <a:spcPct val="20000"/>
                        </a:spcBef>
                        <a:buFont typeface="Arial" panose="020B0604020202020204" pitchFamily="34" charset="0"/>
                        <a:defRPr sz="28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1pPr>
                      <a:lvl2pPr marL="742950" indent="-285750">
                        <a:spcBef>
                          <a:spcPct val="20000"/>
                        </a:spcBef>
                        <a:buFont typeface="Arial" panose="020B0604020202020204" pitchFamily="34" charset="0"/>
                        <a:defRPr sz="2400"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2pPr>
                      <a:lvl3pPr marL="1143000" indent="-228600">
                        <a:spcBef>
                          <a:spcPct val="20000"/>
                        </a:spcBef>
                        <a:buFont typeface="Arial" panose="020B0604020202020204" pitchFamily="34" charset="0"/>
                        <a:defRPr sz="20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3pPr>
                      <a:lvl4pPr marL="1600200" indent="-228600">
                        <a:spcBef>
                          <a:spcPct val="20000"/>
                        </a:spcBef>
                        <a:buFont typeface="Arial" panose="020B0604020202020204" pitchFamily="34" charset="0"/>
                        <a:defRPr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4pPr>
                      <a:lvl5pPr marL="2057400" indent="-22860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2100" b="1" u="none" strike="noStrike" cap="none" normalizeH="0" baseline="0" dirty="0">
                          <a:ln>
                            <a:noFill/>
                          </a:ln>
                          <a:effectLst/>
                        </a:rPr>
                        <a:t>3,049</a:t>
                      </a:r>
                    </a:p>
                    <a:p>
                      <a:pPr marL="0" marR="0" lvl="0" indent="0" algn="r" defTabSz="457200" rtl="0" eaLnBrk="1" fontAlgn="base" latinLnBrk="0" hangingPunct="1">
                        <a:lnSpc>
                          <a:spcPct val="100000"/>
                        </a:lnSpc>
                        <a:spcBef>
                          <a:spcPct val="0"/>
                        </a:spcBef>
                        <a:spcAft>
                          <a:spcPct val="0"/>
                        </a:spcAft>
                        <a:buClrTx/>
                        <a:buSzTx/>
                        <a:buFontTx/>
                        <a:buNone/>
                        <a:tabLst/>
                      </a:pPr>
                      <a:endParaRPr kumimoji="0" lang="en-US" altLang="en-US" sz="2100" b="1" i="0" u="none" strike="noStrike" cap="none" normalizeH="0" baseline="0" dirty="0">
                        <a:ln>
                          <a:noFill/>
                        </a:ln>
                        <a:solidFill>
                          <a:srgbClr val="AA000E"/>
                        </a:solidFill>
                        <a:effectLst/>
                        <a:latin typeface="Arial Narrow" panose="020B0606020202030204" pitchFamily="34" charset="0"/>
                        <a:ea typeface="MS PGothic" panose="020B0600070205080204" pitchFamily="34" charset="-128"/>
                      </a:endParaRPr>
                    </a:p>
                  </a:txBody>
                  <a:tcPr marT="45723" marB="45723" horzOverflow="overflow">
                    <a:solidFill>
                      <a:schemeClr val="bg1">
                        <a:lumMod val="95000"/>
                      </a:schemeClr>
                    </a:solidFill>
                  </a:tcPr>
                </a:tc>
                <a:extLst>
                  <a:ext uri="{0D108BD9-81ED-4DB2-BD59-A6C34878D82A}">
                    <a16:rowId xmlns:a16="http://schemas.microsoft.com/office/drawing/2014/main" val="51441639"/>
                  </a:ext>
                </a:extLst>
              </a:tr>
              <a:tr h="398241">
                <a:tc>
                  <a:txBody>
                    <a:bodyPr/>
                    <a:lstStyle>
                      <a:lvl1pPr>
                        <a:spcBef>
                          <a:spcPct val="20000"/>
                        </a:spcBef>
                        <a:buFont typeface="Arial" panose="020B0604020202020204" pitchFamily="34" charset="0"/>
                        <a:defRPr sz="28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1pPr>
                      <a:lvl2pPr marL="742950" indent="-285750">
                        <a:spcBef>
                          <a:spcPct val="20000"/>
                        </a:spcBef>
                        <a:buFont typeface="Arial" panose="020B0604020202020204" pitchFamily="34" charset="0"/>
                        <a:defRPr sz="2400"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2pPr>
                      <a:lvl3pPr marL="1143000" indent="-228600">
                        <a:spcBef>
                          <a:spcPct val="20000"/>
                        </a:spcBef>
                        <a:buFont typeface="Arial" panose="020B0604020202020204" pitchFamily="34" charset="0"/>
                        <a:defRPr sz="20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3pPr>
                      <a:lvl4pPr marL="1600200" indent="-228600">
                        <a:spcBef>
                          <a:spcPct val="20000"/>
                        </a:spcBef>
                        <a:buFont typeface="Arial" panose="020B0604020202020204" pitchFamily="34" charset="0"/>
                        <a:defRPr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4pPr>
                      <a:lvl5pPr marL="2057400" indent="-22860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100" u="none" strike="noStrike" cap="none" normalizeH="0" baseline="0" dirty="0">
                          <a:ln>
                            <a:noFill/>
                          </a:ln>
                          <a:effectLst/>
                        </a:rPr>
                        <a:t>Doctoral degrees awarded</a:t>
                      </a:r>
                      <a:endParaRPr kumimoji="0" lang="en-US" altLang="en-US" sz="2100" b="0" i="0" u="none" strike="noStrike" cap="none" normalizeH="0" baseline="0" dirty="0">
                        <a:ln>
                          <a:noFill/>
                        </a:ln>
                        <a:solidFill>
                          <a:srgbClr val="000000"/>
                        </a:solidFill>
                        <a:effectLst/>
                        <a:latin typeface="Arial Narrow" panose="020B0606020202030204" pitchFamily="34" charset="0"/>
                        <a:ea typeface="MS PGothic" panose="020B0600070205080204" pitchFamily="34" charset="-128"/>
                      </a:endParaRPr>
                    </a:p>
                  </a:txBody>
                  <a:tcPr marT="45723" marB="45723" horzOverflow="overflow"/>
                </a:tc>
                <a:tc>
                  <a:txBody>
                    <a:bodyPr/>
                    <a:lstStyle>
                      <a:lvl1pPr>
                        <a:spcBef>
                          <a:spcPct val="20000"/>
                        </a:spcBef>
                        <a:buFont typeface="Arial" panose="020B0604020202020204" pitchFamily="34" charset="0"/>
                        <a:defRPr sz="28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1pPr>
                      <a:lvl2pPr marL="742950" indent="-285750">
                        <a:spcBef>
                          <a:spcPct val="20000"/>
                        </a:spcBef>
                        <a:buFont typeface="Arial" panose="020B0604020202020204" pitchFamily="34" charset="0"/>
                        <a:defRPr sz="2400"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2pPr>
                      <a:lvl3pPr marL="1143000" indent="-228600">
                        <a:spcBef>
                          <a:spcPct val="20000"/>
                        </a:spcBef>
                        <a:buFont typeface="Arial" panose="020B0604020202020204" pitchFamily="34" charset="0"/>
                        <a:defRPr sz="20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3pPr>
                      <a:lvl4pPr marL="1600200" indent="-228600">
                        <a:spcBef>
                          <a:spcPct val="20000"/>
                        </a:spcBef>
                        <a:buFont typeface="Arial" panose="020B0604020202020204" pitchFamily="34" charset="0"/>
                        <a:defRPr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4pPr>
                      <a:lvl5pPr marL="2057400" indent="-22860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rPr>
                        <a:t>76</a:t>
                      </a:r>
                      <a:endParaRPr kumimoji="0" lang="en-US" altLang="en-US" sz="1800" b="0" i="0" u="none" strike="noStrike" cap="none" normalizeH="0" baseline="0" dirty="0">
                        <a:ln>
                          <a:noFill/>
                        </a:ln>
                        <a:solidFill>
                          <a:srgbClr val="000000"/>
                        </a:solidFill>
                        <a:effectLst/>
                        <a:latin typeface="Arial Narrow" panose="020B0606020202030204" pitchFamily="34" charset="0"/>
                        <a:ea typeface="MS PGothic" panose="020B0600070205080204" pitchFamily="34" charset="-128"/>
                      </a:endParaRPr>
                    </a:p>
                  </a:txBody>
                  <a:tcPr marT="45723" marB="45723" horzOverflow="overflow"/>
                </a:tc>
                <a:tc>
                  <a:txBody>
                    <a:bodyPr/>
                    <a:lstStyle>
                      <a:lvl1pPr>
                        <a:spcBef>
                          <a:spcPct val="20000"/>
                        </a:spcBef>
                        <a:buFont typeface="Arial" panose="020B0604020202020204" pitchFamily="34" charset="0"/>
                        <a:defRPr sz="28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1pPr>
                      <a:lvl2pPr marL="742950" indent="-285750">
                        <a:spcBef>
                          <a:spcPct val="20000"/>
                        </a:spcBef>
                        <a:buFont typeface="Arial" panose="020B0604020202020204" pitchFamily="34" charset="0"/>
                        <a:defRPr sz="2400"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2pPr>
                      <a:lvl3pPr marL="1143000" indent="-228600">
                        <a:spcBef>
                          <a:spcPct val="20000"/>
                        </a:spcBef>
                        <a:buFont typeface="Arial" panose="020B0604020202020204" pitchFamily="34" charset="0"/>
                        <a:defRPr sz="20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3pPr>
                      <a:lvl4pPr marL="1600200" indent="-228600">
                        <a:spcBef>
                          <a:spcPct val="20000"/>
                        </a:spcBef>
                        <a:buFont typeface="Arial" panose="020B0604020202020204" pitchFamily="34" charset="0"/>
                        <a:defRPr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4pPr>
                      <a:lvl5pPr marL="2057400" indent="-22860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rPr>
                        <a:t>151</a:t>
                      </a:r>
                      <a:endParaRPr kumimoji="0" lang="en-US" altLang="en-US" sz="1800" b="0" i="0" u="none" strike="noStrike" cap="none" normalizeH="0" baseline="0" dirty="0">
                        <a:ln>
                          <a:noFill/>
                        </a:ln>
                        <a:solidFill>
                          <a:srgbClr val="000000"/>
                        </a:solidFill>
                        <a:effectLst/>
                        <a:latin typeface="Arial Narrow" panose="020B0606020202030204" pitchFamily="34" charset="0"/>
                        <a:ea typeface="MS PGothic" panose="020B0600070205080204" pitchFamily="34" charset="-128"/>
                      </a:endParaRPr>
                    </a:p>
                  </a:txBody>
                  <a:tcPr marT="45723" marB="45723" horzOverflow="overflow"/>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rPr>
                        <a:t>159</a:t>
                      </a:r>
                    </a:p>
                  </a:txBody>
                  <a:tcPr marT="45723" marB="45723" horzOverflow="overflow">
                    <a:solidFill>
                      <a:schemeClr val="bg1"/>
                    </a:solidFill>
                  </a:tcPr>
                </a:tc>
                <a:tc>
                  <a:txBody>
                    <a:bodyPr/>
                    <a:lstStyle>
                      <a:lvl1pPr>
                        <a:spcBef>
                          <a:spcPct val="20000"/>
                        </a:spcBef>
                        <a:buFont typeface="Arial" panose="020B0604020202020204" pitchFamily="34" charset="0"/>
                        <a:defRPr sz="28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1pPr>
                      <a:lvl2pPr marL="742950" indent="-285750">
                        <a:spcBef>
                          <a:spcPct val="20000"/>
                        </a:spcBef>
                        <a:buFont typeface="Arial" panose="020B0604020202020204" pitchFamily="34" charset="0"/>
                        <a:defRPr sz="2400"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2pPr>
                      <a:lvl3pPr marL="1143000" indent="-228600">
                        <a:spcBef>
                          <a:spcPct val="20000"/>
                        </a:spcBef>
                        <a:buFont typeface="Arial" panose="020B0604020202020204" pitchFamily="34" charset="0"/>
                        <a:defRPr sz="2000">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3pPr>
                      <a:lvl4pPr marL="1600200" indent="-228600">
                        <a:spcBef>
                          <a:spcPct val="20000"/>
                        </a:spcBef>
                        <a:buFont typeface="Arial" panose="020B0604020202020204" pitchFamily="34" charset="0"/>
                        <a:defRPr b="1">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4pPr>
                      <a:lvl5pPr marL="2057400" indent="-22860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Narrow" panose="020B0606020202030204" pitchFamily="34" charset="0"/>
                          <a:ea typeface="MS PGothic" panose="020B0600070205080204" pitchFamily="34" charset="-128"/>
                          <a:cs typeface="Arial Narrow" panose="020B0606020202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2100" b="1" u="none" strike="noStrike" cap="none" normalizeH="0" baseline="0" dirty="0">
                          <a:ln>
                            <a:noFill/>
                          </a:ln>
                          <a:effectLst/>
                        </a:rPr>
                        <a:t>166</a:t>
                      </a:r>
                      <a:endParaRPr kumimoji="0" lang="en-US" altLang="en-US" sz="2100" b="1" i="0" u="none" strike="noStrike" cap="none" normalizeH="0" baseline="0" dirty="0">
                        <a:ln>
                          <a:noFill/>
                        </a:ln>
                        <a:solidFill>
                          <a:srgbClr val="AA000E"/>
                        </a:solidFill>
                        <a:effectLst/>
                        <a:latin typeface="Arial Narrow" panose="020B0606020202030204" pitchFamily="34" charset="0"/>
                        <a:ea typeface="MS PGothic" panose="020B0600070205080204" pitchFamily="34" charset="-128"/>
                      </a:endParaRPr>
                    </a:p>
                  </a:txBody>
                  <a:tcPr marT="45723" marB="45723" horzOverflow="overflow">
                    <a:solidFill>
                      <a:schemeClr val="bg1">
                        <a:lumMod val="95000"/>
                      </a:schemeClr>
                    </a:solidFill>
                  </a:tcPr>
                </a:tc>
                <a:extLst>
                  <a:ext uri="{0D108BD9-81ED-4DB2-BD59-A6C34878D82A}">
                    <a16:rowId xmlns:a16="http://schemas.microsoft.com/office/drawing/2014/main" val="3918870322"/>
                  </a:ext>
                </a:extLst>
              </a:tr>
            </a:tbl>
          </a:graphicData>
        </a:graphic>
      </p:graphicFrame>
      <p:sp>
        <p:nvSpPr>
          <p:cNvPr id="5" name="TextBox 5">
            <a:extLst>
              <a:ext uri="{FF2B5EF4-FFF2-40B4-BE49-F238E27FC236}">
                <a16:creationId xmlns:a16="http://schemas.microsoft.com/office/drawing/2014/main" id="{288A04E5-7271-AD43-BA0D-1FD5BE0D7ABF}"/>
              </a:ext>
            </a:extLst>
          </p:cNvPr>
          <p:cNvSpPr txBox="1">
            <a:spLocks noChangeArrowheads="1"/>
          </p:cNvSpPr>
          <p:nvPr/>
        </p:nvSpPr>
        <p:spPr bwMode="auto">
          <a:xfrm>
            <a:off x="76200" y="6642100"/>
            <a:ext cx="381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fld id="{62DFC062-D2DD-D045-BB63-8BD334439E3D}" type="slidenum">
              <a:rPr lang="en-US" sz="800" smtClean="0">
                <a:solidFill>
                  <a:schemeClr val="bg1">
                    <a:lumMod val="85000"/>
                  </a:schemeClr>
                </a:solidFill>
                <a:latin typeface="Helvetica Neue" charset="0"/>
                <a:cs typeface="Helvetica Neue" charset="0"/>
              </a:rPr>
              <a:pPr eaLnBrk="1" hangingPunct="1">
                <a:defRPr/>
              </a:pPr>
              <a:t>8</a:t>
            </a:fld>
            <a:endParaRPr lang="en-US" sz="800" dirty="0">
              <a:solidFill>
                <a:schemeClr val="bg1">
                  <a:lumMod val="85000"/>
                </a:schemeClr>
              </a:solidFill>
              <a:latin typeface="Helvetica Neue" charset="0"/>
              <a:cs typeface="Helvetica Neue" charset="0"/>
            </a:endParaRPr>
          </a:p>
        </p:txBody>
      </p:sp>
      <p:sp>
        <p:nvSpPr>
          <p:cNvPr id="3" name="TextBox 2">
            <a:extLst>
              <a:ext uri="{FF2B5EF4-FFF2-40B4-BE49-F238E27FC236}">
                <a16:creationId xmlns:a16="http://schemas.microsoft.com/office/drawing/2014/main" id="{41C6B737-35DA-E94D-9921-AA42DFB409DE}"/>
              </a:ext>
            </a:extLst>
          </p:cNvPr>
          <p:cNvSpPr txBox="1"/>
          <p:nvPr/>
        </p:nvSpPr>
        <p:spPr>
          <a:xfrm>
            <a:off x="682055" y="4549893"/>
            <a:ext cx="7490460" cy="1477328"/>
          </a:xfrm>
          <a:prstGeom prst="rect">
            <a:avLst/>
          </a:prstGeom>
          <a:noFill/>
        </p:spPr>
        <p:txBody>
          <a:bodyPr wrap="square" rtlCol="0">
            <a:spAutoFit/>
          </a:bodyPr>
          <a:lstStyle/>
          <a:p>
            <a:r>
              <a:rPr lang="en-US" dirty="0"/>
              <a:t>Specific interventions:</a:t>
            </a:r>
          </a:p>
          <a:p>
            <a:pPr marL="285750" indent="-285750">
              <a:buFont typeface="Arial" panose="020B0604020202020204" pitchFamily="34" charset="0"/>
              <a:buChar char="•"/>
            </a:pPr>
            <a:r>
              <a:rPr lang="en-US" dirty="0"/>
              <a:t>FAFSA</a:t>
            </a:r>
          </a:p>
          <a:p>
            <a:pPr marL="285750" indent="-285750">
              <a:buFont typeface="Arial" panose="020B0604020202020204" pitchFamily="34" charset="0"/>
              <a:buChar char="•"/>
            </a:pPr>
            <a:r>
              <a:rPr lang="en-US" dirty="0"/>
              <a:t>Black Male Initiative</a:t>
            </a:r>
          </a:p>
          <a:p>
            <a:pPr marL="285750" indent="-285750">
              <a:buFont typeface="Arial" panose="020B0604020202020204" pitchFamily="34" charset="0"/>
              <a:buChar char="•"/>
            </a:pPr>
            <a:r>
              <a:rPr lang="en-US" dirty="0"/>
              <a:t>Persistence Grants</a:t>
            </a:r>
          </a:p>
          <a:p>
            <a:pPr marL="285750" indent="-285750">
              <a:buFont typeface="Arial" panose="020B0604020202020204" pitchFamily="34" charset="0"/>
              <a:buChar char="•"/>
            </a:pPr>
            <a:r>
              <a:rPr lang="en-US" dirty="0"/>
              <a:t>“Just in Time” Initiative</a:t>
            </a:r>
          </a:p>
        </p:txBody>
      </p:sp>
    </p:spTree>
    <p:extLst>
      <p:ext uri="{BB962C8B-B14F-4D97-AF65-F5344CB8AC3E}">
        <p14:creationId xmlns:p14="http://schemas.microsoft.com/office/powerpoint/2010/main" val="3697667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A49B-BF3C-414B-93AD-3855E0997CC1}"/>
              </a:ext>
            </a:extLst>
          </p:cNvPr>
          <p:cNvSpPr>
            <a:spLocks noGrp="1"/>
          </p:cNvSpPr>
          <p:nvPr>
            <p:ph type="title"/>
          </p:nvPr>
        </p:nvSpPr>
        <p:spPr>
          <a:xfrm>
            <a:off x="171449" y="227239"/>
            <a:ext cx="8801101" cy="687161"/>
          </a:xfrm>
        </p:spPr>
        <p:txBody>
          <a:bodyPr anchor="ctr">
            <a:normAutofit/>
          </a:bodyPr>
          <a:lstStyle/>
          <a:p>
            <a:r>
              <a:rPr lang="en-US" sz="2800" dirty="0"/>
              <a:t>Work</a:t>
            </a:r>
          </a:p>
        </p:txBody>
      </p:sp>
      <p:sp>
        <p:nvSpPr>
          <p:cNvPr id="8" name="Content Placeholder 5">
            <a:extLst>
              <a:ext uri="{FF2B5EF4-FFF2-40B4-BE49-F238E27FC236}">
                <a16:creationId xmlns:a16="http://schemas.microsoft.com/office/drawing/2014/main" id="{C5DEFB45-0494-AF41-A93D-16CB0E89D7B7}"/>
              </a:ext>
            </a:extLst>
          </p:cNvPr>
          <p:cNvSpPr>
            <a:spLocks noGrp="1"/>
          </p:cNvSpPr>
          <p:nvPr>
            <p:ph idx="1"/>
          </p:nvPr>
        </p:nvSpPr>
        <p:spPr>
          <a:xfrm>
            <a:off x="514351" y="1055648"/>
            <a:ext cx="5772149" cy="2152372"/>
          </a:xfrm>
        </p:spPr>
        <p:txBody>
          <a:bodyPr/>
          <a:lstStyle/>
          <a:p>
            <a:pPr lvl="1"/>
            <a:r>
              <a:rPr lang="en-US" b="0" dirty="0"/>
              <a:t>Office of Employee Development and Success</a:t>
            </a:r>
          </a:p>
          <a:p>
            <a:pPr lvl="1"/>
            <a:endParaRPr lang="en-US" b="0" dirty="0"/>
          </a:p>
          <a:p>
            <a:pPr lvl="1"/>
            <a:r>
              <a:rPr lang="en-US" dirty="0"/>
              <a:t>Annual Performance Evaluations</a:t>
            </a:r>
          </a:p>
          <a:p>
            <a:pPr lvl="1"/>
            <a:endParaRPr lang="en-US" dirty="0"/>
          </a:p>
          <a:p>
            <a:pPr lvl="1"/>
            <a:r>
              <a:rPr lang="en-US" b="0" dirty="0"/>
              <a:t>Cli</a:t>
            </a:r>
            <a:r>
              <a:rPr lang="en-US" dirty="0"/>
              <a:t>mate Study</a:t>
            </a:r>
          </a:p>
          <a:p>
            <a:pPr lvl="1"/>
            <a:endParaRPr lang="en-US" dirty="0"/>
          </a:p>
          <a:p>
            <a:pPr lvl="1"/>
            <a:r>
              <a:rPr lang="en-US" b="0" dirty="0"/>
              <a:t>Compensation Equity</a:t>
            </a:r>
          </a:p>
          <a:p>
            <a:pPr marL="342900" lvl="1" indent="0">
              <a:buNone/>
            </a:pPr>
            <a:endParaRPr lang="en-US" dirty="0"/>
          </a:p>
          <a:p>
            <a:pPr marL="342900" lvl="1" indent="0">
              <a:buNone/>
            </a:pPr>
            <a:endParaRPr lang="en-US" sz="1400" dirty="0"/>
          </a:p>
        </p:txBody>
      </p:sp>
      <p:pic>
        <p:nvPicPr>
          <p:cNvPr id="7" name="Picture 6">
            <a:extLst>
              <a:ext uri="{FF2B5EF4-FFF2-40B4-BE49-F238E27FC236}">
                <a16:creationId xmlns:a16="http://schemas.microsoft.com/office/drawing/2014/main" id="{441AE8D0-4DE9-C642-9B55-F32A3DF5865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3924300"/>
            <a:ext cx="9144000" cy="2330261"/>
          </a:xfrm>
          <a:prstGeom prst="rect">
            <a:avLst/>
          </a:prstGeom>
        </p:spPr>
      </p:pic>
      <p:pic>
        <p:nvPicPr>
          <p:cNvPr id="14" name="Picture 13">
            <a:extLst>
              <a:ext uri="{FF2B5EF4-FFF2-40B4-BE49-F238E27FC236}">
                <a16:creationId xmlns:a16="http://schemas.microsoft.com/office/drawing/2014/main" id="{84D55F7E-0389-2E41-8765-3F3A81F9AC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771961"/>
            <a:ext cx="9144000" cy="1091119"/>
          </a:xfrm>
          <a:prstGeom prst="rect">
            <a:avLst/>
          </a:prstGeom>
        </p:spPr>
      </p:pic>
      <p:sp>
        <p:nvSpPr>
          <p:cNvPr id="4" name="TextBox 5">
            <a:extLst>
              <a:ext uri="{FF2B5EF4-FFF2-40B4-BE49-F238E27FC236}">
                <a16:creationId xmlns:a16="http://schemas.microsoft.com/office/drawing/2014/main" id="{9C4EA647-8972-494F-BDBA-99BC460BC8BD}"/>
              </a:ext>
            </a:extLst>
          </p:cNvPr>
          <p:cNvSpPr txBox="1">
            <a:spLocks noChangeArrowheads="1"/>
          </p:cNvSpPr>
          <p:nvPr/>
        </p:nvSpPr>
        <p:spPr bwMode="auto">
          <a:xfrm>
            <a:off x="76200" y="6642100"/>
            <a:ext cx="381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fld id="{62DFC062-D2DD-D045-BB63-8BD334439E3D}" type="slidenum">
              <a:rPr lang="en-US" sz="800" smtClean="0">
                <a:solidFill>
                  <a:schemeClr val="bg1">
                    <a:lumMod val="85000"/>
                  </a:schemeClr>
                </a:solidFill>
                <a:latin typeface="Helvetica Neue" charset="0"/>
                <a:cs typeface="Helvetica Neue" charset="0"/>
              </a:rPr>
              <a:pPr eaLnBrk="1" hangingPunct="1">
                <a:defRPr/>
              </a:pPr>
              <a:t>9</a:t>
            </a:fld>
            <a:endParaRPr lang="en-US" sz="800" dirty="0">
              <a:solidFill>
                <a:schemeClr val="bg1">
                  <a:lumMod val="85000"/>
                </a:schemeClr>
              </a:solidFill>
              <a:latin typeface="Helvetica Neue" charset="0"/>
              <a:cs typeface="Helvetica Neue" charset="0"/>
            </a:endParaRPr>
          </a:p>
        </p:txBody>
      </p:sp>
    </p:spTree>
    <p:extLst>
      <p:ext uri="{BB962C8B-B14F-4D97-AF65-F5344CB8AC3E}">
        <p14:creationId xmlns:p14="http://schemas.microsoft.com/office/powerpoint/2010/main" val="519505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2476</TotalTime>
  <Words>1034</Words>
  <Application>Microsoft Macintosh PowerPoint</Application>
  <PresentationFormat>On-screen Show (4:3)</PresentationFormat>
  <Paragraphs>208</Paragraphs>
  <Slides>16</Slides>
  <Notes>5</Notes>
  <HiddenSlides>0</HiddenSlides>
  <MMClips>0</MMClips>
  <ScaleCrop>false</ScaleCrop>
  <HeadingPairs>
    <vt:vector size="6" baseType="variant">
      <vt:variant>
        <vt:lpstr>Fonts Used</vt:lpstr>
      </vt:variant>
      <vt:variant>
        <vt:i4>19</vt:i4>
      </vt:variant>
      <vt:variant>
        <vt:lpstr>Theme</vt:lpstr>
      </vt:variant>
      <vt:variant>
        <vt:i4>8</vt:i4>
      </vt:variant>
      <vt:variant>
        <vt:lpstr>Slide Titles</vt:lpstr>
      </vt:variant>
      <vt:variant>
        <vt:i4>16</vt:i4>
      </vt:variant>
    </vt:vector>
  </HeadingPairs>
  <TitlesOfParts>
    <vt:vector size="43" baseType="lpstr">
      <vt:lpstr>HelveticaNeueLT Std Bold</vt:lpstr>
      <vt:lpstr>HelveticaNeueLT Std Bold Cn</vt:lpstr>
      <vt:lpstr>ＭＳ Ｐゴシック</vt:lpstr>
      <vt:lpstr>ＭＳ Ｐゴシック</vt:lpstr>
      <vt:lpstr>System Font Regular</vt:lpstr>
      <vt:lpstr>Arial</vt:lpstr>
      <vt:lpstr>Arial Narrow</vt:lpstr>
      <vt:lpstr>Calibri</vt:lpstr>
      <vt:lpstr>Calibri Light</vt:lpstr>
      <vt:lpstr>Helvetica Neue</vt:lpstr>
      <vt:lpstr>Helvetica Neue Bold Condensed</vt:lpstr>
      <vt:lpstr>Helvetica Neue Medium</vt:lpstr>
      <vt:lpstr>HelveticaNeueLT Std</vt:lpstr>
      <vt:lpstr>HelveticaNeueLT Std Cn</vt:lpstr>
      <vt:lpstr>HelveticaNeueLT Std Lt</vt:lpstr>
      <vt:lpstr>HelveticaNeueLT Std Lt Cn</vt:lpstr>
      <vt:lpstr>HelveticaNeueLT Std Med Cn</vt:lpstr>
      <vt:lpstr>Verdana</vt:lpstr>
      <vt:lpstr>Wingdings</vt:lpstr>
      <vt:lpstr>Office Theme</vt:lpstr>
      <vt:lpstr>1_Office Theme</vt:lpstr>
      <vt:lpstr>Office Theme</vt:lpstr>
      <vt:lpstr>Office Theme</vt:lpstr>
      <vt:lpstr>Office Theme</vt:lpstr>
      <vt:lpstr>Office Theme</vt:lpstr>
      <vt:lpstr>Office Theme</vt:lpstr>
      <vt:lpstr>Office Theme</vt:lpstr>
      <vt:lpstr>PowerPoint Presentation</vt:lpstr>
      <vt:lpstr>Commitment</vt:lpstr>
      <vt:lpstr>Premier Metropolitan University</vt:lpstr>
      <vt:lpstr>Premier Metropolitan University</vt:lpstr>
      <vt:lpstr>Our commitment</vt:lpstr>
      <vt:lpstr>Cardinal Principles</vt:lpstr>
      <vt:lpstr>Learn: Student Overview</vt:lpstr>
      <vt:lpstr>Learn: Student Success</vt:lpstr>
      <vt:lpstr>Work</vt:lpstr>
      <vt:lpstr>Invest</vt:lpstr>
      <vt:lpstr>State Appropriations</vt:lpstr>
      <vt:lpstr>Support of CPE Budget Requests</vt:lpstr>
      <vt:lpstr>Support of CPE Budget Requests</vt:lpstr>
      <vt:lpstr>Support of CPE Budget Requests</vt:lpstr>
      <vt:lpstr>Extraordinary Achievements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Rickett,Shannon Iva</dc:creator>
  <cp:lastModifiedBy>Tinnell,Maria S</cp:lastModifiedBy>
  <cp:revision>235</cp:revision>
  <cp:lastPrinted>2020-02-19T15:59:29Z</cp:lastPrinted>
  <dcterms:modified xsi:type="dcterms:W3CDTF">2020-02-19T16:16:23Z</dcterms:modified>
</cp:coreProperties>
</file>