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9" r:id="rId10"/>
    <p:sldId id="261" r:id="rId11"/>
    <p:sldId id="262" r:id="rId12"/>
    <p:sldId id="263" r:id="rId13"/>
    <p:sldId id="267" r:id="rId14"/>
    <p:sldId id="264" r:id="rId15"/>
    <p:sldId id="265" r:id="rId16"/>
    <p:sldId id="266" r:id="rId17"/>
    <p:sldId id="270" r:id="rId18"/>
    <p:sldId id="271" r:id="rId19"/>
    <p:sldId id="273" r:id="rId20"/>
    <p:sldId id="272" r:id="rId21"/>
    <p:sldId id="274" r:id="rId22"/>
    <p:sldId id="275" r:id="rId23"/>
    <p:sldId id="277" r:id="rId24"/>
    <p:sldId id="276"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5"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vera, Hannah E (KCTCS)" userId="19e83b4f-cc82-4cca-b706-064c8661367a" providerId="ADAL" clId="{E46B1E12-C0AF-409F-AF4D-D2241B7424D4}"/>
    <pc:docChg chg="custSel modSld">
      <pc:chgData name="Rivera, Hannah E (KCTCS)" userId="19e83b4f-cc82-4cca-b706-064c8661367a" providerId="ADAL" clId="{E46B1E12-C0AF-409F-AF4D-D2241B7424D4}" dt="2022-01-18T20:57:58.657" v="164" actId="20577"/>
      <pc:docMkLst>
        <pc:docMk/>
      </pc:docMkLst>
      <pc:sldChg chg="modSp mod">
        <pc:chgData name="Rivera, Hannah E (KCTCS)" userId="19e83b4f-cc82-4cca-b706-064c8661367a" providerId="ADAL" clId="{E46B1E12-C0AF-409F-AF4D-D2241B7424D4}" dt="2022-01-18T20:57:58.657" v="164" actId="20577"/>
        <pc:sldMkLst>
          <pc:docMk/>
          <pc:sldMk cId="2485469459" sldId="282"/>
        </pc:sldMkLst>
        <pc:spChg chg="mod">
          <ac:chgData name="Rivera, Hannah E (KCTCS)" userId="19e83b4f-cc82-4cca-b706-064c8661367a" providerId="ADAL" clId="{E46B1E12-C0AF-409F-AF4D-D2241B7424D4}" dt="2022-01-18T20:57:58.657" v="164" actId="20577"/>
          <ac:spMkLst>
            <pc:docMk/>
            <pc:sldMk cId="2485469459" sldId="282"/>
            <ac:spMk id="5" creationId="{3BEEC629-ECD4-42A6-9288-D890A1FAC64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428D98-CC1E-466C-8F8F-6F76D4CAB77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C81ACAE-5512-4526-B57E-4940426593B0}">
      <dgm:prSet custT="1"/>
      <dgm:spPr/>
      <dgm:t>
        <a:bodyPr/>
        <a:lstStyle/>
        <a:p>
          <a:r>
            <a:rPr lang="en-US" sz="2400" b="1" u="sng" dirty="0"/>
            <a:t>FY 2020-21 state funding per Full-time Equivalent (FTE) students</a:t>
          </a:r>
          <a:endParaRPr lang="en-US" sz="2400" dirty="0"/>
        </a:p>
      </dgm:t>
    </dgm:pt>
    <dgm:pt modelId="{44917064-BB94-4848-B31E-DA003F2B6442}" type="parTrans" cxnId="{69B574AF-D042-4593-8144-D1153A273708}">
      <dgm:prSet/>
      <dgm:spPr/>
      <dgm:t>
        <a:bodyPr/>
        <a:lstStyle/>
        <a:p>
          <a:endParaRPr lang="en-US"/>
        </a:p>
      </dgm:t>
    </dgm:pt>
    <dgm:pt modelId="{2BE813DA-23BB-4905-A019-3C0AB42050E8}" type="sibTrans" cxnId="{69B574AF-D042-4593-8144-D1153A273708}">
      <dgm:prSet/>
      <dgm:spPr/>
      <dgm:t>
        <a:bodyPr/>
        <a:lstStyle/>
        <a:p>
          <a:endParaRPr lang="en-US"/>
        </a:p>
      </dgm:t>
    </dgm:pt>
    <dgm:pt modelId="{3F418EBB-A20A-483D-9ABF-0C472F93E3F2}">
      <dgm:prSet custT="1"/>
      <dgm:spPr/>
      <dgm:t>
        <a:bodyPr/>
        <a:lstStyle/>
        <a:p>
          <a:r>
            <a:rPr lang="en-US" sz="2400" b="1" dirty="0"/>
            <a:t>KCTCS: $3,986. </a:t>
          </a:r>
        </a:p>
      </dgm:t>
    </dgm:pt>
    <dgm:pt modelId="{54CAC71A-E702-4B16-8E04-1BB5F86E4655}" type="parTrans" cxnId="{7CFF2D50-3756-4ED3-9880-BAC9DC6E4760}">
      <dgm:prSet/>
      <dgm:spPr/>
      <dgm:t>
        <a:bodyPr/>
        <a:lstStyle/>
        <a:p>
          <a:endParaRPr lang="en-US"/>
        </a:p>
      </dgm:t>
    </dgm:pt>
    <dgm:pt modelId="{747DF5BF-9B46-4FD8-9E63-CAB3ED7319B7}" type="sibTrans" cxnId="{7CFF2D50-3756-4ED3-9880-BAC9DC6E4760}">
      <dgm:prSet/>
      <dgm:spPr/>
      <dgm:t>
        <a:bodyPr/>
        <a:lstStyle/>
        <a:p>
          <a:endParaRPr lang="en-US"/>
        </a:p>
      </dgm:t>
    </dgm:pt>
    <dgm:pt modelId="{C66C8A6E-CC9A-49A1-979A-DC9E31CEC29B}">
      <dgm:prSet/>
      <dgm:spPr/>
      <dgm:t>
        <a:bodyPr/>
        <a:lstStyle/>
        <a:p>
          <a:r>
            <a:rPr lang="en-US"/>
            <a:t>Compared to (excluding mandated programs): </a:t>
          </a:r>
        </a:p>
      </dgm:t>
    </dgm:pt>
    <dgm:pt modelId="{621E6087-CFC2-48C4-87A1-4E8E4F394B26}" type="parTrans" cxnId="{0CB787C6-26A2-4096-B5FB-EBD2084FF2E1}">
      <dgm:prSet/>
      <dgm:spPr/>
      <dgm:t>
        <a:bodyPr/>
        <a:lstStyle/>
        <a:p>
          <a:endParaRPr lang="en-US"/>
        </a:p>
      </dgm:t>
    </dgm:pt>
    <dgm:pt modelId="{AA8EE5FC-9839-4F61-BD4B-9406F68F6582}" type="sibTrans" cxnId="{0CB787C6-26A2-4096-B5FB-EBD2084FF2E1}">
      <dgm:prSet/>
      <dgm:spPr/>
      <dgm:t>
        <a:bodyPr/>
        <a:lstStyle/>
        <a:p>
          <a:endParaRPr lang="en-US"/>
        </a:p>
      </dgm:t>
    </dgm:pt>
    <dgm:pt modelId="{4E27860C-B4EE-45FC-A06D-781181204BBD}">
      <dgm:prSet/>
      <dgm:spPr/>
      <dgm:t>
        <a:bodyPr/>
        <a:lstStyle/>
        <a:p>
          <a:r>
            <a:rPr lang="en-US"/>
            <a:t>KSU: $9,888</a:t>
          </a:r>
        </a:p>
      </dgm:t>
    </dgm:pt>
    <dgm:pt modelId="{6BDC1A76-50CA-4D29-9D5D-E5F6687A983D}" type="parTrans" cxnId="{A82DD22D-1FD6-4D8E-83E4-02D35008CE7F}">
      <dgm:prSet/>
      <dgm:spPr/>
      <dgm:t>
        <a:bodyPr/>
        <a:lstStyle/>
        <a:p>
          <a:endParaRPr lang="en-US"/>
        </a:p>
      </dgm:t>
    </dgm:pt>
    <dgm:pt modelId="{F254A55D-562C-45F6-B2BA-0E9E6DF35D2A}" type="sibTrans" cxnId="{A82DD22D-1FD6-4D8E-83E4-02D35008CE7F}">
      <dgm:prSet/>
      <dgm:spPr/>
      <dgm:t>
        <a:bodyPr/>
        <a:lstStyle/>
        <a:p>
          <a:endParaRPr lang="en-US"/>
        </a:p>
      </dgm:t>
    </dgm:pt>
    <dgm:pt modelId="{58FB2DCD-85DC-44F7-8C35-F94BA01EE742}">
      <dgm:prSet/>
      <dgm:spPr/>
      <dgm:t>
        <a:bodyPr/>
        <a:lstStyle/>
        <a:p>
          <a:r>
            <a:rPr lang="en-US"/>
            <a:t>U of L: $6,610</a:t>
          </a:r>
        </a:p>
      </dgm:t>
    </dgm:pt>
    <dgm:pt modelId="{BC5CC508-CEFD-4FC8-85C9-A9DFA3E6BDCA}" type="parTrans" cxnId="{17B2DB4E-85AD-4CD8-A565-F708E811D453}">
      <dgm:prSet/>
      <dgm:spPr/>
      <dgm:t>
        <a:bodyPr/>
        <a:lstStyle/>
        <a:p>
          <a:endParaRPr lang="en-US"/>
        </a:p>
      </dgm:t>
    </dgm:pt>
    <dgm:pt modelId="{AA1A616C-9AD1-47A0-81FA-AE02EBA65564}" type="sibTrans" cxnId="{17B2DB4E-85AD-4CD8-A565-F708E811D453}">
      <dgm:prSet/>
      <dgm:spPr/>
      <dgm:t>
        <a:bodyPr/>
        <a:lstStyle/>
        <a:p>
          <a:endParaRPr lang="en-US"/>
        </a:p>
      </dgm:t>
    </dgm:pt>
    <dgm:pt modelId="{E4D022E7-4D1F-44FA-B623-5F45854E673E}">
      <dgm:prSet/>
      <dgm:spPr/>
      <dgm:t>
        <a:bodyPr/>
        <a:lstStyle/>
        <a:p>
          <a:r>
            <a:rPr lang="en-US"/>
            <a:t>UK: $6,214</a:t>
          </a:r>
        </a:p>
      </dgm:t>
    </dgm:pt>
    <dgm:pt modelId="{0132D058-9583-4935-AE20-66A834C03920}" type="parTrans" cxnId="{62E1B295-3ACF-46FD-AF83-C8F2CAC66F26}">
      <dgm:prSet/>
      <dgm:spPr/>
      <dgm:t>
        <a:bodyPr/>
        <a:lstStyle/>
        <a:p>
          <a:endParaRPr lang="en-US"/>
        </a:p>
      </dgm:t>
    </dgm:pt>
    <dgm:pt modelId="{62F98E07-3E08-4E7F-8704-39D93A3D328D}" type="sibTrans" cxnId="{62E1B295-3ACF-46FD-AF83-C8F2CAC66F26}">
      <dgm:prSet/>
      <dgm:spPr/>
      <dgm:t>
        <a:bodyPr/>
        <a:lstStyle/>
        <a:p>
          <a:endParaRPr lang="en-US"/>
        </a:p>
      </dgm:t>
    </dgm:pt>
    <dgm:pt modelId="{71721DFC-12AD-426F-B013-2DF3F3BAEF5F}">
      <dgm:prSet/>
      <dgm:spPr/>
      <dgm:t>
        <a:bodyPr/>
        <a:lstStyle/>
        <a:p>
          <a:r>
            <a:rPr lang="en-US"/>
            <a:t>MoSU: $5,151</a:t>
          </a:r>
        </a:p>
      </dgm:t>
    </dgm:pt>
    <dgm:pt modelId="{0D2E16C5-CC78-4FA8-8330-ED299B971AD8}" type="parTrans" cxnId="{58866BB5-26F2-4A24-8A8D-87D1DAE7F875}">
      <dgm:prSet/>
      <dgm:spPr/>
      <dgm:t>
        <a:bodyPr/>
        <a:lstStyle/>
        <a:p>
          <a:endParaRPr lang="en-US"/>
        </a:p>
      </dgm:t>
    </dgm:pt>
    <dgm:pt modelId="{A40979C4-6331-42BB-A9CA-673451D74105}" type="sibTrans" cxnId="{58866BB5-26F2-4A24-8A8D-87D1DAE7F875}">
      <dgm:prSet/>
      <dgm:spPr/>
      <dgm:t>
        <a:bodyPr/>
        <a:lstStyle/>
        <a:p>
          <a:endParaRPr lang="en-US"/>
        </a:p>
      </dgm:t>
    </dgm:pt>
    <dgm:pt modelId="{9DC94442-D355-403B-9F18-A1FF00AEFA49}">
      <dgm:prSet/>
      <dgm:spPr/>
      <dgm:t>
        <a:bodyPr/>
        <a:lstStyle/>
        <a:p>
          <a:r>
            <a:rPr lang="en-US"/>
            <a:t>MuSU: $5,308</a:t>
          </a:r>
        </a:p>
      </dgm:t>
    </dgm:pt>
    <dgm:pt modelId="{DC7B6114-6F6F-4EAE-8754-BE99BEF51D63}" type="parTrans" cxnId="{ACCC40C4-8976-4727-BC56-D99F2CDB3B9A}">
      <dgm:prSet/>
      <dgm:spPr/>
      <dgm:t>
        <a:bodyPr/>
        <a:lstStyle/>
        <a:p>
          <a:endParaRPr lang="en-US"/>
        </a:p>
      </dgm:t>
    </dgm:pt>
    <dgm:pt modelId="{4FA15B5A-D6D7-4C53-83E5-FB620A39AB14}" type="sibTrans" cxnId="{ACCC40C4-8976-4727-BC56-D99F2CDB3B9A}">
      <dgm:prSet/>
      <dgm:spPr/>
      <dgm:t>
        <a:bodyPr/>
        <a:lstStyle/>
        <a:p>
          <a:endParaRPr lang="en-US"/>
        </a:p>
      </dgm:t>
    </dgm:pt>
    <dgm:pt modelId="{538C8E93-6DAB-4CCE-83E5-958A262723CE}">
      <dgm:prSet/>
      <dgm:spPr/>
      <dgm:t>
        <a:bodyPr/>
        <a:lstStyle/>
        <a:p>
          <a:r>
            <a:rPr lang="en-US"/>
            <a:t>EKU: $5,145</a:t>
          </a:r>
        </a:p>
      </dgm:t>
    </dgm:pt>
    <dgm:pt modelId="{F1146C04-C840-4E84-A555-CFCFBF934CBB}" type="parTrans" cxnId="{7DA3B92F-DA9D-4C14-98B4-ECEEE37C57C5}">
      <dgm:prSet/>
      <dgm:spPr/>
      <dgm:t>
        <a:bodyPr/>
        <a:lstStyle/>
        <a:p>
          <a:endParaRPr lang="en-US"/>
        </a:p>
      </dgm:t>
    </dgm:pt>
    <dgm:pt modelId="{D71A66CC-951A-435C-A458-1E77CA87243B}" type="sibTrans" cxnId="{7DA3B92F-DA9D-4C14-98B4-ECEEE37C57C5}">
      <dgm:prSet/>
      <dgm:spPr/>
      <dgm:t>
        <a:bodyPr/>
        <a:lstStyle/>
        <a:p>
          <a:endParaRPr lang="en-US"/>
        </a:p>
      </dgm:t>
    </dgm:pt>
    <dgm:pt modelId="{C92B1197-1F89-47F8-B21F-FCA6527594F7}">
      <dgm:prSet/>
      <dgm:spPr/>
      <dgm:t>
        <a:bodyPr/>
        <a:lstStyle/>
        <a:p>
          <a:r>
            <a:rPr lang="en-US"/>
            <a:t>WKU: $4,711</a:t>
          </a:r>
        </a:p>
      </dgm:t>
    </dgm:pt>
    <dgm:pt modelId="{2816A86A-8F9B-490C-8725-AA2477FBA23B}" type="parTrans" cxnId="{6F910817-2289-4A8F-92D8-B70E1E535E4B}">
      <dgm:prSet/>
      <dgm:spPr/>
      <dgm:t>
        <a:bodyPr/>
        <a:lstStyle/>
        <a:p>
          <a:endParaRPr lang="en-US"/>
        </a:p>
      </dgm:t>
    </dgm:pt>
    <dgm:pt modelId="{2A7187CD-FCF1-490F-978A-0114E5A4DA0C}" type="sibTrans" cxnId="{6F910817-2289-4A8F-92D8-B70E1E535E4B}">
      <dgm:prSet/>
      <dgm:spPr/>
      <dgm:t>
        <a:bodyPr/>
        <a:lstStyle/>
        <a:p>
          <a:endParaRPr lang="en-US"/>
        </a:p>
      </dgm:t>
    </dgm:pt>
    <dgm:pt modelId="{C5F31EB6-2828-4692-8988-9A9B6EDB5850}">
      <dgm:prSet/>
      <dgm:spPr/>
      <dgm:t>
        <a:bodyPr/>
        <a:lstStyle/>
        <a:p>
          <a:r>
            <a:rPr lang="en-US"/>
            <a:t>NKU: $4,208</a:t>
          </a:r>
        </a:p>
      </dgm:t>
    </dgm:pt>
    <dgm:pt modelId="{C938231F-3443-4211-BD0D-860916870EA0}" type="parTrans" cxnId="{72704118-A2B9-466E-AC20-E55F8D9937E0}">
      <dgm:prSet/>
      <dgm:spPr/>
      <dgm:t>
        <a:bodyPr/>
        <a:lstStyle/>
        <a:p>
          <a:endParaRPr lang="en-US"/>
        </a:p>
      </dgm:t>
    </dgm:pt>
    <dgm:pt modelId="{B8A1EA74-2818-44E6-8594-247E88424F5D}" type="sibTrans" cxnId="{72704118-A2B9-466E-AC20-E55F8D9937E0}">
      <dgm:prSet/>
      <dgm:spPr/>
      <dgm:t>
        <a:bodyPr/>
        <a:lstStyle/>
        <a:p>
          <a:endParaRPr lang="en-US"/>
        </a:p>
      </dgm:t>
    </dgm:pt>
    <dgm:pt modelId="{0707BB24-401F-482A-B695-0DF06EE3DF3C}" type="pres">
      <dgm:prSet presAssocID="{15428D98-CC1E-466C-8F8F-6F76D4CAB772}" presName="linear" presStyleCnt="0">
        <dgm:presLayoutVars>
          <dgm:dir/>
          <dgm:animLvl val="lvl"/>
          <dgm:resizeHandles val="exact"/>
        </dgm:presLayoutVars>
      </dgm:prSet>
      <dgm:spPr/>
    </dgm:pt>
    <dgm:pt modelId="{221EA6E5-DDD9-4DF2-9A4D-CFFA6C34EB39}" type="pres">
      <dgm:prSet presAssocID="{6C81ACAE-5512-4526-B57E-4940426593B0}" presName="parentLin" presStyleCnt="0"/>
      <dgm:spPr/>
    </dgm:pt>
    <dgm:pt modelId="{50AE1F99-EB3C-47B2-AB05-1AE3F544DC33}" type="pres">
      <dgm:prSet presAssocID="{6C81ACAE-5512-4526-B57E-4940426593B0}" presName="parentLeftMargin" presStyleLbl="node1" presStyleIdx="0" presStyleCnt="3"/>
      <dgm:spPr/>
    </dgm:pt>
    <dgm:pt modelId="{BEA1E27B-21D7-4482-A646-F1E85EAE22E8}" type="pres">
      <dgm:prSet presAssocID="{6C81ACAE-5512-4526-B57E-4940426593B0}" presName="parentText" presStyleLbl="node1" presStyleIdx="0" presStyleCnt="3" custScaleX="134138" custScaleY="171005">
        <dgm:presLayoutVars>
          <dgm:chMax val="0"/>
          <dgm:bulletEnabled val="1"/>
        </dgm:presLayoutVars>
      </dgm:prSet>
      <dgm:spPr/>
    </dgm:pt>
    <dgm:pt modelId="{5418B7CE-C3FE-4DCB-91F7-882FDAC75D25}" type="pres">
      <dgm:prSet presAssocID="{6C81ACAE-5512-4526-B57E-4940426593B0}" presName="negativeSpace" presStyleCnt="0"/>
      <dgm:spPr/>
    </dgm:pt>
    <dgm:pt modelId="{7780855F-7371-45C8-B5E8-44F2C59D84F4}" type="pres">
      <dgm:prSet presAssocID="{6C81ACAE-5512-4526-B57E-4940426593B0}" presName="childText" presStyleLbl="conFgAcc1" presStyleIdx="0" presStyleCnt="3">
        <dgm:presLayoutVars>
          <dgm:bulletEnabled val="1"/>
        </dgm:presLayoutVars>
      </dgm:prSet>
      <dgm:spPr/>
    </dgm:pt>
    <dgm:pt modelId="{96BF350A-7301-4930-AE0F-AAE9BA33FBFF}" type="pres">
      <dgm:prSet presAssocID="{2BE813DA-23BB-4905-A019-3C0AB42050E8}" presName="spaceBetweenRectangles" presStyleCnt="0"/>
      <dgm:spPr/>
    </dgm:pt>
    <dgm:pt modelId="{F88E2F5C-3911-421C-BEFE-83CCB4238E90}" type="pres">
      <dgm:prSet presAssocID="{3F418EBB-A20A-483D-9ABF-0C472F93E3F2}" presName="parentLin" presStyleCnt="0"/>
      <dgm:spPr/>
    </dgm:pt>
    <dgm:pt modelId="{09549391-23FA-42DE-9A5F-340375379602}" type="pres">
      <dgm:prSet presAssocID="{3F418EBB-A20A-483D-9ABF-0C472F93E3F2}" presName="parentLeftMargin" presStyleLbl="node1" presStyleIdx="0" presStyleCnt="3"/>
      <dgm:spPr/>
    </dgm:pt>
    <dgm:pt modelId="{C4B5ADFB-0F08-479D-9D52-CF812E7169D2}" type="pres">
      <dgm:prSet presAssocID="{3F418EBB-A20A-483D-9ABF-0C472F93E3F2}" presName="parentText" presStyleLbl="node1" presStyleIdx="1" presStyleCnt="3">
        <dgm:presLayoutVars>
          <dgm:chMax val="0"/>
          <dgm:bulletEnabled val="1"/>
        </dgm:presLayoutVars>
      </dgm:prSet>
      <dgm:spPr/>
    </dgm:pt>
    <dgm:pt modelId="{FE731E0A-24DB-49F9-806B-992E1473AB8B}" type="pres">
      <dgm:prSet presAssocID="{3F418EBB-A20A-483D-9ABF-0C472F93E3F2}" presName="negativeSpace" presStyleCnt="0"/>
      <dgm:spPr/>
    </dgm:pt>
    <dgm:pt modelId="{AC594737-F770-4D9A-A90D-DAE37B55BD64}" type="pres">
      <dgm:prSet presAssocID="{3F418EBB-A20A-483D-9ABF-0C472F93E3F2}" presName="childText" presStyleLbl="conFgAcc1" presStyleIdx="1" presStyleCnt="3">
        <dgm:presLayoutVars>
          <dgm:bulletEnabled val="1"/>
        </dgm:presLayoutVars>
      </dgm:prSet>
      <dgm:spPr/>
    </dgm:pt>
    <dgm:pt modelId="{0D4B5238-7AD3-451A-9125-44099EAE4C03}" type="pres">
      <dgm:prSet presAssocID="{747DF5BF-9B46-4FD8-9E63-CAB3ED7319B7}" presName="spaceBetweenRectangles" presStyleCnt="0"/>
      <dgm:spPr/>
    </dgm:pt>
    <dgm:pt modelId="{137C9A9B-34A1-4C0B-B93E-563353B19311}" type="pres">
      <dgm:prSet presAssocID="{C66C8A6E-CC9A-49A1-979A-DC9E31CEC29B}" presName="parentLin" presStyleCnt="0"/>
      <dgm:spPr/>
    </dgm:pt>
    <dgm:pt modelId="{0921C14A-65DD-4967-81E9-9C633BAEFE38}" type="pres">
      <dgm:prSet presAssocID="{C66C8A6E-CC9A-49A1-979A-DC9E31CEC29B}" presName="parentLeftMargin" presStyleLbl="node1" presStyleIdx="1" presStyleCnt="3"/>
      <dgm:spPr/>
    </dgm:pt>
    <dgm:pt modelId="{153F6829-B964-45E3-8C49-167950062A3A}" type="pres">
      <dgm:prSet presAssocID="{C66C8A6E-CC9A-49A1-979A-DC9E31CEC29B}" presName="parentText" presStyleLbl="node1" presStyleIdx="2" presStyleCnt="3">
        <dgm:presLayoutVars>
          <dgm:chMax val="0"/>
          <dgm:bulletEnabled val="1"/>
        </dgm:presLayoutVars>
      </dgm:prSet>
      <dgm:spPr/>
    </dgm:pt>
    <dgm:pt modelId="{93E81EEA-50DE-4229-BCAF-449A423DBB22}" type="pres">
      <dgm:prSet presAssocID="{C66C8A6E-CC9A-49A1-979A-DC9E31CEC29B}" presName="negativeSpace" presStyleCnt="0"/>
      <dgm:spPr/>
    </dgm:pt>
    <dgm:pt modelId="{AB00250A-FF48-4043-8711-974037A0A59B}" type="pres">
      <dgm:prSet presAssocID="{C66C8A6E-CC9A-49A1-979A-DC9E31CEC29B}" presName="childText" presStyleLbl="conFgAcc1" presStyleIdx="2" presStyleCnt="3">
        <dgm:presLayoutVars>
          <dgm:bulletEnabled val="1"/>
        </dgm:presLayoutVars>
      </dgm:prSet>
      <dgm:spPr/>
    </dgm:pt>
  </dgm:ptLst>
  <dgm:cxnLst>
    <dgm:cxn modelId="{6F910817-2289-4A8F-92D8-B70E1E535E4B}" srcId="{C66C8A6E-CC9A-49A1-979A-DC9E31CEC29B}" destId="{C92B1197-1F89-47F8-B21F-FCA6527594F7}" srcOrd="6" destOrd="0" parTransId="{2816A86A-8F9B-490C-8725-AA2477FBA23B}" sibTransId="{2A7187CD-FCF1-490F-978A-0114E5A4DA0C}"/>
    <dgm:cxn modelId="{72704118-A2B9-466E-AC20-E55F8D9937E0}" srcId="{C66C8A6E-CC9A-49A1-979A-DC9E31CEC29B}" destId="{C5F31EB6-2828-4692-8988-9A9B6EDB5850}" srcOrd="7" destOrd="0" parTransId="{C938231F-3443-4211-BD0D-860916870EA0}" sibTransId="{B8A1EA74-2818-44E6-8594-247E88424F5D}"/>
    <dgm:cxn modelId="{CA268528-3DD6-407E-BA92-5F6729F036B9}" type="presOf" srcId="{4E27860C-B4EE-45FC-A06D-781181204BBD}" destId="{AB00250A-FF48-4043-8711-974037A0A59B}" srcOrd="0" destOrd="0" presId="urn:microsoft.com/office/officeart/2005/8/layout/list1"/>
    <dgm:cxn modelId="{A82DD22D-1FD6-4D8E-83E4-02D35008CE7F}" srcId="{C66C8A6E-CC9A-49A1-979A-DC9E31CEC29B}" destId="{4E27860C-B4EE-45FC-A06D-781181204BBD}" srcOrd="0" destOrd="0" parTransId="{6BDC1A76-50CA-4D29-9D5D-E5F6687A983D}" sibTransId="{F254A55D-562C-45F6-B2BA-0E9E6DF35D2A}"/>
    <dgm:cxn modelId="{7DA3B92F-DA9D-4C14-98B4-ECEEE37C57C5}" srcId="{C66C8A6E-CC9A-49A1-979A-DC9E31CEC29B}" destId="{538C8E93-6DAB-4CCE-83E5-958A262723CE}" srcOrd="5" destOrd="0" parTransId="{F1146C04-C840-4E84-A555-CFCFBF934CBB}" sibTransId="{D71A66CC-951A-435C-A458-1E77CA87243B}"/>
    <dgm:cxn modelId="{8256E235-3821-4DDF-AE7F-27654ADE322F}" type="presOf" srcId="{58FB2DCD-85DC-44F7-8C35-F94BA01EE742}" destId="{AB00250A-FF48-4043-8711-974037A0A59B}" srcOrd="0" destOrd="1" presId="urn:microsoft.com/office/officeart/2005/8/layout/list1"/>
    <dgm:cxn modelId="{B4920145-9662-45F5-BC31-A0F3FA973755}" type="presOf" srcId="{C66C8A6E-CC9A-49A1-979A-DC9E31CEC29B}" destId="{0921C14A-65DD-4967-81E9-9C633BAEFE38}" srcOrd="0" destOrd="0" presId="urn:microsoft.com/office/officeart/2005/8/layout/list1"/>
    <dgm:cxn modelId="{ADA57646-F83C-4584-8648-325AF479A249}" type="presOf" srcId="{E4D022E7-4D1F-44FA-B623-5F45854E673E}" destId="{AB00250A-FF48-4043-8711-974037A0A59B}" srcOrd="0" destOrd="2" presId="urn:microsoft.com/office/officeart/2005/8/layout/list1"/>
    <dgm:cxn modelId="{17B2DB4E-85AD-4CD8-A565-F708E811D453}" srcId="{C66C8A6E-CC9A-49A1-979A-DC9E31CEC29B}" destId="{58FB2DCD-85DC-44F7-8C35-F94BA01EE742}" srcOrd="1" destOrd="0" parTransId="{BC5CC508-CEFD-4FC8-85C9-A9DFA3E6BDCA}" sibTransId="{AA1A616C-9AD1-47A0-81FA-AE02EBA65564}"/>
    <dgm:cxn modelId="{E076186F-87DA-4406-9B59-FBE4F9594385}" type="presOf" srcId="{C66C8A6E-CC9A-49A1-979A-DC9E31CEC29B}" destId="{153F6829-B964-45E3-8C49-167950062A3A}" srcOrd="1" destOrd="0" presId="urn:microsoft.com/office/officeart/2005/8/layout/list1"/>
    <dgm:cxn modelId="{7CFF2D50-3756-4ED3-9880-BAC9DC6E4760}" srcId="{15428D98-CC1E-466C-8F8F-6F76D4CAB772}" destId="{3F418EBB-A20A-483D-9ABF-0C472F93E3F2}" srcOrd="1" destOrd="0" parTransId="{54CAC71A-E702-4B16-8E04-1BB5F86E4655}" sibTransId="{747DF5BF-9B46-4FD8-9E63-CAB3ED7319B7}"/>
    <dgm:cxn modelId="{EA943D7D-CBFA-4525-A228-8DABFA007260}" type="presOf" srcId="{C5F31EB6-2828-4692-8988-9A9B6EDB5850}" destId="{AB00250A-FF48-4043-8711-974037A0A59B}" srcOrd="0" destOrd="7" presId="urn:microsoft.com/office/officeart/2005/8/layout/list1"/>
    <dgm:cxn modelId="{6B68CB82-0B47-4C0E-BCBE-C3DC0A379FB9}" type="presOf" srcId="{538C8E93-6DAB-4CCE-83E5-958A262723CE}" destId="{AB00250A-FF48-4043-8711-974037A0A59B}" srcOrd="0" destOrd="5" presId="urn:microsoft.com/office/officeart/2005/8/layout/list1"/>
    <dgm:cxn modelId="{BFC9558B-B419-4B45-847B-59C48187A410}" type="presOf" srcId="{3F418EBB-A20A-483D-9ABF-0C472F93E3F2}" destId="{C4B5ADFB-0F08-479D-9D52-CF812E7169D2}" srcOrd="1" destOrd="0" presId="urn:microsoft.com/office/officeart/2005/8/layout/list1"/>
    <dgm:cxn modelId="{D4E67C8F-7D84-465A-8C06-9645E5C21B05}" type="presOf" srcId="{6C81ACAE-5512-4526-B57E-4940426593B0}" destId="{BEA1E27B-21D7-4482-A646-F1E85EAE22E8}" srcOrd="1" destOrd="0" presId="urn:microsoft.com/office/officeart/2005/8/layout/list1"/>
    <dgm:cxn modelId="{62E1B295-3ACF-46FD-AF83-C8F2CAC66F26}" srcId="{C66C8A6E-CC9A-49A1-979A-DC9E31CEC29B}" destId="{E4D022E7-4D1F-44FA-B623-5F45854E673E}" srcOrd="2" destOrd="0" parTransId="{0132D058-9583-4935-AE20-66A834C03920}" sibTransId="{62F98E07-3E08-4E7F-8704-39D93A3D328D}"/>
    <dgm:cxn modelId="{67E8F897-85F5-4ADD-A2C9-A77124634B51}" type="presOf" srcId="{71721DFC-12AD-426F-B013-2DF3F3BAEF5F}" destId="{AB00250A-FF48-4043-8711-974037A0A59B}" srcOrd="0" destOrd="3" presId="urn:microsoft.com/office/officeart/2005/8/layout/list1"/>
    <dgm:cxn modelId="{21ADD59D-6BC4-445F-A36D-1ED94B8FC4EC}" type="presOf" srcId="{C92B1197-1F89-47F8-B21F-FCA6527594F7}" destId="{AB00250A-FF48-4043-8711-974037A0A59B}" srcOrd="0" destOrd="6" presId="urn:microsoft.com/office/officeart/2005/8/layout/list1"/>
    <dgm:cxn modelId="{FE1E89A9-D2DB-417C-BA09-4DC392DBD4C2}" type="presOf" srcId="{6C81ACAE-5512-4526-B57E-4940426593B0}" destId="{50AE1F99-EB3C-47B2-AB05-1AE3F544DC33}" srcOrd="0" destOrd="0" presId="urn:microsoft.com/office/officeart/2005/8/layout/list1"/>
    <dgm:cxn modelId="{69B574AF-D042-4593-8144-D1153A273708}" srcId="{15428D98-CC1E-466C-8F8F-6F76D4CAB772}" destId="{6C81ACAE-5512-4526-B57E-4940426593B0}" srcOrd="0" destOrd="0" parTransId="{44917064-BB94-4848-B31E-DA003F2B6442}" sibTransId="{2BE813DA-23BB-4905-A019-3C0AB42050E8}"/>
    <dgm:cxn modelId="{7AE6C4B0-47C0-4EDC-851B-776D15B5088D}" type="presOf" srcId="{15428D98-CC1E-466C-8F8F-6F76D4CAB772}" destId="{0707BB24-401F-482A-B695-0DF06EE3DF3C}" srcOrd="0" destOrd="0" presId="urn:microsoft.com/office/officeart/2005/8/layout/list1"/>
    <dgm:cxn modelId="{C62215B2-6EA1-45C2-BC65-18CE47205F89}" type="presOf" srcId="{9DC94442-D355-403B-9F18-A1FF00AEFA49}" destId="{AB00250A-FF48-4043-8711-974037A0A59B}" srcOrd="0" destOrd="4" presId="urn:microsoft.com/office/officeart/2005/8/layout/list1"/>
    <dgm:cxn modelId="{58866BB5-26F2-4A24-8A8D-87D1DAE7F875}" srcId="{C66C8A6E-CC9A-49A1-979A-DC9E31CEC29B}" destId="{71721DFC-12AD-426F-B013-2DF3F3BAEF5F}" srcOrd="3" destOrd="0" parTransId="{0D2E16C5-CC78-4FA8-8330-ED299B971AD8}" sibTransId="{A40979C4-6331-42BB-A9CA-673451D74105}"/>
    <dgm:cxn modelId="{ACCC40C4-8976-4727-BC56-D99F2CDB3B9A}" srcId="{C66C8A6E-CC9A-49A1-979A-DC9E31CEC29B}" destId="{9DC94442-D355-403B-9F18-A1FF00AEFA49}" srcOrd="4" destOrd="0" parTransId="{DC7B6114-6F6F-4EAE-8754-BE99BEF51D63}" sibTransId="{4FA15B5A-D6D7-4C53-83E5-FB620A39AB14}"/>
    <dgm:cxn modelId="{0CB787C6-26A2-4096-B5FB-EBD2084FF2E1}" srcId="{15428D98-CC1E-466C-8F8F-6F76D4CAB772}" destId="{C66C8A6E-CC9A-49A1-979A-DC9E31CEC29B}" srcOrd="2" destOrd="0" parTransId="{621E6087-CFC2-48C4-87A1-4E8E4F394B26}" sibTransId="{AA8EE5FC-9839-4F61-BD4B-9406F68F6582}"/>
    <dgm:cxn modelId="{287EF8F1-4C1F-4DFE-8F33-4E3A60E3902E}" type="presOf" srcId="{3F418EBB-A20A-483D-9ABF-0C472F93E3F2}" destId="{09549391-23FA-42DE-9A5F-340375379602}" srcOrd="0" destOrd="0" presId="urn:microsoft.com/office/officeart/2005/8/layout/list1"/>
    <dgm:cxn modelId="{BD60BDB8-1D75-43AC-A1D2-310EED53A447}" type="presParOf" srcId="{0707BB24-401F-482A-B695-0DF06EE3DF3C}" destId="{221EA6E5-DDD9-4DF2-9A4D-CFFA6C34EB39}" srcOrd="0" destOrd="0" presId="urn:microsoft.com/office/officeart/2005/8/layout/list1"/>
    <dgm:cxn modelId="{D6EF23A7-F80D-4787-A710-3D140EE27566}" type="presParOf" srcId="{221EA6E5-DDD9-4DF2-9A4D-CFFA6C34EB39}" destId="{50AE1F99-EB3C-47B2-AB05-1AE3F544DC33}" srcOrd="0" destOrd="0" presId="urn:microsoft.com/office/officeart/2005/8/layout/list1"/>
    <dgm:cxn modelId="{C128551A-C4A4-4630-AF8E-A5EF3B39513C}" type="presParOf" srcId="{221EA6E5-DDD9-4DF2-9A4D-CFFA6C34EB39}" destId="{BEA1E27B-21D7-4482-A646-F1E85EAE22E8}" srcOrd="1" destOrd="0" presId="urn:microsoft.com/office/officeart/2005/8/layout/list1"/>
    <dgm:cxn modelId="{CB9E3B53-A1BB-4D4B-BF82-1B1202EC3E43}" type="presParOf" srcId="{0707BB24-401F-482A-B695-0DF06EE3DF3C}" destId="{5418B7CE-C3FE-4DCB-91F7-882FDAC75D25}" srcOrd="1" destOrd="0" presId="urn:microsoft.com/office/officeart/2005/8/layout/list1"/>
    <dgm:cxn modelId="{99BCFBAA-5109-4810-8E35-90C25F1748ED}" type="presParOf" srcId="{0707BB24-401F-482A-B695-0DF06EE3DF3C}" destId="{7780855F-7371-45C8-B5E8-44F2C59D84F4}" srcOrd="2" destOrd="0" presId="urn:microsoft.com/office/officeart/2005/8/layout/list1"/>
    <dgm:cxn modelId="{4BA8DD97-03A1-46ED-8DA4-A409C6F56B6E}" type="presParOf" srcId="{0707BB24-401F-482A-B695-0DF06EE3DF3C}" destId="{96BF350A-7301-4930-AE0F-AAE9BA33FBFF}" srcOrd="3" destOrd="0" presId="urn:microsoft.com/office/officeart/2005/8/layout/list1"/>
    <dgm:cxn modelId="{962EA6FE-7B99-4895-949B-4A72D2289CCC}" type="presParOf" srcId="{0707BB24-401F-482A-B695-0DF06EE3DF3C}" destId="{F88E2F5C-3911-421C-BEFE-83CCB4238E90}" srcOrd="4" destOrd="0" presId="urn:microsoft.com/office/officeart/2005/8/layout/list1"/>
    <dgm:cxn modelId="{BBBD7085-577D-40A4-997B-BC9E459296EB}" type="presParOf" srcId="{F88E2F5C-3911-421C-BEFE-83CCB4238E90}" destId="{09549391-23FA-42DE-9A5F-340375379602}" srcOrd="0" destOrd="0" presId="urn:microsoft.com/office/officeart/2005/8/layout/list1"/>
    <dgm:cxn modelId="{E49B352F-637B-4E9A-923A-8F9D3F3B92CD}" type="presParOf" srcId="{F88E2F5C-3911-421C-BEFE-83CCB4238E90}" destId="{C4B5ADFB-0F08-479D-9D52-CF812E7169D2}" srcOrd="1" destOrd="0" presId="urn:microsoft.com/office/officeart/2005/8/layout/list1"/>
    <dgm:cxn modelId="{9775FCE9-1F3D-44F0-B826-5A185D4D495D}" type="presParOf" srcId="{0707BB24-401F-482A-B695-0DF06EE3DF3C}" destId="{FE731E0A-24DB-49F9-806B-992E1473AB8B}" srcOrd="5" destOrd="0" presId="urn:microsoft.com/office/officeart/2005/8/layout/list1"/>
    <dgm:cxn modelId="{0EF0172D-3A9F-4B02-8548-0FFFE80D2906}" type="presParOf" srcId="{0707BB24-401F-482A-B695-0DF06EE3DF3C}" destId="{AC594737-F770-4D9A-A90D-DAE37B55BD64}" srcOrd="6" destOrd="0" presId="urn:microsoft.com/office/officeart/2005/8/layout/list1"/>
    <dgm:cxn modelId="{F819B478-A8E6-469C-957D-309C650FD863}" type="presParOf" srcId="{0707BB24-401F-482A-B695-0DF06EE3DF3C}" destId="{0D4B5238-7AD3-451A-9125-44099EAE4C03}" srcOrd="7" destOrd="0" presId="urn:microsoft.com/office/officeart/2005/8/layout/list1"/>
    <dgm:cxn modelId="{91399BBB-FB41-437D-B882-F91DF938B818}" type="presParOf" srcId="{0707BB24-401F-482A-B695-0DF06EE3DF3C}" destId="{137C9A9B-34A1-4C0B-B93E-563353B19311}" srcOrd="8" destOrd="0" presId="urn:microsoft.com/office/officeart/2005/8/layout/list1"/>
    <dgm:cxn modelId="{BEB66F4C-67BC-425C-A64C-1D2799C8CDA2}" type="presParOf" srcId="{137C9A9B-34A1-4C0B-B93E-563353B19311}" destId="{0921C14A-65DD-4967-81E9-9C633BAEFE38}" srcOrd="0" destOrd="0" presId="urn:microsoft.com/office/officeart/2005/8/layout/list1"/>
    <dgm:cxn modelId="{FEB9FB70-91B6-41A5-8C63-181945BBDEA2}" type="presParOf" srcId="{137C9A9B-34A1-4C0B-B93E-563353B19311}" destId="{153F6829-B964-45E3-8C49-167950062A3A}" srcOrd="1" destOrd="0" presId="urn:microsoft.com/office/officeart/2005/8/layout/list1"/>
    <dgm:cxn modelId="{13A3C7A6-5DB7-4DB3-BE15-912E97C688AD}" type="presParOf" srcId="{0707BB24-401F-482A-B695-0DF06EE3DF3C}" destId="{93E81EEA-50DE-4229-BCAF-449A423DBB22}" srcOrd="9" destOrd="0" presId="urn:microsoft.com/office/officeart/2005/8/layout/list1"/>
    <dgm:cxn modelId="{257309DC-EC5C-498F-B274-A68D72CF9404}" type="presParOf" srcId="{0707BB24-401F-482A-B695-0DF06EE3DF3C}" destId="{AB00250A-FF48-4043-8711-974037A0A59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6BA41F-FB85-45E5-B282-24E13F7B732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314D647-1E30-44DB-9F82-705C3DEF5099}">
      <dgm:prSet custT="1"/>
      <dgm:spPr/>
      <dgm:t>
        <a:bodyPr/>
        <a:lstStyle/>
        <a:p>
          <a:r>
            <a:rPr lang="en-US" sz="2800" b="1" u="sng" dirty="0"/>
            <a:t>FY 2020-21 Fall FTE Enrollment</a:t>
          </a:r>
          <a:endParaRPr lang="en-US" sz="2800" dirty="0"/>
        </a:p>
      </dgm:t>
    </dgm:pt>
    <dgm:pt modelId="{48738FDF-1AE0-4B22-9466-409C99363740}" type="parTrans" cxnId="{E4A08767-7DEA-4FBD-BD0C-2471364273DB}">
      <dgm:prSet/>
      <dgm:spPr/>
      <dgm:t>
        <a:bodyPr/>
        <a:lstStyle/>
        <a:p>
          <a:endParaRPr lang="en-US"/>
        </a:p>
      </dgm:t>
    </dgm:pt>
    <dgm:pt modelId="{4BB98E11-8380-4FDC-BB15-B53E240F1DD0}" type="sibTrans" cxnId="{E4A08767-7DEA-4FBD-BD0C-2471364273DB}">
      <dgm:prSet/>
      <dgm:spPr/>
      <dgm:t>
        <a:bodyPr/>
        <a:lstStyle/>
        <a:p>
          <a:endParaRPr lang="en-US"/>
        </a:p>
      </dgm:t>
    </dgm:pt>
    <dgm:pt modelId="{61B3C14B-42E1-4279-9828-89AEA60BE564}">
      <dgm:prSet custT="1"/>
      <dgm:spPr/>
      <dgm:t>
        <a:bodyPr/>
        <a:lstStyle/>
        <a:p>
          <a:r>
            <a:rPr lang="en-US" sz="2400" b="1" dirty="0"/>
            <a:t>KCTCS: 40,578</a:t>
          </a:r>
        </a:p>
      </dgm:t>
    </dgm:pt>
    <dgm:pt modelId="{5BA569FB-6BE2-4F6D-AD52-62D4183246D3}" type="parTrans" cxnId="{ABDA20B1-6859-4170-BDA6-01FEEC608BA0}">
      <dgm:prSet/>
      <dgm:spPr/>
      <dgm:t>
        <a:bodyPr/>
        <a:lstStyle/>
        <a:p>
          <a:endParaRPr lang="en-US"/>
        </a:p>
      </dgm:t>
    </dgm:pt>
    <dgm:pt modelId="{B2A30787-CD21-43D5-8ACB-049C370FEDCF}" type="sibTrans" cxnId="{ABDA20B1-6859-4170-BDA6-01FEEC608BA0}">
      <dgm:prSet/>
      <dgm:spPr/>
      <dgm:t>
        <a:bodyPr/>
        <a:lstStyle/>
        <a:p>
          <a:endParaRPr lang="en-US"/>
        </a:p>
      </dgm:t>
    </dgm:pt>
    <dgm:pt modelId="{B61E2122-1D5F-41F8-9CDD-9F7A18303A30}">
      <dgm:prSet/>
      <dgm:spPr/>
      <dgm:t>
        <a:bodyPr/>
        <a:lstStyle/>
        <a:p>
          <a:r>
            <a:rPr lang="en-US"/>
            <a:t>Compared to: </a:t>
          </a:r>
        </a:p>
      </dgm:t>
    </dgm:pt>
    <dgm:pt modelId="{A462CFC1-79E0-4EF3-AE10-8C973FE4AA51}" type="parTrans" cxnId="{6286326A-78C5-4B79-9775-FA9861861580}">
      <dgm:prSet/>
      <dgm:spPr/>
      <dgm:t>
        <a:bodyPr/>
        <a:lstStyle/>
        <a:p>
          <a:endParaRPr lang="en-US"/>
        </a:p>
      </dgm:t>
    </dgm:pt>
    <dgm:pt modelId="{CD0A94E0-B11D-4693-9AD2-BC76DD274F02}" type="sibTrans" cxnId="{6286326A-78C5-4B79-9775-FA9861861580}">
      <dgm:prSet/>
      <dgm:spPr/>
      <dgm:t>
        <a:bodyPr/>
        <a:lstStyle/>
        <a:p>
          <a:endParaRPr lang="en-US"/>
        </a:p>
      </dgm:t>
    </dgm:pt>
    <dgm:pt modelId="{6E12D114-674A-48C8-9432-49A044B2957F}">
      <dgm:prSet/>
      <dgm:spPr/>
      <dgm:t>
        <a:bodyPr/>
        <a:lstStyle/>
        <a:p>
          <a:r>
            <a:rPr lang="en-US"/>
            <a:t>KSU: 1,785</a:t>
          </a:r>
        </a:p>
      </dgm:t>
    </dgm:pt>
    <dgm:pt modelId="{40A0294B-9D06-43BA-BFB0-55EBABB0641C}" type="parTrans" cxnId="{8359884B-7024-4A90-93D5-0422F99F5A80}">
      <dgm:prSet/>
      <dgm:spPr/>
      <dgm:t>
        <a:bodyPr/>
        <a:lstStyle/>
        <a:p>
          <a:endParaRPr lang="en-US"/>
        </a:p>
      </dgm:t>
    </dgm:pt>
    <dgm:pt modelId="{103A3CAB-E1A7-4EFB-9140-8B2B6112D2FD}" type="sibTrans" cxnId="{8359884B-7024-4A90-93D5-0422F99F5A80}">
      <dgm:prSet/>
      <dgm:spPr/>
      <dgm:t>
        <a:bodyPr/>
        <a:lstStyle/>
        <a:p>
          <a:endParaRPr lang="en-US"/>
        </a:p>
      </dgm:t>
    </dgm:pt>
    <dgm:pt modelId="{760ACD98-AD2D-4101-B3E9-1271A095463F}">
      <dgm:prSet/>
      <dgm:spPr/>
      <dgm:t>
        <a:bodyPr/>
        <a:lstStyle/>
        <a:p>
          <a:r>
            <a:rPr lang="en-US"/>
            <a:t>U of L: 18,650</a:t>
          </a:r>
        </a:p>
      </dgm:t>
    </dgm:pt>
    <dgm:pt modelId="{C64F4010-B45D-447C-8FD6-2ABD39D165C8}" type="parTrans" cxnId="{FAAD0D37-927E-4713-81A2-90FB7CF51309}">
      <dgm:prSet/>
      <dgm:spPr/>
      <dgm:t>
        <a:bodyPr/>
        <a:lstStyle/>
        <a:p>
          <a:endParaRPr lang="en-US"/>
        </a:p>
      </dgm:t>
    </dgm:pt>
    <dgm:pt modelId="{5C6E57D9-517E-4AE8-AE49-E207F789BBD2}" type="sibTrans" cxnId="{FAAD0D37-927E-4713-81A2-90FB7CF51309}">
      <dgm:prSet/>
      <dgm:spPr/>
      <dgm:t>
        <a:bodyPr/>
        <a:lstStyle/>
        <a:p>
          <a:endParaRPr lang="en-US"/>
        </a:p>
      </dgm:t>
    </dgm:pt>
    <dgm:pt modelId="{30A30876-496E-495D-8011-A5F02027FDFE}">
      <dgm:prSet/>
      <dgm:spPr/>
      <dgm:t>
        <a:bodyPr/>
        <a:lstStyle/>
        <a:p>
          <a:r>
            <a:rPr lang="en-US"/>
            <a:t>UK: 28,727</a:t>
          </a:r>
        </a:p>
      </dgm:t>
    </dgm:pt>
    <dgm:pt modelId="{D7727DFC-9EC3-4E86-BF8F-53D18F838CD9}" type="parTrans" cxnId="{696D801F-0F9A-4584-B929-AD8AEBC31F25}">
      <dgm:prSet/>
      <dgm:spPr/>
      <dgm:t>
        <a:bodyPr/>
        <a:lstStyle/>
        <a:p>
          <a:endParaRPr lang="en-US"/>
        </a:p>
      </dgm:t>
    </dgm:pt>
    <dgm:pt modelId="{94EA8CBC-0391-4170-8D7A-21887D3A1834}" type="sibTrans" cxnId="{696D801F-0F9A-4584-B929-AD8AEBC31F25}">
      <dgm:prSet/>
      <dgm:spPr/>
      <dgm:t>
        <a:bodyPr/>
        <a:lstStyle/>
        <a:p>
          <a:endParaRPr lang="en-US"/>
        </a:p>
      </dgm:t>
    </dgm:pt>
    <dgm:pt modelId="{2903E68C-3FB9-4098-B7B6-24EC57431C37}">
      <dgm:prSet/>
      <dgm:spPr/>
      <dgm:t>
        <a:bodyPr/>
        <a:lstStyle/>
        <a:p>
          <a:r>
            <a:rPr lang="en-US"/>
            <a:t>MoSU: 6,609</a:t>
          </a:r>
        </a:p>
      </dgm:t>
    </dgm:pt>
    <dgm:pt modelId="{BEDD6546-E2A5-4C71-8FC3-3FA3E75953D2}" type="parTrans" cxnId="{335BAB41-7D1D-42EC-9DF8-F016C61D0D3F}">
      <dgm:prSet/>
      <dgm:spPr/>
      <dgm:t>
        <a:bodyPr/>
        <a:lstStyle/>
        <a:p>
          <a:endParaRPr lang="en-US"/>
        </a:p>
      </dgm:t>
    </dgm:pt>
    <dgm:pt modelId="{CA67678C-6683-4D13-9BA7-060F19D43A16}" type="sibTrans" cxnId="{335BAB41-7D1D-42EC-9DF8-F016C61D0D3F}">
      <dgm:prSet/>
      <dgm:spPr/>
      <dgm:t>
        <a:bodyPr/>
        <a:lstStyle/>
        <a:p>
          <a:endParaRPr lang="en-US"/>
        </a:p>
      </dgm:t>
    </dgm:pt>
    <dgm:pt modelId="{94696F72-47E8-421E-BAEE-680ED490A80B}">
      <dgm:prSet/>
      <dgm:spPr/>
      <dgm:t>
        <a:bodyPr/>
        <a:lstStyle/>
        <a:p>
          <a:r>
            <a:rPr lang="en-US"/>
            <a:t>MuSU: 7,450</a:t>
          </a:r>
        </a:p>
      </dgm:t>
    </dgm:pt>
    <dgm:pt modelId="{34417512-9A5A-485F-8AB0-B613F1008F23}" type="parTrans" cxnId="{824E334D-B22F-414B-B5BE-2371AD836F80}">
      <dgm:prSet/>
      <dgm:spPr/>
      <dgm:t>
        <a:bodyPr/>
        <a:lstStyle/>
        <a:p>
          <a:endParaRPr lang="en-US"/>
        </a:p>
      </dgm:t>
    </dgm:pt>
    <dgm:pt modelId="{C68DDB19-72D5-40D0-91C2-1ED7652C119B}" type="sibTrans" cxnId="{824E334D-B22F-414B-B5BE-2371AD836F80}">
      <dgm:prSet/>
      <dgm:spPr/>
      <dgm:t>
        <a:bodyPr/>
        <a:lstStyle/>
        <a:p>
          <a:endParaRPr lang="en-US"/>
        </a:p>
      </dgm:t>
    </dgm:pt>
    <dgm:pt modelId="{C0B0D935-EE76-4E15-AD17-9F9AFCAA80F7}">
      <dgm:prSet/>
      <dgm:spPr/>
      <dgm:t>
        <a:bodyPr/>
        <a:lstStyle/>
        <a:p>
          <a:r>
            <a:rPr lang="en-US"/>
            <a:t>EKU: 11,532</a:t>
          </a:r>
        </a:p>
      </dgm:t>
    </dgm:pt>
    <dgm:pt modelId="{FE463114-9873-4D65-ACD8-8ECECA703532}" type="parTrans" cxnId="{4D8BB6A3-120B-415B-B019-A478F8C622ED}">
      <dgm:prSet/>
      <dgm:spPr/>
      <dgm:t>
        <a:bodyPr/>
        <a:lstStyle/>
        <a:p>
          <a:endParaRPr lang="en-US"/>
        </a:p>
      </dgm:t>
    </dgm:pt>
    <dgm:pt modelId="{6F081C3E-826F-4E55-825B-F7FE0EA50EC1}" type="sibTrans" cxnId="{4D8BB6A3-120B-415B-B019-A478F8C622ED}">
      <dgm:prSet/>
      <dgm:spPr/>
      <dgm:t>
        <a:bodyPr/>
        <a:lstStyle/>
        <a:p>
          <a:endParaRPr lang="en-US"/>
        </a:p>
      </dgm:t>
    </dgm:pt>
    <dgm:pt modelId="{771D7014-C14D-4F98-B9E1-843BF72459FF}">
      <dgm:prSet/>
      <dgm:spPr/>
      <dgm:t>
        <a:bodyPr/>
        <a:lstStyle/>
        <a:p>
          <a:r>
            <a:rPr lang="en-US"/>
            <a:t>WKU: 13,995</a:t>
          </a:r>
        </a:p>
      </dgm:t>
    </dgm:pt>
    <dgm:pt modelId="{B6F31691-757A-4AB6-90AD-06B352EA8E88}" type="parTrans" cxnId="{2D7B0DE7-CE07-4210-A0E3-898FF9FABD16}">
      <dgm:prSet/>
      <dgm:spPr/>
      <dgm:t>
        <a:bodyPr/>
        <a:lstStyle/>
        <a:p>
          <a:endParaRPr lang="en-US"/>
        </a:p>
      </dgm:t>
    </dgm:pt>
    <dgm:pt modelId="{635D45AB-0402-4147-946E-01D947699952}" type="sibTrans" cxnId="{2D7B0DE7-CE07-4210-A0E3-898FF9FABD16}">
      <dgm:prSet/>
      <dgm:spPr/>
      <dgm:t>
        <a:bodyPr/>
        <a:lstStyle/>
        <a:p>
          <a:endParaRPr lang="en-US"/>
        </a:p>
      </dgm:t>
    </dgm:pt>
    <dgm:pt modelId="{1984FA01-A5C6-41EA-BE7C-B70D368EE788}">
      <dgm:prSet/>
      <dgm:spPr/>
      <dgm:t>
        <a:bodyPr/>
        <a:lstStyle/>
        <a:p>
          <a:r>
            <a:rPr lang="en-US"/>
            <a:t>NKU:  11,814</a:t>
          </a:r>
        </a:p>
      </dgm:t>
    </dgm:pt>
    <dgm:pt modelId="{EAD854FC-4022-45DD-89BB-DF8320DCA8B1}" type="parTrans" cxnId="{FF872985-5F9F-4C20-B788-FB3C337E135D}">
      <dgm:prSet/>
      <dgm:spPr/>
      <dgm:t>
        <a:bodyPr/>
        <a:lstStyle/>
        <a:p>
          <a:endParaRPr lang="en-US"/>
        </a:p>
      </dgm:t>
    </dgm:pt>
    <dgm:pt modelId="{98D83EBE-92D1-4D9F-934A-C28F5603047F}" type="sibTrans" cxnId="{FF872985-5F9F-4C20-B788-FB3C337E135D}">
      <dgm:prSet/>
      <dgm:spPr/>
      <dgm:t>
        <a:bodyPr/>
        <a:lstStyle/>
        <a:p>
          <a:endParaRPr lang="en-US"/>
        </a:p>
      </dgm:t>
    </dgm:pt>
    <dgm:pt modelId="{B8B78240-43FD-47D4-87D5-F38DFA184A17}" type="pres">
      <dgm:prSet presAssocID="{196BA41F-FB85-45E5-B282-24E13F7B732F}" presName="linear" presStyleCnt="0">
        <dgm:presLayoutVars>
          <dgm:dir/>
          <dgm:animLvl val="lvl"/>
          <dgm:resizeHandles val="exact"/>
        </dgm:presLayoutVars>
      </dgm:prSet>
      <dgm:spPr/>
    </dgm:pt>
    <dgm:pt modelId="{A9E1C201-DC19-4AFB-984C-1DFE34460EE1}" type="pres">
      <dgm:prSet presAssocID="{A314D647-1E30-44DB-9F82-705C3DEF5099}" presName="parentLin" presStyleCnt="0"/>
      <dgm:spPr/>
    </dgm:pt>
    <dgm:pt modelId="{92AE3D90-40B7-442A-ACB7-F1EA54027D0A}" type="pres">
      <dgm:prSet presAssocID="{A314D647-1E30-44DB-9F82-705C3DEF5099}" presName="parentLeftMargin" presStyleLbl="node1" presStyleIdx="0" presStyleCnt="3"/>
      <dgm:spPr/>
    </dgm:pt>
    <dgm:pt modelId="{8A13ED37-AFF2-44EC-8C57-377B78607353}" type="pres">
      <dgm:prSet presAssocID="{A314D647-1E30-44DB-9F82-705C3DEF5099}" presName="parentText" presStyleLbl="node1" presStyleIdx="0" presStyleCnt="3" custScaleX="128447">
        <dgm:presLayoutVars>
          <dgm:chMax val="0"/>
          <dgm:bulletEnabled val="1"/>
        </dgm:presLayoutVars>
      </dgm:prSet>
      <dgm:spPr/>
    </dgm:pt>
    <dgm:pt modelId="{1193FF72-A6EB-42EB-95A6-91DFDB1A2EDB}" type="pres">
      <dgm:prSet presAssocID="{A314D647-1E30-44DB-9F82-705C3DEF5099}" presName="negativeSpace" presStyleCnt="0"/>
      <dgm:spPr/>
    </dgm:pt>
    <dgm:pt modelId="{90CD7911-9E9A-40AA-8B30-BB561CC8311E}" type="pres">
      <dgm:prSet presAssocID="{A314D647-1E30-44DB-9F82-705C3DEF5099}" presName="childText" presStyleLbl="conFgAcc1" presStyleIdx="0" presStyleCnt="3">
        <dgm:presLayoutVars>
          <dgm:bulletEnabled val="1"/>
        </dgm:presLayoutVars>
      </dgm:prSet>
      <dgm:spPr/>
    </dgm:pt>
    <dgm:pt modelId="{7717113D-DBD0-4F66-81E9-5B9CBFB69272}" type="pres">
      <dgm:prSet presAssocID="{4BB98E11-8380-4FDC-BB15-B53E240F1DD0}" presName="spaceBetweenRectangles" presStyleCnt="0"/>
      <dgm:spPr/>
    </dgm:pt>
    <dgm:pt modelId="{EC4E85C5-CC27-4FF2-8E59-8E19A9CA077D}" type="pres">
      <dgm:prSet presAssocID="{61B3C14B-42E1-4279-9828-89AEA60BE564}" presName="parentLin" presStyleCnt="0"/>
      <dgm:spPr/>
    </dgm:pt>
    <dgm:pt modelId="{67342E07-73D6-419C-96DE-B05FA1D4A630}" type="pres">
      <dgm:prSet presAssocID="{61B3C14B-42E1-4279-9828-89AEA60BE564}" presName="parentLeftMargin" presStyleLbl="node1" presStyleIdx="0" presStyleCnt="3"/>
      <dgm:spPr/>
    </dgm:pt>
    <dgm:pt modelId="{488B074E-6BB2-4D06-A929-DE9F2096B737}" type="pres">
      <dgm:prSet presAssocID="{61B3C14B-42E1-4279-9828-89AEA60BE564}" presName="parentText" presStyleLbl="node1" presStyleIdx="1" presStyleCnt="3">
        <dgm:presLayoutVars>
          <dgm:chMax val="0"/>
          <dgm:bulletEnabled val="1"/>
        </dgm:presLayoutVars>
      </dgm:prSet>
      <dgm:spPr/>
    </dgm:pt>
    <dgm:pt modelId="{A560391D-DECB-4561-B8B6-F5B3B2BDA346}" type="pres">
      <dgm:prSet presAssocID="{61B3C14B-42E1-4279-9828-89AEA60BE564}" presName="negativeSpace" presStyleCnt="0"/>
      <dgm:spPr/>
    </dgm:pt>
    <dgm:pt modelId="{88FC1486-3752-4159-A7C8-EACEB800E488}" type="pres">
      <dgm:prSet presAssocID="{61B3C14B-42E1-4279-9828-89AEA60BE564}" presName="childText" presStyleLbl="conFgAcc1" presStyleIdx="1" presStyleCnt="3">
        <dgm:presLayoutVars>
          <dgm:bulletEnabled val="1"/>
        </dgm:presLayoutVars>
      </dgm:prSet>
      <dgm:spPr/>
    </dgm:pt>
    <dgm:pt modelId="{710444F9-1D62-40CD-861F-39050026AFB7}" type="pres">
      <dgm:prSet presAssocID="{B2A30787-CD21-43D5-8ACB-049C370FEDCF}" presName="spaceBetweenRectangles" presStyleCnt="0"/>
      <dgm:spPr/>
    </dgm:pt>
    <dgm:pt modelId="{270A09D7-74D0-4B99-B980-3FB55D1CC9C5}" type="pres">
      <dgm:prSet presAssocID="{B61E2122-1D5F-41F8-9CDD-9F7A18303A30}" presName="parentLin" presStyleCnt="0"/>
      <dgm:spPr/>
    </dgm:pt>
    <dgm:pt modelId="{30E19B89-F558-479C-802C-A98907066C5B}" type="pres">
      <dgm:prSet presAssocID="{B61E2122-1D5F-41F8-9CDD-9F7A18303A30}" presName="parentLeftMargin" presStyleLbl="node1" presStyleIdx="1" presStyleCnt="3"/>
      <dgm:spPr/>
    </dgm:pt>
    <dgm:pt modelId="{160719D1-791E-41B8-9950-E97598E01104}" type="pres">
      <dgm:prSet presAssocID="{B61E2122-1D5F-41F8-9CDD-9F7A18303A30}" presName="parentText" presStyleLbl="node1" presStyleIdx="2" presStyleCnt="3">
        <dgm:presLayoutVars>
          <dgm:chMax val="0"/>
          <dgm:bulletEnabled val="1"/>
        </dgm:presLayoutVars>
      </dgm:prSet>
      <dgm:spPr/>
    </dgm:pt>
    <dgm:pt modelId="{C5DA9DB2-0F97-4782-9889-4078123659CD}" type="pres">
      <dgm:prSet presAssocID="{B61E2122-1D5F-41F8-9CDD-9F7A18303A30}" presName="negativeSpace" presStyleCnt="0"/>
      <dgm:spPr/>
    </dgm:pt>
    <dgm:pt modelId="{CECAC05F-7FE0-4368-A703-7CBB66086F82}" type="pres">
      <dgm:prSet presAssocID="{B61E2122-1D5F-41F8-9CDD-9F7A18303A30}" presName="childText" presStyleLbl="conFgAcc1" presStyleIdx="2" presStyleCnt="3">
        <dgm:presLayoutVars>
          <dgm:bulletEnabled val="1"/>
        </dgm:presLayoutVars>
      </dgm:prSet>
      <dgm:spPr/>
    </dgm:pt>
  </dgm:ptLst>
  <dgm:cxnLst>
    <dgm:cxn modelId="{EDD79A03-ABAD-4507-A2C9-4FE64F3E7CBE}" type="presOf" srcId="{771D7014-C14D-4F98-B9E1-843BF72459FF}" destId="{CECAC05F-7FE0-4368-A703-7CBB66086F82}" srcOrd="0" destOrd="6" presId="urn:microsoft.com/office/officeart/2005/8/layout/list1"/>
    <dgm:cxn modelId="{15FF0913-5731-489A-89E0-3209EE09BD9B}" type="presOf" srcId="{61B3C14B-42E1-4279-9828-89AEA60BE564}" destId="{67342E07-73D6-419C-96DE-B05FA1D4A630}" srcOrd="0" destOrd="0" presId="urn:microsoft.com/office/officeart/2005/8/layout/list1"/>
    <dgm:cxn modelId="{696D801F-0F9A-4584-B929-AD8AEBC31F25}" srcId="{B61E2122-1D5F-41F8-9CDD-9F7A18303A30}" destId="{30A30876-496E-495D-8011-A5F02027FDFE}" srcOrd="2" destOrd="0" parTransId="{D7727DFC-9EC3-4E86-BF8F-53D18F838CD9}" sibTransId="{94EA8CBC-0391-4170-8D7A-21887D3A1834}"/>
    <dgm:cxn modelId="{8B21AB23-110D-4A52-921C-AAC9E9C7606B}" type="presOf" srcId="{B61E2122-1D5F-41F8-9CDD-9F7A18303A30}" destId="{160719D1-791E-41B8-9950-E97598E01104}" srcOrd="1" destOrd="0" presId="urn:microsoft.com/office/officeart/2005/8/layout/list1"/>
    <dgm:cxn modelId="{F19D7C32-21C8-469C-81FE-CC17013C5686}" type="presOf" srcId="{94696F72-47E8-421E-BAEE-680ED490A80B}" destId="{CECAC05F-7FE0-4368-A703-7CBB66086F82}" srcOrd="0" destOrd="4" presId="urn:microsoft.com/office/officeart/2005/8/layout/list1"/>
    <dgm:cxn modelId="{AE86E234-4BC6-4397-8049-5991C4BF7570}" type="presOf" srcId="{2903E68C-3FB9-4098-B7B6-24EC57431C37}" destId="{CECAC05F-7FE0-4368-A703-7CBB66086F82}" srcOrd="0" destOrd="3" presId="urn:microsoft.com/office/officeart/2005/8/layout/list1"/>
    <dgm:cxn modelId="{4E32E534-89D6-4A0B-A1EF-8B728F5F012B}" type="presOf" srcId="{1984FA01-A5C6-41EA-BE7C-B70D368EE788}" destId="{CECAC05F-7FE0-4368-A703-7CBB66086F82}" srcOrd="0" destOrd="7" presId="urn:microsoft.com/office/officeart/2005/8/layout/list1"/>
    <dgm:cxn modelId="{FAAD0D37-927E-4713-81A2-90FB7CF51309}" srcId="{B61E2122-1D5F-41F8-9CDD-9F7A18303A30}" destId="{760ACD98-AD2D-4101-B3E9-1271A095463F}" srcOrd="1" destOrd="0" parTransId="{C64F4010-B45D-447C-8FD6-2ABD39D165C8}" sibTransId="{5C6E57D9-517E-4AE8-AE49-E207F789BBD2}"/>
    <dgm:cxn modelId="{0ABD1441-0F60-4AF3-AE2B-C02F435FA6B4}" type="presOf" srcId="{A314D647-1E30-44DB-9F82-705C3DEF5099}" destId="{92AE3D90-40B7-442A-ACB7-F1EA54027D0A}" srcOrd="0" destOrd="0" presId="urn:microsoft.com/office/officeart/2005/8/layout/list1"/>
    <dgm:cxn modelId="{335BAB41-7D1D-42EC-9DF8-F016C61D0D3F}" srcId="{B61E2122-1D5F-41F8-9CDD-9F7A18303A30}" destId="{2903E68C-3FB9-4098-B7B6-24EC57431C37}" srcOrd="3" destOrd="0" parTransId="{BEDD6546-E2A5-4C71-8FC3-3FA3E75953D2}" sibTransId="{CA67678C-6683-4D13-9BA7-060F19D43A16}"/>
    <dgm:cxn modelId="{E4A08767-7DEA-4FBD-BD0C-2471364273DB}" srcId="{196BA41F-FB85-45E5-B282-24E13F7B732F}" destId="{A314D647-1E30-44DB-9F82-705C3DEF5099}" srcOrd="0" destOrd="0" parTransId="{48738FDF-1AE0-4B22-9466-409C99363740}" sibTransId="{4BB98E11-8380-4FDC-BB15-B53E240F1DD0}"/>
    <dgm:cxn modelId="{6286326A-78C5-4B79-9775-FA9861861580}" srcId="{196BA41F-FB85-45E5-B282-24E13F7B732F}" destId="{B61E2122-1D5F-41F8-9CDD-9F7A18303A30}" srcOrd="2" destOrd="0" parTransId="{A462CFC1-79E0-4EF3-AE10-8C973FE4AA51}" sibTransId="{CD0A94E0-B11D-4693-9AD2-BC76DD274F02}"/>
    <dgm:cxn modelId="{8359884B-7024-4A90-93D5-0422F99F5A80}" srcId="{B61E2122-1D5F-41F8-9CDD-9F7A18303A30}" destId="{6E12D114-674A-48C8-9432-49A044B2957F}" srcOrd="0" destOrd="0" parTransId="{40A0294B-9D06-43BA-BFB0-55EBABB0641C}" sibTransId="{103A3CAB-E1A7-4EFB-9140-8B2B6112D2FD}"/>
    <dgm:cxn modelId="{824E334D-B22F-414B-B5BE-2371AD836F80}" srcId="{B61E2122-1D5F-41F8-9CDD-9F7A18303A30}" destId="{94696F72-47E8-421E-BAEE-680ED490A80B}" srcOrd="4" destOrd="0" parTransId="{34417512-9A5A-485F-8AB0-B613F1008F23}" sibTransId="{C68DDB19-72D5-40D0-91C2-1ED7652C119B}"/>
    <dgm:cxn modelId="{65155954-6911-449A-A57F-901A3500A773}" type="presOf" srcId="{A314D647-1E30-44DB-9F82-705C3DEF5099}" destId="{8A13ED37-AFF2-44EC-8C57-377B78607353}" srcOrd="1" destOrd="0" presId="urn:microsoft.com/office/officeart/2005/8/layout/list1"/>
    <dgm:cxn modelId="{FF872985-5F9F-4C20-B788-FB3C337E135D}" srcId="{B61E2122-1D5F-41F8-9CDD-9F7A18303A30}" destId="{1984FA01-A5C6-41EA-BE7C-B70D368EE788}" srcOrd="7" destOrd="0" parTransId="{EAD854FC-4022-45DD-89BB-DF8320DCA8B1}" sibTransId="{98D83EBE-92D1-4D9F-934A-C28F5603047F}"/>
    <dgm:cxn modelId="{4B45618D-87AC-443F-82B2-B6778297C537}" type="presOf" srcId="{196BA41F-FB85-45E5-B282-24E13F7B732F}" destId="{B8B78240-43FD-47D4-87D5-F38DFA184A17}" srcOrd="0" destOrd="0" presId="urn:microsoft.com/office/officeart/2005/8/layout/list1"/>
    <dgm:cxn modelId="{A33B2A9D-6823-4BAE-9670-37F5BC0DE428}" type="presOf" srcId="{760ACD98-AD2D-4101-B3E9-1271A095463F}" destId="{CECAC05F-7FE0-4368-A703-7CBB66086F82}" srcOrd="0" destOrd="1" presId="urn:microsoft.com/office/officeart/2005/8/layout/list1"/>
    <dgm:cxn modelId="{4D8BB6A3-120B-415B-B019-A478F8C622ED}" srcId="{B61E2122-1D5F-41F8-9CDD-9F7A18303A30}" destId="{C0B0D935-EE76-4E15-AD17-9F9AFCAA80F7}" srcOrd="5" destOrd="0" parTransId="{FE463114-9873-4D65-ACD8-8ECECA703532}" sibTransId="{6F081C3E-826F-4E55-825B-F7FE0EA50EC1}"/>
    <dgm:cxn modelId="{ABDA20B1-6859-4170-BDA6-01FEEC608BA0}" srcId="{196BA41F-FB85-45E5-B282-24E13F7B732F}" destId="{61B3C14B-42E1-4279-9828-89AEA60BE564}" srcOrd="1" destOrd="0" parTransId="{5BA569FB-6BE2-4F6D-AD52-62D4183246D3}" sibTransId="{B2A30787-CD21-43D5-8ACB-049C370FEDCF}"/>
    <dgm:cxn modelId="{A52CF0B7-892E-4230-A9BD-44AFCA8F836B}" type="presOf" srcId="{B61E2122-1D5F-41F8-9CDD-9F7A18303A30}" destId="{30E19B89-F558-479C-802C-A98907066C5B}" srcOrd="0" destOrd="0" presId="urn:microsoft.com/office/officeart/2005/8/layout/list1"/>
    <dgm:cxn modelId="{66FF66C1-C6FF-4777-B308-909B20A31743}" type="presOf" srcId="{6E12D114-674A-48C8-9432-49A044B2957F}" destId="{CECAC05F-7FE0-4368-A703-7CBB66086F82}" srcOrd="0" destOrd="0" presId="urn:microsoft.com/office/officeart/2005/8/layout/list1"/>
    <dgm:cxn modelId="{F3DB22D4-C1F3-4DF1-BEDE-EA064781B807}" type="presOf" srcId="{C0B0D935-EE76-4E15-AD17-9F9AFCAA80F7}" destId="{CECAC05F-7FE0-4368-A703-7CBB66086F82}" srcOrd="0" destOrd="5" presId="urn:microsoft.com/office/officeart/2005/8/layout/list1"/>
    <dgm:cxn modelId="{410A55E3-F0AC-4F7E-A12B-671DFB5E599D}" type="presOf" srcId="{30A30876-496E-495D-8011-A5F02027FDFE}" destId="{CECAC05F-7FE0-4368-A703-7CBB66086F82}" srcOrd="0" destOrd="2" presId="urn:microsoft.com/office/officeart/2005/8/layout/list1"/>
    <dgm:cxn modelId="{2D7B0DE7-CE07-4210-A0E3-898FF9FABD16}" srcId="{B61E2122-1D5F-41F8-9CDD-9F7A18303A30}" destId="{771D7014-C14D-4F98-B9E1-843BF72459FF}" srcOrd="6" destOrd="0" parTransId="{B6F31691-757A-4AB6-90AD-06B352EA8E88}" sibTransId="{635D45AB-0402-4147-946E-01D947699952}"/>
    <dgm:cxn modelId="{43B8EAEC-ABAA-42B7-9976-AFFEF1EB1285}" type="presOf" srcId="{61B3C14B-42E1-4279-9828-89AEA60BE564}" destId="{488B074E-6BB2-4D06-A929-DE9F2096B737}" srcOrd="1" destOrd="0" presId="urn:microsoft.com/office/officeart/2005/8/layout/list1"/>
    <dgm:cxn modelId="{480A5553-9DF3-4666-8FF8-C3AEDB2DC6A7}" type="presParOf" srcId="{B8B78240-43FD-47D4-87D5-F38DFA184A17}" destId="{A9E1C201-DC19-4AFB-984C-1DFE34460EE1}" srcOrd="0" destOrd="0" presId="urn:microsoft.com/office/officeart/2005/8/layout/list1"/>
    <dgm:cxn modelId="{9C33E32D-DD4F-4D4F-983B-E44EB014E515}" type="presParOf" srcId="{A9E1C201-DC19-4AFB-984C-1DFE34460EE1}" destId="{92AE3D90-40B7-442A-ACB7-F1EA54027D0A}" srcOrd="0" destOrd="0" presId="urn:microsoft.com/office/officeart/2005/8/layout/list1"/>
    <dgm:cxn modelId="{FAE373E0-DA5C-429E-A199-0CAD7BD63AE1}" type="presParOf" srcId="{A9E1C201-DC19-4AFB-984C-1DFE34460EE1}" destId="{8A13ED37-AFF2-44EC-8C57-377B78607353}" srcOrd="1" destOrd="0" presId="urn:microsoft.com/office/officeart/2005/8/layout/list1"/>
    <dgm:cxn modelId="{8B2936FB-05EE-4C96-8D11-59EA162D0895}" type="presParOf" srcId="{B8B78240-43FD-47D4-87D5-F38DFA184A17}" destId="{1193FF72-A6EB-42EB-95A6-91DFDB1A2EDB}" srcOrd="1" destOrd="0" presId="urn:microsoft.com/office/officeart/2005/8/layout/list1"/>
    <dgm:cxn modelId="{1685BB12-ACB1-4900-9F1E-DE6853C5D1B4}" type="presParOf" srcId="{B8B78240-43FD-47D4-87D5-F38DFA184A17}" destId="{90CD7911-9E9A-40AA-8B30-BB561CC8311E}" srcOrd="2" destOrd="0" presId="urn:microsoft.com/office/officeart/2005/8/layout/list1"/>
    <dgm:cxn modelId="{15DD51D5-909E-4C34-ADEB-A9FA9DBB28F6}" type="presParOf" srcId="{B8B78240-43FD-47D4-87D5-F38DFA184A17}" destId="{7717113D-DBD0-4F66-81E9-5B9CBFB69272}" srcOrd="3" destOrd="0" presId="urn:microsoft.com/office/officeart/2005/8/layout/list1"/>
    <dgm:cxn modelId="{8E5298EB-3FB0-421E-832E-44DDFC9EF325}" type="presParOf" srcId="{B8B78240-43FD-47D4-87D5-F38DFA184A17}" destId="{EC4E85C5-CC27-4FF2-8E59-8E19A9CA077D}" srcOrd="4" destOrd="0" presId="urn:microsoft.com/office/officeart/2005/8/layout/list1"/>
    <dgm:cxn modelId="{D3656323-0A9B-44B1-97E0-2FC71DC26E6A}" type="presParOf" srcId="{EC4E85C5-CC27-4FF2-8E59-8E19A9CA077D}" destId="{67342E07-73D6-419C-96DE-B05FA1D4A630}" srcOrd="0" destOrd="0" presId="urn:microsoft.com/office/officeart/2005/8/layout/list1"/>
    <dgm:cxn modelId="{5B6EA31B-696C-4F1E-9DD7-B3A651AE336D}" type="presParOf" srcId="{EC4E85C5-CC27-4FF2-8E59-8E19A9CA077D}" destId="{488B074E-6BB2-4D06-A929-DE9F2096B737}" srcOrd="1" destOrd="0" presId="urn:microsoft.com/office/officeart/2005/8/layout/list1"/>
    <dgm:cxn modelId="{CD03FC46-F315-4AD4-8E2F-B21AC4630AD2}" type="presParOf" srcId="{B8B78240-43FD-47D4-87D5-F38DFA184A17}" destId="{A560391D-DECB-4561-B8B6-F5B3B2BDA346}" srcOrd="5" destOrd="0" presId="urn:microsoft.com/office/officeart/2005/8/layout/list1"/>
    <dgm:cxn modelId="{FEDE35BB-09B9-4E9A-8405-09591957A8AB}" type="presParOf" srcId="{B8B78240-43FD-47D4-87D5-F38DFA184A17}" destId="{88FC1486-3752-4159-A7C8-EACEB800E488}" srcOrd="6" destOrd="0" presId="urn:microsoft.com/office/officeart/2005/8/layout/list1"/>
    <dgm:cxn modelId="{60BC151A-549F-4599-A61A-50824D000E1D}" type="presParOf" srcId="{B8B78240-43FD-47D4-87D5-F38DFA184A17}" destId="{710444F9-1D62-40CD-861F-39050026AFB7}" srcOrd="7" destOrd="0" presId="urn:microsoft.com/office/officeart/2005/8/layout/list1"/>
    <dgm:cxn modelId="{238AABE9-75C3-4C47-8C3E-15127D7E2FDC}" type="presParOf" srcId="{B8B78240-43FD-47D4-87D5-F38DFA184A17}" destId="{270A09D7-74D0-4B99-B980-3FB55D1CC9C5}" srcOrd="8" destOrd="0" presId="urn:microsoft.com/office/officeart/2005/8/layout/list1"/>
    <dgm:cxn modelId="{F3E8DA42-2EF7-45A6-9D53-1A8301851863}" type="presParOf" srcId="{270A09D7-74D0-4B99-B980-3FB55D1CC9C5}" destId="{30E19B89-F558-479C-802C-A98907066C5B}" srcOrd="0" destOrd="0" presId="urn:microsoft.com/office/officeart/2005/8/layout/list1"/>
    <dgm:cxn modelId="{69F2F390-E987-4D7A-93FD-C84E4247FF8C}" type="presParOf" srcId="{270A09D7-74D0-4B99-B980-3FB55D1CC9C5}" destId="{160719D1-791E-41B8-9950-E97598E01104}" srcOrd="1" destOrd="0" presId="urn:microsoft.com/office/officeart/2005/8/layout/list1"/>
    <dgm:cxn modelId="{B4A5359F-F080-4DA5-92F4-592E0AC0F77E}" type="presParOf" srcId="{B8B78240-43FD-47D4-87D5-F38DFA184A17}" destId="{C5DA9DB2-0F97-4782-9889-4078123659CD}" srcOrd="9" destOrd="0" presId="urn:microsoft.com/office/officeart/2005/8/layout/list1"/>
    <dgm:cxn modelId="{AC81D5C3-7A63-4103-933B-69D1F02ED9BF}" type="presParOf" srcId="{B8B78240-43FD-47D4-87D5-F38DFA184A17}" destId="{CECAC05F-7FE0-4368-A703-7CBB66086F8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0855F-7371-45C8-B5E8-44F2C59D84F4}">
      <dsp:nvSpPr>
        <dsp:cNvPr id="0" name=""/>
        <dsp:cNvSpPr/>
      </dsp:nvSpPr>
      <dsp:spPr>
        <a:xfrm>
          <a:off x="0" y="640579"/>
          <a:ext cx="9545652"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A1E27B-21D7-4482-A646-F1E85EAE22E8}">
      <dsp:nvSpPr>
        <dsp:cNvPr id="0" name=""/>
        <dsp:cNvSpPr/>
      </dsp:nvSpPr>
      <dsp:spPr>
        <a:xfrm>
          <a:off x="477282" y="33327"/>
          <a:ext cx="8963042" cy="8581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562" tIns="0" rIns="252562" bIns="0" numCol="1" spcCol="1270" anchor="ctr" anchorCtr="0">
          <a:noAutofit/>
        </a:bodyPr>
        <a:lstStyle/>
        <a:p>
          <a:pPr marL="0" lvl="0" indent="0" algn="l" defTabSz="1066800">
            <a:lnSpc>
              <a:spcPct val="90000"/>
            </a:lnSpc>
            <a:spcBef>
              <a:spcPct val="0"/>
            </a:spcBef>
            <a:spcAft>
              <a:spcPct val="35000"/>
            </a:spcAft>
            <a:buNone/>
          </a:pPr>
          <a:r>
            <a:rPr lang="en-US" sz="2400" b="1" u="sng" kern="1200" dirty="0"/>
            <a:t>FY 2020-21 state funding per Full-time Equivalent (FTE) students</a:t>
          </a:r>
          <a:endParaRPr lang="en-US" sz="2400" kern="1200" dirty="0"/>
        </a:p>
      </dsp:txBody>
      <dsp:txXfrm>
        <a:off x="519174" y="75219"/>
        <a:ext cx="8879258" cy="774387"/>
      </dsp:txXfrm>
    </dsp:sp>
    <dsp:sp modelId="{AC594737-F770-4D9A-A90D-DAE37B55BD64}">
      <dsp:nvSpPr>
        <dsp:cNvPr id="0" name=""/>
        <dsp:cNvSpPr/>
      </dsp:nvSpPr>
      <dsp:spPr>
        <a:xfrm>
          <a:off x="0" y="1411699"/>
          <a:ext cx="9545652"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B5ADFB-0F08-479D-9D52-CF812E7169D2}">
      <dsp:nvSpPr>
        <dsp:cNvPr id="0" name=""/>
        <dsp:cNvSpPr/>
      </dsp:nvSpPr>
      <dsp:spPr>
        <a:xfrm>
          <a:off x="477282" y="1160779"/>
          <a:ext cx="6681956"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562" tIns="0" rIns="252562" bIns="0" numCol="1" spcCol="1270" anchor="ctr" anchorCtr="0">
          <a:noAutofit/>
        </a:bodyPr>
        <a:lstStyle/>
        <a:p>
          <a:pPr marL="0" lvl="0" indent="0" algn="l" defTabSz="1066800">
            <a:lnSpc>
              <a:spcPct val="90000"/>
            </a:lnSpc>
            <a:spcBef>
              <a:spcPct val="0"/>
            </a:spcBef>
            <a:spcAft>
              <a:spcPct val="35000"/>
            </a:spcAft>
            <a:buNone/>
          </a:pPr>
          <a:r>
            <a:rPr lang="en-US" sz="2400" b="1" kern="1200" dirty="0"/>
            <a:t>KCTCS: $3,986. </a:t>
          </a:r>
        </a:p>
      </dsp:txBody>
      <dsp:txXfrm>
        <a:off x="501780" y="1185277"/>
        <a:ext cx="6632960" cy="452844"/>
      </dsp:txXfrm>
    </dsp:sp>
    <dsp:sp modelId="{AB00250A-FF48-4043-8711-974037A0A59B}">
      <dsp:nvSpPr>
        <dsp:cNvPr id="0" name=""/>
        <dsp:cNvSpPr/>
      </dsp:nvSpPr>
      <dsp:spPr>
        <a:xfrm>
          <a:off x="0" y="2182819"/>
          <a:ext cx="9545652" cy="2677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0849" tIns="354076" rIns="74084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KSU: $9,888</a:t>
          </a:r>
        </a:p>
        <a:p>
          <a:pPr marL="171450" lvl="1" indent="-171450" algn="l" defTabSz="755650">
            <a:lnSpc>
              <a:spcPct val="90000"/>
            </a:lnSpc>
            <a:spcBef>
              <a:spcPct val="0"/>
            </a:spcBef>
            <a:spcAft>
              <a:spcPct val="15000"/>
            </a:spcAft>
            <a:buChar char="•"/>
          </a:pPr>
          <a:r>
            <a:rPr lang="en-US" sz="1700" kern="1200"/>
            <a:t>U of L: $6,610</a:t>
          </a:r>
        </a:p>
        <a:p>
          <a:pPr marL="171450" lvl="1" indent="-171450" algn="l" defTabSz="755650">
            <a:lnSpc>
              <a:spcPct val="90000"/>
            </a:lnSpc>
            <a:spcBef>
              <a:spcPct val="0"/>
            </a:spcBef>
            <a:spcAft>
              <a:spcPct val="15000"/>
            </a:spcAft>
            <a:buChar char="•"/>
          </a:pPr>
          <a:r>
            <a:rPr lang="en-US" sz="1700" kern="1200"/>
            <a:t>UK: $6,214</a:t>
          </a:r>
        </a:p>
        <a:p>
          <a:pPr marL="171450" lvl="1" indent="-171450" algn="l" defTabSz="755650">
            <a:lnSpc>
              <a:spcPct val="90000"/>
            </a:lnSpc>
            <a:spcBef>
              <a:spcPct val="0"/>
            </a:spcBef>
            <a:spcAft>
              <a:spcPct val="15000"/>
            </a:spcAft>
            <a:buChar char="•"/>
          </a:pPr>
          <a:r>
            <a:rPr lang="en-US" sz="1700" kern="1200"/>
            <a:t>MoSU: $5,151</a:t>
          </a:r>
        </a:p>
        <a:p>
          <a:pPr marL="171450" lvl="1" indent="-171450" algn="l" defTabSz="755650">
            <a:lnSpc>
              <a:spcPct val="90000"/>
            </a:lnSpc>
            <a:spcBef>
              <a:spcPct val="0"/>
            </a:spcBef>
            <a:spcAft>
              <a:spcPct val="15000"/>
            </a:spcAft>
            <a:buChar char="•"/>
          </a:pPr>
          <a:r>
            <a:rPr lang="en-US" sz="1700" kern="1200"/>
            <a:t>MuSU: $5,308</a:t>
          </a:r>
        </a:p>
        <a:p>
          <a:pPr marL="171450" lvl="1" indent="-171450" algn="l" defTabSz="755650">
            <a:lnSpc>
              <a:spcPct val="90000"/>
            </a:lnSpc>
            <a:spcBef>
              <a:spcPct val="0"/>
            </a:spcBef>
            <a:spcAft>
              <a:spcPct val="15000"/>
            </a:spcAft>
            <a:buChar char="•"/>
          </a:pPr>
          <a:r>
            <a:rPr lang="en-US" sz="1700" kern="1200"/>
            <a:t>EKU: $5,145</a:t>
          </a:r>
        </a:p>
        <a:p>
          <a:pPr marL="171450" lvl="1" indent="-171450" algn="l" defTabSz="755650">
            <a:lnSpc>
              <a:spcPct val="90000"/>
            </a:lnSpc>
            <a:spcBef>
              <a:spcPct val="0"/>
            </a:spcBef>
            <a:spcAft>
              <a:spcPct val="15000"/>
            </a:spcAft>
            <a:buChar char="•"/>
          </a:pPr>
          <a:r>
            <a:rPr lang="en-US" sz="1700" kern="1200"/>
            <a:t>WKU: $4,711</a:t>
          </a:r>
        </a:p>
        <a:p>
          <a:pPr marL="171450" lvl="1" indent="-171450" algn="l" defTabSz="755650">
            <a:lnSpc>
              <a:spcPct val="90000"/>
            </a:lnSpc>
            <a:spcBef>
              <a:spcPct val="0"/>
            </a:spcBef>
            <a:spcAft>
              <a:spcPct val="15000"/>
            </a:spcAft>
            <a:buChar char="•"/>
          </a:pPr>
          <a:r>
            <a:rPr lang="en-US" sz="1700" kern="1200"/>
            <a:t>NKU: $4,208</a:t>
          </a:r>
        </a:p>
      </dsp:txBody>
      <dsp:txXfrm>
        <a:off x="0" y="2182819"/>
        <a:ext cx="9545652" cy="2677500"/>
      </dsp:txXfrm>
    </dsp:sp>
    <dsp:sp modelId="{153F6829-B964-45E3-8C49-167950062A3A}">
      <dsp:nvSpPr>
        <dsp:cNvPr id="0" name=""/>
        <dsp:cNvSpPr/>
      </dsp:nvSpPr>
      <dsp:spPr>
        <a:xfrm>
          <a:off x="477282" y="1931899"/>
          <a:ext cx="6681956"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2562" tIns="0" rIns="252562" bIns="0" numCol="1" spcCol="1270" anchor="ctr" anchorCtr="0">
          <a:noAutofit/>
        </a:bodyPr>
        <a:lstStyle/>
        <a:p>
          <a:pPr marL="0" lvl="0" indent="0" algn="l" defTabSz="755650">
            <a:lnSpc>
              <a:spcPct val="90000"/>
            </a:lnSpc>
            <a:spcBef>
              <a:spcPct val="0"/>
            </a:spcBef>
            <a:spcAft>
              <a:spcPct val="35000"/>
            </a:spcAft>
            <a:buNone/>
          </a:pPr>
          <a:r>
            <a:rPr lang="en-US" sz="1700" kern="1200"/>
            <a:t>Compared to (excluding mandated programs): </a:t>
          </a:r>
        </a:p>
      </dsp:txBody>
      <dsp:txXfrm>
        <a:off x="501780" y="1956397"/>
        <a:ext cx="6632960"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D7911-9E9A-40AA-8B30-BB561CC8311E}">
      <dsp:nvSpPr>
        <dsp:cNvPr id="0" name=""/>
        <dsp:cNvSpPr/>
      </dsp:nvSpPr>
      <dsp:spPr>
        <a:xfrm>
          <a:off x="0" y="298203"/>
          <a:ext cx="8633390"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13ED37-AFF2-44EC-8C57-377B78607353}">
      <dsp:nvSpPr>
        <dsp:cNvPr id="0" name=""/>
        <dsp:cNvSpPr/>
      </dsp:nvSpPr>
      <dsp:spPr>
        <a:xfrm>
          <a:off x="431669" y="17763"/>
          <a:ext cx="7762531"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425" tIns="0" rIns="228425" bIns="0" numCol="1" spcCol="1270" anchor="ctr" anchorCtr="0">
          <a:noAutofit/>
        </a:bodyPr>
        <a:lstStyle/>
        <a:p>
          <a:pPr marL="0" lvl="0" indent="0" algn="l" defTabSz="1244600">
            <a:lnSpc>
              <a:spcPct val="90000"/>
            </a:lnSpc>
            <a:spcBef>
              <a:spcPct val="0"/>
            </a:spcBef>
            <a:spcAft>
              <a:spcPct val="35000"/>
            </a:spcAft>
            <a:buNone/>
          </a:pPr>
          <a:r>
            <a:rPr lang="en-US" sz="2800" b="1" u="sng" kern="1200" dirty="0"/>
            <a:t>FY 2020-21 Fall FTE Enrollment</a:t>
          </a:r>
          <a:endParaRPr lang="en-US" sz="2800" kern="1200" dirty="0"/>
        </a:p>
      </dsp:txBody>
      <dsp:txXfrm>
        <a:off x="459049" y="45143"/>
        <a:ext cx="7707771" cy="506120"/>
      </dsp:txXfrm>
    </dsp:sp>
    <dsp:sp modelId="{88FC1486-3752-4159-A7C8-EACEB800E488}">
      <dsp:nvSpPr>
        <dsp:cNvPr id="0" name=""/>
        <dsp:cNvSpPr/>
      </dsp:nvSpPr>
      <dsp:spPr>
        <a:xfrm>
          <a:off x="0" y="1160043"/>
          <a:ext cx="8633390"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8B074E-6BB2-4D06-A929-DE9F2096B737}">
      <dsp:nvSpPr>
        <dsp:cNvPr id="0" name=""/>
        <dsp:cNvSpPr/>
      </dsp:nvSpPr>
      <dsp:spPr>
        <a:xfrm>
          <a:off x="431669" y="879603"/>
          <a:ext cx="6043373"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425" tIns="0" rIns="228425" bIns="0" numCol="1" spcCol="1270" anchor="ctr" anchorCtr="0">
          <a:noAutofit/>
        </a:bodyPr>
        <a:lstStyle/>
        <a:p>
          <a:pPr marL="0" lvl="0" indent="0" algn="l" defTabSz="1066800">
            <a:lnSpc>
              <a:spcPct val="90000"/>
            </a:lnSpc>
            <a:spcBef>
              <a:spcPct val="0"/>
            </a:spcBef>
            <a:spcAft>
              <a:spcPct val="35000"/>
            </a:spcAft>
            <a:buNone/>
          </a:pPr>
          <a:r>
            <a:rPr lang="en-US" sz="2400" b="1" kern="1200" dirty="0"/>
            <a:t>KCTCS: 40,578</a:t>
          </a:r>
        </a:p>
      </dsp:txBody>
      <dsp:txXfrm>
        <a:off x="459049" y="906983"/>
        <a:ext cx="5988613" cy="506120"/>
      </dsp:txXfrm>
    </dsp:sp>
    <dsp:sp modelId="{CECAC05F-7FE0-4368-A703-7CBB66086F82}">
      <dsp:nvSpPr>
        <dsp:cNvPr id="0" name=""/>
        <dsp:cNvSpPr/>
      </dsp:nvSpPr>
      <dsp:spPr>
        <a:xfrm>
          <a:off x="0" y="2021883"/>
          <a:ext cx="8633390" cy="2992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70047" tIns="395732" rIns="67004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KSU: 1,785</a:t>
          </a:r>
        </a:p>
        <a:p>
          <a:pPr marL="171450" lvl="1" indent="-171450" algn="l" defTabSz="844550">
            <a:lnSpc>
              <a:spcPct val="90000"/>
            </a:lnSpc>
            <a:spcBef>
              <a:spcPct val="0"/>
            </a:spcBef>
            <a:spcAft>
              <a:spcPct val="15000"/>
            </a:spcAft>
            <a:buChar char="•"/>
          </a:pPr>
          <a:r>
            <a:rPr lang="en-US" sz="1900" kern="1200"/>
            <a:t>U of L: 18,650</a:t>
          </a:r>
        </a:p>
        <a:p>
          <a:pPr marL="171450" lvl="1" indent="-171450" algn="l" defTabSz="844550">
            <a:lnSpc>
              <a:spcPct val="90000"/>
            </a:lnSpc>
            <a:spcBef>
              <a:spcPct val="0"/>
            </a:spcBef>
            <a:spcAft>
              <a:spcPct val="15000"/>
            </a:spcAft>
            <a:buChar char="•"/>
          </a:pPr>
          <a:r>
            <a:rPr lang="en-US" sz="1900" kern="1200"/>
            <a:t>UK: 28,727</a:t>
          </a:r>
        </a:p>
        <a:p>
          <a:pPr marL="171450" lvl="1" indent="-171450" algn="l" defTabSz="844550">
            <a:lnSpc>
              <a:spcPct val="90000"/>
            </a:lnSpc>
            <a:spcBef>
              <a:spcPct val="0"/>
            </a:spcBef>
            <a:spcAft>
              <a:spcPct val="15000"/>
            </a:spcAft>
            <a:buChar char="•"/>
          </a:pPr>
          <a:r>
            <a:rPr lang="en-US" sz="1900" kern="1200"/>
            <a:t>MoSU: 6,609</a:t>
          </a:r>
        </a:p>
        <a:p>
          <a:pPr marL="171450" lvl="1" indent="-171450" algn="l" defTabSz="844550">
            <a:lnSpc>
              <a:spcPct val="90000"/>
            </a:lnSpc>
            <a:spcBef>
              <a:spcPct val="0"/>
            </a:spcBef>
            <a:spcAft>
              <a:spcPct val="15000"/>
            </a:spcAft>
            <a:buChar char="•"/>
          </a:pPr>
          <a:r>
            <a:rPr lang="en-US" sz="1900" kern="1200"/>
            <a:t>MuSU: 7,450</a:t>
          </a:r>
        </a:p>
        <a:p>
          <a:pPr marL="171450" lvl="1" indent="-171450" algn="l" defTabSz="844550">
            <a:lnSpc>
              <a:spcPct val="90000"/>
            </a:lnSpc>
            <a:spcBef>
              <a:spcPct val="0"/>
            </a:spcBef>
            <a:spcAft>
              <a:spcPct val="15000"/>
            </a:spcAft>
            <a:buChar char="•"/>
          </a:pPr>
          <a:r>
            <a:rPr lang="en-US" sz="1900" kern="1200"/>
            <a:t>EKU: 11,532</a:t>
          </a:r>
        </a:p>
        <a:p>
          <a:pPr marL="171450" lvl="1" indent="-171450" algn="l" defTabSz="844550">
            <a:lnSpc>
              <a:spcPct val="90000"/>
            </a:lnSpc>
            <a:spcBef>
              <a:spcPct val="0"/>
            </a:spcBef>
            <a:spcAft>
              <a:spcPct val="15000"/>
            </a:spcAft>
            <a:buChar char="•"/>
          </a:pPr>
          <a:r>
            <a:rPr lang="en-US" sz="1900" kern="1200"/>
            <a:t>WKU: 13,995</a:t>
          </a:r>
        </a:p>
        <a:p>
          <a:pPr marL="171450" lvl="1" indent="-171450" algn="l" defTabSz="844550">
            <a:lnSpc>
              <a:spcPct val="90000"/>
            </a:lnSpc>
            <a:spcBef>
              <a:spcPct val="0"/>
            </a:spcBef>
            <a:spcAft>
              <a:spcPct val="15000"/>
            </a:spcAft>
            <a:buChar char="•"/>
          </a:pPr>
          <a:r>
            <a:rPr lang="en-US" sz="1900" kern="1200"/>
            <a:t>NKU:  11,814</a:t>
          </a:r>
        </a:p>
      </dsp:txBody>
      <dsp:txXfrm>
        <a:off x="0" y="2021883"/>
        <a:ext cx="8633390" cy="2992500"/>
      </dsp:txXfrm>
    </dsp:sp>
    <dsp:sp modelId="{160719D1-791E-41B8-9950-E97598E01104}">
      <dsp:nvSpPr>
        <dsp:cNvPr id="0" name=""/>
        <dsp:cNvSpPr/>
      </dsp:nvSpPr>
      <dsp:spPr>
        <a:xfrm>
          <a:off x="431669" y="1741443"/>
          <a:ext cx="6043373"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425" tIns="0" rIns="228425" bIns="0" numCol="1" spcCol="1270" anchor="ctr" anchorCtr="0">
          <a:noAutofit/>
        </a:bodyPr>
        <a:lstStyle/>
        <a:p>
          <a:pPr marL="0" lvl="0" indent="0" algn="l" defTabSz="844550">
            <a:lnSpc>
              <a:spcPct val="90000"/>
            </a:lnSpc>
            <a:spcBef>
              <a:spcPct val="0"/>
            </a:spcBef>
            <a:spcAft>
              <a:spcPct val="35000"/>
            </a:spcAft>
            <a:buNone/>
          </a:pPr>
          <a:r>
            <a:rPr lang="en-US" sz="1900" kern="1200"/>
            <a:t>Compared to: </a:t>
          </a:r>
        </a:p>
      </dsp:txBody>
      <dsp:txXfrm>
        <a:off x="459049" y="1768823"/>
        <a:ext cx="5988613"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9030C-1C2A-4FB6-B6BB-A12DD674B4E3}"/>
              </a:ext>
            </a:extLst>
          </p:cNvPr>
          <p:cNvSpPr>
            <a:spLocks noGrp="1"/>
          </p:cNvSpPr>
          <p:nvPr>
            <p:ph type="ctrTitle" hasCustomPrompt="1"/>
          </p:nvPr>
        </p:nvSpPr>
        <p:spPr>
          <a:xfrm>
            <a:off x="1926770" y="2111828"/>
            <a:ext cx="9938659" cy="2623458"/>
          </a:xfrm>
        </p:spPr>
        <p:txBody>
          <a:bodyPr anchor="t">
            <a:normAutofit/>
          </a:bodyPr>
          <a:lstStyle>
            <a:lvl1pPr algn="ctr">
              <a:defRPr sz="5400" b="1" cap="all" baseline="0">
                <a:solidFill>
                  <a:schemeClr val="bg1"/>
                </a:solidFill>
              </a:defRPr>
            </a:lvl1pPr>
          </a:lstStyle>
          <a:p>
            <a:r>
              <a:rPr lang="en-US" dirty="0"/>
              <a:t>THIS IS THE CORRECT FORMAT FOR THE TITLE SLIDE</a:t>
            </a:r>
          </a:p>
        </p:txBody>
      </p:sp>
      <p:sp>
        <p:nvSpPr>
          <p:cNvPr id="3" name="Subtitle 2">
            <a:extLst>
              <a:ext uri="{FF2B5EF4-FFF2-40B4-BE49-F238E27FC236}">
                <a16:creationId xmlns:a16="http://schemas.microsoft.com/office/drawing/2014/main" id="{3DD75555-356E-4582-BA17-4024BC2D2A2C}"/>
              </a:ext>
            </a:extLst>
          </p:cNvPr>
          <p:cNvSpPr>
            <a:spLocks noGrp="1"/>
          </p:cNvSpPr>
          <p:nvPr>
            <p:ph type="subTitle" idx="1" hasCustomPrompt="1"/>
          </p:nvPr>
        </p:nvSpPr>
        <p:spPr>
          <a:xfrm>
            <a:off x="1926769" y="4735286"/>
            <a:ext cx="9938659" cy="1208318"/>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lgn="ctr"/>
            <a:r>
              <a:rPr lang="en-US" sz="2400" dirty="0">
                <a:solidFill>
                  <a:schemeClr val="bg1"/>
                </a:solidFill>
                <a:latin typeface="Century Gothic" panose="020B0502020202020204" pitchFamily="34" charset="0"/>
              </a:rPr>
              <a:t>A Subtitle (if needed) here</a:t>
            </a:r>
          </a:p>
        </p:txBody>
      </p:sp>
      <p:sp>
        <p:nvSpPr>
          <p:cNvPr id="7" name="Date Placeholder 6">
            <a:extLst>
              <a:ext uri="{FF2B5EF4-FFF2-40B4-BE49-F238E27FC236}">
                <a16:creationId xmlns:a16="http://schemas.microsoft.com/office/drawing/2014/main" id="{890A97A4-2F7E-4F6F-A122-75237067758F}"/>
              </a:ext>
            </a:extLst>
          </p:cNvPr>
          <p:cNvSpPr>
            <a:spLocks noGrp="1"/>
          </p:cNvSpPr>
          <p:nvPr>
            <p:ph type="dt" sz="half" idx="10"/>
          </p:nvPr>
        </p:nvSpPr>
        <p:spPr>
          <a:xfrm>
            <a:off x="1948546" y="6356350"/>
            <a:ext cx="2743200" cy="365125"/>
          </a:xfrm>
        </p:spPr>
        <p:txBody>
          <a:bodyPr/>
          <a:lstStyle/>
          <a:p>
            <a:fld id="{09AB76E7-3A53-4923-9C6B-B9BD14138BE8}" type="datetimeFigureOut">
              <a:rPr lang="en-US" smtClean="0"/>
              <a:pPr/>
              <a:t>1/18/2022</a:t>
            </a:fld>
            <a:endParaRPr lang="en-US"/>
          </a:p>
        </p:txBody>
      </p:sp>
      <p:sp>
        <p:nvSpPr>
          <p:cNvPr id="8" name="Footer Placeholder 7">
            <a:extLst>
              <a:ext uri="{FF2B5EF4-FFF2-40B4-BE49-F238E27FC236}">
                <a16:creationId xmlns:a16="http://schemas.microsoft.com/office/drawing/2014/main" id="{446A8902-EF27-45A3-B89B-03A179D03838}"/>
              </a:ext>
            </a:extLst>
          </p:cNvPr>
          <p:cNvSpPr>
            <a:spLocks noGrp="1"/>
          </p:cNvSpPr>
          <p:nvPr>
            <p:ph type="ftr" sz="quarter" idx="11"/>
          </p:nvPr>
        </p:nvSpPr>
        <p:spPr>
          <a:xfrm>
            <a:off x="5148946" y="6356350"/>
            <a:ext cx="4441368" cy="365125"/>
          </a:xfrm>
        </p:spPr>
        <p:txBody>
          <a:bodyPr/>
          <a:lstStyle/>
          <a:p>
            <a:endParaRPr lang="en-US" dirty="0"/>
          </a:p>
        </p:txBody>
      </p:sp>
      <p:sp>
        <p:nvSpPr>
          <p:cNvPr id="9" name="Slide Number Placeholder 8">
            <a:extLst>
              <a:ext uri="{FF2B5EF4-FFF2-40B4-BE49-F238E27FC236}">
                <a16:creationId xmlns:a16="http://schemas.microsoft.com/office/drawing/2014/main" id="{5F513B5A-01F8-42D2-9698-E20B9B5E00BA}"/>
              </a:ext>
            </a:extLst>
          </p:cNvPr>
          <p:cNvSpPr>
            <a:spLocks noGrp="1"/>
          </p:cNvSpPr>
          <p:nvPr>
            <p:ph type="sldNum" sz="quarter" idx="12"/>
          </p:nvPr>
        </p:nvSpPr>
        <p:spPr>
          <a:xfrm>
            <a:off x="10036628" y="6356350"/>
            <a:ext cx="1828797" cy="365125"/>
          </a:xfrm>
        </p:spPr>
        <p:txBody>
          <a:bodyPr/>
          <a:lstStyle/>
          <a:p>
            <a:fld id="{D60DFB9E-8AD2-4CB4-B158-2E74AD1F9A9F}" type="slidenum">
              <a:rPr lang="en-US" smtClean="0"/>
              <a:pPr/>
              <a:t>‹#›</a:t>
            </a:fld>
            <a:endParaRPr lang="en-US"/>
          </a:p>
        </p:txBody>
      </p:sp>
    </p:spTree>
    <p:extLst>
      <p:ext uri="{BB962C8B-B14F-4D97-AF65-F5344CB8AC3E}">
        <p14:creationId xmlns:p14="http://schemas.microsoft.com/office/powerpoint/2010/main" val="750054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22494-255C-4AB7-A827-FF1F6445EBED}"/>
              </a:ext>
            </a:extLst>
          </p:cNvPr>
          <p:cNvSpPr>
            <a:spLocks noGrp="1"/>
          </p:cNvSpPr>
          <p:nvPr>
            <p:ph type="title" hasCustomPrompt="1"/>
          </p:nvPr>
        </p:nvSpPr>
        <p:spPr/>
        <p:txBody>
          <a:bodyPr>
            <a:normAutofit/>
          </a:bodyPr>
          <a:lstStyle>
            <a:lvl1pPr>
              <a:defRPr sz="4000" b="1">
                <a:solidFill>
                  <a:schemeClr val="bg1"/>
                </a:solidFill>
              </a:defRPr>
            </a:lvl1pPr>
          </a:lstStyle>
          <a:p>
            <a:r>
              <a:rPr lang="en-US" dirty="0"/>
              <a:t>Header</a:t>
            </a:r>
          </a:p>
        </p:txBody>
      </p:sp>
      <p:sp>
        <p:nvSpPr>
          <p:cNvPr id="3" name="Vertical Text Placeholder 2">
            <a:extLst>
              <a:ext uri="{FF2B5EF4-FFF2-40B4-BE49-F238E27FC236}">
                <a16:creationId xmlns:a16="http://schemas.microsoft.com/office/drawing/2014/main" id="{5BA87F5F-F57C-4634-9CFF-E7AC88A602D4}"/>
              </a:ext>
            </a:extLst>
          </p:cNvPr>
          <p:cNvSpPr>
            <a:spLocks noGrp="1"/>
          </p:cNvSpPr>
          <p:nvPr>
            <p:ph type="body" orient="vert" idx="1"/>
          </p:nvPr>
        </p:nvSpPr>
        <p:spPr/>
        <p:txBody>
          <a:bodyPr vert="eaVert">
            <a:normAutofit/>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5807FA5-3D1E-4FA0-9990-E20CFA9545AA}"/>
              </a:ext>
            </a:extLst>
          </p:cNvPr>
          <p:cNvSpPr>
            <a:spLocks noGrp="1"/>
          </p:cNvSpPr>
          <p:nvPr>
            <p:ph type="dt" sz="half" idx="10"/>
          </p:nvPr>
        </p:nvSpPr>
        <p:spPr/>
        <p:txBody>
          <a:bodyPr/>
          <a:lstStyle/>
          <a:p>
            <a:fld id="{09AB76E7-3A53-4923-9C6B-B9BD14138BE8}" type="datetimeFigureOut">
              <a:rPr lang="en-US" smtClean="0"/>
              <a:t>1/18/2022</a:t>
            </a:fld>
            <a:endParaRPr lang="en-US"/>
          </a:p>
        </p:txBody>
      </p:sp>
      <p:sp>
        <p:nvSpPr>
          <p:cNvPr id="5" name="Footer Placeholder 4">
            <a:extLst>
              <a:ext uri="{FF2B5EF4-FFF2-40B4-BE49-F238E27FC236}">
                <a16:creationId xmlns:a16="http://schemas.microsoft.com/office/drawing/2014/main" id="{82E69B70-7AC5-43FA-A6C0-7F973AA48D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6CD3C1-B3A5-4A13-AD35-17601BA68B3C}"/>
              </a:ext>
            </a:extLst>
          </p:cNvPr>
          <p:cNvSpPr>
            <a:spLocks noGrp="1"/>
          </p:cNvSpPr>
          <p:nvPr>
            <p:ph type="sldNum" sz="quarter" idx="12"/>
          </p:nvPr>
        </p:nvSpPr>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4243572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7261EB-22BF-41F1-BB23-B8260165A6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3D38A5-CDC7-49D8-B4E1-5C9378C037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C86DA-13EC-4EE9-86C0-A1FCA873F2F4}"/>
              </a:ext>
            </a:extLst>
          </p:cNvPr>
          <p:cNvSpPr>
            <a:spLocks noGrp="1"/>
          </p:cNvSpPr>
          <p:nvPr>
            <p:ph type="dt" sz="half" idx="10"/>
          </p:nvPr>
        </p:nvSpPr>
        <p:spPr/>
        <p:txBody>
          <a:bodyPr/>
          <a:lstStyle/>
          <a:p>
            <a:fld id="{09AB76E7-3A53-4923-9C6B-B9BD14138BE8}" type="datetimeFigureOut">
              <a:rPr lang="en-US" smtClean="0"/>
              <a:t>1/18/2022</a:t>
            </a:fld>
            <a:endParaRPr lang="en-US"/>
          </a:p>
        </p:txBody>
      </p:sp>
      <p:sp>
        <p:nvSpPr>
          <p:cNvPr id="5" name="Footer Placeholder 4">
            <a:extLst>
              <a:ext uri="{FF2B5EF4-FFF2-40B4-BE49-F238E27FC236}">
                <a16:creationId xmlns:a16="http://schemas.microsoft.com/office/drawing/2014/main" id="{CE86356E-68B3-4A23-A6C7-BA46EF086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34BF8B-6DFB-4116-A5C6-BE29B363517F}"/>
              </a:ext>
            </a:extLst>
          </p:cNvPr>
          <p:cNvSpPr>
            <a:spLocks noGrp="1"/>
          </p:cNvSpPr>
          <p:nvPr>
            <p:ph type="sldNum" sz="quarter" idx="12"/>
          </p:nvPr>
        </p:nvSpPr>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1765710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963AE-EF16-407D-961A-95955FB989F1}"/>
              </a:ext>
            </a:extLst>
          </p:cNvPr>
          <p:cNvSpPr>
            <a:spLocks noGrp="1"/>
          </p:cNvSpPr>
          <p:nvPr>
            <p:ph type="title" hasCustomPrompt="1"/>
          </p:nvPr>
        </p:nvSpPr>
        <p:spPr>
          <a:xfrm>
            <a:off x="838200" y="365126"/>
            <a:ext cx="10515600" cy="1111024"/>
          </a:xfrm>
        </p:spPr>
        <p:txBody>
          <a:bodyPr>
            <a:normAutofit/>
          </a:bodyPr>
          <a:lstStyle>
            <a:lvl1pPr>
              <a:defRPr sz="4000" b="1" cap="all" baseline="0">
                <a:solidFill>
                  <a:schemeClr val="bg1"/>
                </a:solidFill>
              </a:defRPr>
            </a:lvl1pPr>
          </a:lstStyle>
          <a:p>
            <a:r>
              <a:rPr lang="en-US" dirty="0"/>
              <a:t>Section header</a:t>
            </a:r>
          </a:p>
        </p:txBody>
      </p:sp>
      <p:sp>
        <p:nvSpPr>
          <p:cNvPr id="3" name="Content Placeholder 2">
            <a:extLst>
              <a:ext uri="{FF2B5EF4-FFF2-40B4-BE49-F238E27FC236}">
                <a16:creationId xmlns:a16="http://schemas.microsoft.com/office/drawing/2014/main" id="{E6AFB348-1D93-4D31-8D5D-48CA06A3993C}"/>
              </a:ext>
            </a:extLst>
          </p:cNvPr>
          <p:cNvSpPr>
            <a:spLocks noGrp="1"/>
          </p:cNvSpPr>
          <p:nvPr>
            <p:ph idx="1" hasCustomPrompt="1"/>
          </p:nvPr>
        </p:nvSpPr>
        <p:spPr>
          <a:xfrm>
            <a:off x="838200" y="1950719"/>
            <a:ext cx="10515600" cy="4226243"/>
          </a:xfrm>
        </p:spPr>
        <p:txBody>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2C046E-7856-4CDE-9077-6FA11C4B2A4B}"/>
              </a:ext>
            </a:extLst>
          </p:cNvPr>
          <p:cNvSpPr>
            <a:spLocks noGrp="1"/>
          </p:cNvSpPr>
          <p:nvPr>
            <p:ph type="dt" sz="half" idx="10"/>
          </p:nvPr>
        </p:nvSpPr>
        <p:spPr/>
        <p:txBody>
          <a:bodyPr/>
          <a:lstStyle/>
          <a:p>
            <a:fld id="{09AB76E7-3A53-4923-9C6B-B9BD14138BE8}" type="datetimeFigureOut">
              <a:rPr lang="en-US" smtClean="0"/>
              <a:t>1/18/2022</a:t>
            </a:fld>
            <a:endParaRPr lang="en-US"/>
          </a:p>
        </p:txBody>
      </p:sp>
      <p:sp>
        <p:nvSpPr>
          <p:cNvPr id="5" name="Footer Placeholder 4">
            <a:extLst>
              <a:ext uri="{FF2B5EF4-FFF2-40B4-BE49-F238E27FC236}">
                <a16:creationId xmlns:a16="http://schemas.microsoft.com/office/drawing/2014/main" id="{00986E0A-68BF-4C6F-92B5-12ACFCD257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C3C7E0-C4FC-4D0B-A7D4-232D6A4A2ACB}"/>
              </a:ext>
            </a:extLst>
          </p:cNvPr>
          <p:cNvSpPr>
            <a:spLocks noGrp="1"/>
          </p:cNvSpPr>
          <p:nvPr>
            <p:ph type="sldNum" sz="quarter" idx="12"/>
          </p:nvPr>
        </p:nvSpPr>
        <p:spPr/>
        <p:txBody>
          <a:bodyPr/>
          <a:lstStyle/>
          <a:p>
            <a:fld id="{D60DFB9E-8AD2-4CB4-B158-2E74AD1F9A9F}" type="slidenum">
              <a:rPr lang="en-US" smtClean="0"/>
              <a:t>‹#›</a:t>
            </a:fld>
            <a:endParaRPr lang="en-US"/>
          </a:p>
        </p:txBody>
      </p:sp>
      <p:sp>
        <p:nvSpPr>
          <p:cNvPr id="9" name="Text Placeholder 8">
            <a:extLst>
              <a:ext uri="{FF2B5EF4-FFF2-40B4-BE49-F238E27FC236}">
                <a16:creationId xmlns:a16="http://schemas.microsoft.com/office/drawing/2014/main" id="{CBAF0A54-B164-4B2A-B499-8A1B294AE5E2}"/>
              </a:ext>
            </a:extLst>
          </p:cNvPr>
          <p:cNvSpPr>
            <a:spLocks noGrp="1"/>
          </p:cNvSpPr>
          <p:nvPr>
            <p:ph type="body" sz="quarter" idx="13" hasCustomPrompt="1"/>
          </p:nvPr>
        </p:nvSpPr>
        <p:spPr>
          <a:xfrm>
            <a:off x="838200" y="1476375"/>
            <a:ext cx="10515600" cy="377825"/>
          </a:xfrm>
        </p:spPr>
        <p:txBody>
          <a:bodyPr>
            <a:noAutofit/>
          </a:bodyPr>
          <a:lstStyle>
            <a:lvl1pPr marL="0" indent="0">
              <a:buFontTx/>
              <a:buNone/>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dirty="0"/>
              <a:t>A Subtitle (if used) Here</a:t>
            </a:r>
          </a:p>
        </p:txBody>
      </p:sp>
    </p:spTree>
    <p:extLst>
      <p:ext uri="{BB962C8B-B14F-4D97-AF65-F5344CB8AC3E}">
        <p14:creationId xmlns:p14="http://schemas.microsoft.com/office/powerpoint/2010/main" val="122964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3B38-3C0F-41AE-992C-91D9F04D3187}"/>
              </a:ext>
            </a:extLst>
          </p:cNvPr>
          <p:cNvSpPr>
            <a:spLocks noGrp="1"/>
          </p:cNvSpPr>
          <p:nvPr>
            <p:ph type="title" hasCustomPrompt="1"/>
          </p:nvPr>
        </p:nvSpPr>
        <p:spPr>
          <a:xfrm>
            <a:off x="1950720" y="1709738"/>
            <a:ext cx="9840686" cy="2426833"/>
          </a:xfrm>
        </p:spPr>
        <p:txBody>
          <a:bodyPr anchor="b">
            <a:normAutofit/>
          </a:bodyPr>
          <a:lstStyle>
            <a:lvl1pPr>
              <a:defRPr sz="4000" b="1">
                <a:solidFill>
                  <a:schemeClr val="bg1"/>
                </a:solidFill>
              </a:defRPr>
            </a:lvl1pPr>
          </a:lstStyle>
          <a:p>
            <a:r>
              <a:rPr lang="en-US" sz="4000" b="1" dirty="0">
                <a:solidFill>
                  <a:schemeClr val="bg1"/>
                </a:solidFill>
                <a:latin typeface="Century Gothic" panose="020B0502020202020204" pitchFamily="34" charset="0"/>
              </a:rPr>
              <a:t>THIS IS THE CORRECT FORMAT FOR SECTION HEADERS</a:t>
            </a:r>
            <a:endParaRPr lang="en-US" dirty="0"/>
          </a:p>
        </p:txBody>
      </p:sp>
      <p:sp>
        <p:nvSpPr>
          <p:cNvPr id="3" name="Text Placeholder 2">
            <a:extLst>
              <a:ext uri="{FF2B5EF4-FFF2-40B4-BE49-F238E27FC236}">
                <a16:creationId xmlns:a16="http://schemas.microsoft.com/office/drawing/2014/main" id="{996973E9-8627-416F-8E29-9DBE5FE78806}"/>
              </a:ext>
            </a:extLst>
          </p:cNvPr>
          <p:cNvSpPr>
            <a:spLocks noGrp="1"/>
          </p:cNvSpPr>
          <p:nvPr>
            <p:ph type="body" idx="1" hasCustomPrompt="1"/>
          </p:nvPr>
        </p:nvSpPr>
        <p:spPr>
          <a:xfrm>
            <a:off x="1950718" y="4258491"/>
            <a:ext cx="9840688" cy="1831159"/>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bg1"/>
                </a:solidFill>
                <a:latin typeface="Century Gothic" panose="020B0502020202020204" pitchFamily="34" charset="0"/>
              </a:rPr>
              <a:t>A Subtitle (if needed) here</a:t>
            </a:r>
          </a:p>
        </p:txBody>
      </p:sp>
      <p:sp>
        <p:nvSpPr>
          <p:cNvPr id="4" name="Date Placeholder 3">
            <a:extLst>
              <a:ext uri="{FF2B5EF4-FFF2-40B4-BE49-F238E27FC236}">
                <a16:creationId xmlns:a16="http://schemas.microsoft.com/office/drawing/2014/main" id="{E6DB1B24-3F6D-4361-A859-25AE95930004}"/>
              </a:ext>
            </a:extLst>
          </p:cNvPr>
          <p:cNvSpPr>
            <a:spLocks noGrp="1"/>
          </p:cNvSpPr>
          <p:nvPr>
            <p:ph type="dt" sz="half" idx="10"/>
          </p:nvPr>
        </p:nvSpPr>
        <p:spPr>
          <a:xfrm>
            <a:off x="1992091" y="6356350"/>
            <a:ext cx="2743200" cy="365125"/>
          </a:xfrm>
        </p:spPr>
        <p:txBody>
          <a:bodyPr/>
          <a:lstStyle/>
          <a:p>
            <a:fld id="{09AB76E7-3A53-4923-9C6B-B9BD14138BE8}" type="datetimeFigureOut">
              <a:rPr lang="en-US" smtClean="0"/>
              <a:t>1/18/2022</a:t>
            </a:fld>
            <a:endParaRPr lang="en-US"/>
          </a:p>
        </p:txBody>
      </p:sp>
      <p:sp>
        <p:nvSpPr>
          <p:cNvPr id="5" name="Footer Placeholder 4">
            <a:extLst>
              <a:ext uri="{FF2B5EF4-FFF2-40B4-BE49-F238E27FC236}">
                <a16:creationId xmlns:a16="http://schemas.microsoft.com/office/drawing/2014/main" id="{B1EBFA53-F6F1-424E-BAFE-5BAC532CD5F7}"/>
              </a:ext>
            </a:extLst>
          </p:cNvPr>
          <p:cNvSpPr>
            <a:spLocks noGrp="1"/>
          </p:cNvSpPr>
          <p:nvPr>
            <p:ph type="ftr" sz="quarter" idx="11"/>
          </p:nvPr>
        </p:nvSpPr>
        <p:spPr>
          <a:xfrm>
            <a:off x="5192491" y="6356350"/>
            <a:ext cx="4443984" cy="365125"/>
          </a:xfrm>
        </p:spPr>
        <p:txBody>
          <a:bodyPr/>
          <a:lstStyle/>
          <a:p>
            <a:endParaRPr lang="en-US" dirty="0"/>
          </a:p>
        </p:txBody>
      </p:sp>
      <p:sp>
        <p:nvSpPr>
          <p:cNvPr id="6" name="Slide Number Placeholder 5">
            <a:extLst>
              <a:ext uri="{FF2B5EF4-FFF2-40B4-BE49-F238E27FC236}">
                <a16:creationId xmlns:a16="http://schemas.microsoft.com/office/drawing/2014/main" id="{D3059D83-8DEC-401C-A25A-D43605AEF649}"/>
              </a:ext>
            </a:extLst>
          </p:cNvPr>
          <p:cNvSpPr>
            <a:spLocks noGrp="1"/>
          </p:cNvSpPr>
          <p:nvPr>
            <p:ph type="sldNum" sz="quarter" idx="12"/>
          </p:nvPr>
        </p:nvSpPr>
        <p:spPr>
          <a:xfrm>
            <a:off x="9960438" y="6356350"/>
            <a:ext cx="1828800" cy="365125"/>
          </a:xfrm>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263456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61FC2-8A2D-4C37-AFA0-367FB35B0601}"/>
              </a:ext>
            </a:extLst>
          </p:cNvPr>
          <p:cNvSpPr>
            <a:spLocks noGrp="1"/>
          </p:cNvSpPr>
          <p:nvPr>
            <p:ph type="title" hasCustomPrompt="1"/>
          </p:nvPr>
        </p:nvSpPr>
        <p:spPr/>
        <p:txBody>
          <a:bodyPr>
            <a:normAutofit/>
          </a:bodyPr>
          <a:lstStyle>
            <a:lvl1pPr>
              <a:defRPr sz="4000" b="1">
                <a:solidFill>
                  <a:schemeClr val="bg1"/>
                </a:solidFill>
              </a:defRPr>
            </a:lvl1pPr>
          </a:lstStyle>
          <a:p>
            <a:r>
              <a:rPr lang="en-US" dirty="0"/>
              <a:t>Header</a:t>
            </a:r>
          </a:p>
        </p:txBody>
      </p:sp>
      <p:sp>
        <p:nvSpPr>
          <p:cNvPr id="3" name="Content Placeholder 2">
            <a:extLst>
              <a:ext uri="{FF2B5EF4-FFF2-40B4-BE49-F238E27FC236}">
                <a16:creationId xmlns:a16="http://schemas.microsoft.com/office/drawing/2014/main" id="{0C090369-3910-42B4-AD57-1A5A2D71AC5E}"/>
              </a:ext>
            </a:extLst>
          </p:cNvPr>
          <p:cNvSpPr>
            <a:spLocks noGrp="1"/>
          </p:cNvSpPr>
          <p:nvPr>
            <p:ph sz="half" idx="1"/>
          </p:nvPr>
        </p:nvSpPr>
        <p:spPr>
          <a:xfrm>
            <a:off x="838200" y="1825625"/>
            <a:ext cx="5181600" cy="4351338"/>
          </a:xfrm>
        </p:spPr>
        <p:txBody>
          <a:bodyPr>
            <a:normAutofit/>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69A36B3-97A4-46A3-83A5-98CDCA119A38}"/>
              </a:ext>
            </a:extLst>
          </p:cNvPr>
          <p:cNvSpPr>
            <a:spLocks noGrp="1"/>
          </p:cNvSpPr>
          <p:nvPr>
            <p:ph sz="half" idx="2"/>
          </p:nvPr>
        </p:nvSpPr>
        <p:spPr>
          <a:xfrm>
            <a:off x="6172200" y="1825625"/>
            <a:ext cx="5181600" cy="4351338"/>
          </a:xfrm>
        </p:spPr>
        <p:txBody>
          <a:bodyPr>
            <a:normAutofit/>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BFFE0AE-BF03-434C-9393-ADC2984CE3B0}"/>
              </a:ext>
            </a:extLst>
          </p:cNvPr>
          <p:cNvSpPr>
            <a:spLocks noGrp="1"/>
          </p:cNvSpPr>
          <p:nvPr>
            <p:ph type="dt" sz="half" idx="10"/>
          </p:nvPr>
        </p:nvSpPr>
        <p:spPr/>
        <p:txBody>
          <a:bodyPr/>
          <a:lstStyle/>
          <a:p>
            <a:fld id="{09AB76E7-3A53-4923-9C6B-B9BD14138BE8}" type="datetimeFigureOut">
              <a:rPr lang="en-US" smtClean="0"/>
              <a:t>1/18/2022</a:t>
            </a:fld>
            <a:endParaRPr lang="en-US"/>
          </a:p>
        </p:txBody>
      </p:sp>
      <p:sp>
        <p:nvSpPr>
          <p:cNvPr id="6" name="Footer Placeholder 5">
            <a:extLst>
              <a:ext uri="{FF2B5EF4-FFF2-40B4-BE49-F238E27FC236}">
                <a16:creationId xmlns:a16="http://schemas.microsoft.com/office/drawing/2014/main" id="{742C3052-1558-4D63-AC63-7D16B7723A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3E21D9-44BE-42B6-85FE-EE362CACC622}"/>
              </a:ext>
            </a:extLst>
          </p:cNvPr>
          <p:cNvSpPr>
            <a:spLocks noGrp="1"/>
          </p:cNvSpPr>
          <p:nvPr>
            <p:ph type="sldNum" sz="quarter" idx="12"/>
          </p:nvPr>
        </p:nvSpPr>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138762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B1BF7-C448-421E-AAF8-D7DCEA2359B9}"/>
              </a:ext>
            </a:extLst>
          </p:cNvPr>
          <p:cNvSpPr>
            <a:spLocks noGrp="1"/>
          </p:cNvSpPr>
          <p:nvPr>
            <p:ph type="title" hasCustomPrompt="1"/>
          </p:nvPr>
        </p:nvSpPr>
        <p:spPr>
          <a:xfrm>
            <a:off x="839788" y="365125"/>
            <a:ext cx="10515600" cy="1325563"/>
          </a:xfrm>
        </p:spPr>
        <p:txBody>
          <a:bodyPr>
            <a:normAutofit/>
          </a:bodyPr>
          <a:lstStyle>
            <a:lvl1pPr>
              <a:defRPr sz="4000" b="1">
                <a:solidFill>
                  <a:schemeClr val="bg1"/>
                </a:solidFill>
              </a:defRPr>
            </a:lvl1pPr>
          </a:lstStyle>
          <a:p>
            <a:r>
              <a:rPr lang="en-US" dirty="0"/>
              <a:t>Header</a:t>
            </a:r>
          </a:p>
        </p:txBody>
      </p:sp>
      <p:sp>
        <p:nvSpPr>
          <p:cNvPr id="3" name="Text Placeholder 2">
            <a:extLst>
              <a:ext uri="{FF2B5EF4-FFF2-40B4-BE49-F238E27FC236}">
                <a16:creationId xmlns:a16="http://schemas.microsoft.com/office/drawing/2014/main" id="{951BC526-5344-4CEA-9392-2C15B2677CBB}"/>
              </a:ext>
            </a:extLst>
          </p:cNvPr>
          <p:cNvSpPr>
            <a:spLocks noGrp="1"/>
          </p:cNvSpPr>
          <p:nvPr>
            <p:ph type="body" idx="1"/>
          </p:nvPr>
        </p:nvSpPr>
        <p:spPr>
          <a:xfrm>
            <a:off x="839788" y="1681163"/>
            <a:ext cx="5157787"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56E9B7-A453-4E21-9A6E-44380BEA5F31}"/>
              </a:ext>
            </a:extLst>
          </p:cNvPr>
          <p:cNvSpPr>
            <a:spLocks noGrp="1"/>
          </p:cNvSpPr>
          <p:nvPr>
            <p:ph sz="half" idx="2"/>
          </p:nvPr>
        </p:nvSpPr>
        <p:spPr>
          <a:xfrm>
            <a:off x="839788" y="2505075"/>
            <a:ext cx="5157787" cy="3684588"/>
          </a:xfrm>
        </p:spPr>
        <p:txBody>
          <a:bodyPr>
            <a:normAutofit/>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9879C5D-0F42-4814-A683-0699F6DB71A8}"/>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5AA408-F0F6-4F2D-8940-A283750B0873}"/>
              </a:ext>
            </a:extLst>
          </p:cNvPr>
          <p:cNvSpPr>
            <a:spLocks noGrp="1"/>
          </p:cNvSpPr>
          <p:nvPr>
            <p:ph sz="quarter" idx="4"/>
          </p:nvPr>
        </p:nvSpPr>
        <p:spPr>
          <a:xfrm>
            <a:off x="6172200" y="2505075"/>
            <a:ext cx="5183188" cy="3684588"/>
          </a:xfrm>
        </p:spPr>
        <p:txBody>
          <a:bodyPr>
            <a:normAutofit/>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F9F89D5-E36C-4249-8118-E5692D104420}"/>
              </a:ext>
            </a:extLst>
          </p:cNvPr>
          <p:cNvSpPr>
            <a:spLocks noGrp="1"/>
          </p:cNvSpPr>
          <p:nvPr>
            <p:ph type="dt" sz="half" idx="10"/>
          </p:nvPr>
        </p:nvSpPr>
        <p:spPr>
          <a:xfrm>
            <a:off x="838200" y="6236604"/>
            <a:ext cx="2743200" cy="365125"/>
          </a:xfrm>
        </p:spPr>
        <p:txBody>
          <a:bodyPr/>
          <a:lstStyle/>
          <a:p>
            <a:fld id="{09AB76E7-3A53-4923-9C6B-B9BD14138BE8}" type="datetimeFigureOut">
              <a:rPr lang="en-US" smtClean="0"/>
              <a:t>1/18/2022</a:t>
            </a:fld>
            <a:endParaRPr lang="en-US"/>
          </a:p>
        </p:txBody>
      </p:sp>
      <p:sp>
        <p:nvSpPr>
          <p:cNvPr id="8" name="Footer Placeholder 7">
            <a:extLst>
              <a:ext uri="{FF2B5EF4-FFF2-40B4-BE49-F238E27FC236}">
                <a16:creationId xmlns:a16="http://schemas.microsoft.com/office/drawing/2014/main" id="{68AD169B-5478-455F-B5B2-5D02DA9D5AFD}"/>
              </a:ext>
            </a:extLst>
          </p:cNvPr>
          <p:cNvSpPr>
            <a:spLocks noGrp="1"/>
          </p:cNvSpPr>
          <p:nvPr>
            <p:ph type="ftr" sz="quarter" idx="11"/>
          </p:nvPr>
        </p:nvSpPr>
        <p:spPr>
          <a:xfrm>
            <a:off x="4038600" y="6236604"/>
            <a:ext cx="4114800" cy="365125"/>
          </a:xfrm>
        </p:spPr>
        <p:txBody>
          <a:bodyPr/>
          <a:lstStyle/>
          <a:p>
            <a:endParaRPr lang="en-US"/>
          </a:p>
        </p:txBody>
      </p:sp>
      <p:sp>
        <p:nvSpPr>
          <p:cNvPr id="9" name="Slide Number Placeholder 8">
            <a:extLst>
              <a:ext uri="{FF2B5EF4-FFF2-40B4-BE49-F238E27FC236}">
                <a16:creationId xmlns:a16="http://schemas.microsoft.com/office/drawing/2014/main" id="{FC0B4DBE-61BC-4060-8034-CCFB6438FD60}"/>
              </a:ext>
            </a:extLst>
          </p:cNvPr>
          <p:cNvSpPr>
            <a:spLocks noGrp="1"/>
          </p:cNvSpPr>
          <p:nvPr>
            <p:ph type="sldNum" sz="quarter" idx="12"/>
          </p:nvPr>
        </p:nvSpPr>
        <p:spPr>
          <a:xfrm>
            <a:off x="8610600" y="6236604"/>
            <a:ext cx="2743200" cy="365125"/>
          </a:xfrm>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3516095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D6430-6F7B-4708-81DD-67B96B20B0FE}"/>
              </a:ext>
            </a:extLst>
          </p:cNvPr>
          <p:cNvSpPr>
            <a:spLocks noGrp="1"/>
          </p:cNvSpPr>
          <p:nvPr>
            <p:ph type="title" hasCustomPrompt="1"/>
          </p:nvPr>
        </p:nvSpPr>
        <p:spPr/>
        <p:txBody>
          <a:bodyPr>
            <a:normAutofit/>
          </a:bodyPr>
          <a:lstStyle>
            <a:lvl1pPr>
              <a:defRPr sz="4000" b="1">
                <a:solidFill>
                  <a:schemeClr val="bg1"/>
                </a:solidFill>
              </a:defRPr>
            </a:lvl1pPr>
          </a:lstStyle>
          <a:p>
            <a:r>
              <a:rPr lang="en-US" dirty="0"/>
              <a:t>Header</a:t>
            </a:r>
          </a:p>
        </p:txBody>
      </p:sp>
      <p:sp>
        <p:nvSpPr>
          <p:cNvPr id="3" name="Date Placeholder 2">
            <a:extLst>
              <a:ext uri="{FF2B5EF4-FFF2-40B4-BE49-F238E27FC236}">
                <a16:creationId xmlns:a16="http://schemas.microsoft.com/office/drawing/2014/main" id="{6D3645C4-59B3-4AB6-9A29-52FD87927C5D}"/>
              </a:ext>
            </a:extLst>
          </p:cNvPr>
          <p:cNvSpPr>
            <a:spLocks noGrp="1"/>
          </p:cNvSpPr>
          <p:nvPr>
            <p:ph type="dt" sz="half" idx="10"/>
          </p:nvPr>
        </p:nvSpPr>
        <p:spPr/>
        <p:txBody>
          <a:bodyPr/>
          <a:lstStyle/>
          <a:p>
            <a:fld id="{09AB76E7-3A53-4923-9C6B-B9BD14138BE8}" type="datetimeFigureOut">
              <a:rPr lang="en-US" smtClean="0"/>
              <a:t>1/18/2022</a:t>
            </a:fld>
            <a:endParaRPr lang="en-US"/>
          </a:p>
        </p:txBody>
      </p:sp>
      <p:sp>
        <p:nvSpPr>
          <p:cNvPr id="4" name="Footer Placeholder 3">
            <a:extLst>
              <a:ext uri="{FF2B5EF4-FFF2-40B4-BE49-F238E27FC236}">
                <a16:creationId xmlns:a16="http://schemas.microsoft.com/office/drawing/2014/main" id="{8872A565-66A6-46B8-9203-D0A72BC3BF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B9D439-F9DE-4826-AF07-29EBF3DC1D05}"/>
              </a:ext>
            </a:extLst>
          </p:cNvPr>
          <p:cNvSpPr>
            <a:spLocks noGrp="1"/>
          </p:cNvSpPr>
          <p:nvPr>
            <p:ph type="sldNum" sz="quarter" idx="12"/>
          </p:nvPr>
        </p:nvSpPr>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175712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2AB132-6E12-455D-B49C-4FAFE8DB9F4A}"/>
              </a:ext>
            </a:extLst>
          </p:cNvPr>
          <p:cNvSpPr>
            <a:spLocks noGrp="1"/>
          </p:cNvSpPr>
          <p:nvPr>
            <p:ph type="dt" sz="half" idx="10"/>
          </p:nvPr>
        </p:nvSpPr>
        <p:spPr>
          <a:xfrm>
            <a:off x="838200" y="6236604"/>
            <a:ext cx="2743200" cy="365125"/>
          </a:xfrm>
        </p:spPr>
        <p:txBody>
          <a:bodyPr/>
          <a:lstStyle/>
          <a:p>
            <a:fld id="{09AB76E7-3A53-4923-9C6B-B9BD14138BE8}" type="datetimeFigureOut">
              <a:rPr lang="en-US" smtClean="0"/>
              <a:t>1/18/2022</a:t>
            </a:fld>
            <a:endParaRPr lang="en-US"/>
          </a:p>
        </p:txBody>
      </p:sp>
      <p:sp>
        <p:nvSpPr>
          <p:cNvPr id="3" name="Footer Placeholder 2">
            <a:extLst>
              <a:ext uri="{FF2B5EF4-FFF2-40B4-BE49-F238E27FC236}">
                <a16:creationId xmlns:a16="http://schemas.microsoft.com/office/drawing/2014/main" id="{C717BE74-163E-4ECE-A57A-D9B4917ABC45}"/>
              </a:ext>
            </a:extLst>
          </p:cNvPr>
          <p:cNvSpPr>
            <a:spLocks noGrp="1"/>
          </p:cNvSpPr>
          <p:nvPr>
            <p:ph type="ftr" sz="quarter" idx="11"/>
          </p:nvPr>
        </p:nvSpPr>
        <p:spPr>
          <a:xfrm>
            <a:off x="4038600" y="6236604"/>
            <a:ext cx="4114800" cy="365125"/>
          </a:xfrm>
        </p:spPr>
        <p:txBody>
          <a:bodyPr/>
          <a:lstStyle/>
          <a:p>
            <a:endParaRPr lang="en-US"/>
          </a:p>
        </p:txBody>
      </p:sp>
      <p:sp>
        <p:nvSpPr>
          <p:cNvPr id="4" name="Slide Number Placeholder 3">
            <a:extLst>
              <a:ext uri="{FF2B5EF4-FFF2-40B4-BE49-F238E27FC236}">
                <a16:creationId xmlns:a16="http://schemas.microsoft.com/office/drawing/2014/main" id="{1374EB44-8637-46B7-9C65-1D385CFA92AE}"/>
              </a:ext>
            </a:extLst>
          </p:cNvPr>
          <p:cNvSpPr>
            <a:spLocks noGrp="1"/>
          </p:cNvSpPr>
          <p:nvPr>
            <p:ph type="sldNum" sz="quarter" idx="12"/>
          </p:nvPr>
        </p:nvSpPr>
        <p:spPr>
          <a:xfrm>
            <a:off x="8610600" y="6236604"/>
            <a:ext cx="2743200" cy="365125"/>
          </a:xfrm>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200310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5EE44-8C9E-4C84-84E8-2254910434C1}"/>
              </a:ext>
            </a:extLst>
          </p:cNvPr>
          <p:cNvSpPr>
            <a:spLocks noGrp="1"/>
          </p:cNvSpPr>
          <p:nvPr>
            <p:ph type="title" hasCustomPrompt="1"/>
          </p:nvPr>
        </p:nvSpPr>
        <p:spPr>
          <a:xfrm>
            <a:off x="839788" y="457200"/>
            <a:ext cx="3932237" cy="1600200"/>
          </a:xfrm>
        </p:spPr>
        <p:txBody>
          <a:bodyPr anchor="b"/>
          <a:lstStyle>
            <a:lvl1pPr>
              <a:defRPr sz="3200" b="1">
                <a:solidFill>
                  <a:schemeClr val="bg1"/>
                </a:solidFill>
              </a:defRPr>
            </a:lvl1pPr>
          </a:lstStyle>
          <a:p>
            <a:r>
              <a:rPr lang="en-US" dirty="0"/>
              <a:t>Header</a:t>
            </a:r>
          </a:p>
        </p:txBody>
      </p:sp>
      <p:sp>
        <p:nvSpPr>
          <p:cNvPr id="3" name="Content Placeholder 2">
            <a:extLst>
              <a:ext uri="{FF2B5EF4-FFF2-40B4-BE49-F238E27FC236}">
                <a16:creationId xmlns:a16="http://schemas.microsoft.com/office/drawing/2014/main" id="{E64A4919-B01A-4F52-8083-57F739091BD3}"/>
              </a:ext>
            </a:extLst>
          </p:cNvPr>
          <p:cNvSpPr>
            <a:spLocks noGrp="1"/>
          </p:cNvSpPr>
          <p:nvPr>
            <p:ph idx="1"/>
          </p:nvPr>
        </p:nvSpPr>
        <p:spPr>
          <a:xfrm>
            <a:off x="5183188" y="987425"/>
            <a:ext cx="6172200" cy="4873625"/>
          </a:xfrm>
        </p:spPr>
        <p:txBody>
          <a:bodyPr>
            <a:normAutofit/>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BA03F6C4-01CA-4627-A8F4-5E46ED3D044F}"/>
              </a:ext>
            </a:extLst>
          </p:cNvPr>
          <p:cNvSpPr>
            <a:spLocks noGrp="1"/>
          </p:cNvSpPr>
          <p:nvPr>
            <p:ph type="body" sz="half" idx="2" hasCustomPrompt="1"/>
          </p:nvPr>
        </p:nvSpPr>
        <p:spPr>
          <a:xfrm>
            <a:off x="839788" y="2057400"/>
            <a:ext cx="3932237" cy="3811588"/>
          </a:xfrm>
        </p:spPr>
        <p:txBody>
          <a:bodyPr>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text</a:t>
            </a:r>
          </a:p>
        </p:txBody>
      </p:sp>
      <p:sp>
        <p:nvSpPr>
          <p:cNvPr id="5" name="Date Placeholder 4">
            <a:extLst>
              <a:ext uri="{FF2B5EF4-FFF2-40B4-BE49-F238E27FC236}">
                <a16:creationId xmlns:a16="http://schemas.microsoft.com/office/drawing/2014/main" id="{8500B86A-34F2-4C34-8C78-08946517FA43}"/>
              </a:ext>
            </a:extLst>
          </p:cNvPr>
          <p:cNvSpPr>
            <a:spLocks noGrp="1"/>
          </p:cNvSpPr>
          <p:nvPr>
            <p:ph type="dt" sz="half" idx="10"/>
          </p:nvPr>
        </p:nvSpPr>
        <p:spPr/>
        <p:txBody>
          <a:bodyPr/>
          <a:lstStyle/>
          <a:p>
            <a:fld id="{09AB76E7-3A53-4923-9C6B-B9BD14138BE8}" type="datetimeFigureOut">
              <a:rPr lang="en-US" smtClean="0"/>
              <a:t>1/18/2022</a:t>
            </a:fld>
            <a:endParaRPr lang="en-US"/>
          </a:p>
        </p:txBody>
      </p:sp>
      <p:sp>
        <p:nvSpPr>
          <p:cNvPr id="6" name="Footer Placeholder 5">
            <a:extLst>
              <a:ext uri="{FF2B5EF4-FFF2-40B4-BE49-F238E27FC236}">
                <a16:creationId xmlns:a16="http://schemas.microsoft.com/office/drawing/2014/main" id="{8CA1F320-EF93-4780-9398-0FEDE9AE24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9DBE1D-C72E-42EE-BC16-B12C0F638984}"/>
              </a:ext>
            </a:extLst>
          </p:cNvPr>
          <p:cNvSpPr>
            <a:spLocks noGrp="1"/>
          </p:cNvSpPr>
          <p:nvPr>
            <p:ph type="sldNum" sz="quarter" idx="12"/>
          </p:nvPr>
        </p:nvSpPr>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347133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E6D7-AEE8-411D-902F-A31A67606F2E}"/>
              </a:ext>
            </a:extLst>
          </p:cNvPr>
          <p:cNvSpPr>
            <a:spLocks noGrp="1"/>
          </p:cNvSpPr>
          <p:nvPr>
            <p:ph type="title" hasCustomPrompt="1"/>
          </p:nvPr>
        </p:nvSpPr>
        <p:spPr>
          <a:xfrm>
            <a:off x="839788" y="457200"/>
            <a:ext cx="3932237" cy="1600200"/>
          </a:xfrm>
        </p:spPr>
        <p:txBody>
          <a:bodyPr anchor="b"/>
          <a:lstStyle>
            <a:lvl1pPr>
              <a:defRPr sz="3200" b="1">
                <a:solidFill>
                  <a:schemeClr val="bg1"/>
                </a:solidFill>
              </a:defRPr>
            </a:lvl1pPr>
          </a:lstStyle>
          <a:p>
            <a:r>
              <a:rPr lang="en-US" dirty="0"/>
              <a:t>Header</a:t>
            </a:r>
          </a:p>
        </p:txBody>
      </p:sp>
      <p:sp>
        <p:nvSpPr>
          <p:cNvPr id="3" name="Picture Placeholder 2">
            <a:extLst>
              <a:ext uri="{FF2B5EF4-FFF2-40B4-BE49-F238E27FC236}">
                <a16:creationId xmlns:a16="http://schemas.microsoft.com/office/drawing/2014/main" id="{03E86998-A813-4DEB-A405-2D20784FB0F8}"/>
              </a:ext>
            </a:extLst>
          </p:cNvPr>
          <p:cNvSpPr>
            <a:spLocks noGrp="1"/>
          </p:cNvSpPr>
          <p:nvPr>
            <p:ph type="pic" idx="1"/>
          </p:nvPr>
        </p:nvSpPr>
        <p:spPr>
          <a:xfrm>
            <a:off x="5183188" y="987425"/>
            <a:ext cx="6172200" cy="4873625"/>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7C9199D-5E91-4553-9A66-22682E67B457}"/>
              </a:ext>
            </a:extLst>
          </p:cNvPr>
          <p:cNvSpPr>
            <a:spLocks noGrp="1"/>
          </p:cNvSpPr>
          <p:nvPr>
            <p:ph type="body" sz="half" idx="2" hasCustomPrompt="1"/>
          </p:nvPr>
        </p:nvSpPr>
        <p:spPr>
          <a:xfrm>
            <a:off x="839788" y="2057400"/>
            <a:ext cx="3932237" cy="3811588"/>
          </a:xfrm>
        </p:spPr>
        <p:txBody>
          <a:bodyPr>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text</a:t>
            </a:r>
          </a:p>
        </p:txBody>
      </p:sp>
      <p:sp>
        <p:nvSpPr>
          <p:cNvPr id="5" name="Date Placeholder 4">
            <a:extLst>
              <a:ext uri="{FF2B5EF4-FFF2-40B4-BE49-F238E27FC236}">
                <a16:creationId xmlns:a16="http://schemas.microsoft.com/office/drawing/2014/main" id="{0607FBAA-3C11-4BA7-88D1-44DE2642581C}"/>
              </a:ext>
            </a:extLst>
          </p:cNvPr>
          <p:cNvSpPr>
            <a:spLocks noGrp="1"/>
          </p:cNvSpPr>
          <p:nvPr>
            <p:ph type="dt" sz="half" idx="10"/>
          </p:nvPr>
        </p:nvSpPr>
        <p:spPr/>
        <p:txBody>
          <a:bodyPr/>
          <a:lstStyle/>
          <a:p>
            <a:fld id="{09AB76E7-3A53-4923-9C6B-B9BD14138BE8}" type="datetimeFigureOut">
              <a:rPr lang="en-US" smtClean="0"/>
              <a:t>1/18/2022</a:t>
            </a:fld>
            <a:endParaRPr lang="en-US"/>
          </a:p>
        </p:txBody>
      </p:sp>
      <p:sp>
        <p:nvSpPr>
          <p:cNvPr id="6" name="Footer Placeholder 5">
            <a:extLst>
              <a:ext uri="{FF2B5EF4-FFF2-40B4-BE49-F238E27FC236}">
                <a16:creationId xmlns:a16="http://schemas.microsoft.com/office/drawing/2014/main" id="{B5B644AF-D746-4AB2-BBA6-9787F455AB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EBD61C-2E09-4C5B-8F1C-B3392980AE65}"/>
              </a:ext>
            </a:extLst>
          </p:cNvPr>
          <p:cNvSpPr>
            <a:spLocks noGrp="1"/>
          </p:cNvSpPr>
          <p:nvPr>
            <p:ph type="sldNum" sz="quarter" idx="12"/>
          </p:nvPr>
        </p:nvSpPr>
        <p:spPr/>
        <p:txBody>
          <a:bodyPr/>
          <a:lstStyle/>
          <a:p>
            <a:fld id="{D60DFB9E-8AD2-4CB4-B158-2E74AD1F9A9F}" type="slidenum">
              <a:rPr lang="en-US" smtClean="0"/>
              <a:t>‹#›</a:t>
            </a:fld>
            <a:endParaRPr lang="en-US"/>
          </a:p>
        </p:txBody>
      </p:sp>
    </p:spTree>
    <p:extLst>
      <p:ext uri="{BB962C8B-B14F-4D97-AF65-F5344CB8AC3E}">
        <p14:creationId xmlns:p14="http://schemas.microsoft.com/office/powerpoint/2010/main" val="600615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CA96E9-F383-4B8C-B3F2-23FF2C09D9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607C6D-D752-4C5E-9245-1283F36642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ABECC6-065D-4C90-9D48-FBC4BDDC80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09AB76E7-3A53-4923-9C6B-B9BD14138BE8}" type="datetimeFigureOut">
              <a:rPr lang="en-US" smtClean="0"/>
              <a:pPr/>
              <a:t>1/18/2022</a:t>
            </a:fld>
            <a:endParaRPr lang="en-US"/>
          </a:p>
        </p:txBody>
      </p:sp>
      <p:sp>
        <p:nvSpPr>
          <p:cNvPr id="5" name="Footer Placeholder 4">
            <a:extLst>
              <a:ext uri="{FF2B5EF4-FFF2-40B4-BE49-F238E27FC236}">
                <a16:creationId xmlns:a16="http://schemas.microsoft.com/office/drawing/2014/main" id="{F0F1BA1D-E471-4010-9F6B-65CFFBA739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4F1E2448-A2EA-48FD-A85B-EC393BC0A9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D60DFB9E-8AD2-4CB4-B158-2E74AD1F9A9F}" type="slidenum">
              <a:rPr lang="en-US" smtClean="0"/>
              <a:pPr/>
              <a:t>‹#›</a:t>
            </a:fld>
            <a:endParaRPr lang="en-US"/>
          </a:p>
        </p:txBody>
      </p:sp>
    </p:spTree>
    <p:extLst>
      <p:ext uri="{BB962C8B-B14F-4D97-AF65-F5344CB8AC3E}">
        <p14:creationId xmlns:p14="http://schemas.microsoft.com/office/powerpoint/2010/main" val="1572437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56695-4B76-430B-86BD-606F54F23469}"/>
              </a:ext>
            </a:extLst>
          </p:cNvPr>
          <p:cNvSpPr>
            <a:spLocks noGrp="1"/>
          </p:cNvSpPr>
          <p:nvPr>
            <p:ph type="ctrTitle"/>
          </p:nvPr>
        </p:nvSpPr>
        <p:spPr>
          <a:xfrm>
            <a:off x="2037865" y="914396"/>
            <a:ext cx="9938659" cy="2623458"/>
          </a:xfrm>
        </p:spPr>
        <p:txBody>
          <a:bodyPr>
            <a:normAutofit fontScale="90000"/>
          </a:bodyPr>
          <a:lstStyle/>
          <a:p>
            <a:br>
              <a:rPr lang="en-US" dirty="0"/>
            </a:br>
            <a:r>
              <a:rPr lang="en-US" dirty="0"/>
              <a:t>Dr. Paul Czarapata, </a:t>
            </a:r>
            <a:br>
              <a:rPr lang="en-US" dirty="0"/>
            </a:br>
            <a:r>
              <a:rPr lang="en-US" sz="3600" dirty="0"/>
              <a:t>KCTCS President</a:t>
            </a:r>
            <a:br>
              <a:rPr lang="en-US" dirty="0"/>
            </a:br>
            <a:br>
              <a:rPr lang="en-US" dirty="0"/>
            </a:br>
            <a:r>
              <a:rPr lang="en-US" dirty="0"/>
              <a:t>Dr. </a:t>
            </a:r>
            <a:r>
              <a:rPr lang="en-US" dirty="0" err="1"/>
              <a:t>larry</a:t>
            </a:r>
            <a:r>
              <a:rPr lang="en-US" dirty="0"/>
              <a:t> Ferguson, </a:t>
            </a:r>
            <a:br>
              <a:rPr lang="en-US" dirty="0"/>
            </a:br>
            <a:r>
              <a:rPr lang="en-US" sz="3600" dirty="0"/>
              <a:t>Ashland community and technical College president </a:t>
            </a:r>
          </a:p>
        </p:txBody>
      </p:sp>
    </p:spTree>
    <p:extLst>
      <p:ext uri="{BB962C8B-B14F-4D97-AF65-F5344CB8AC3E}">
        <p14:creationId xmlns:p14="http://schemas.microsoft.com/office/powerpoint/2010/main" val="2344302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a:xfrm>
            <a:off x="1956587" y="1501045"/>
            <a:ext cx="9938659" cy="2623458"/>
          </a:xfrm>
        </p:spPr>
        <p:txBody>
          <a:bodyPr>
            <a:noAutofit/>
          </a:bodyPr>
          <a:lstStyle/>
          <a:p>
            <a:r>
              <a:rPr lang="en-US" sz="3200" b="0" cap="none" dirty="0"/>
              <a:t>We are not seeking to change the scholarship with HB 85! </a:t>
            </a:r>
            <a:br>
              <a:rPr lang="en-US" sz="3200" b="0" cap="none" dirty="0"/>
            </a:br>
            <a:br>
              <a:rPr lang="en-US" sz="3200" b="0" cap="none" dirty="0"/>
            </a:br>
            <a:r>
              <a:rPr lang="en-US" sz="3200" b="0" cap="none" dirty="0"/>
              <a:t>This is just a clean up bill that clears up language between the Work Ready KY Scholarship and Dual Credit Scholarship and will help KCTCS come closer to “breaking even” on offering dual credit. </a:t>
            </a:r>
            <a:br>
              <a:rPr lang="en-US" sz="3200" dirty="0"/>
            </a:br>
            <a:endParaRPr lang="en-US" sz="3200" dirty="0"/>
          </a:p>
        </p:txBody>
      </p:sp>
    </p:spTree>
    <p:extLst>
      <p:ext uri="{BB962C8B-B14F-4D97-AF65-F5344CB8AC3E}">
        <p14:creationId xmlns:p14="http://schemas.microsoft.com/office/powerpoint/2010/main" val="21317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p:txBody>
          <a:bodyPr>
            <a:noAutofit/>
          </a:bodyPr>
          <a:lstStyle/>
          <a:p>
            <a:r>
              <a:rPr lang="en-US" sz="4400" b="0" cap="none" dirty="0"/>
              <a:t>In the 2020-21 budget bill, the dual credit rate was increased to 40% of the KCTCS Tuition rate</a:t>
            </a:r>
            <a:r>
              <a:rPr lang="en-US" sz="4400" dirty="0"/>
              <a:t>. </a:t>
            </a:r>
          </a:p>
        </p:txBody>
      </p:sp>
    </p:spTree>
    <p:extLst>
      <p:ext uri="{BB962C8B-B14F-4D97-AF65-F5344CB8AC3E}">
        <p14:creationId xmlns:p14="http://schemas.microsoft.com/office/powerpoint/2010/main" val="2923035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p:txBody>
          <a:bodyPr>
            <a:noAutofit/>
          </a:bodyPr>
          <a:lstStyle/>
          <a:p>
            <a:r>
              <a:rPr lang="en-US" sz="4000" b="0" cap="none" dirty="0">
                <a:latin typeface="+mn-lt"/>
              </a:rPr>
              <a:t>HB 85 would set the rate to 50% of the KCTCS Tuition Rate </a:t>
            </a:r>
            <a:r>
              <a:rPr lang="en-US" sz="4000" b="0" u="sng" cap="none" dirty="0">
                <a:latin typeface="+mn-lt"/>
              </a:rPr>
              <a:t>in statute</a:t>
            </a:r>
            <a:r>
              <a:rPr lang="en-US" sz="4000" b="0" cap="none" dirty="0">
                <a:latin typeface="+mn-lt"/>
              </a:rPr>
              <a:t>, which helps to promote financial clarity for students and the institutions. </a:t>
            </a:r>
          </a:p>
        </p:txBody>
      </p:sp>
    </p:spTree>
    <p:extLst>
      <p:ext uri="{BB962C8B-B14F-4D97-AF65-F5344CB8AC3E}">
        <p14:creationId xmlns:p14="http://schemas.microsoft.com/office/powerpoint/2010/main" val="3055988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a:xfrm>
            <a:off x="1935131" y="805542"/>
            <a:ext cx="9938659" cy="2623458"/>
          </a:xfrm>
        </p:spPr>
        <p:txBody>
          <a:bodyPr>
            <a:noAutofit/>
          </a:bodyPr>
          <a:lstStyle/>
          <a:p>
            <a:r>
              <a:rPr lang="en-US" sz="2800" b="0" cap="none" dirty="0"/>
              <a:t>HB 85 would also:</a:t>
            </a:r>
            <a:br>
              <a:rPr lang="en-US" sz="2800" b="0" cap="none" dirty="0"/>
            </a:br>
            <a:br>
              <a:rPr lang="en-US" sz="2800" b="0" cap="none" dirty="0"/>
            </a:br>
            <a:r>
              <a:rPr lang="en-US" sz="2800" b="0" cap="none" dirty="0"/>
              <a:t>Eliminate need for institutions to return 50% of funds for unsuccessful course completions (only scholarship that required this).</a:t>
            </a:r>
            <a:br>
              <a:rPr lang="en-US" sz="2800" b="0" cap="none" dirty="0"/>
            </a:br>
            <a:br>
              <a:rPr lang="en-US" sz="2800" b="0" cap="none" dirty="0"/>
            </a:br>
            <a:r>
              <a:rPr lang="en-US" sz="2800" b="0" cap="none" dirty="0"/>
              <a:t>Transfer Work Ready Kentucky career &amp; technical education dual credit language to the dual credit statutes.</a:t>
            </a:r>
            <a:br>
              <a:rPr lang="en-US" sz="2800" b="0" cap="none" dirty="0"/>
            </a:br>
            <a:br>
              <a:rPr lang="en-US" sz="2800" b="0" cap="none" dirty="0"/>
            </a:br>
            <a:r>
              <a:rPr lang="en-US" sz="2800" b="0" cap="none" dirty="0"/>
              <a:t>Maintain the current number of scholarship-funded courses for students to take at 10 (2 CTE Courses freshmen year; 2 CTE courses sophomore year; 3 Gen Ed junior year; 3 Gen Ed senior year). </a:t>
            </a:r>
            <a:br>
              <a:rPr lang="en-US" sz="2800" b="0" cap="none" dirty="0"/>
            </a:br>
            <a:br>
              <a:rPr lang="en-US" sz="2800" b="0" cap="none" dirty="0"/>
            </a:br>
            <a:endParaRPr lang="en-US" sz="3600" b="0" cap="none" dirty="0"/>
          </a:p>
        </p:txBody>
      </p:sp>
    </p:spTree>
    <p:extLst>
      <p:ext uri="{BB962C8B-B14F-4D97-AF65-F5344CB8AC3E}">
        <p14:creationId xmlns:p14="http://schemas.microsoft.com/office/powerpoint/2010/main" val="53967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a:xfrm>
            <a:off x="890338" y="640080"/>
            <a:ext cx="3734014" cy="3566160"/>
          </a:xfrm>
        </p:spPr>
        <p:txBody>
          <a:bodyPr anchor="b">
            <a:normAutofit/>
          </a:bodyPr>
          <a:lstStyle/>
          <a:p>
            <a:pPr algn="l"/>
            <a:br>
              <a:rPr lang="en-US" b="0" cap="none" dirty="0"/>
            </a:br>
            <a:br>
              <a:rPr lang="en-US" b="0" cap="none" dirty="0"/>
            </a:br>
            <a:endParaRPr lang="en-US" b="0" cap="none" dirty="0"/>
          </a:p>
        </p:txBody>
      </p:sp>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boy at desk">
            <a:extLst>
              <a:ext uri="{FF2B5EF4-FFF2-40B4-BE49-F238E27FC236}">
                <a16:creationId xmlns:a16="http://schemas.microsoft.com/office/drawing/2014/main" id="{4C5A57CC-5B5D-4D98-B172-E0DA7F7EE6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90" r="-1" b="24236"/>
          <a:stretch/>
        </p:blipFill>
        <p:spPr bwMode="auto">
          <a:xfrm>
            <a:off x="5313225" y="69584"/>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F5B3A4A3-2C6B-4C4A-9F57-90EC5DA7883F}"/>
              </a:ext>
            </a:extLst>
          </p:cNvPr>
          <p:cNvSpPr/>
          <p:nvPr/>
        </p:nvSpPr>
        <p:spPr>
          <a:xfrm>
            <a:off x="636104" y="4025348"/>
            <a:ext cx="3856383" cy="8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0279DD3-A867-4F05-A3EB-6C7A16CA7228}"/>
              </a:ext>
            </a:extLst>
          </p:cNvPr>
          <p:cNvSpPr txBox="1"/>
          <p:nvPr/>
        </p:nvSpPr>
        <p:spPr>
          <a:xfrm>
            <a:off x="954053" y="335845"/>
            <a:ext cx="3734014" cy="6186309"/>
          </a:xfrm>
          <a:prstGeom prst="rect">
            <a:avLst/>
          </a:prstGeom>
          <a:noFill/>
        </p:spPr>
        <p:txBody>
          <a:bodyPr wrap="square">
            <a:spAutoFit/>
          </a:bodyPr>
          <a:lstStyle/>
          <a:p>
            <a:pPr algn="ctr"/>
            <a:r>
              <a:rPr lang="en-US" sz="1800" b="1" i="0" dirty="0">
                <a:solidFill>
                  <a:schemeClr val="tx2"/>
                </a:solidFill>
                <a:effectLst/>
                <a:latin typeface="+mj-lt"/>
              </a:rPr>
              <a:t>Mason Spencer has been accepted for Pharmacy School and he credits the dual credit program at Hazard Community &amp; Technical College for getting him so far so quickly. Spencer is a 2019 Knott County Central High School graduate who started at Morehead State University with 30 credit hours from HCTC.</a:t>
            </a:r>
          </a:p>
          <a:p>
            <a:pPr algn="ctr"/>
            <a:br>
              <a:rPr lang="en-US" sz="1800" b="1" i="0" dirty="0">
                <a:solidFill>
                  <a:schemeClr val="tx2"/>
                </a:solidFill>
                <a:effectLst/>
                <a:latin typeface="+mj-lt"/>
              </a:rPr>
            </a:br>
            <a:r>
              <a:rPr lang="en-US" sz="1800" b="1" i="0" dirty="0">
                <a:solidFill>
                  <a:schemeClr val="tx2"/>
                </a:solidFill>
                <a:effectLst/>
                <a:latin typeface="+mj-lt"/>
              </a:rPr>
              <a:t>“Taking dual credit classes in high school helped me be become better prepared for college. Going in with 30 credits completed allowed me to focus more on my rigorous science and math courses needed to apply for Pharmacy school. It has also been a huge help in cost savings on tuition</a:t>
            </a:r>
            <a:r>
              <a:rPr lang="en-US" sz="1800" b="1" dirty="0">
                <a:solidFill>
                  <a:schemeClr val="tx2"/>
                </a:solidFill>
                <a:latin typeface="+mj-lt"/>
              </a:rPr>
              <a:t>.” </a:t>
            </a:r>
            <a:endParaRPr lang="en-US" sz="1800" b="1" i="0" dirty="0">
              <a:solidFill>
                <a:schemeClr val="tx2"/>
              </a:solidFill>
              <a:effectLst/>
              <a:latin typeface="+mj-lt"/>
            </a:endParaRPr>
          </a:p>
        </p:txBody>
      </p:sp>
    </p:spTree>
    <p:extLst>
      <p:ext uri="{BB962C8B-B14F-4D97-AF65-F5344CB8AC3E}">
        <p14:creationId xmlns:p14="http://schemas.microsoft.com/office/powerpoint/2010/main" val="179746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4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C9D074-CA5F-44A9-BB34-AC5F0B7662E8}"/>
              </a:ext>
            </a:extLst>
          </p:cNvPr>
          <p:cNvSpPr>
            <a:spLocks noGrp="1"/>
          </p:cNvSpPr>
          <p:nvPr>
            <p:ph type="ctrTitle"/>
          </p:nvPr>
        </p:nvSpPr>
        <p:spPr>
          <a:xfrm>
            <a:off x="2037865" y="914396"/>
            <a:ext cx="9938659" cy="2623458"/>
          </a:xfrm>
        </p:spPr>
        <p:txBody>
          <a:bodyPr>
            <a:normAutofit/>
          </a:bodyPr>
          <a:lstStyle/>
          <a:p>
            <a:br>
              <a:rPr lang="en-US" dirty="0"/>
            </a:br>
            <a:r>
              <a:rPr lang="en-US" dirty="0"/>
              <a:t>KCTCS &amp; performance funding</a:t>
            </a:r>
            <a:endParaRPr lang="en-US" sz="3600" dirty="0"/>
          </a:p>
        </p:txBody>
      </p:sp>
    </p:spTree>
    <p:extLst>
      <p:ext uri="{BB962C8B-B14F-4D97-AF65-F5344CB8AC3E}">
        <p14:creationId xmlns:p14="http://schemas.microsoft.com/office/powerpoint/2010/main" val="278174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6F9E6C4-2819-47B4-8C52-3CB18143AC67}"/>
              </a:ext>
            </a:extLst>
          </p:cNvPr>
          <p:cNvSpPr txBox="1"/>
          <p:nvPr/>
        </p:nvSpPr>
        <p:spPr>
          <a:xfrm>
            <a:off x="2202677" y="945309"/>
            <a:ext cx="8889763" cy="5632311"/>
          </a:xfrm>
          <a:prstGeom prst="rect">
            <a:avLst/>
          </a:prstGeom>
          <a:noFill/>
        </p:spPr>
        <p:txBody>
          <a:bodyPr wrap="square">
            <a:spAutoFit/>
          </a:bodyPr>
          <a:lstStyle/>
          <a:p>
            <a:pPr marR="0" lvl="0">
              <a:spcBef>
                <a:spcPts val="0"/>
              </a:spcBef>
              <a:spcAft>
                <a:spcPts val="0"/>
              </a:spcAft>
            </a:pPr>
            <a:r>
              <a:rPr lang="en-US" sz="2400" dirty="0">
                <a:solidFill>
                  <a:schemeClr val="bg1"/>
                </a:solidFill>
                <a:effectLst/>
                <a:latin typeface="+mj-lt"/>
                <a:ea typeface="Calibri" panose="020F0502020204030204" pitchFamily="34" charset="0"/>
                <a:cs typeface="Times New Roman" panose="02020603050405020304" pitchFamily="18" charset="0"/>
              </a:rPr>
              <a:t>Prior to performance funding, the KCTCS Colleges received varying amounts of state funding based on history, geography, demographics, consolidation, and regional and state politics. There was a single appropriation for the System divided internally; no set performance metrics were used to distribute funding…in short, Colleges received what they always received (plus an increment, if new funding was available) unless they could demonstrate greater need for an additional increase in funding. </a:t>
            </a:r>
          </a:p>
          <a:p>
            <a:pPr marR="0" lvl="0">
              <a:spcBef>
                <a:spcPts val="0"/>
              </a:spcBef>
              <a:spcAft>
                <a:spcPts val="0"/>
              </a:spcAft>
            </a:pPr>
            <a:endParaRPr lang="en-US" sz="2400" dirty="0">
              <a:solidFill>
                <a:schemeClr val="bg1"/>
              </a:solidFill>
              <a:latin typeface="+mj-lt"/>
              <a:ea typeface="Calibri" panose="020F0502020204030204" pitchFamily="34" charset="0"/>
              <a:cs typeface="Times New Roman" panose="02020603050405020304" pitchFamily="18" charset="0"/>
            </a:endParaRPr>
          </a:p>
          <a:p>
            <a:pPr marR="0" lvl="0">
              <a:spcBef>
                <a:spcPts val="0"/>
              </a:spcBef>
              <a:spcAft>
                <a:spcPts val="0"/>
              </a:spcAft>
            </a:pPr>
            <a:endParaRPr lang="en-US" sz="2400" dirty="0">
              <a:solidFill>
                <a:schemeClr val="bg1"/>
              </a:solidFill>
              <a:effectLst/>
              <a:latin typeface="+mj-lt"/>
              <a:ea typeface="Calibri" panose="020F0502020204030204" pitchFamily="34" charset="0"/>
              <a:cs typeface="Times New Roman" panose="02020603050405020304" pitchFamily="18" charset="0"/>
            </a:endParaRPr>
          </a:p>
          <a:p>
            <a:pPr marR="0" lvl="0">
              <a:spcBef>
                <a:spcPts val="0"/>
              </a:spcBef>
              <a:spcAft>
                <a:spcPts val="0"/>
              </a:spcAft>
            </a:pPr>
            <a:r>
              <a:rPr lang="en-US" sz="2400" dirty="0">
                <a:solidFill>
                  <a:schemeClr val="bg1"/>
                </a:solidFill>
                <a:effectLst/>
                <a:latin typeface="+mj-lt"/>
                <a:ea typeface="Calibri" panose="020F0502020204030204" pitchFamily="34" charset="0"/>
                <a:cs typeface="Times New Roman" panose="02020603050405020304" pitchFamily="18" charset="0"/>
              </a:rPr>
              <a:t>Colleges in coal counties were historically provided with more funding than urban or non-coal areas, due to their disadvantaged economies and geography. </a:t>
            </a:r>
            <a:endParaRPr lang="en-US" sz="2000" dirty="0">
              <a:solidFill>
                <a:schemeClr val="bg1"/>
              </a:solidFill>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6824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extBox 7">
            <a:extLst>
              <a:ext uri="{FF2B5EF4-FFF2-40B4-BE49-F238E27FC236}">
                <a16:creationId xmlns:a16="http://schemas.microsoft.com/office/drawing/2014/main" id="{4BCD3EB0-E8E4-489B-852A-A9D30BC16E09}"/>
              </a:ext>
            </a:extLst>
          </p:cNvPr>
          <p:cNvGraphicFramePr/>
          <p:nvPr>
            <p:extLst>
              <p:ext uri="{D42A27DB-BD31-4B8C-83A1-F6EECF244321}">
                <p14:modId xmlns:p14="http://schemas.microsoft.com/office/powerpoint/2010/main" val="1726400725"/>
              </p:ext>
            </p:extLst>
          </p:nvPr>
        </p:nvGraphicFramePr>
        <p:xfrm>
          <a:off x="1837346" y="1211049"/>
          <a:ext cx="9545652" cy="4893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1334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extBox 7">
            <a:extLst>
              <a:ext uri="{FF2B5EF4-FFF2-40B4-BE49-F238E27FC236}">
                <a16:creationId xmlns:a16="http://schemas.microsoft.com/office/drawing/2014/main" id="{965DFF27-9541-470B-9A16-C756EDF623A9}"/>
              </a:ext>
            </a:extLst>
          </p:cNvPr>
          <p:cNvGraphicFramePr/>
          <p:nvPr>
            <p:extLst>
              <p:ext uri="{D42A27DB-BD31-4B8C-83A1-F6EECF244321}">
                <p14:modId xmlns:p14="http://schemas.microsoft.com/office/powerpoint/2010/main" val="1239346468"/>
              </p:ext>
            </p:extLst>
          </p:nvPr>
        </p:nvGraphicFramePr>
        <p:xfrm>
          <a:off x="2061315" y="1448258"/>
          <a:ext cx="8633390" cy="5032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4049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EEC629-ECD4-42A6-9288-D890A1FAC641}"/>
              </a:ext>
            </a:extLst>
          </p:cNvPr>
          <p:cNvSpPr txBox="1"/>
          <p:nvPr/>
        </p:nvSpPr>
        <p:spPr>
          <a:xfrm>
            <a:off x="2108674" y="935572"/>
            <a:ext cx="8958130" cy="4893647"/>
          </a:xfrm>
          <a:prstGeom prst="rect">
            <a:avLst/>
          </a:prstGeom>
          <a:noFill/>
        </p:spPr>
        <p:txBody>
          <a:bodyPr wrap="square">
            <a:spAutoFit/>
          </a:bodyPr>
          <a:lstStyle/>
          <a:p>
            <a:pPr marR="0" lvl="0">
              <a:spcBef>
                <a:spcPts val="0"/>
              </a:spcBef>
              <a:spcAft>
                <a:spcPts val="0"/>
              </a:spcAft>
            </a:pPr>
            <a:r>
              <a:rPr lang="en-US" sz="2400" dirty="0">
                <a:solidFill>
                  <a:schemeClr val="bg1"/>
                </a:solidFill>
                <a:effectLst/>
                <a:ea typeface="Calibri" panose="020F0502020204030204" pitchFamily="34" charset="0"/>
                <a:cs typeface="Times New Roman" panose="02020603050405020304" pitchFamily="18" charset="0"/>
              </a:rPr>
              <a:t>With the inception of performance funding in 2016-17, a method was established for KCTCS to distribute funding based on established metrics among its 16 Colleges. </a:t>
            </a:r>
          </a:p>
          <a:p>
            <a:pPr marR="0" lvl="0">
              <a:spcBef>
                <a:spcPts val="0"/>
              </a:spcBef>
              <a:spcAft>
                <a:spcPts val="0"/>
              </a:spcAft>
            </a:pPr>
            <a:endParaRPr lang="en-US" sz="2400" dirty="0">
              <a:solidFill>
                <a:schemeClr val="bg1"/>
              </a:solidFill>
              <a:ea typeface="Calibri" panose="020F0502020204030204" pitchFamily="34" charset="0"/>
              <a:cs typeface="Times New Roman" panose="02020603050405020304" pitchFamily="18" charset="0"/>
            </a:endParaRPr>
          </a:p>
          <a:p>
            <a:pPr marR="0" lvl="0">
              <a:spcBef>
                <a:spcPts val="0"/>
              </a:spcBef>
              <a:spcAft>
                <a:spcPts val="0"/>
              </a:spcAft>
            </a:pPr>
            <a:r>
              <a:rPr lang="en-US" sz="2400" dirty="0">
                <a:solidFill>
                  <a:schemeClr val="bg1"/>
                </a:solidFill>
                <a:effectLst/>
                <a:ea typeface="Calibri" panose="020F0502020204030204" pitchFamily="34" charset="0"/>
                <a:cs typeface="Times New Roman" panose="02020603050405020304" pitchFamily="18" charset="0"/>
              </a:rPr>
              <a:t>The funding model establishes an “equilibrium” for each of the 16 Colleges and defines it </a:t>
            </a:r>
            <a:r>
              <a:rPr lang="en-US" sz="2400" dirty="0">
                <a:solidFill>
                  <a:schemeClr val="bg1"/>
                </a:solidFill>
                <a:ea typeface="Calibri" panose="020F0502020204030204" pitchFamily="34" charset="0"/>
                <a:cs typeface="Times New Roman" panose="02020603050405020304" pitchFamily="18" charset="0"/>
              </a:rPr>
              <a:t>as follows: “an </a:t>
            </a:r>
            <a:r>
              <a:rPr lang="en-US" sz="2400" dirty="0">
                <a:solidFill>
                  <a:schemeClr val="bg1"/>
                </a:solidFill>
                <a:effectLst/>
              </a:rPr>
              <a:t>institution has an appropriately proportionate level of resources as determined by the performance funding model established in this section given each institution's level of productivity in achieving student success outcomes,</a:t>
            </a:r>
            <a:br>
              <a:rPr lang="en-US" sz="2400" dirty="0">
                <a:solidFill>
                  <a:schemeClr val="bg1"/>
                </a:solidFill>
              </a:rPr>
            </a:br>
            <a:r>
              <a:rPr lang="en-US" sz="2400" dirty="0">
                <a:solidFill>
                  <a:schemeClr val="bg1"/>
                </a:solidFill>
                <a:effectLst/>
              </a:rPr>
              <a:t>course completion outcomes, and other components included in the model</a:t>
            </a:r>
            <a:r>
              <a:rPr lang="en-US" sz="2400" dirty="0">
                <a:solidFill>
                  <a:schemeClr val="bg1"/>
                </a:solidFill>
              </a:rPr>
              <a:t>.” </a:t>
            </a:r>
            <a:br>
              <a:rPr lang="en-US" sz="2400" dirty="0">
                <a:solidFill>
                  <a:schemeClr val="bg1"/>
                </a:solidFill>
              </a:rPr>
            </a:br>
            <a:endParaRPr lang="en-US" sz="24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312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C9D074-CA5F-44A9-BB34-AC5F0B7662E8}"/>
              </a:ext>
            </a:extLst>
          </p:cNvPr>
          <p:cNvSpPr>
            <a:spLocks noGrp="1"/>
          </p:cNvSpPr>
          <p:nvPr>
            <p:ph type="ctrTitle"/>
          </p:nvPr>
        </p:nvSpPr>
        <p:spPr>
          <a:xfrm>
            <a:off x="2037865" y="914396"/>
            <a:ext cx="9938659" cy="2623458"/>
          </a:xfrm>
        </p:spPr>
        <p:txBody>
          <a:bodyPr>
            <a:normAutofit/>
          </a:bodyPr>
          <a:lstStyle/>
          <a:p>
            <a:br>
              <a:rPr lang="en-US" dirty="0"/>
            </a:br>
            <a:r>
              <a:rPr lang="en-US" dirty="0"/>
              <a:t>KCTCS &amp; Dual Credit </a:t>
            </a:r>
            <a:endParaRPr lang="en-US" sz="3600" dirty="0"/>
          </a:p>
        </p:txBody>
      </p:sp>
    </p:spTree>
    <p:extLst>
      <p:ext uri="{BB962C8B-B14F-4D97-AF65-F5344CB8AC3E}">
        <p14:creationId xmlns:p14="http://schemas.microsoft.com/office/powerpoint/2010/main" val="1191852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EEC629-ECD4-42A6-9288-D890A1FAC641}"/>
              </a:ext>
            </a:extLst>
          </p:cNvPr>
          <p:cNvSpPr txBox="1"/>
          <p:nvPr/>
        </p:nvSpPr>
        <p:spPr>
          <a:xfrm>
            <a:off x="2142857" y="1859340"/>
            <a:ext cx="8958130" cy="2246769"/>
          </a:xfrm>
          <a:prstGeom prst="rect">
            <a:avLst/>
          </a:prstGeom>
          <a:noFill/>
        </p:spPr>
        <p:txBody>
          <a:bodyPr wrap="square">
            <a:spAutoFit/>
          </a:bodyPr>
          <a:lstStyle/>
          <a:p>
            <a:pPr marR="0" lvl="0">
              <a:spcBef>
                <a:spcPts val="0"/>
              </a:spcBef>
              <a:spcAft>
                <a:spcPts val="0"/>
              </a:spcAft>
            </a:pPr>
            <a:r>
              <a:rPr lang="en-US" sz="2800" dirty="0">
                <a:solidFill>
                  <a:schemeClr val="bg1"/>
                </a:solidFill>
                <a:cs typeface="Times New Roman" panose="02020603050405020304" pitchFamily="18" charset="0"/>
              </a:rPr>
              <a:t>The 16 KCTCS Colleges are in a performance funding pool of their own– meaning, the Colleges must compete against each other (despite all belonging to the same System). </a:t>
            </a:r>
            <a:br>
              <a:rPr lang="en-US" sz="2800" dirty="0">
                <a:solidFill>
                  <a:schemeClr val="bg1"/>
                </a:solidFill>
              </a:rPr>
            </a:br>
            <a:endParaRPr lang="en-US" sz="2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7422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EEC629-ECD4-42A6-9288-D890A1FAC641}"/>
              </a:ext>
            </a:extLst>
          </p:cNvPr>
          <p:cNvSpPr txBox="1"/>
          <p:nvPr/>
        </p:nvSpPr>
        <p:spPr>
          <a:xfrm>
            <a:off x="2108674" y="935572"/>
            <a:ext cx="8958130" cy="4832092"/>
          </a:xfrm>
          <a:prstGeom prst="rect">
            <a:avLst/>
          </a:prstGeom>
          <a:noFill/>
        </p:spPr>
        <p:txBody>
          <a:bodyPr wrap="square">
            <a:spAutoFit/>
          </a:bodyPr>
          <a:lstStyle/>
          <a:p>
            <a:pPr marR="0" lvl="0">
              <a:spcBef>
                <a:spcPts val="0"/>
              </a:spcBef>
              <a:spcAft>
                <a:spcPts val="0"/>
              </a:spcAft>
            </a:pPr>
            <a:r>
              <a:rPr lang="en-US" sz="2800" dirty="0">
                <a:solidFill>
                  <a:schemeClr val="bg1"/>
                </a:solidFill>
                <a:effectLst/>
                <a:ea typeface="Calibri" panose="020F0502020204030204" pitchFamily="34" charset="0"/>
                <a:cs typeface="Times New Roman" panose="02020603050405020304" pitchFamily="18" charset="0"/>
              </a:rPr>
              <a:t>Six colleges – </a:t>
            </a:r>
            <a:r>
              <a:rPr lang="en-US" sz="2800" b="1" dirty="0">
                <a:solidFill>
                  <a:schemeClr val="bg1"/>
                </a:solidFill>
                <a:effectLst/>
                <a:ea typeface="Calibri" panose="020F0502020204030204" pitchFamily="34" charset="0"/>
                <a:cs typeface="Times New Roman" panose="02020603050405020304" pitchFamily="18" charset="0"/>
              </a:rPr>
              <a:t>Ashland, Big Sandy, Hazard, Henderson, Madisonville, and Southeast </a:t>
            </a:r>
            <a:r>
              <a:rPr lang="en-US" sz="2800" dirty="0">
                <a:solidFill>
                  <a:schemeClr val="bg1"/>
                </a:solidFill>
                <a:effectLst/>
                <a:ea typeface="Calibri" panose="020F0502020204030204" pitchFamily="34" charset="0"/>
                <a:cs typeface="Times New Roman" panose="02020603050405020304" pitchFamily="18" charset="0"/>
              </a:rPr>
              <a:t>– have </a:t>
            </a:r>
            <a:r>
              <a:rPr lang="en-US" sz="2800" b="1" i="1" dirty="0">
                <a:solidFill>
                  <a:schemeClr val="bg1"/>
                </a:solidFill>
                <a:effectLst/>
                <a:ea typeface="Calibri" panose="020F0502020204030204" pitchFamily="34" charset="0"/>
                <a:cs typeface="Times New Roman" panose="02020603050405020304" pitchFamily="18" charset="0"/>
              </a:rPr>
              <a:t>never</a:t>
            </a:r>
            <a:r>
              <a:rPr lang="en-US" sz="2800" dirty="0">
                <a:solidFill>
                  <a:schemeClr val="bg1"/>
                </a:solidFill>
                <a:effectLst/>
                <a:ea typeface="Calibri" panose="020F0502020204030204" pitchFamily="34" charset="0"/>
                <a:cs typeface="Times New Roman" panose="02020603050405020304" pitchFamily="18" charset="0"/>
              </a:rPr>
              <a:t> received any performance funding regardless of their metrics.  </a:t>
            </a:r>
          </a:p>
          <a:p>
            <a:pPr marR="0" lvl="0">
              <a:spcBef>
                <a:spcPts val="0"/>
              </a:spcBef>
              <a:spcAft>
                <a:spcPts val="0"/>
              </a:spcAft>
            </a:pPr>
            <a:endParaRPr lang="en-US" sz="2800" dirty="0">
              <a:solidFill>
                <a:schemeClr val="bg1"/>
              </a:solidFill>
              <a:ea typeface="Calibri" panose="020F0502020204030204" pitchFamily="34" charset="0"/>
              <a:cs typeface="Times New Roman" panose="02020603050405020304" pitchFamily="18" charset="0"/>
            </a:endParaRPr>
          </a:p>
          <a:p>
            <a:pPr marR="0" lvl="0">
              <a:spcBef>
                <a:spcPts val="0"/>
              </a:spcBef>
              <a:spcAft>
                <a:spcPts val="0"/>
              </a:spcAft>
            </a:pPr>
            <a:r>
              <a:rPr lang="en-US" sz="2800" dirty="0">
                <a:solidFill>
                  <a:schemeClr val="bg1"/>
                </a:solidFill>
                <a:effectLst/>
                <a:ea typeface="Calibri" panose="020F0502020204030204" pitchFamily="34" charset="0"/>
                <a:cs typeface="Times New Roman" panose="02020603050405020304" pitchFamily="18" charset="0"/>
              </a:rPr>
              <a:t>Since the inception of performance funding in 2016-17, these Colleges have been required to redistribute their historical state funding in amounts ranging from $471,000 to $1.35 million. Collectively, over $6.3 million has been reallocated from these “coal-area” Colleges to their sister Colleges</a:t>
            </a: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en-US" sz="36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1488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EEC629-ECD4-42A6-9288-D890A1FAC641}"/>
              </a:ext>
            </a:extLst>
          </p:cNvPr>
          <p:cNvSpPr txBox="1"/>
          <p:nvPr/>
        </p:nvSpPr>
        <p:spPr>
          <a:xfrm>
            <a:off x="2117219" y="1448319"/>
            <a:ext cx="8958130" cy="4524315"/>
          </a:xfrm>
          <a:prstGeom prst="rect">
            <a:avLst/>
          </a:prstGeom>
          <a:noFill/>
        </p:spPr>
        <p:txBody>
          <a:bodyPr wrap="square">
            <a:spAutoFit/>
          </a:bodyPr>
          <a:lstStyle/>
          <a:p>
            <a:r>
              <a:rPr lang="en-US" sz="2400" dirty="0">
                <a:solidFill>
                  <a:schemeClr val="bg1"/>
                </a:solidFill>
                <a:effectLst/>
                <a:ea typeface="Calibri" panose="020F0502020204030204" pitchFamily="34" charset="0"/>
                <a:cs typeface="Times New Roman" panose="02020603050405020304" pitchFamily="18" charset="0"/>
              </a:rPr>
              <a:t>In 2021, per the Postsecondary Education Working Group on Performance Funding, language was added to the performance funding models for both the 4-year and 2-year institutions that ceased the reallocation from one institution to another by establishing a base (“floor”) state appropriation for each institution so that no institution would receive less than it was receiving in state appropriation for FY 2020-21. </a:t>
            </a:r>
          </a:p>
          <a:p>
            <a:endParaRPr lang="en-US" sz="2400" dirty="0">
              <a:solidFill>
                <a:schemeClr val="bg1"/>
              </a:solidFill>
              <a:ea typeface="Calibri" panose="020F0502020204030204" pitchFamily="34" charset="0"/>
              <a:cs typeface="Times New Roman" panose="02020603050405020304" pitchFamily="18" charset="0"/>
            </a:endParaRPr>
          </a:p>
          <a:p>
            <a:r>
              <a:rPr lang="en-US" sz="2400" dirty="0">
                <a:solidFill>
                  <a:schemeClr val="bg1"/>
                </a:solidFill>
                <a:effectLst/>
                <a:ea typeface="Calibri" panose="020F0502020204030204" pitchFamily="34" charset="0"/>
                <a:cs typeface="Times New Roman" panose="02020603050405020304" pitchFamily="18" charset="0"/>
              </a:rPr>
              <a:t>However, the six KCTCS Colleges noted will not receive any </a:t>
            </a:r>
            <a:r>
              <a:rPr lang="en-US" sz="2400" b="1" i="1" dirty="0">
                <a:solidFill>
                  <a:schemeClr val="bg1"/>
                </a:solidFill>
                <a:effectLst/>
                <a:ea typeface="Calibri" panose="020F0502020204030204" pitchFamily="34" charset="0"/>
                <a:cs typeface="Times New Roman" panose="02020603050405020304" pitchFamily="18" charset="0"/>
              </a:rPr>
              <a:t>new</a:t>
            </a:r>
            <a:r>
              <a:rPr lang="en-US" sz="2400" dirty="0">
                <a:solidFill>
                  <a:schemeClr val="bg1"/>
                </a:solidFill>
                <a:effectLst/>
                <a:ea typeface="Calibri" panose="020F0502020204030204" pitchFamily="34" charset="0"/>
                <a:cs typeface="Times New Roman" panose="02020603050405020304" pitchFamily="18" charset="0"/>
              </a:rPr>
              <a:t> funding until KCTCS’s other 10 Colleges are at equilibrium with the 2-year performance funding model.  </a:t>
            </a:r>
            <a:endParaRPr lang="en-US" sz="36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4273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EEC629-ECD4-42A6-9288-D890A1FAC641}"/>
              </a:ext>
            </a:extLst>
          </p:cNvPr>
          <p:cNvSpPr txBox="1"/>
          <p:nvPr/>
        </p:nvSpPr>
        <p:spPr>
          <a:xfrm>
            <a:off x="2211222" y="1422681"/>
            <a:ext cx="8958130" cy="5078313"/>
          </a:xfrm>
          <a:prstGeom prst="rect">
            <a:avLst/>
          </a:prstGeom>
          <a:noFill/>
        </p:spPr>
        <p:txBody>
          <a:bodyPr wrap="square">
            <a:spAutoFit/>
          </a:bodyPr>
          <a:lstStyle/>
          <a:p>
            <a:r>
              <a:rPr lang="en-US" sz="2400" dirty="0">
                <a:solidFill>
                  <a:schemeClr val="bg1"/>
                </a:solidFill>
                <a:effectLst/>
                <a:ea typeface="Calibri" panose="020F0502020204030204" pitchFamily="34" charset="0"/>
                <a:cs typeface="Times New Roman" panose="02020603050405020304" pitchFamily="18" charset="0"/>
              </a:rPr>
              <a:t>For all 16 KCTCS Colleges to be funded at equilibrium per the 2-Year Performance Funding Model, without reallocation of state support from one KCTCS College to another one (“robbing Peter to pay Paul”), nearly </a:t>
            </a:r>
            <a:r>
              <a:rPr lang="en-US" sz="2400" u="sng" dirty="0">
                <a:solidFill>
                  <a:schemeClr val="bg1"/>
                </a:solidFill>
                <a:effectLst/>
                <a:ea typeface="Calibri" panose="020F0502020204030204" pitchFamily="34" charset="0"/>
                <a:cs typeface="Times New Roman" panose="02020603050405020304" pitchFamily="18" charset="0"/>
              </a:rPr>
              <a:t>$64 million in additional recurring state funding is needed </a:t>
            </a:r>
            <a:r>
              <a:rPr lang="en-US" sz="2400" dirty="0">
                <a:solidFill>
                  <a:schemeClr val="bg1"/>
                </a:solidFill>
                <a:effectLst/>
                <a:ea typeface="Calibri" panose="020F0502020204030204" pitchFamily="34" charset="0"/>
                <a:cs typeface="Times New Roman" panose="02020603050405020304" pitchFamily="18" charset="0"/>
              </a:rPr>
              <a:t>(as calculated with FY 2020-21 enrollment and current performance funding metrics). </a:t>
            </a:r>
          </a:p>
          <a:p>
            <a:endParaRPr lang="en-US" sz="2400" dirty="0">
              <a:solidFill>
                <a:schemeClr val="bg1"/>
              </a:solidFill>
              <a:ea typeface="Calibri" panose="020F0502020204030204" pitchFamily="34" charset="0"/>
              <a:cs typeface="Times New Roman" panose="02020603050405020304" pitchFamily="18" charset="0"/>
            </a:endParaRPr>
          </a:p>
          <a:p>
            <a:r>
              <a:rPr lang="en-US" sz="2400" dirty="0">
                <a:solidFill>
                  <a:schemeClr val="bg1"/>
                </a:solidFill>
                <a:effectLst/>
                <a:ea typeface="Calibri" panose="020F0502020204030204" pitchFamily="34" charset="0"/>
                <a:cs typeface="Times New Roman" panose="02020603050405020304" pitchFamily="18" charset="0"/>
              </a:rPr>
              <a:t>Keep in mind that no KCTCS College is “overfunded” as compared to its university counterparts (a KSU student receives nearly $6,000 more in state appropriations than a KCTCS FTE student). </a:t>
            </a:r>
          </a:p>
          <a:p>
            <a:endParaRPr lang="en-US" sz="36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0329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EEC629-ECD4-42A6-9288-D890A1FAC641}"/>
              </a:ext>
            </a:extLst>
          </p:cNvPr>
          <p:cNvSpPr txBox="1"/>
          <p:nvPr/>
        </p:nvSpPr>
        <p:spPr>
          <a:xfrm>
            <a:off x="2117219" y="1448319"/>
            <a:ext cx="8958130" cy="2677656"/>
          </a:xfrm>
          <a:prstGeom prst="rect">
            <a:avLst/>
          </a:prstGeom>
          <a:noFill/>
        </p:spPr>
        <p:txBody>
          <a:bodyPr wrap="square">
            <a:spAutoFit/>
          </a:bodyPr>
          <a:lstStyle/>
          <a:p>
            <a:r>
              <a:rPr lang="en-US" sz="2400" dirty="0">
                <a:solidFill>
                  <a:schemeClr val="bg1"/>
                </a:solidFill>
                <a:effectLst/>
                <a:ea typeface="Calibri" panose="020F0502020204030204" pitchFamily="34" charset="0"/>
                <a:cs typeface="Times New Roman" panose="02020603050405020304" pitchFamily="18" charset="0"/>
              </a:rPr>
              <a:t>There have been adjustments in the model for th</a:t>
            </a:r>
            <a:r>
              <a:rPr lang="en-US" sz="2400" dirty="0">
                <a:solidFill>
                  <a:schemeClr val="bg1"/>
                </a:solidFill>
                <a:ea typeface="Calibri" panose="020F0502020204030204" pitchFamily="34" charset="0"/>
                <a:cs typeface="Times New Roman" panose="02020603050405020304" pitchFamily="18" charset="0"/>
              </a:rPr>
              <a:t>e universities (“</a:t>
            </a:r>
            <a:r>
              <a:rPr lang="en-US" sz="2400" dirty="0">
                <a:solidFill>
                  <a:schemeClr val="bg1"/>
                </a:solidFill>
                <a:effectLst/>
                <a:ea typeface="Calibri" panose="020F0502020204030204" pitchFamily="34" charset="0"/>
                <a:cs typeface="Times New Roman" panose="02020603050405020304" pitchFamily="18" charset="0"/>
              </a:rPr>
              <a:t>small school adjustment” for KSU, MoSU and MuSU; catch-up appropriation for NKU and WKU). The General Assembly will have the opportunity to look at the KCTCS pool for possible adjustments to address these inequities when the model is reviewed in 2023.  KCTCS is already working with CPE for </a:t>
            </a:r>
            <a:r>
              <a:rPr lang="en-US" sz="2400">
                <a:solidFill>
                  <a:schemeClr val="bg1"/>
                </a:solidFill>
                <a:effectLst/>
                <a:ea typeface="Calibri" panose="020F0502020204030204" pitchFamily="34" charset="0"/>
                <a:cs typeface="Times New Roman" panose="02020603050405020304" pitchFamily="18" charset="0"/>
              </a:rPr>
              <a:t>possible solutions to the GA. </a:t>
            </a:r>
            <a:endParaRPr lang="en-US" sz="24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54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a:xfrm>
            <a:off x="2281727" y="1290414"/>
            <a:ext cx="9460193" cy="5212935"/>
          </a:xfrm>
        </p:spPr>
        <p:txBody>
          <a:bodyPr>
            <a:noAutofit/>
          </a:bodyPr>
          <a:lstStyle/>
          <a:p>
            <a:r>
              <a:rPr lang="en-US" sz="1200" b="1" i="0" cap="all" dirty="0">
                <a:solidFill>
                  <a:srgbClr val="00467F"/>
                </a:solidFill>
                <a:effectLst/>
                <a:latin typeface="Work Sans" pitchFamily="2" charset="0"/>
              </a:rPr>
              <a:t>DUAL CREDIT 101</a:t>
            </a:r>
            <a:br>
              <a:rPr lang="en-US" sz="1200" b="1" i="0" cap="all" dirty="0">
                <a:solidFill>
                  <a:srgbClr val="00467F"/>
                </a:solidFill>
                <a:effectLst/>
                <a:latin typeface="Work Sans" pitchFamily="2" charset="0"/>
              </a:rPr>
            </a:br>
            <a:r>
              <a:rPr lang="en-US" sz="2800" b="0" i="0" cap="none" dirty="0">
                <a:effectLst/>
                <a:latin typeface="+mn-lt"/>
              </a:rPr>
              <a:t>Dual credit courses give </a:t>
            </a:r>
            <a:r>
              <a:rPr lang="en-US" sz="2800" b="0" cap="none" dirty="0">
                <a:latin typeface="+mn-lt"/>
              </a:rPr>
              <a:t>students </a:t>
            </a:r>
            <a:r>
              <a:rPr lang="en-US" sz="2800" b="0" i="0" cap="none" dirty="0">
                <a:effectLst/>
                <a:latin typeface="+mn-lt"/>
              </a:rPr>
              <a:t>the chance to earn college credit by taking one or more college-level courses while they are still in high school. </a:t>
            </a:r>
            <a:r>
              <a:rPr lang="en-US" sz="2800" b="0" cap="none" dirty="0">
                <a:latin typeface="+mn-lt"/>
              </a:rPr>
              <a:t>They can </a:t>
            </a:r>
            <a:r>
              <a:rPr lang="en-US" sz="2800" b="0" i="0" cap="none" dirty="0">
                <a:effectLst/>
                <a:latin typeface="+mn-lt"/>
              </a:rPr>
              <a:t>earn both high school and college credit for each dual credit course taken. </a:t>
            </a:r>
            <a:br>
              <a:rPr lang="en-US" sz="2800" b="0" i="0" cap="none" dirty="0">
                <a:effectLst/>
                <a:latin typeface="+mn-lt"/>
              </a:rPr>
            </a:br>
            <a:br>
              <a:rPr lang="en-US" sz="2800" b="0" i="0" cap="none" dirty="0">
                <a:effectLst/>
                <a:latin typeface="+mn-lt"/>
              </a:rPr>
            </a:br>
            <a:br>
              <a:rPr lang="en-US" sz="2800" b="0" i="0" cap="none" dirty="0">
                <a:effectLst/>
                <a:latin typeface="+mn-lt"/>
              </a:rPr>
            </a:br>
            <a:r>
              <a:rPr lang="en-US" sz="2800" b="0" i="0" cap="none" dirty="0">
                <a:effectLst/>
                <a:latin typeface="+mn-lt"/>
              </a:rPr>
              <a:t>Dual credit courses can take place at a variety of locations, including high schools, Area Technology Centers, Career/Tech Centers, the college and online. </a:t>
            </a:r>
            <a:br>
              <a:rPr lang="en-US" sz="2800" b="0" i="0" dirty="0">
                <a:effectLst/>
                <a:latin typeface="Work Sans" pitchFamily="2" charset="0"/>
              </a:rPr>
            </a:br>
            <a:br>
              <a:rPr lang="en-US" sz="2000" b="0" i="0" dirty="0">
                <a:effectLst/>
                <a:latin typeface="Work Sans" pitchFamily="2" charset="0"/>
              </a:rPr>
            </a:br>
            <a:br>
              <a:rPr lang="en-US" sz="2000" b="0" i="0" dirty="0">
                <a:effectLst/>
                <a:latin typeface="Work Sans" pitchFamily="2" charset="0"/>
              </a:rPr>
            </a:br>
            <a:endParaRPr lang="en-US" sz="1200" dirty="0"/>
          </a:p>
        </p:txBody>
      </p:sp>
    </p:spTree>
    <p:extLst>
      <p:ext uri="{BB962C8B-B14F-4D97-AF65-F5344CB8AC3E}">
        <p14:creationId xmlns:p14="http://schemas.microsoft.com/office/powerpoint/2010/main" val="1808892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E469D686-4DAA-4FCE-9948-6EF86FDCF6E4}"/>
              </a:ext>
            </a:extLst>
          </p:cNvPr>
          <p:cNvSpPr>
            <a:spLocks noGrp="1"/>
          </p:cNvSpPr>
          <p:nvPr>
            <p:ph type="ctrTitle"/>
          </p:nvPr>
        </p:nvSpPr>
        <p:spPr>
          <a:xfrm>
            <a:off x="2281727" y="1290414"/>
            <a:ext cx="9460193" cy="5212935"/>
          </a:xfrm>
        </p:spPr>
        <p:txBody>
          <a:bodyPr>
            <a:noAutofit/>
          </a:bodyPr>
          <a:lstStyle/>
          <a:p>
            <a:r>
              <a:rPr lang="en-US" sz="1200" b="1" i="0" cap="all" dirty="0">
                <a:solidFill>
                  <a:srgbClr val="00467F"/>
                </a:solidFill>
                <a:effectLst/>
                <a:latin typeface="Work Sans" pitchFamily="2" charset="0"/>
              </a:rPr>
              <a:t>DU</a:t>
            </a:r>
            <a:br>
              <a:rPr lang="en-US" sz="2800" b="0" i="0" dirty="0">
                <a:effectLst/>
                <a:latin typeface="Work Sans" pitchFamily="2" charset="0"/>
              </a:rPr>
            </a:br>
            <a:br>
              <a:rPr lang="en-US" sz="2000" b="0" i="0" dirty="0">
                <a:effectLst/>
                <a:latin typeface="Work Sans" pitchFamily="2" charset="0"/>
              </a:rPr>
            </a:br>
            <a:br>
              <a:rPr lang="en-US" sz="2000" b="0" i="0" dirty="0">
                <a:effectLst/>
                <a:latin typeface="Work Sans" pitchFamily="2" charset="0"/>
              </a:rPr>
            </a:br>
            <a:endParaRPr lang="en-US" sz="1200" dirty="0"/>
          </a:p>
        </p:txBody>
      </p:sp>
      <p:sp>
        <p:nvSpPr>
          <p:cNvPr id="2" name="TextBox 1">
            <a:extLst>
              <a:ext uri="{FF2B5EF4-FFF2-40B4-BE49-F238E27FC236}">
                <a16:creationId xmlns:a16="http://schemas.microsoft.com/office/drawing/2014/main" id="{3D6E7392-C993-45DA-96E1-133EA1D285A3}"/>
              </a:ext>
            </a:extLst>
          </p:cNvPr>
          <p:cNvSpPr txBox="1"/>
          <p:nvPr/>
        </p:nvSpPr>
        <p:spPr>
          <a:xfrm>
            <a:off x="2973936" y="1392964"/>
            <a:ext cx="8212509" cy="3539430"/>
          </a:xfrm>
          <a:prstGeom prst="rect">
            <a:avLst/>
          </a:prstGeom>
          <a:noFill/>
        </p:spPr>
        <p:txBody>
          <a:bodyPr wrap="square" rtlCol="0">
            <a:spAutoFit/>
          </a:bodyPr>
          <a:lstStyle/>
          <a:p>
            <a:pPr algn="ctr"/>
            <a:r>
              <a:rPr lang="en-US" sz="3200" dirty="0">
                <a:solidFill>
                  <a:schemeClr val="bg1"/>
                </a:solidFill>
              </a:rPr>
              <a:t>KCTCS is the leading provider of dual credit in the Commonwealth. We appreciate the opportunity to give students a head-start on their education, help them &amp; their families save money, and get these individuals into the workforce faster. </a:t>
            </a:r>
          </a:p>
        </p:txBody>
      </p:sp>
    </p:spTree>
    <p:extLst>
      <p:ext uri="{BB962C8B-B14F-4D97-AF65-F5344CB8AC3E}">
        <p14:creationId xmlns:p14="http://schemas.microsoft.com/office/powerpoint/2010/main" val="2452390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a:xfrm>
            <a:off x="1807501" y="1992558"/>
            <a:ext cx="9938659" cy="2623458"/>
          </a:xfrm>
        </p:spPr>
        <p:txBody>
          <a:bodyPr>
            <a:noAutofit/>
          </a:bodyPr>
          <a:lstStyle/>
          <a:p>
            <a:r>
              <a:rPr lang="en-US" sz="4000" b="0" cap="none" dirty="0"/>
              <a:t>Over the last five years, we have increased the number of dual credit students by 90%. </a:t>
            </a:r>
          </a:p>
        </p:txBody>
      </p:sp>
    </p:spTree>
    <p:extLst>
      <p:ext uri="{BB962C8B-B14F-4D97-AF65-F5344CB8AC3E}">
        <p14:creationId xmlns:p14="http://schemas.microsoft.com/office/powerpoint/2010/main" val="27788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p:txBody>
          <a:bodyPr>
            <a:noAutofit/>
          </a:bodyPr>
          <a:lstStyle/>
          <a:p>
            <a:r>
              <a:rPr lang="en-US" sz="4000" b="0" cap="none" dirty="0">
                <a:effectLst/>
                <a:latin typeface="+mn-lt"/>
                <a:ea typeface="Times New Roman" panose="02020603050405020304" pitchFamily="18" charset="0"/>
              </a:rPr>
              <a:t>Coupled with the drop in </a:t>
            </a:r>
            <a:br>
              <a:rPr lang="en-US" sz="4000" b="0" cap="none" dirty="0">
                <a:effectLst/>
                <a:latin typeface="+mn-lt"/>
                <a:ea typeface="Times New Roman" panose="02020603050405020304" pitchFamily="18" charset="0"/>
              </a:rPr>
            </a:br>
            <a:r>
              <a:rPr lang="en-US" sz="4000" b="0" cap="none" dirty="0">
                <a:effectLst/>
                <a:latin typeface="+mn-lt"/>
                <a:ea typeface="Times New Roman" panose="02020603050405020304" pitchFamily="18" charset="0"/>
              </a:rPr>
              <a:t>credential-seeking students and workforce students due to COVID-19, high school students accounted for just over 30% of KCTCS’ students in Fall 2021.</a:t>
            </a:r>
            <a:br>
              <a:rPr lang="en-US" sz="4000" b="0" cap="none" dirty="0">
                <a:effectLst/>
                <a:latin typeface="+mn-lt"/>
                <a:ea typeface="Calibri" panose="020F0502020204030204" pitchFamily="34" charset="0"/>
              </a:rPr>
            </a:br>
            <a:endParaRPr lang="en-US" sz="7200" b="0" cap="none" dirty="0">
              <a:latin typeface="+mn-lt"/>
            </a:endParaRPr>
          </a:p>
        </p:txBody>
      </p:sp>
    </p:spTree>
    <p:extLst>
      <p:ext uri="{BB962C8B-B14F-4D97-AF65-F5344CB8AC3E}">
        <p14:creationId xmlns:p14="http://schemas.microsoft.com/office/powerpoint/2010/main" val="1361501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p:txBody>
          <a:bodyPr>
            <a:normAutofit fontScale="90000"/>
          </a:bodyPr>
          <a:lstStyle/>
          <a:p>
            <a:r>
              <a:rPr lang="en-US" b="0" cap="none" dirty="0"/>
              <a:t>For the 2020-21 Academic year, KCTCS had 20,701 dual credit students at our 16 colleges. </a:t>
            </a:r>
          </a:p>
        </p:txBody>
      </p:sp>
    </p:spTree>
    <p:extLst>
      <p:ext uri="{BB962C8B-B14F-4D97-AF65-F5344CB8AC3E}">
        <p14:creationId xmlns:p14="http://schemas.microsoft.com/office/powerpoint/2010/main" val="2818769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p:txBody>
          <a:bodyPr>
            <a:normAutofit/>
          </a:bodyPr>
          <a:lstStyle/>
          <a:p>
            <a:r>
              <a:rPr lang="en-US" sz="4800" b="0" cap="none" dirty="0"/>
              <a:t>Normally, this would result in </a:t>
            </a:r>
            <a:br>
              <a:rPr lang="en-US" sz="4800" b="0" cap="none" dirty="0"/>
            </a:br>
            <a:r>
              <a:rPr lang="en-US" sz="4800" b="0" cap="none" dirty="0"/>
              <a:t>$27 million tuition dollars for KCTCS. </a:t>
            </a:r>
          </a:p>
        </p:txBody>
      </p:sp>
    </p:spTree>
    <p:extLst>
      <p:ext uri="{BB962C8B-B14F-4D97-AF65-F5344CB8AC3E}">
        <p14:creationId xmlns:p14="http://schemas.microsoft.com/office/powerpoint/2010/main" val="3516676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10E528-7E7A-454C-B098-2AE3AD6BA3ED}"/>
              </a:ext>
            </a:extLst>
          </p:cNvPr>
          <p:cNvSpPr>
            <a:spLocks noGrp="1"/>
          </p:cNvSpPr>
          <p:nvPr>
            <p:ph type="ctrTitle"/>
          </p:nvPr>
        </p:nvSpPr>
        <p:spPr>
          <a:xfrm>
            <a:off x="1841312" y="898326"/>
            <a:ext cx="9938659" cy="2623458"/>
          </a:xfrm>
        </p:spPr>
        <p:txBody>
          <a:bodyPr>
            <a:noAutofit/>
          </a:bodyPr>
          <a:lstStyle/>
          <a:p>
            <a:r>
              <a:rPr lang="en-US" sz="4000" b="0" cap="none" dirty="0"/>
              <a:t>But, it didn’t. </a:t>
            </a:r>
            <a:br>
              <a:rPr lang="en-US" sz="4000" b="0" cap="none" dirty="0"/>
            </a:br>
            <a:r>
              <a:rPr lang="en-US" sz="4000" b="0" cap="none" dirty="0"/>
              <a:t>Why? </a:t>
            </a:r>
            <a:br>
              <a:rPr lang="en-US" sz="4000" b="0" cap="none" dirty="0"/>
            </a:br>
            <a:br>
              <a:rPr lang="en-US" sz="4000" b="0" cap="none" dirty="0"/>
            </a:br>
            <a:r>
              <a:rPr lang="en-US" sz="4000" b="0" cap="none" dirty="0"/>
              <a:t>In 2017, the General Assembly created the dual credit scholarship, which mandated universities and KCTCS charge 1/3 of the per credit hour tuition charged by KCTCS. </a:t>
            </a:r>
          </a:p>
        </p:txBody>
      </p:sp>
    </p:spTree>
    <p:extLst>
      <p:ext uri="{BB962C8B-B14F-4D97-AF65-F5344CB8AC3E}">
        <p14:creationId xmlns:p14="http://schemas.microsoft.com/office/powerpoint/2010/main" val="3368625152"/>
      </p:ext>
    </p:extLst>
  </p:cSld>
  <p:clrMapOvr>
    <a:masterClrMapping/>
  </p:clrMapOvr>
</p:sld>
</file>

<file path=ppt/theme/theme1.xml><?xml version="1.0" encoding="utf-8"?>
<a:theme xmlns:a="http://schemas.openxmlformats.org/drawingml/2006/main" name="Office Theme">
  <a:themeElements>
    <a:clrScheme name="KCTCS">
      <a:dk1>
        <a:srgbClr val="00467F"/>
      </a:dk1>
      <a:lt1>
        <a:srgbClr val="FFFFFF"/>
      </a:lt1>
      <a:dk2>
        <a:srgbClr val="000000"/>
      </a:dk2>
      <a:lt2>
        <a:srgbClr val="E7A614"/>
      </a:lt2>
      <a:accent1>
        <a:srgbClr val="FFD100"/>
      </a:accent1>
      <a:accent2>
        <a:srgbClr val="011E41"/>
      </a:accent2>
      <a:accent3>
        <a:srgbClr val="A7A8A9"/>
      </a:accent3>
      <a:accent4>
        <a:srgbClr val="E7A614"/>
      </a:accent4>
      <a:accent5>
        <a:srgbClr val="005CB9"/>
      </a:accent5>
      <a:accent6>
        <a:srgbClr val="3CB4E5"/>
      </a:accent6>
      <a:hlink>
        <a:srgbClr val="FFFFFF"/>
      </a:hlink>
      <a:folHlink>
        <a:srgbClr val="3CB4E5"/>
      </a:folHlink>
    </a:clrScheme>
    <a:fontScheme name="KCTC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efferson_2021_template.potx" id="{78090B7C-CA55-4B60-8779-9491DD14E736}" vid="{DA5AB722-8B70-407F-A37E-B9E0F7F4F6C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8A1B7CA219B294CA8A611BD10FE2240" ma:contentTypeVersion="15" ma:contentTypeDescription="Create a new document." ma:contentTypeScope="" ma:versionID="99a3ef95db47adfcd1596d7c69016448">
  <xsd:schema xmlns:xsd="http://www.w3.org/2001/XMLSchema" xmlns:xs="http://www.w3.org/2001/XMLSchema" xmlns:p="http://schemas.microsoft.com/office/2006/metadata/properties" xmlns:ns1="http://schemas.microsoft.com/sharepoint/v3" xmlns:ns3="a9dcc34d-5503-4a07-b518-df2294768f94" xmlns:ns4="68087594-c17f-4ebf-ae73-2aa6249b92a1" targetNamespace="http://schemas.microsoft.com/office/2006/metadata/properties" ma:root="true" ma:fieldsID="3451c3e52ae8ab1ff1c596b811445902" ns1:_="" ns3:_="" ns4:_="">
    <xsd:import namespace="http://schemas.microsoft.com/sharepoint/v3"/>
    <xsd:import namespace="a9dcc34d-5503-4a07-b518-df2294768f94"/>
    <xsd:import namespace="68087594-c17f-4ebf-ae73-2aa6249b92a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1:_ip_UnifiedCompliancePolicyProperties" minOccurs="0"/>
                <xsd:element ref="ns1:_ip_UnifiedCompliancePolicyUIAc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dcc34d-5503-4a07-b518-df2294768f9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087594-c17f-4ebf-ae73-2aa6249b92a1"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1280F6-768C-4B23-A335-A031ECA41852}">
  <ds:schemaRefs>
    <ds:schemaRef ds:uri="http://schemas.microsoft.com/sharepoint/v3"/>
    <ds:schemaRef ds:uri="http://purl.org/dc/dcmitype/"/>
    <ds:schemaRef ds:uri="http://purl.org/dc/elements/1.1/"/>
    <ds:schemaRef ds:uri="http://schemas.microsoft.com/office/infopath/2007/PartnerControls"/>
    <ds:schemaRef ds:uri="http://schemas.microsoft.com/office/2006/documentManagement/types"/>
    <ds:schemaRef ds:uri="a9dcc34d-5503-4a07-b518-df2294768f94"/>
    <ds:schemaRef ds:uri="http://schemas.microsoft.com/office/2006/metadata/properties"/>
    <ds:schemaRef ds:uri="http://www.w3.org/XML/1998/namespace"/>
    <ds:schemaRef ds:uri="http://schemas.openxmlformats.org/package/2006/metadata/core-properties"/>
    <ds:schemaRef ds:uri="68087594-c17f-4ebf-ae73-2aa6249b92a1"/>
    <ds:schemaRef ds:uri="http://purl.org/dc/terms/"/>
  </ds:schemaRefs>
</ds:datastoreItem>
</file>

<file path=customXml/itemProps2.xml><?xml version="1.0" encoding="utf-8"?>
<ds:datastoreItem xmlns:ds="http://schemas.openxmlformats.org/officeDocument/2006/customXml" ds:itemID="{82ECF5A9-FE3C-404A-88FE-9603C34C088F}">
  <ds:schemaRefs>
    <ds:schemaRef ds:uri="http://schemas.microsoft.com/sharepoint/v3/contenttype/forms"/>
  </ds:schemaRefs>
</ds:datastoreItem>
</file>

<file path=customXml/itemProps3.xml><?xml version="1.0" encoding="utf-8"?>
<ds:datastoreItem xmlns:ds="http://schemas.openxmlformats.org/officeDocument/2006/customXml" ds:itemID="{8AD830D2-224F-43E4-8F2A-762A8C5E76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9dcc34d-5503-4a07-b518-df2294768f94"/>
    <ds:schemaRef ds:uri="68087594-c17f-4ebf-ae73-2aa6249b92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KCTCS_2021_template</Template>
  <TotalTime>1769</TotalTime>
  <Words>1252</Words>
  <Application>Microsoft Office PowerPoint</Application>
  <PresentationFormat>Widescreen</PresentationFormat>
  <Paragraphs>58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Century Gothic</vt:lpstr>
      <vt:lpstr>Work Sans</vt:lpstr>
      <vt:lpstr>Office Theme</vt:lpstr>
      <vt:lpstr> Dr. Paul Czarapata,  KCTCS President  Dr. larry Ferguson,  Ashland community and technical College president </vt:lpstr>
      <vt:lpstr> KCTCS &amp; Dual Credit </vt:lpstr>
      <vt:lpstr>DUAL CREDIT 101 Dual credit courses give students the chance to earn college credit by taking one or more college-level courses while they are still in high school. They can earn both high school and college credit for each dual credit course taken.    Dual credit courses can take place at a variety of locations, including high schools, Area Technology Centers, Career/Tech Centers, the college and online.    </vt:lpstr>
      <vt:lpstr>DU   </vt:lpstr>
      <vt:lpstr>Over the last five years, we have increased the number of dual credit students by 90%. </vt:lpstr>
      <vt:lpstr>Coupled with the drop in  credential-seeking students and workforce students due to COVID-19, high school students accounted for just over 30% of KCTCS’ students in Fall 2021. </vt:lpstr>
      <vt:lpstr>For the 2020-21 Academic year, KCTCS had 20,701 dual credit students at our 16 colleges. </vt:lpstr>
      <vt:lpstr>Normally, this would result in  $27 million tuition dollars for KCTCS. </vt:lpstr>
      <vt:lpstr>But, it didn’t.  Why?   In 2017, the General Assembly created the dual credit scholarship, which mandated universities and KCTCS charge 1/3 of the per credit hour tuition charged by KCTCS. </vt:lpstr>
      <vt:lpstr>We are not seeking to change the scholarship with HB 85!   This is just a clean up bill that clears up language between the Work Ready KY Scholarship and Dual Credit Scholarship and will help KCTCS come closer to “breaking even” on offering dual credit.  </vt:lpstr>
      <vt:lpstr>In the 2020-21 budget bill, the dual credit rate was increased to 40% of the KCTCS Tuition rate. </vt:lpstr>
      <vt:lpstr>HB 85 would set the rate to 50% of the KCTCS Tuition Rate in statute, which helps to promote financial clarity for students and the institutions. </vt:lpstr>
      <vt:lpstr>HB 85 would also:  Eliminate need for institutions to return 50% of funds for unsuccessful course completions (only scholarship that required this).  Transfer Work Ready Kentucky career &amp; technical education dual credit language to the dual credit statutes.  Maintain the current number of scholarship-funded courses for students to take at 10 (2 CTE Courses freshmen year; 2 CTE courses sophomore year; 3 Gen Ed junior year; 3 Gen Ed senior year).   </vt:lpstr>
      <vt:lpstr>  </vt:lpstr>
      <vt:lpstr> KCTCS &amp; performance funding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Paul Czarapata,  KCTCS President  Dr. larry Ferguson,  Ashland community and technical College president</dc:title>
  <dc:creator>Rivera, Hannah E (KCTCS)</dc:creator>
  <cp:lastModifiedBy>Rivera, Hannah E (KCTCS)</cp:lastModifiedBy>
  <cp:revision>7</cp:revision>
  <dcterms:created xsi:type="dcterms:W3CDTF">2022-01-13T17:34:50Z</dcterms:created>
  <dcterms:modified xsi:type="dcterms:W3CDTF">2022-01-18T20:58:00Z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0x010100A8A1B7CA219B294CA8A611BD10FE2240</vt:lpwstr>
  </property>
</Properties>
</file>