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73" r:id="rId10"/>
    <p:sldId id="270" r:id="rId11"/>
    <p:sldId id="274" r:id="rId12"/>
    <p:sldId id="267" r:id="rId13"/>
    <p:sldId id="275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/>
    <p:restoredTop sz="82517"/>
  </p:normalViewPr>
  <p:slideViewPr>
    <p:cSldViewPr snapToGrid="0" snapToObjects="1">
      <p:cViewPr varScale="1">
        <p:scale>
          <a:sx n="94" d="100"/>
          <a:sy n="94" d="100"/>
        </p:scale>
        <p:origin x="12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nock,Jessie L" userId="8725292a-196a-4b01-baa6-b04d64b93135" providerId="ADAL" clId="{4DFD33B7-7E96-421E-9132-62A696C94F4D}"/>
    <pc:docChg chg="modSld">
      <pc:chgData name="Murnock,Jessie L" userId="8725292a-196a-4b01-baa6-b04d64b93135" providerId="ADAL" clId="{4DFD33B7-7E96-421E-9132-62A696C94F4D}" dt="2022-01-26T17:12:20.304" v="1" actId="404"/>
      <pc:docMkLst>
        <pc:docMk/>
      </pc:docMkLst>
      <pc:sldChg chg="modSp mod">
        <pc:chgData name="Murnock,Jessie L" userId="8725292a-196a-4b01-baa6-b04d64b93135" providerId="ADAL" clId="{4DFD33B7-7E96-421E-9132-62A696C94F4D}" dt="2022-01-26T17:12:20.304" v="1" actId="404"/>
        <pc:sldMkLst>
          <pc:docMk/>
          <pc:sldMk cId="3683513477" sldId="259"/>
        </pc:sldMkLst>
        <pc:spChg chg="mod">
          <ac:chgData name="Murnock,Jessie L" userId="8725292a-196a-4b01-baa6-b04d64b93135" providerId="ADAL" clId="{4DFD33B7-7E96-421E-9132-62A696C94F4D}" dt="2022-01-26T17:12:20.304" v="1" actId="404"/>
          <ac:spMkLst>
            <pc:docMk/>
            <pc:sldMk cId="3683513477" sldId="259"/>
            <ac:spMk id="6" creationId="{58D28FB8-CC40-5146-9290-AD8819BEBC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69326-70C9-6C47-8981-D033506BECD1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BA2C7-06B3-2A4E-A5BA-50A480BB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81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4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30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36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0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6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21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64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9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5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DB33A1-1C0F-0B41-99C0-F811B3C9C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616" y="2196388"/>
            <a:ext cx="4903470" cy="17030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D6AAA9-1EA3-4A4F-8230-76E28D46C214}"/>
              </a:ext>
            </a:extLst>
          </p:cNvPr>
          <p:cNvCxnSpPr/>
          <p:nvPr userDrawn="1"/>
        </p:nvCxnSpPr>
        <p:spPr>
          <a:xfrm>
            <a:off x="5337546" y="2456121"/>
            <a:ext cx="0" cy="11908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20317" y="2514887"/>
            <a:ext cx="4593265" cy="1063256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28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094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AC25F0-42A9-7449-8382-45F563AAB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E7529FB-87E0-584A-8BA5-A1C34C4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F5D194-7C99-3D42-BD5F-87CB0EBC7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293A7E1-6535-1341-8CC4-3DD43A61E1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65363"/>
            <a:ext cx="10560050" cy="8128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slide subhead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6549B4C-6D44-534E-A4E5-3DAA1A24E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429000"/>
            <a:ext cx="10560050" cy="24431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23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47930-19AC-CD42-A1F2-8CF10ED1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09233E-157D-9342-88AE-ECE6AB6BF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8CE3B5F-A327-6948-AC5A-DECAC1DE187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64CF0BE-0659-1343-A2CC-51E9179007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2125EE-0453-EC44-AA42-57276C8BC4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429237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15F00-3CE7-4344-9563-F750CE6FEC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2458B-FA0B-CF43-A098-C02AA004FE5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B3912-2EAC-BC46-8A13-16D4C3B0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9CAE4-3A3F-FA4E-8262-D64300B2D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2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15F00-3CE7-4344-9563-F750CE6FEC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BA73D-BE65-AE4F-A651-28378FDB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DAE4088-3D86-814B-971E-13ADC950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9AC3C91-182D-D343-9383-3F5B21508C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9410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42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ho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472" y="1917290"/>
            <a:ext cx="5983768" cy="2584809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“SHORT LENGTH QUOTE LOREM IPSUM DOLER SIT AMET CURABITUR BLANDIT TEMPUS PORTITOR.”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7D67B8-4DED-4B45-812E-667E76CFA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8472" y="4810760"/>
            <a:ext cx="38227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 cap="all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</a:lstStyle>
          <a:p>
            <a:pPr algn="l"/>
            <a:r>
              <a:rPr lang="en-US" b="0" i="0" baseline="0" dirty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rPr>
              <a:t>— First Last Name</a:t>
            </a:r>
            <a:endParaRPr lang="en-US" b="1" i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5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o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D7C8-2256-6645-8132-2136D4DA6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89704"/>
            <a:ext cx="7230602" cy="3372772"/>
          </a:xfrm>
        </p:spPr>
        <p:txBody>
          <a:bodyPr anchor="b">
            <a:noAutofit/>
          </a:bodyPr>
          <a:lstStyle>
            <a:lvl1pPr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BC8ED5-C8B6-FF44-BC7D-D55B6C807C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4815840"/>
            <a:ext cx="4786313" cy="38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</p:spTree>
    <p:extLst>
      <p:ext uri="{BB962C8B-B14F-4D97-AF65-F5344CB8AC3E}">
        <p14:creationId xmlns:p14="http://schemas.microsoft.com/office/powerpoint/2010/main" val="16152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5A230F4-35F8-6D43-909E-3F273606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D1E47-5F55-7F42-B34E-43E45FE6D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B0F7F9-A3A1-5040-8E65-4C01F481CBC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6162368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A79659-60B6-E545-986D-F58390FE11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with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365642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8689F91-72D8-6747-A445-394CAFD3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505E2-1821-1142-AE51-3F9DB41E9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D4171A-4B26-DA4F-A71E-4E3D9722AB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6162368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139E72-596F-A346-BD45-0C67C91381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with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199521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008C4C5-A83E-854B-B6AB-E48E07EE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B1759-43AA-5E4D-A141-9213E1BEF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2E777-77D9-7D41-9BCD-429E037818A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6162368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08B568-99CD-6647-A25B-50F0B0436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with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2564665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w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A48468-2AB7-E84E-B78E-53BF3FE1F9D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6162368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EAF6E9-001B-E74D-AC1F-DF24D90AB5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with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13819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CDAFC8-1762-4F47-B956-A9121D881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3347720"/>
            <a:ext cx="260667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Gotham Office" panose="02000000000000000000" pitchFamily="2" charset="0"/>
              </a:defRPr>
            </a:lvl1pPr>
          </a:lstStyle>
          <a:p>
            <a:pPr lvl="0"/>
            <a:fld id="{99714831-5179-2F47-BEE6-5A15F8259AA1}" type="datetime4">
              <a:rPr lang="en-US" smtClean="0"/>
              <a:t>September 6,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08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6162368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with multiple lines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EB7F3B-8B69-0A48-A750-2F21213F13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3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6162368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with multiple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559DC-760D-3341-A664-E26FE21D1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17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6162368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with multiple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E54EA-9087-7042-A567-75E48CF81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FD6C0-98E1-9C47-AB49-D25DF869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red_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37BD63-9C72-3048-BDF4-063CFD6F457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4156587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AA934C-DA10-4844-AD59-49FE265F5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36028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4156587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1271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323303"/>
            <a:ext cx="4156587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2431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image 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80471" y="3323303"/>
            <a:ext cx="4156587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55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image AL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68263" y="2772697"/>
            <a:ext cx="3438832" cy="3224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64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 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80471" y="3323303"/>
            <a:ext cx="4156587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7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 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68263" y="2772697"/>
            <a:ext cx="3438832" cy="3224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2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032" y="1733107"/>
            <a:ext cx="5723860" cy="192571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Presentation Title LONG VERSION WITH MULTIPLE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D83DE-D6F4-324F-A8FF-A7F86E34F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5074" y="5432648"/>
            <a:ext cx="3200400" cy="1225296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5BDDABA-C480-294B-A9C3-E2EF45BA5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032" y="3997960"/>
            <a:ext cx="5723860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</a:lstStyle>
          <a:p>
            <a:pPr lvl="0"/>
            <a:fld id="{4D2F7A1D-67AD-F142-9874-F05338168F3D}" type="datetime2">
              <a:rPr lang="en-US" smtClean="0"/>
              <a:t>Monday, September 6,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3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80471" y="3323303"/>
            <a:ext cx="4156587" cy="2853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A2AEB-0299-D240-BBB5-C8C214265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0B8C52B-1F7F-FC40-B5FB-71A1FA47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7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 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68263" y="2772697"/>
            <a:ext cx="3438832" cy="32249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B06D-3F13-7F44-A6DB-B0C08EB24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199E36-2A71-BD4E-AC75-2790769F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9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FE0124-2439-0944-8454-A0615BA3B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518167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4AE9-125A-EB48-9892-E4F876E15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7015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8310" y="3057525"/>
            <a:ext cx="6272979" cy="3119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8310" y="609601"/>
            <a:ext cx="6272979" cy="2212257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38600" cy="3057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57525"/>
            <a:ext cx="4038600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134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4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103C77-269E-7948-80B7-D18301C9CD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109AF83-4E96-1042-9566-7179A12D84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22398D-70D0-5A4D-8D7E-49CE23151A1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9037" y="2772697"/>
            <a:ext cx="3084873" cy="3500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overview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BFA674-315C-B944-9163-4B98FE4930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18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E9A1B8-9E0D-1E4E-9CA6-3F69E0DF0F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2FB970B-8C8F-4348-A127-C3106F97CB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8076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4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F4624B5-5EFA-F44E-B599-7EEC72773A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EAF9729-DD94-0648-8322-F062634430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A0B3E5-6BD7-7543-A477-B56C7DE952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9037" y="2772697"/>
            <a:ext cx="3084873" cy="3500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overview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0D2281-CB9A-B041-A31F-804FC47F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18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5D0BED8-BF24-8942-AB6E-E45F5B4FF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AFBC5267-469F-D74D-8F54-83FE4B0801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17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5525EF-4A76-B245-A49A-4C8B530C8EC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9037" y="2772697"/>
            <a:ext cx="3084873" cy="3500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slide overview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8B9E01-F96C-5D4D-942E-F82330466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18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E24DD8-E3CB-C44E-B124-2FED3EAC17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3D30A8-A144-EF45-AFF8-031FA5665C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4035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86D4D86-56C1-4E4E-B383-67AECBB472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cap="none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2351E9-95AC-3E41-9B94-396FA0B1B68D}"/>
              </a:ext>
            </a:extLst>
          </p:cNvPr>
          <p:cNvCxnSpPr/>
          <p:nvPr userDrawn="1"/>
        </p:nvCxnSpPr>
        <p:spPr>
          <a:xfrm>
            <a:off x="4114144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AFFB0A-4269-EF4E-A8CB-6BEC49D0ED29}"/>
              </a:ext>
            </a:extLst>
          </p:cNvPr>
          <p:cNvCxnSpPr/>
          <p:nvPr userDrawn="1"/>
        </p:nvCxnSpPr>
        <p:spPr>
          <a:xfrm>
            <a:off x="7676699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9F8244-950E-0E48-BB9B-F4A9A9C645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748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F1E4186-1E70-2F45-A4C9-B6CBDEF54B4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8200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55987EEB-8FDA-DF44-AD42-B46114DCEF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13250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DE38711-42C9-6D49-A75F-8EE74BACC62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3702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B294B225-7051-7D45-8E1D-068BDE22CC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6696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33C24A-3680-F94F-932E-BFE8410E974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67148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31895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red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C231A2-4079-C142-A30E-FD4330F999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C06A8C-E80C-2144-8C6B-3AD26235AE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446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EB29AB7-EF85-F14D-84FB-2489036F56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82466"/>
            <a:ext cx="2949575" cy="183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0DC0FE5-9492-3748-A02C-BFE5C2EE64C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1491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801D973-D4E6-F946-824B-5E3C34E88C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294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DDFFD65-4213-0748-88CD-FD0B7985CBB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339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D2B0047-6066-4545-9771-4A7C869FC6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814638"/>
            <a:ext cx="2949575" cy="3330575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 marL="9144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 marL="13716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 marL="18288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sub-section overview content</a:t>
            </a:r>
          </a:p>
        </p:txBody>
      </p:sp>
    </p:spTree>
    <p:extLst>
      <p:ext uri="{BB962C8B-B14F-4D97-AF65-F5344CB8AC3E}">
        <p14:creationId xmlns:p14="http://schemas.microsoft.com/office/powerpoint/2010/main" val="179455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032" y="1733107"/>
            <a:ext cx="5723860" cy="192571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Presentation Title LONG VERSION WITH MULTIPLE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73D03-15BD-014A-A9F7-9BD7AF8C3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5074" y="5432648"/>
            <a:ext cx="3200400" cy="122529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073A25-DD07-1340-B4B7-17B1037975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032" y="3997960"/>
            <a:ext cx="260667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  <a:latin typeface="Gotham Office" panose="02000000000000000000" pitchFamily="2" charset="0"/>
              </a:defRPr>
            </a:lvl1pPr>
          </a:lstStyle>
          <a:p>
            <a:pPr lvl="0"/>
            <a:fld id="{137DCF85-C447-AE4B-9BDB-BCE5CF318609}" type="datetime4">
              <a:rPr lang="en-US" smtClean="0"/>
              <a:t>September 6,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04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BDCEF83-4C03-1540-8FD7-87D64FE7AF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cap="none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A79A2C-A13D-2D4C-B9E8-C9664B5CD25E}"/>
              </a:ext>
            </a:extLst>
          </p:cNvPr>
          <p:cNvCxnSpPr/>
          <p:nvPr userDrawn="1"/>
        </p:nvCxnSpPr>
        <p:spPr>
          <a:xfrm>
            <a:off x="4114144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66D258-6242-A34E-B930-C698E25525CD}"/>
              </a:ext>
            </a:extLst>
          </p:cNvPr>
          <p:cNvCxnSpPr/>
          <p:nvPr userDrawn="1"/>
        </p:nvCxnSpPr>
        <p:spPr>
          <a:xfrm>
            <a:off x="7676699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ED91392-AA16-6A4C-8E7E-C2A4F54319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748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46F8F2E-BDEF-B74A-95F5-E8C05F83FC8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8200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13E4453-521E-174B-9488-7B31D9D60C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13250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A34013A-06FD-6640-8DB0-FC16E160A47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3702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BDBD18D-D586-7941-875D-DFEA832538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6696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7C1A933-5332-CA49-9FAF-AF4AC536C8E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67148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06941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862D9D-B1D9-D241-BBC4-55C2568E15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2F8C19E-2B9D-6040-972F-2228E70442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446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4F07CAA-8C40-5041-96B9-8DDC9734ED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82466"/>
            <a:ext cx="2949575" cy="183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A3138CC-7D65-3F45-B9A1-3801F4E19C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1491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7301A3B-2F81-654A-A9FA-9ED7C8CD46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294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C13951A-672E-2640-98A5-0588B10500C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339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E186CF2-0626-F141-9B97-BCF9454D1A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814638"/>
            <a:ext cx="2949575" cy="3330575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 marL="9144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 marL="13716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 marL="18288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sub-section overview content</a:t>
            </a:r>
          </a:p>
        </p:txBody>
      </p:sp>
    </p:spTree>
    <p:extLst>
      <p:ext uri="{BB962C8B-B14F-4D97-AF65-F5344CB8AC3E}">
        <p14:creationId xmlns:p14="http://schemas.microsoft.com/office/powerpoint/2010/main" val="1668830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olumns_black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862D9D-B1D9-D241-BBC4-55C2568E15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2F8C19E-2B9D-6040-972F-2228E70442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4461" y="2269571"/>
            <a:ext cx="6055673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subhead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4F07CAA-8C40-5041-96B9-8DDC9734ED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82466"/>
            <a:ext cx="2949575" cy="183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A3138CC-7D65-3F45-B9A1-3801F4E19C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14913" y="2963863"/>
            <a:ext cx="6056210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E186CF2-0626-F141-9B97-BCF9454D1A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814638"/>
            <a:ext cx="2949575" cy="3330575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 marL="9144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 marL="13716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 marL="18288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sub-section overview content</a:t>
            </a:r>
          </a:p>
        </p:txBody>
      </p:sp>
    </p:spTree>
    <p:extLst>
      <p:ext uri="{BB962C8B-B14F-4D97-AF65-F5344CB8AC3E}">
        <p14:creationId xmlns:p14="http://schemas.microsoft.com/office/powerpoint/2010/main" val="1101301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 AL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F923471-1316-5545-8DB5-7A4C57E44B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BB5F7DE-EEF3-1743-BF0E-14EC634936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446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D5D7ABF-6CE4-A141-A308-B40140BB33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82466"/>
            <a:ext cx="2949575" cy="183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D89C73D-6F91-314A-A11F-88BBD17F65B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1491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F65F8D9-3040-6641-800B-E71E88C5D8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294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0A625AF-C2EC-394F-8E29-626A65B1C4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339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6F05EC9-AF96-8E42-B8F4-64E9730C65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814638"/>
            <a:ext cx="2949575" cy="3330575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 marL="9144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 marL="13716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 marL="18288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sub-section overview content</a:t>
            </a:r>
          </a:p>
        </p:txBody>
      </p:sp>
    </p:spTree>
    <p:extLst>
      <p:ext uri="{BB962C8B-B14F-4D97-AF65-F5344CB8AC3E}">
        <p14:creationId xmlns:p14="http://schemas.microsoft.com/office/powerpoint/2010/main" val="38093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olumns_black AL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F923471-1316-5545-8DB5-7A4C57E44B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BB5F7DE-EEF3-1743-BF0E-14EC634936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4461" y="2269571"/>
            <a:ext cx="6055673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subhead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D5D7ABF-6CE4-A141-A308-B40140BB33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82466"/>
            <a:ext cx="2949575" cy="183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D89C73D-6F91-314A-A11F-88BBD17F65B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14913" y="2963863"/>
            <a:ext cx="6056210" cy="3181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6F05EC9-AF96-8E42-B8F4-64E9730C65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814638"/>
            <a:ext cx="2949575" cy="3330575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 marL="9144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 marL="13716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 marL="18288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sub-section overview content</a:t>
            </a:r>
          </a:p>
        </p:txBody>
      </p:sp>
    </p:spTree>
    <p:extLst>
      <p:ext uri="{BB962C8B-B14F-4D97-AF65-F5344CB8AC3E}">
        <p14:creationId xmlns:p14="http://schemas.microsoft.com/office/powerpoint/2010/main" val="2952336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 cap="none" baseline="0">
                <a:solidFill>
                  <a:schemeClr val="tx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C45948-1A02-2848-8588-4732A2AD978A}"/>
              </a:ext>
            </a:extLst>
          </p:cNvPr>
          <p:cNvCxnSpPr/>
          <p:nvPr userDrawn="1"/>
        </p:nvCxnSpPr>
        <p:spPr>
          <a:xfrm>
            <a:off x="4114144" y="2265363"/>
            <a:ext cx="0" cy="3879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7244F8-F3EC-3E4A-AAF1-1409EA2551C9}"/>
              </a:ext>
            </a:extLst>
          </p:cNvPr>
          <p:cNvCxnSpPr/>
          <p:nvPr userDrawn="1"/>
        </p:nvCxnSpPr>
        <p:spPr>
          <a:xfrm>
            <a:off x="7676699" y="2265363"/>
            <a:ext cx="0" cy="3879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B536CEC-E045-504C-B7BC-C0D93AD00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E6B4A2E-7D2F-354E-98DA-AD1F10B6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CC0AC2-35F4-D143-A2BA-4A76B17588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748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267ACCD-715D-994C-B6EF-9AB34A713F8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8200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059BBBB-B622-5148-89DC-493B0F069B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13250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CA4CF02-65DA-D54B-92A5-1D8E77F9B9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3702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7099A253-B33E-C940-A0F3-8AFC8FEBFC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6696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6A63EC1-455B-5A48-8D44-AF9231C03594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67148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229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white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446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B1A84-3196-554A-A801-26C3736695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82466"/>
            <a:ext cx="2949575" cy="183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E4D894-A29D-9643-8631-0B759B2E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30964279-42E7-9C4A-9068-DC846E79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0C5A1-0B93-3742-B8DF-BE63504FBD4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1491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0955E23-5237-5C44-908C-77D23F74F3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2941" y="2269571"/>
            <a:ext cx="2988997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CA2110-10A1-024F-BB4A-7E1F52781BD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3393" y="2963863"/>
            <a:ext cx="2989262" cy="318135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63013-5E70-994C-A13B-9B5231AEC8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814638"/>
            <a:ext cx="2949575" cy="3330575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 marL="9144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 marL="13716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 marL="18288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sub-section overview content</a:t>
            </a:r>
          </a:p>
        </p:txBody>
      </p:sp>
    </p:spTree>
    <p:extLst>
      <p:ext uri="{BB962C8B-B14F-4D97-AF65-F5344CB8AC3E}">
        <p14:creationId xmlns:p14="http://schemas.microsoft.com/office/powerpoint/2010/main" val="1059060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400" b="1" i="0" baseline="0">
                <a:solidFill>
                  <a:schemeClr val="tx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4461" y="2269571"/>
            <a:ext cx="6055673" cy="6941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column text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B1A84-3196-554A-A801-26C3736695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82466"/>
            <a:ext cx="2949575" cy="1835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E4D894-A29D-9643-8631-0B759B2E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30964279-42E7-9C4A-9068-DC846E79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0C5A1-0B93-3742-B8DF-BE63504FBD4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14913" y="2963863"/>
            <a:ext cx="6056210" cy="31813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63013-5E70-994C-A13B-9B5231AEC8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814638"/>
            <a:ext cx="2949575" cy="3330575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 marL="4572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 marL="9144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 marL="13716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 marL="1828800" indent="0">
              <a:buNone/>
              <a:defRPr sz="13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sub-section overview content</a:t>
            </a:r>
          </a:p>
        </p:txBody>
      </p:sp>
    </p:spTree>
    <p:extLst>
      <p:ext uri="{BB962C8B-B14F-4D97-AF65-F5344CB8AC3E}">
        <p14:creationId xmlns:p14="http://schemas.microsoft.com/office/powerpoint/2010/main" val="4039519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 points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E22718A-5CF7-554A-99B8-FFB4F2AD7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D805CC5-E268-0B4C-9657-8D28BF9D86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16163"/>
            <a:ext cx="8227143" cy="3251200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872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 points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8364DD-88DF-CF43-9082-0056172CE5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3D362D3-9B6F-134C-9B30-B488FC1266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16163"/>
            <a:ext cx="8227143" cy="3251200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99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28072-7F74-D04A-A7DC-247EB2F93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Slide TITLE STYLE LONG VERSION WITH MULTIPLE LINES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371ECA7-C5A5-8C46-9330-594E1EED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E41B2-3B1A-CB40-A48F-2A16D787FE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3429000"/>
            <a:ext cx="10125075" cy="2616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219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 point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0EF49D9-56C2-EF41-8E3E-962E613F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2C8463-361F-594A-9E49-DBFD47767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97D21C1-F876-1948-A775-7D1D528BD1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BF8256F-B8B7-7C49-BD10-0D29820938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16163"/>
            <a:ext cx="8227143" cy="3251200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1pPr>
            <a:lvl2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2pPr>
            <a:lvl3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3pPr>
            <a:lvl4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4pPr>
            <a:lvl5pPr>
              <a:defRPr sz="2000" baseline="0">
                <a:solidFill>
                  <a:schemeClr val="bg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22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bullet points_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A3FCBAC-32A4-994B-B4B0-066131203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tx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0EF49D9-56C2-EF41-8E3E-962E613F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2C8463-361F-594A-9E49-DBFD47767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CBF3C-B115-754C-9A44-D0DAD9BFA6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16163"/>
            <a:ext cx="8227143" cy="3251200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/>
                </a:solidFill>
                <a:latin typeface="Gotham Office" panose="02000000000000000000" pitchFamily="2" charset="0"/>
              </a:defRPr>
            </a:lvl1pPr>
            <a:lvl2pPr>
              <a:defRPr sz="2000" baseline="0">
                <a:solidFill>
                  <a:schemeClr val="tx1"/>
                </a:solidFill>
                <a:latin typeface="Gotham Office" panose="02000000000000000000" pitchFamily="2" charset="0"/>
              </a:defRPr>
            </a:lvl2pPr>
            <a:lvl3pPr>
              <a:defRPr sz="2000" baseline="0">
                <a:solidFill>
                  <a:schemeClr val="tx1"/>
                </a:solidFill>
                <a:latin typeface="Gotham Office" panose="02000000000000000000" pitchFamily="2" charset="0"/>
              </a:defRPr>
            </a:lvl3pPr>
            <a:lvl4pPr>
              <a:defRPr sz="2000" baseline="0">
                <a:solidFill>
                  <a:schemeClr val="tx1"/>
                </a:solidFill>
                <a:latin typeface="Gotham Office" panose="02000000000000000000" pitchFamily="2" charset="0"/>
              </a:defRPr>
            </a:lvl4pPr>
            <a:lvl5pPr>
              <a:defRPr sz="2000" baseline="0">
                <a:solidFill>
                  <a:schemeClr val="tx1"/>
                </a:solidFill>
                <a:latin typeface="Gotham Office" panose="02000000000000000000" pitchFamily="2" charset="0"/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74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end slide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00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B1A54E-83C9-7F47-8321-1294C19D7A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end slide TITLE</a:t>
            </a:r>
          </a:p>
        </p:txBody>
      </p:sp>
    </p:spTree>
    <p:extLst>
      <p:ext uri="{BB962C8B-B14F-4D97-AF65-F5344CB8AC3E}">
        <p14:creationId xmlns:p14="http://schemas.microsoft.com/office/powerpoint/2010/main" val="1416130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1B4543-BDE1-7E4B-8125-D55E77DD1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end slide TITLE</a:t>
            </a:r>
          </a:p>
        </p:txBody>
      </p:sp>
    </p:spTree>
    <p:extLst>
      <p:ext uri="{BB962C8B-B14F-4D97-AF65-F5344CB8AC3E}">
        <p14:creationId xmlns:p14="http://schemas.microsoft.com/office/powerpoint/2010/main" val="909006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C50E83-5C14-E846-878F-EF70C80FC4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end slide TITLE</a:t>
            </a:r>
          </a:p>
        </p:txBody>
      </p:sp>
    </p:spTree>
    <p:extLst>
      <p:ext uri="{BB962C8B-B14F-4D97-AF65-F5344CB8AC3E}">
        <p14:creationId xmlns:p14="http://schemas.microsoft.com/office/powerpoint/2010/main" val="428090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D17D5CF-7D3D-7B45-B019-8CF04F7F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1FBB05-6172-E548-9DA0-8B024AEC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D393BD-E8C7-B348-B341-60C239BD9A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Slide TITLE STYLE LONG VERSION WITH MULTIPLE LINES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CDC1A80-39FE-6044-9462-D883FA94A2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3429000"/>
            <a:ext cx="10125075" cy="2616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20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28072-7F74-D04A-A7DC-247EB2F93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2422" y="6421980"/>
            <a:ext cx="2025650" cy="27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D3FBB-C602-434B-ADC4-CCA57B357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8FB3BE4-9704-9F42-BC65-C600E320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1E4784-FC1B-0541-86CC-C70A5410C5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tx2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Slide TITLE STYLE LONG VERSION WITH MULTIPLE LINES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0AE3680-E6F4-9D48-9D76-6C7B1A24D7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3429000"/>
            <a:ext cx="10125075" cy="261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8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8E63F-6339-AE45-9E3C-F99BC6D167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65363"/>
            <a:ext cx="10560050" cy="8128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slide subhead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ECC5C-8E36-C448-A0B1-218B5CC08A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429000"/>
            <a:ext cx="10560050" cy="2443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49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4AEBA0E-C468-B448-9981-7B2DF210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CEDBC-6004-9A4F-894A-0811BEF44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BF429E-ABE5-8C4D-AFFE-1E4B777D42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 cap="all" baseline="0">
                <a:solidFill>
                  <a:schemeClr val="bg1"/>
                </a:solidFill>
                <a:latin typeface="Gotham Office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Slide TITLE STYLE LONG VERSION WITH MULTIPLE LINES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1043C5-337E-E74B-8556-592F0BC5D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65363"/>
            <a:ext cx="10560050" cy="8128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Gotham Office" panose="02000000000000000000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slide subhead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38E14DD-E463-2445-8BD2-4EE50FE1C58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429000"/>
            <a:ext cx="10560050" cy="2443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2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02C32-C0CD-7147-9116-6362E8C5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44C2B-D5F6-2D41-9FF2-9C6FF0ADE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9D453-C143-CC4B-8EA5-2D84DB4BF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FFCF9-C27D-F94F-AF79-7DABFD39A70C}" type="datetime4">
              <a:rPr lang="en-US" smtClean="0"/>
              <a:t>January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66BC3-528D-6A42-A7CB-B95ED3730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38F9-78A8-874D-9598-92670A028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FF72C-5ACC-BF44-8A77-29ED5F2D2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53" r:id="rId11"/>
    <p:sldLayoutId id="2147483671" r:id="rId12"/>
    <p:sldLayoutId id="2147483672" r:id="rId13"/>
    <p:sldLayoutId id="2147483673" r:id="rId14"/>
    <p:sldLayoutId id="2147483651" r:id="rId15"/>
    <p:sldLayoutId id="2147483652" r:id="rId16"/>
    <p:sldLayoutId id="2147483674" r:id="rId17"/>
    <p:sldLayoutId id="2147483675" r:id="rId18"/>
    <p:sldLayoutId id="2147483679" r:id="rId19"/>
    <p:sldLayoutId id="2147483676" r:id="rId20"/>
    <p:sldLayoutId id="2147483677" r:id="rId21"/>
    <p:sldLayoutId id="2147483678" r:id="rId22"/>
    <p:sldLayoutId id="2147483683" r:id="rId23"/>
    <p:sldLayoutId id="2147483681" r:id="rId24"/>
    <p:sldLayoutId id="2147483682" r:id="rId25"/>
    <p:sldLayoutId id="2147483680" r:id="rId26"/>
    <p:sldLayoutId id="2147483695" r:id="rId27"/>
    <p:sldLayoutId id="2147483684" r:id="rId28"/>
    <p:sldLayoutId id="2147483696" r:id="rId29"/>
    <p:sldLayoutId id="2147483685" r:id="rId30"/>
    <p:sldLayoutId id="2147483697" r:id="rId31"/>
    <p:sldLayoutId id="2147483654" r:id="rId32"/>
    <p:sldLayoutId id="2147483686" r:id="rId33"/>
    <p:sldLayoutId id="2147483687" r:id="rId34"/>
    <p:sldLayoutId id="2147483698" r:id="rId35"/>
    <p:sldLayoutId id="2147483699" r:id="rId36"/>
    <p:sldLayoutId id="2147483700" r:id="rId37"/>
    <p:sldLayoutId id="2147483688" r:id="rId38"/>
    <p:sldLayoutId id="2147483701" r:id="rId39"/>
    <p:sldLayoutId id="2147483689" r:id="rId40"/>
    <p:sldLayoutId id="2147483702" r:id="rId41"/>
    <p:sldLayoutId id="2147483711" r:id="rId42"/>
    <p:sldLayoutId id="2147483703" r:id="rId43"/>
    <p:sldLayoutId id="2147483712" r:id="rId44"/>
    <p:sldLayoutId id="2147483690" r:id="rId45"/>
    <p:sldLayoutId id="2147483704" r:id="rId46"/>
    <p:sldLayoutId id="2147483710" r:id="rId47"/>
    <p:sldLayoutId id="2147483692" r:id="rId48"/>
    <p:sldLayoutId id="2147483693" r:id="rId49"/>
    <p:sldLayoutId id="2147483694" r:id="rId50"/>
    <p:sldLayoutId id="2147483709" r:id="rId51"/>
    <p:sldLayoutId id="2147483705" r:id="rId52"/>
    <p:sldLayoutId id="2147483706" r:id="rId53"/>
    <p:sldLayoutId id="2147483707" r:id="rId54"/>
    <p:sldLayoutId id="2147483708" r:id="rId5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Gotham Office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Gotham Office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Gotham Office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Gotham Office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Gotham Office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Gotham Office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67BC5-4688-EC49-BD17-A601596AE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731000" cy="2853660"/>
          </a:xfrm>
        </p:spPr>
        <p:txBody>
          <a:bodyPr/>
          <a:lstStyle/>
          <a:p>
            <a:r>
              <a:rPr lang="en-US" b="1" dirty="0"/>
              <a:t>January 27, 2022</a:t>
            </a:r>
          </a:p>
          <a:p>
            <a:endParaRPr lang="en-US" b="1" dirty="0"/>
          </a:p>
          <a:p>
            <a:r>
              <a:rPr lang="en-US" b="1" dirty="0">
                <a:ea typeface="Arial" charset="0"/>
              </a:rPr>
              <a:t>Interim President Lori Stewart Gonzalez, University of Louisville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A668C-4227-834F-92C0-BB8A41BB4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884903"/>
            <a:ext cx="11019184" cy="2260343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Budget Review Subcommittee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on Postsecondary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5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10A6D-E6CF-234B-BB25-E2FF33ED5D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14" r="8514"/>
          <a:stretch/>
        </p:blipFill>
        <p:spPr>
          <a:xfrm>
            <a:off x="0" y="0"/>
            <a:ext cx="4275117" cy="6869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0BAF4C-E342-BB4E-949D-A7B5B835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10" y="1417638"/>
            <a:ext cx="690342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/>
              <a:t>SPEED School</a:t>
            </a:r>
            <a:br>
              <a:rPr lang="en-US" dirty="0"/>
            </a:br>
            <a:r>
              <a:rPr lang="en-US" dirty="0"/>
              <a:t>engineering building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E8808-531E-1B4F-9343-9C86EBAC3C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65875"/>
            <a:ext cx="2743200" cy="365125"/>
          </a:xfrm>
        </p:spPr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BCEB7ED-DB4C-BC4F-BA03-5556C49613F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677508" y="2690732"/>
            <a:ext cx="6903420" cy="3923824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2800" dirty="0">
                <a:solidFill>
                  <a:schemeClr val="bg1"/>
                </a:solidFill>
              </a:rPr>
              <a:t>Manufacturing drives Kentucky’s economy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Fulfilling market demand for engineers and conducting groundbreaking research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2F427-BE6E-4135-8172-72C5205DE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" y="0"/>
            <a:ext cx="4271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3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86DD5B-8A98-6041-AAEC-C2428752D0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9440" y="882465"/>
            <a:ext cx="3990033" cy="2312147"/>
          </a:xfrm>
        </p:spPr>
        <p:txBody>
          <a:bodyPr/>
          <a:lstStyle/>
          <a:p>
            <a:r>
              <a:rPr lang="en-US" sz="4000" dirty="0"/>
              <a:t>Speed School Engineering Building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E8808-531E-1B4F-9343-9C86EBAC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BCEB7ED-DB4C-BC4F-BA03-5556C49613F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02395" y="882465"/>
            <a:ext cx="7310165" cy="4511337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dirty="0"/>
              <a:t>With your support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Enhance learning and research capabilities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Strengthen partnerships with industry to create synergies and student co-ops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GE/First Build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Create the engineering workforce needed to drive Kentucky’s economy</a:t>
            </a:r>
          </a:p>
        </p:txBody>
      </p:sp>
    </p:spTree>
    <p:extLst>
      <p:ext uri="{BB962C8B-B14F-4D97-AF65-F5344CB8AC3E}">
        <p14:creationId xmlns:p14="http://schemas.microsoft.com/office/powerpoint/2010/main" val="740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391C3-056F-A544-9E62-068208DA3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804" y="1721735"/>
            <a:ext cx="10664457" cy="341453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7405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40B4-2B43-2E4B-AE05-B13375E0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1388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ACF86-1435-3F4D-88DA-0B828964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635F706-55F6-D64E-B719-F525DC9B30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88" y="882650"/>
            <a:ext cx="3367087" cy="1835150"/>
          </a:xfrm>
        </p:spPr>
        <p:txBody>
          <a:bodyPr/>
          <a:lstStyle/>
          <a:p>
            <a:r>
              <a:rPr lang="en-US" sz="4000" dirty="0"/>
              <a:t>A banner year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2CAB2C5B-1122-8B49-B906-8D136E9BEBF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86898" y="882466"/>
            <a:ext cx="7705102" cy="356341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sz="2800" dirty="0"/>
              <a:t>Continued academic momentum</a:t>
            </a:r>
          </a:p>
          <a:p>
            <a:pPr lvl="2">
              <a:lnSpc>
                <a:spcPct val="100000"/>
              </a:lnSpc>
            </a:pPr>
            <a:r>
              <a:rPr lang="en-US" sz="2800" dirty="0"/>
              <a:t>Enrollment and campus presence</a:t>
            </a:r>
          </a:p>
          <a:p>
            <a:pPr lvl="0">
              <a:lnSpc>
                <a:spcPct val="150000"/>
              </a:lnSpc>
            </a:pPr>
            <a:r>
              <a:rPr lang="en-US" sz="2800" dirty="0"/>
              <a:t>Record-breaking research</a:t>
            </a:r>
          </a:p>
          <a:p>
            <a:pPr lvl="0">
              <a:lnSpc>
                <a:spcPct val="150000"/>
              </a:lnSpc>
            </a:pPr>
            <a:r>
              <a:rPr lang="en-US" sz="2800" dirty="0"/>
              <a:t>Supporting our community </a:t>
            </a:r>
          </a:p>
        </p:txBody>
      </p:sp>
    </p:spTree>
    <p:extLst>
      <p:ext uri="{BB962C8B-B14F-4D97-AF65-F5344CB8AC3E}">
        <p14:creationId xmlns:p14="http://schemas.microsoft.com/office/powerpoint/2010/main" val="407275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ACF86-1435-3F4D-88DA-0B828964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635F706-55F6-D64E-B719-F525DC9B30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88" y="882650"/>
            <a:ext cx="3694112" cy="1835150"/>
          </a:xfrm>
        </p:spPr>
        <p:txBody>
          <a:bodyPr/>
          <a:lstStyle/>
          <a:p>
            <a:r>
              <a:rPr lang="en-US" sz="4000" dirty="0"/>
              <a:t>A careful steward of state resources</a:t>
            </a:r>
          </a:p>
          <a:p>
            <a:endParaRPr lang="en-US" sz="4000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8D28FB8-CC40-5146-9290-AD8819BEBC7D}"/>
              </a:ext>
            </a:extLst>
          </p:cNvPr>
          <p:cNvSpPr txBox="1">
            <a:spLocks/>
          </p:cNvSpPr>
          <p:nvPr/>
        </p:nvSpPr>
        <p:spPr>
          <a:xfrm>
            <a:off x="4522955" y="0"/>
            <a:ext cx="7489605" cy="6731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otham Office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otham Office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otham Office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otham Office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otham Office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Monetary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$130 million of state support generates $1.3 bill of direct output (10x the return on taxpayer investment- excluding health system)</a:t>
            </a:r>
          </a:p>
          <a:p>
            <a:pPr marL="168275" lvl="1" indent="0">
              <a:lnSpc>
                <a:spcPct val="150000"/>
              </a:lnSpc>
              <a:buNone/>
            </a:pPr>
            <a:r>
              <a:rPr lang="en-US" sz="2800" dirty="0"/>
              <a:t>Our Students</a:t>
            </a:r>
          </a:p>
          <a:p>
            <a:pPr marL="739775" lvl="2" indent="-285750">
              <a:lnSpc>
                <a:spcPct val="150000"/>
              </a:lnSpc>
            </a:pPr>
            <a:r>
              <a:rPr lang="en-US" sz="1800" dirty="0"/>
              <a:t>Access and Opportunity</a:t>
            </a:r>
          </a:p>
          <a:p>
            <a:pPr marL="739775" lvl="2" indent="-285750">
              <a:lnSpc>
                <a:spcPct val="150000"/>
              </a:lnSpc>
            </a:pPr>
            <a:r>
              <a:rPr lang="en-US" sz="1800" dirty="0"/>
              <a:t>Highest Pell-eligible student population in Kentucky, ACC</a:t>
            </a:r>
          </a:p>
          <a:p>
            <a:pPr marL="739775" lvl="2" indent="-285750">
              <a:lnSpc>
                <a:spcPct val="150000"/>
              </a:lnSpc>
            </a:pPr>
            <a:r>
              <a:rPr lang="en-US" sz="1800" dirty="0"/>
              <a:t>Top-ranked for minority access</a:t>
            </a:r>
          </a:p>
          <a:p>
            <a:pPr marL="739775" lvl="2" indent="-285750">
              <a:lnSpc>
                <a:spcPct val="150000"/>
              </a:lnSpc>
            </a:pPr>
            <a:r>
              <a:rPr lang="en-US" sz="1800" dirty="0"/>
              <a:t>Lowest average student debt upon graduation (4-year Ky publics)</a:t>
            </a:r>
          </a:p>
          <a:p>
            <a:pPr marL="517525" lvl="2" indent="0">
              <a:lnSpc>
                <a:spcPct val="150000"/>
              </a:lnSpc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800" dirty="0"/>
              <a:t>Our Citizens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Prevented closure of Jewish Hospital and continued system-wide care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Scheduled to repay KEDFA loan ahead of schedule</a:t>
            </a:r>
          </a:p>
        </p:txBody>
      </p:sp>
    </p:spTree>
    <p:extLst>
      <p:ext uri="{BB962C8B-B14F-4D97-AF65-F5344CB8AC3E}">
        <p14:creationId xmlns:p14="http://schemas.microsoft.com/office/powerpoint/2010/main" val="368351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ACF86-1435-3F4D-88DA-0B828964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635F706-55F6-D64E-B719-F525DC9B30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88" y="882650"/>
            <a:ext cx="3367087" cy="1835150"/>
          </a:xfrm>
        </p:spPr>
        <p:txBody>
          <a:bodyPr/>
          <a:lstStyle/>
          <a:p>
            <a:r>
              <a:rPr lang="en-US" sz="4000" dirty="0"/>
              <a:t>Key funding Components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2CAB2C5B-1122-8B49-B906-8D136E9BEBF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86898" y="882466"/>
            <a:ext cx="7705102" cy="318135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sz="2800" dirty="0"/>
              <a:t>Asset Preservation</a:t>
            </a:r>
          </a:p>
          <a:p>
            <a:pPr lvl="0">
              <a:lnSpc>
                <a:spcPct val="150000"/>
              </a:lnSpc>
            </a:pPr>
            <a:r>
              <a:rPr lang="en-US" sz="2800" dirty="0"/>
              <a:t>Bucks for Brains</a:t>
            </a:r>
          </a:p>
          <a:p>
            <a:pPr lvl="0">
              <a:lnSpc>
                <a:spcPct val="150000"/>
              </a:lnSpc>
            </a:pPr>
            <a:r>
              <a:rPr lang="en-US" sz="2800" dirty="0"/>
              <a:t>Speed School of Engineering Building</a:t>
            </a:r>
          </a:p>
        </p:txBody>
      </p:sp>
    </p:spTree>
    <p:extLst>
      <p:ext uri="{BB962C8B-B14F-4D97-AF65-F5344CB8AC3E}">
        <p14:creationId xmlns:p14="http://schemas.microsoft.com/office/powerpoint/2010/main" val="1709647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35610A6D-E6CF-234B-BB25-E2FF33ED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6" t="5623" r="46460" b="21303"/>
          <a:stretch/>
        </p:blipFill>
        <p:spPr>
          <a:xfrm>
            <a:off x="0" y="0"/>
            <a:ext cx="4275117" cy="6869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0BAF4C-E342-BB4E-949D-A7B5B835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857" y="1417638"/>
            <a:ext cx="6948055" cy="1325563"/>
          </a:xfrm>
        </p:spPr>
        <p:txBody>
          <a:bodyPr/>
          <a:lstStyle/>
          <a:p>
            <a:r>
              <a:rPr lang="en-US" dirty="0"/>
              <a:t>Asset Preservation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E8808-531E-1B4F-9343-9C86EBAC3C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65875"/>
            <a:ext cx="2743200" cy="365125"/>
          </a:xfrm>
        </p:spPr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BCEB7ED-DB4C-BC4F-BA03-5556C49613F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865077" y="2690732"/>
            <a:ext cx="6948054" cy="3181350"/>
          </a:xfrm>
        </p:spPr>
        <p:txBody>
          <a:bodyPr/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More than $1 Billion in deferred maintenance</a:t>
            </a:r>
          </a:p>
          <a:p>
            <a:pPr lvl="2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</a:rPr>
              <a:t>10.4 Million square feet</a:t>
            </a:r>
          </a:p>
          <a:p>
            <a:pPr lvl="2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</a:rPr>
              <a:t>Average building is 55 years 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9C1C6-397A-43EC-A525-9840394A8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7" t="963" r="10095" b="-963"/>
          <a:stretch/>
        </p:blipFill>
        <p:spPr>
          <a:xfrm>
            <a:off x="0" y="0"/>
            <a:ext cx="4442838" cy="69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86DD5B-8A98-6041-AAEC-C2428752D0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9440" y="882465"/>
            <a:ext cx="3977677" cy="2312147"/>
          </a:xfrm>
        </p:spPr>
        <p:txBody>
          <a:bodyPr/>
          <a:lstStyle/>
          <a:p>
            <a:r>
              <a:rPr lang="en-US" sz="4000" dirty="0"/>
              <a:t>Asset </a:t>
            </a:r>
            <a:r>
              <a:rPr lang="en-US" sz="3600" dirty="0"/>
              <a:t>Preservation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E8808-531E-1B4F-9343-9C86EBAC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BCEB7ED-DB4C-BC4F-BA03-5556C49613F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02395" y="882465"/>
            <a:ext cx="7310165" cy="524520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With your support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Provide safer, healthier, more effective learning environment across the campus: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Upgrade infrastructure systems (HVAC, electrical &amp; mechanical)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Repair roofs, windows, lighting on campus facilities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Extend the useful life of facilities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Reduce future costs</a:t>
            </a:r>
          </a:p>
        </p:txBody>
      </p:sp>
    </p:spTree>
    <p:extLst>
      <p:ext uri="{BB962C8B-B14F-4D97-AF65-F5344CB8AC3E}">
        <p14:creationId xmlns:p14="http://schemas.microsoft.com/office/powerpoint/2010/main" val="224412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10A6D-E6CF-234B-BB25-E2FF33ED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62" r="22618"/>
          <a:stretch/>
        </p:blipFill>
        <p:spPr>
          <a:xfrm flipH="1">
            <a:off x="0" y="0"/>
            <a:ext cx="4275117" cy="6869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0BAF4C-E342-BB4E-949D-A7B5B835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857" y="1417638"/>
            <a:ext cx="6948055" cy="1325563"/>
          </a:xfrm>
        </p:spPr>
        <p:txBody>
          <a:bodyPr/>
          <a:lstStyle/>
          <a:p>
            <a:r>
              <a:rPr lang="en-US" dirty="0"/>
              <a:t>BUCKS For BRAINS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E8808-531E-1B4F-9343-9C86EBAC3C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65875"/>
            <a:ext cx="2743200" cy="365125"/>
          </a:xfrm>
        </p:spPr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BCEB7ED-DB4C-BC4F-BA03-5556C49613F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114410" y="2690731"/>
            <a:ext cx="6444242" cy="3828821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Successes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</a:rPr>
              <a:t>Funding led to explosive grant growth</a:t>
            </a:r>
          </a:p>
          <a:p>
            <a:pPr lvl="3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$34 million (1997) to $201 million (2021)</a:t>
            </a:r>
          </a:p>
          <a:p>
            <a:pPr marL="1371600" lvl="3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chemeClr val="bg1"/>
                </a:solidFill>
              </a:rPr>
              <a:t>Supports research and education in medicine, engineering, nursing and more</a:t>
            </a:r>
          </a:p>
          <a:p>
            <a:pPr lvl="3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Spinal Cord  </a:t>
            </a:r>
          </a:p>
          <a:p>
            <a:pPr lvl="3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Robotics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78F2A-DEB1-4711-AE7E-A8777ABD5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273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3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86DD5B-8A98-6041-AAEC-C2428752D0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972" y="882465"/>
            <a:ext cx="3723189" cy="2312147"/>
          </a:xfrm>
        </p:spPr>
        <p:txBody>
          <a:bodyPr/>
          <a:lstStyle/>
          <a:p>
            <a:r>
              <a:rPr lang="en-US" sz="4000" dirty="0"/>
              <a:t>Bucks for brains</a:t>
            </a:r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E8808-531E-1B4F-9343-9C86EBAC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7BFF72C-5ACC-BF44-8A77-29ED5F2D29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BCEB7ED-DB4C-BC4F-BA03-5556C49613F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02395" y="882465"/>
            <a:ext cx="7310165" cy="5848842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800" dirty="0"/>
              <a:t>With your support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Build upon prior successes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Attract and retain top students (STEM+ H)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Solutions for societal, health, economic development needs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Strengthen high-impact research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Incubator for start-ups</a:t>
            </a:r>
          </a:p>
          <a:p>
            <a:pPr lvl="2">
              <a:lnSpc>
                <a:spcPct val="150000"/>
              </a:lnSpc>
            </a:pPr>
            <a:r>
              <a:rPr lang="en-US" sz="1800" dirty="0" err="1"/>
              <a:t>Talaris</a:t>
            </a:r>
            <a:r>
              <a:rPr lang="en-US" sz="1800" dirty="0"/>
              <a:t> Therapeutics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93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 of L_custom">
      <a:dk1>
        <a:srgbClr val="000000"/>
      </a:dk1>
      <a:lt1>
        <a:srgbClr val="FFFFFF"/>
      </a:lt1>
      <a:dk2>
        <a:srgbClr val="AC0000"/>
      </a:dk2>
      <a:lt2>
        <a:srgbClr val="FFFFFF"/>
      </a:lt2>
      <a:accent1>
        <a:srgbClr val="000000"/>
      </a:accent1>
      <a:accent2>
        <a:srgbClr val="AC0000"/>
      </a:accent2>
      <a:accent3>
        <a:srgbClr val="A5A5A5"/>
      </a:accent3>
      <a:accent4>
        <a:srgbClr val="796C53"/>
      </a:accent4>
      <a:accent5>
        <a:srgbClr val="CA932F"/>
      </a:accent5>
      <a:accent6>
        <a:srgbClr val="D9C982"/>
      </a:accent6>
      <a:hlink>
        <a:srgbClr val="FFFFFF"/>
      </a:hlink>
      <a:folHlink>
        <a:srgbClr val="2625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tlCol="0">
        <a:spAutoFit/>
      </a:bodyPr>
      <a:lstStyle>
        <a:defPPr algn="l">
          <a:defRPr b="1" i="0" dirty="0" smtClean="0">
            <a:solidFill>
              <a:schemeClr val="bg1"/>
            </a:solidFill>
            <a:latin typeface="Arial Narrow" panose="020B0604020202020204" pitchFamily="34" charset="0"/>
            <a:cs typeface="Arial Narrow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ofl-presentation-gotham.potx" id="{B919A473-7050-6740-B027-69DC293C93F8}" vid="{DA52EDDA-8F1F-664B-BEE5-AA77302038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1BCC9A30195E4FB43F67C09799BB9B" ma:contentTypeVersion="0" ma:contentTypeDescription="Create a new document." ma:contentTypeScope="" ma:versionID="b7be55cd3372ab72ecf28a88e698db1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B6C4C7-8525-4A9B-93C1-51CA5EEBF7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44D691-BFE9-4D77-BBDD-B0448BDF30F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A0D189-2F4C-4476-A7EF-C026E29ADB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</TotalTime>
  <Words>359</Words>
  <Application>Microsoft Office PowerPoint</Application>
  <PresentationFormat>Widescreen</PresentationFormat>
  <Paragraphs>87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Calibri</vt:lpstr>
      <vt:lpstr>Gotham Office</vt:lpstr>
      <vt:lpstr>Office Theme</vt:lpstr>
      <vt:lpstr>Budget Review Subcommittee on Postsecondary Education</vt:lpstr>
      <vt:lpstr>Thank you!</vt:lpstr>
      <vt:lpstr>PowerPoint Presentation</vt:lpstr>
      <vt:lpstr>PowerPoint Presentation</vt:lpstr>
      <vt:lpstr>PowerPoint Presentation</vt:lpstr>
      <vt:lpstr>Asset Preservation </vt:lpstr>
      <vt:lpstr>PowerPoint Presentation</vt:lpstr>
      <vt:lpstr>BUCKS For BRAINS </vt:lpstr>
      <vt:lpstr>PowerPoint Presentation</vt:lpstr>
      <vt:lpstr>SPEED School engineering building </vt:lpstr>
      <vt:lpstr>PowerPoint Presentation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Review Subcommittee on Postsecondary Education</dc:title>
  <dc:subject/>
  <dc:creator>Tinnell,Maria S</dc:creator>
  <cp:keywords>presentation</cp:keywords>
  <dc:description>This templates uses Gotham Office as our base brand font. See louisville.edu/brand fore more info.</dc:description>
  <cp:lastModifiedBy>Murnock,Jessie L</cp:lastModifiedBy>
  <cp:revision>21</cp:revision>
  <dcterms:created xsi:type="dcterms:W3CDTF">2022-01-25T16:38:55Z</dcterms:created>
  <dcterms:modified xsi:type="dcterms:W3CDTF">2022-01-26T17:12:24Z</dcterms:modified>
  <cp:category>presentations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0x010100751BCC9A30195E4FB43F67C09799BB9B</vt:lpwstr>
  </property>
</Properties>
</file>