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76" r:id="rId5"/>
  </p:sldMasterIdLst>
  <p:notesMasterIdLst>
    <p:notesMasterId r:id="rId25"/>
  </p:notesMasterIdLst>
  <p:handoutMasterIdLst>
    <p:handoutMasterId r:id="rId26"/>
  </p:handoutMasterIdLst>
  <p:sldIdLst>
    <p:sldId id="263" r:id="rId6"/>
    <p:sldId id="462" r:id="rId7"/>
    <p:sldId id="452" r:id="rId8"/>
    <p:sldId id="473" r:id="rId9"/>
    <p:sldId id="460" r:id="rId10"/>
    <p:sldId id="470" r:id="rId11"/>
    <p:sldId id="471" r:id="rId12"/>
    <p:sldId id="313" r:id="rId13"/>
    <p:sldId id="309" r:id="rId14"/>
    <p:sldId id="310" r:id="rId15"/>
    <p:sldId id="466" r:id="rId16"/>
    <p:sldId id="461" r:id="rId17"/>
    <p:sldId id="456" r:id="rId18"/>
    <p:sldId id="457" r:id="rId19"/>
    <p:sldId id="474" r:id="rId20"/>
    <p:sldId id="475" r:id="rId21"/>
    <p:sldId id="459" r:id="rId22"/>
    <p:sldId id="465" r:id="rId23"/>
    <p:sldId id="258" r:id="rId2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336699"/>
    <a:srgbClr val="003366"/>
    <a:srgbClr val="003399"/>
    <a:srgbClr val="006699"/>
    <a:srgbClr val="0066CC"/>
    <a:srgbClr val="3366A3"/>
    <a:srgbClr val="3366B1"/>
    <a:srgbClr val="00CCFF"/>
    <a:srgbClr val="0075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2" autoAdjust="0"/>
    <p:restoredTop sz="93098" autoAdjust="0"/>
  </p:normalViewPr>
  <p:slideViewPr>
    <p:cSldViewPr>
      <p:cViewPr varScale="1">
        <p:scale>
          <a:sx n="85" d="100"/>
          <a:sy n="85" d="100"/>
        </p:scale>
        <p:origin x="96" y="4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314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8"/>
            <a:ext cx="3043649" cy="466379"/>
          </a:xfrm>
          <a:prstGeom prst="rect">
            <a:avLst/>
          </a:prstGeom>
        </p:spPr>
        <p:txBody>
          <a:bodyPr vert="horz" lIns="88180" tIns="44091" rIns="88180" bIns="4409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929" y="8"/>
            <a:ext cx="3043649" cy="466379"/>
          </a:xfrm>
          <a:prstGeom prst="rect">
            <a:avLst/>
          </a:prstGeom>
        </p:spPr>
        <p:txBody>
          <a:bodyPr vert="horz" lIns="88180" tIns="44091" rIns="88180" bIns="44091" rtlCol="0"/>
          <a:lstStyle>
            <a:lvl1pPr algn="r">
              <a:defRPr sz="1200"/>
            </a:lvl1pPr>
          </a:lstStyle>
          <a:p>
            <a:fld id="{3A67F5DF-345B-4092-8DDD-64850094F38A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7" y="8842722"/>
            <a:ext cx="3043649" cy="466378"/>
          </a:xfrm>
          <a:prstGeom prst="rect">
            <a:avLst/>
          </a:prstGeom>
        </p:spPr>
        <p:txBody>
          <a:bodyPr vert="horz" lIns="88180" tIns="44091" rIns="88180" bIns="4409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929" y="8842722"/>
            <a:ext cx="3043649" cy="466378"/>
          </a:xfrm>
          <a:prstGeom prst="rect">
            <a:avLst/>
          </a:prstGeom>
        </p:spPr>
        <p:txBody>
          <a:bodyPr vert="horz" lIns="88180" tIns="44091" rIns="88180" bIns="44091" rtlCol="0" anchor="b"/>
          <a:lstStyle>
            <a:lvl1pPr algn="r">
              <a:defRPr sz="1200"/>
            </a:lvl1pPr>
          </a:lstStyle>
          <a:p>
            <a:fld id="{FF0B84EC-A68D-47D9-8F59-D79A43BC43F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8469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3043343" cy="465455"/>
          </a:xfrm>
          <a:prstGeom prst="rect">
            <a:avLst/>
          </a:prstGeom>
        </p:spPr>
        <p:txBody>
          <a:bodyPr vert="horz" lIns="93215" tIns="46609" rIns="93215" bIns="46609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1" y="8"/>
            <a:ext cx="3043343" cy="465455"/>
          </a:xfrm>
          <a:prstGeom prst="rect">
            <a:avLst/>
          </a:prstGeom>
        </p:spPr>
        <p:txBody>
          <a:bodyPr vert="horz" lIns="93215" tIns="46609" rIns="93215" bIns="46609" rtlCol="0"/>
          <a:lstStyle>
            <a:lvl1pPr algn="r">
              <a:defRPr sz="1300"/>
            </a:lvl1pPr>
          </a:lstStyle>
          <a:p>
            <a:fld id="{A625B4C9-1643-4445-9CFD-68C1EBD8B800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5" tIns="46609" rIns="93215" bIns="4660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215" tIns="46609" rIns="93215" bIns="4660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6"/>
            <a:ext cx="3043343" cy="465455"/>
          </a:xfrm>
          <a:prstGeom prst="rect">
            <a:avLst/>
          </a:prstGeom>
        </p:spPr>
        <p:txBody>
          <a:bodyPr vert="horz" lIns="93215" tIns="46609" rIns="93215" bIns="46609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1" y="8842036"/>
            <a:ext cx="3043343" cy="465455"/>
          </a:xfrm>
          <a:prstGeom prst="rect">
            <a:avLst/>
          </a:prstGeom>
        </p:spPr>
        <p:txBody>
          <a:bodyPr vert="horz" lIns="93215" tIns="46609" rIns="93215" bIns="46609" rtlCol="0" anchor="b"/>
          <a:lstStyle>
            <a:lvl1pPr algn="r">
              <a:defRPr sz="1300"/>
            </a:lvl1pPr>
          </a:lstStyle>
          <a:p>
            <a:fld id="{4FCF766C-C5DE-4036-99C8-C6E8D8C1E1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1611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F766C-C5DE-4036-99C8-C6E8D8C1E12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7198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7044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47044">
                <a:defRPr/>
              </a:pPr>
              <a:t>16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755894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76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14276">
                <a:defRPr/>
              </a:pPr>
              <a:t>17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8497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76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14276">
                <a:defRPr/>
              </a:pPr>
              <a:t>18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7839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76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14276">
                <a:defRPr/>
              </a:pPr>
              <a:t>6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88137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76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14276">
                <a:defRPr/>
              </a:pPr>
              <a:t>7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9659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F766C-C5DE-4036-99C8-C6E8D8C1E120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4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F766C-C5DE-4036-99C8-C6E8D8C1E120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0927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CF766C-C5DE-4036-99C8-C6E8D8C1E120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3989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76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14276">
                <a:defRPr/>
              </a:pPr>
              <a:t>13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81635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276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14276">
                <a:defRPr/>
              </a:pPr>
              <a:t>14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13972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47044">
              <a:defRPr/>
            </a:pPr>
            <a:fld id="{4FCF766C-C5DE-4036-99C8-C6E8D8C1E120}" type="slidenum">
              <a:rPr lang="en-US">
                <a:solidFill>
                  <a:prstClr val="black"/>
                </a:solidFill>
                <a:latin typeface="Calibri"/>
              </a:rPr>
              <a:pPr defTabSz="947044">
                <a:defRPr/>
              </a:pPr>
              <a:t>15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1409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imple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057400"/>
            <a:ext cx="10363200" cy="1905000"/>
          </a:xfrm>
        </p:spPr>
        <p:txBody>
          <a:bodyPr anchor="ctr" anchorCtr="0">
            <a:normAutofit/>
          </a:bodyPr>
          <a:lstStyle>
            <a:lvl1pPr algn="ctr">
              <a:defRPr sz="3600" b="1">
                <a:solidFill>
                  <a:schemeClr val="bg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0" y="4186101"/>
            <a:ext cx="5892800" cy="1752600"/>
          </a:xfrm>
        </p:spPr>
        <p:txBody>
          <a:bodyPr anchor="ctr" anchorCtr="0"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0" r="5489"/>
          <a:stretch/>
        </p:blipFill>
        <p:spPr>
          <a:xfrm>
            <a:off x="0" y="304800"/>
            <a:ext cx="12161520" cy="14834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735" y="6135508"/>
            <a:ext cx="114932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8853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86348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for Data 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45" y="6248401"/>
            <a:ext cx="1018546" cy="47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57082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Right Side Phot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45" y="6248401"/>
            <a:ext cx="1018546" cy="47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168867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Left Side Photo 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1318" y="273050"/>
            <a:ext cx="4011084" cy="116205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273053"/>
            <a:ext cx="6815667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71318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45" y="6248401"/>
            <a:ext cx="1018546" cy="47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6843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g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4800600"/>
            <a:ext cx="11785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3200" y="152403"/>
            <a:ext cx="11785600" cy="4575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0" y="5440363"/>
            <a:ext cx="11785600" cy="6556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545" y="6248401"/>
            <a:ext cx="1018546" cy="47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3885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Slide Photo with Bottom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105400"/>
            <a:ext cx="12192000" cy="1114428"/>
          </a:xfrm>
          <a:solidFill>
            <a:schemeClr val="bg1">
              <a:alpha val="82000"/>
            </a:schemeClr>
          </a:solidFill>
        </p:spPr>
        <p:txBody>
          <a:bodyPr anchor="t" anchorCtr="0"/>
          <a:lstStyle>
            <a:lvl1pPr algn="l"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86800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-Slide Photo with Top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8000"/>
          </a:xfrm>
        </p:spPr>
        <p:txBody>
          <a:bodyPr anchor="b" anchorCtr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509"/>
            <a:ext cx="12192000" cy="1114428"/>
          </a:xfrm>
          <a:solidFill>
            <a:schemeClr val="bg1">
              <a:alpha val="82000"/>
            </a:schemeClr>
          </a:solidFill>
        </p:spPr>
        <p:txBody>
          <a:bodyPr anchor="t" anchorCtr="0"/>
          <a:lstStyle>
            <a:lvl1pPr algn="l">
              <a:defRPr sz="1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95945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in Divider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05001"/>
            <a:ext cx="10972800" cy="2170331"/>
          </a:xfrm>
        </p:spPr>
        <p:txBody>
          <a:bodyPr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324224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Divider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03200" y="152403"/>
            <a:ext cx="11785600" cy="6569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2169213"/>
            <a:ext cx="11785600" cy="2170331"/>
          </a:xfrm>
          <a:solidFill>
            <a:schemeClr val="bg1">
              <a:alpha val="82000"/>
            </a:schemeClr>
          </a:solidFill>
        </p:spPr>
        <p:txBody>
          <a:bodyPr anchor="ctr" anchorCtr="0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5061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8000" y="3200400"/>
            <a:ext cx="5892800" cy="1752600"/>
          </a:xfr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  <a:br>
              <a:rPr lang="en-US" dirty="0"/>
            </a:br>
            <a:r>
              <a:rPr lang="en-US" dirty="0"/>
              <a:t>Email</a:t>
            </a:r>
            <a:br>
              <a:rPr lang="en-US" dirty="0"/>
            </a:br>
            <a:r>
              <a:rPr lang="en-US" dirty="0"/>
              <a:t>Phone Number</a:t>
            </a:r>
          </a:p>
        </p:txBody>
      </p:sp>
      <p:grpSp>
        <p:nvGrpSpPr>
          <p:cNvPr id="25" name="Group 24"/>
          <p:cNvGrpSpPr/>
          <p:nvPr userDrawn="1"/>
        </p:nvGrpSpPr>
        <p:grpSpPr>
          <a:xfrm>
            <a:off x="894082" y="5040873"/>
            <a:ext cx="3779519" cy="548640"/>
            <a:chOff x="670561" y="5040872"/>
            <a:chExt cx="2834639" cy="548640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1123488" y="5124675"/>
              <a:ext cx="2381712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Twitter: CPENews</a:t>
              </a:r>
              <a:r>
                <a:rPr lang="en-US" sz="1400" baseline="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and CPEPres</a:t>
              </a:r>
              <a:endPara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4" name="Picture 13"/>
            <p:cNvPicPr>
              <a:picLocks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561" y="5040872"/>
              <a:ext cx="411480" cy="548640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4970000" y="5049048"/>
            <a:ext cx="3146080" cy="548640"/>
            <a:chOff x="3894525" y="5056752"/>
            <a:chExt cx="2359560" cy="548640"/>
          </a:xfrm>
        </p:grpSpPr>
        <p:sp>
          <p:nvSpPr>
            <p:cNvPr id="17" name="TextBox 16"/>
            <p:cNvSpPr txBox="1"/>
            <p:nvPr userDrawn="1"/>
          </p:nvSpPr>
          <p:spPr>
            <a:xfrm>
              <a:off x="4339127" y="5140556"/>
              <a:ext cx="191495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Website: http://cpe.ky.gov</a:t>
              </a:r>
            </a:p>
          </p:txBody>
        </p:sp>
        <p:pic>
          <p:nvPicPr>
            <p:cNvPr id="19" name="Picture 18"/>
            <p:cNvPicPr>
              <a:picLocks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94525" y="5056752"/>
              <a:ext cx="411480" cy="548640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 userDrawn="1"/>
        </p:nvGrpSpPr>
        <p:grpSpPr>
          <a:xfrm>
            <a:off x="8412480" y="5044960"/>
            <a:ext cx="2712725" cy="548640"/>
            <a:chOff x="6309360" y="5047487"/>
            <a:chExt cx="2034544" cy="548640"/>
          </a:xfrm>
        </p:grpSpPr>
        <p:sp>
          <p:nvSpPr>
            <p:cNvPr id="22" name="TextBox 21"/>
            <p:cNvSpPr txBox="1"/>
            <p:nvPr userDrawn="1"/>
          </p:nvSpPr>
          <p:spPr>
            <a:xfrm>
              <a:off x="6760615" y="5135663"/>
              <a:ext cx="1583289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Facebook: KYCPE</a:t>
              </a:r>
            </a:p>
          </p:txBody>
        </p:sp>
        <p:pic>
          <p:nvPicPr>
            <p:cNvPr id="24" name="Picture 23"/>
            <p:cNvPicPr>
              <a:picLocks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09360" y="5047487"/>
              <a:ext cx="411480" cy="548640"/>
            </a:xfrm>
            <a:prstGeom prst="rect">
              <a:avLst/>
            </a:prstGeom>
          </p:spPr>
        </p:pic>
      </p:grp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735" y="6172200"/>
            <a:ext cx="114932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30341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M Title Slide">
    <p:bg>
      <p:bgPr>
        <a:gradFill>
          <a:gsLst>
            <a:gs pos="0">
              <a:srgbClr val="005495"/>
            </a:gs>
            <a:gs pos="100000">
              <a:srgbClr val="0075CC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267200" y="1963240"/>
            <a:ext cx="7315200" cy="2738301"/>
          </a:xfrm>
        </p:spPr>
        <p:txBody>
          <a:bodyPr anchor="ctr" anchorCtr="0">
            <a:normAutofit/>
          </a:bodyPr>
          <a:lstStyle>
            <a:lvl1pPr algn="l">
              <a:defRPr sz="3600" b="1">
                <a:solidFill>
                  <a:schemeClr val="bg1"/>
                </a:solidFill>
                <a:latin typeface="Century Gothic" panose="020B05020202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7200" y="4804410"/>
            <a:ext cx="7315200" cy="129159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Presenter</a:t>
            </a:r>
          </a:p>
          <a:p>
            <a:r>
              <a:rPr lang="en-US" dirty="0"/>
              <a:t>Job Title</a:t>
            </a:r>
          </a:p>
          <a:p>
            <a:r>
              <a:rPr lang="en-US" dirty="0"/>
              <a:t>Date</a:t>
            </a:r>
          </a:p>
        </p:txBody>
      </p:sp>
      <p:pic>
        <p:nvPicPr>
          <p:cNvPr id="2" name="Picture 1"/>
          <p:cNvPicPr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62200"/>
            <a:ext cx="3370760" cy="33707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0" r="5489"/>
          <a:stretch/>
        </p:blipFill>
        <p:spPr>
          <a:xfrm>
            <a:off x="0" y="304800"/>
            <a:ext cx="12161520" cy="1483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600" y="6198869"/>
            <a:ext cx="1149329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1343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02394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871615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02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4196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84576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954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6586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2040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699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55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mpl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56210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041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7185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218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74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auto">
          <a:xfrm>
            <a:off x="0" y="0"/>
            <a:ext cx="12192000" cy="137160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2"/>
            <a:ext cx="10972800" cy="1219198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524002"/>
            <a:ext cx="10871200" cy="44957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5033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/HEM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 userDrawn="1"/>
        </p:nvSpPr>
        <p:spPr bwMode="auto">
          <a:xfrm>
            <a:off x="0" y="0"/>
            <a:ext cx="12192000" cy="1371600"/>
          </a:xfrm>
          <a:prstGeom prst="rect">
            <a:avLst/>
          </a:prstGeom>
          <a:gradFill>
            <a:gsLst>
              <a:gs pos="0">
                <a:srgbClr val="005495"/>
              </a:gs>
              <a:gs pos="100000">
                <a:srgbClr val="0075CC"/>
              </a:gs>
            </a:gsLst>
          </a:gra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2"/>
            <a:ext cx="9448800" cy="1219198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1524002"/>
            <a:ext cx="10871200" cy="44957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8940" y="129540"/>
            <a:ext cx="1112520" cy="111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46118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5867400"/>
            <a:ext cx="10972800" cy="304800"/>
          </a:xfrm>
        </p:spPr>
        <p:txBody>
          <a:bodyPr/>
          <a:lstStyle>
            <a:lvl1pPr marL="0" indent="0">
              <a:buFontTx/>
              <a:buNone/>
              <a:defRPr sz="1000" i="1"/>
            </a:lvl1pPr>
          </a:lstStyle>
          <a:p>
            <a:pPr lvl="0"/>
            <a:r>
              <a:rPr lang="en-US" dirty="0"/>
              <a:t>Source: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09600" y="1447800"/>
            <a:ext cx="10972800" cy="4419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13177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3"/>
            <a:ext cx="5384800" cy="4602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524003"/>
            <a:ext cx="5384800" cy="4602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941811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93838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33603"/>
            <a:ext cx="5386917" cy="39925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493838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33603"/>
            <a:ext cx="5389033" cy="39925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83555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972800" cy="95113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0" y="1447800"/>
            <a:ext cx="10871200" cy="4572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01600" y="1143000"/>
            <a:ext cx="512205" cy="228600"/>
          </a:xfrm>
          <a:prstGeom prst="rect">
            <a:avLst/>
          </a:prstGeom>
          <a:solidFill>
            <a:srgbClr val="F370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11200" y="1143000"/>
            <a:ext cx="11379200" cy="228600"/>
          </a:xfrm>
          <a:prstGeom prst="rect">
            <a:avLst/>
          </a:prstGeom>
          <a:solidFill>
            <a:srgbClr val="0054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6356353"/>
            <a:ext cx="508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A87C2B-C0D7-465F-A2C1-383D1D493A0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28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50" r:id="rId3"/>
    <p:sldLayoutId id="2147483668" r:id="rId4"/>
    <p:sldLayoutId id="2147483663" r:id="rId5"/>
    <p:sldLayoutId id="2147483665" r:id="rId6"/>
    <p:sldLayoutId id="2147483660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67" r:id="rId13"/>
    <p:sldLayoutId id="2147483657" r:id="rId14"/>
    <p:sldLayoutId id="2147483669" r:id="rId15"/>
    <p:sldLayoutId id="2147483670" r:id="rId16"/>
    <p:sldLayoutId id="2147483671" r:id="rId17"/>
    <p:sldLayoutId id="2147483672" r:id="rId18"/>
    <p:sldLayoutId id="2147483673" r:id="rId19"/>
    <p:sldLayoutId id="2147483675" r:id="rId20"/>
    <p:sldLayoutId id="2147483688" r:id="rId2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Tahoma" panose="020B060403050404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92959-5146-4CE3-87AD-7939DF636B29}" type="datetimeFigureOut">
              <a:rPr lang="en-US" smtClean="0"/>
              <a:t>2/15/2022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E8A90-8199-4E29-91BE-6320CC702FF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57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3429000"/>
            <a:ext cx="7924800" cy="1066800"/>
          </a:xfrm>
        </p:spPr>
        <p:txBody>
          <a:bodyPr anchor="b" anchorCtr="0">
            <a:noAutofit/>
          </a:bodyPr>
          <a:lstStyle/>
          <a:p>
            <a:pPr>
              <a:lnSpc>
                <a:spcPct val="114000"/>
              </a:lnSpc>
              <a:spcAft>
                <a:spcPts val="600"/>
              </a:spcAft>
            </a:pPr>
            <a:br>
              <a:rPr lang="en-US" sz="2800" dirty="0"/>
            </a:br>
            <a:r>
              <a:rPr lang="en-US" sz="3200" dirty="0"/>
              <a:t>Council on Postsecondary Education</a:t>
            </a:r>
            <a:br>
              <a:rPr lang="en-US" sz="3200" dirty="0"/>
            </a:br>
            <a:r>
              <a:rPr lang="en-US" sz="3200" dirty="0"/>
              <a:t>Budget Priorities for 2022-2024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91000" y="4800600"/>
            <a:ext cx="6553200" cy="9144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200" dirty="0">
                <a:latin typeface="Century Gothic" panose="020B0502020202020204" pitchFamily="34" charset="0"/>
                <a:cs typeface="Tahoma" panose="020B0604030504040204" pitchFamily="34" charset="0"/>
              </a:rPr>
              <a:t>Budget Review Subcommittee on Education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200" dirty="0">
                <a:latin typeface="Century Gothic" panose="020B0502020202020204" pitchFamily="34" charset="0"/>
                <a:cs typeface="Tahoma" panose="020B0604030504040204" pitchFamily="34" charset="0"/>
              </a:rPr>
              <a:t>February 17, 2022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en-US" sz="22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F36757C-01EF-4960-8C87-7551752EB23E}"/>
              </a:ext>
            </a:extLst>
          </p:cNvPr>
          <p:cNvCxnSpPr/>
          <p:nvPr/>
        </p:nvCxnSpPr>
        <p:spPr>
          <a:xfrm>
            <a:off x="4267200" y="4648200"/>
            <a:ext cx="7467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2446769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6CB4B4D-7CA3-9044-876B-883B54F8677D}" type="slidenum">
              <a:rPr lang="en-US" sz="1400"/>
              <a:pPr algn="ctr"/>
              <a:t>10</a:t>
            </a:fld>
            <a:endParaRPr lang="en-US" sz="1400" dirty="0"/>
          </a:p>
        </p:txBody>
      </p:sp>
      <p:sp>
        <p:nvSpPr>
          <p:cNvPr id="16" name="Title 9"/>
          <p:cNvSpPr>
            <a:spLocks noGrp="1"/>
          </p:cNvSpPr>
          <p:nvPr>
            <p:ph type="title"/>
          </p:nvPr>
        </p:nvSpPr>
        <p:spPr>
          <a:xfrm>
            <a:off x="727230" y="152401"/>
            <a:ext cx="1077135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URM Degrees and Credentials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0" y="1478280"/>
            <a:ext cx="0" cy="499872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9371" y="2712720"/>
            <a:ext cx="5497829" cy="338328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1524000"/>
            <a:ext cx="5525790" cy="365760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11" name="TextBox 10"/>
          <p:cNvSpPr txBox="1"/>
          <p:nvPr/>
        </p:nvSpPr>
        <p:spPr>
          <a:xfrm>
            <a:off x="6386128" y="1524000"/>
            <a:ext cx="5196272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Between 2016 and 2020, KCTCS degrees and credentials awarded to URM students increased by 1,339, or by 40%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600" dirty="0"/>
              <a:t>This represents an average annual growth rate of 8.8% in URM degrees and credentials</a:t>
            </a:r>
          </a:p>
        </p:txBody>
      </p:sp>
      <p:sp>
        <p:nvSpPr>
          <p:cNvPr id="12" name="Right Arrow 11"/>
          <p:cNvSpPr/>
          <p:nvPr/>
        </p:nvSpPr>
        <p:spPr>
          <a:xfrm rot="5400000">
            <a:off x="11620500" y="2185667"/>
            <a:ext cx="381000" cy="1524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3400" y="5257800"/>
            <a:ext cx="5297189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Between 2014 and 2020, bachelor’s degrees awarded to URM students grew by 774 degrees, or by 40%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600" dirty="0"/>
              <a:t>The research sector accounted for 71% of that increase, with URM degrees growing by 62% at the research universities and by 22% at comprehensive universities</a:t>
            </a:r>
          </a:p>
        </p:txBody>
      </p:sp>
      <p:sp>
        <p:nvSpPr>
          <p:cNvPr id="19" name="Right Arrow 18"/>
          <p:cNvSpPr/>
          <p:nvPr/>
        </p:nvSpPr>
        <p:spPr>
          <a:xfrm rot="-5400000">
            <a:off x="262890" y="5551170"/>
            <a:ext cx="381000" cy="16002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73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1500" y="5266379"/>
            <a:ext cx="10991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aseline="30000" dirty="0"/>
              <a:t>1 </a:t>
            </a:r>
            <a:r>
              <a:rPr lang="en-US" dirty="0"/>
              <a:t>Includes costs associated with expanded responsibilities in workforce and economic development, academic program evaluation, financial oversight and the Student Success Collaborative.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582C3C-FD71-47EC-84FD-ADDEE1676FCC}"/>
              </a:ext>
            </a:extLst>
          </p:cNvPr>
          <p:cNvSpPr txBox="1"/>
          <p:nvPr/>
        </p:nvSpPr>
        <p:spPr>
          <a:xfrm>
            <a:off x="600428" y="6007237"/>
            <a:ext cx="10991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Note: Components included in the House Budget are shown in </a:t>
            </a:r>
            <a:r>
              <a:rPr lang="en-US" b="1" dirty="0">
                <a:solidFill>
                  <a:srgbClr val="00B050"/>
                </a:solidFill>
              </a:rPr>
              <a:t>Green Font.</a:t>
            </a:r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F242C769-179F-49E7-8374-868C9BFFD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2022-24 Budget Priorities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AFD11D-D5DD-4EBB-B2F8-8F931B446F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546322"/>
            <a:ext cx="8984434" cy="3625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1096404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68FB9-5158-4EFD-939E-B1292D909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Remaining Priorities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B63C8-C63C-458B-934E-86886ACCE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10896600" cy="1981200"/>
          </a:xfrm>
        </p:spPr>
        <p:txBody>
          <a:bodyPr/>
          <a:lstStyle/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Expanded Duties and Responsibilities</a:t>
            </a:r>
          </a:p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Early Postsecondary Advising</a:t>
            </a:r>
          </a:p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Innovation Fund</a:t>
            </a:r>
          </a:p>
          <a:p>
            <a:endParaRPr lang="en-US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989557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7224909"/>
              </p:ext>
            </p:extLst>
          </p:nvPr>
        </p:nvGraphicFramePr>
        <p:xfrm>
          <a:off x="685800" y="1616101"/>
          <a:ext cx="10820400" cy="1191477"/>
        </p:xfrm>
        <a:graphic>
          <a:graphicData uri="http://schemas.openxmlformats.org/drawingml/2006/table">
            <a:tbl>
              <a:tblPr bandRow="1">
                <a:tableStyleId>{0660B408-B3CF-4A94-85FC-2B1E0A45F4A2}</a:tableStyleId>
              </a:tblPr>
              <a:tblGrid>
                <a:gridCol w="5645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442">
                  <a:extLst>
                    <a:ext uri="{9D8B030D-6E8A-4147-A177-3AD203B41FA5}">
                      <a16:colId xmlns:a16="http://schemas.microsoft.com/office/drawing/2014/main" val="1412850528"/>
                    </a:ext>
                  </a:extLst>
                </a:gridCol>
                <a:gridCol w="2634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277">
                <a:tc>
                  <a:txBody>
                    <a:bodyPr/>
                    <a:lstStyle/>
                    <a:p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Component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2022-23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2023-24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362"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Expanded</a:t>
                      </a:r>
                      <a:r>
                        <a:rPr lang="en-US" sz="2400" b="0" baseline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Duties and Responsibilities</a:t>
                      </a:r>
                      <a:endParaRPr lang="en-US" sz="2400" b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$1,032,500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$1,383,400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2971800"/>
            <a:ext cx="11201400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Request Features:</a:t>
            </a:r>
          </a:p>
          <a:p>
            <a:pPr marL="45720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Funding will allow CPE to expand its role in aligning higher education and workforce needs, monitoring campus finances, and evaluating academic programs</a:t>
            </a:r>
          </a:p>
          <a:p>
            <a:pPr marL="45720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Additional funding in the second year will replace private grant funds that support the </a:t>
            </a:r>
            <a:r>
              <a:rPr lang="en-US" sz="24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Success Collaborative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(i.e., the grant ends in 2023-24)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45720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Remaining Priorities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Expanded Duties and Responsibilities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998554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Remaining Priorities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Expanded Duties and Responsibilities </a:t>
            </a:r>
            <a:r>
              <a:rPr lang="en-US" sz="3000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(Cont’d)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518568"/>
            <a:ext cx="10896600" cy="479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Request Features </a:t>
            </a:r>
            <a:r>
              <a:rPr kumimoji="0" lang="en-US" sz="26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(Cont’d)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</a:p>
          <a:p>
            <a:pPr marL="457200" indent="-27432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The </a:t>
            </a:r>
            <a:r>
              <a:rPr lang="en-US" sz="24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Student Success Collaborative 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aims to improve student success outcomes at both KCTCS and public universities by:</a:t>
            </a:r>
          </a:p>
          <a:p>
            <a:pPr marL="982980" lvl="1" indent="-342900">
              <a:spcAft>
                <a:spcPts val="600"/>
              </a:spcAft>
              <a:buFont typeface="Tahoma" panose="020B0604030504040204" pitchFamily="34" charset="0"/>
              <a:buChar char="‒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improving credit transfer,</a:t>
            </a:r>
          </a:p>
          <a:p>
            <a:pPr marL="982980" lvl="1" indent="-342900">
              <a:spcAft>
                <a:spcPts val="600"/>
              </a:spcAft>
              <a:buFont typeface="Tahoma" panose="020B0604030504040204" pitchFamily="34" charset="0"/>
              <a:buChar char="‒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redesigning developmental education, and</a:t>
            </a:r>
          </a:p>
          <a:p>
            <a:pPr marL="982980" lvl="1" indent="-342900">
              <a:spcAft>
                <a:spcPts val="1800"/>
              </a:spcAft>
              <a:buFont typeface="Tahoma" panose="020B0604030504040204" pitchFamily="34" charset="0"/>
              <a:buChar char="‒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working with mid-level managers (deans, directors, program chairs)</a:t>
            </a:r>
          </a:p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Rationale:</a:t>
            </a:r>
          </a:p>
          <a:p>
            <a:pPr marL="45720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Requested funding is needed to effectively respond to growth in CPE’s duties and responsibilities and expanded due diligence and oversight role</a:t>
            </a:r>
          </a:p>
          <a:p>
            <a:pPr marL="45720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45234454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450014"/>
              </p:ext>
            </p:extLst>
          </p:nvPr>
        </p:nvGraphicFramePr>
        <p:xfrm>
          <a:off x="685800" y="1616101"/>
          <a:ext cx="10820400" cy="1191477"/>
        </p:xfrm>
        <a:graphic>
          <a:graphicData uri="http://schemas.openxmlformats.org/drawingml/2006/table">
            <a:tbl>
              <a:tblPr bandRow="1">
                <a:tableStyleId>{0660B408-B3CF-4A94-85FC-2B1E0A45F4A2}</a:tableStyleId>
              </a:tblPr>
              <a:tblGrid>
                <a:gridCol w="5645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442">
                  <a:extLst>
                    <a:ext uri="{9D8B030D-6E8A-4147-A177-3AD203B41FA5}">
                      <a16:colId xmlns:a16="http://schemas.microsoft.com/office/drawing/2014/main" val="1412850528"/>
                    </a:ext>
                  </a:extLst>
                </a:gridCol>
                <a:gridCol w="2634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277">
                <a:tc>
                  <a:txBody>
                    <a:bodyPr/>
                    <a:lstStyle/>
                    <a:p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Component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2022-23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2023-24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362"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Early Postsecondary Advising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$1,285,000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$3,285,000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2893041"/>
            <a:ext cx="11125200" cy="353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Request Features: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These funds will enhance and enrich postsecondary advising for high school students and improve awareness of early postsecondary opportunities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Provides professional development opportunities and resources to high school counselors to help students transition to postsecondary education through use of intentional advising and systemic, holistic supports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Current funding was secured through GEER II and ARP Act funds, but those funds will not be available in 2023-24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972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Remaining Priorities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Early Postsecondary Advising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30624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6724" y="1701604"/>
            <a:ext cx="111252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Rationale:</a:t>
            </a:r>
          </a:p>
          <a:p>
            <a:pPr marL="731520" indent="-27432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Increasing college-going rates and enrollment at Kentucky postsecondary institutions is important to help the state meet its 60x30 college attainment goal</a:t>
            </a:r>
          </a:p>
          <a:p>
            <a:pPr marL="731520" indent="-27432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Expanded advising will strengthen the P12 to postsecondary pipeline, encourage college participation, and help students navigate career pathways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1520" indent="-274320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en-US" sz="24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Early Postsecondary Advising</a:t>
            </a: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will increase college access through more college applications, admissions and enrollments; and benefit students as they transition to postsecondary through higher retention, persistence and degree attainment rates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972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Remaining Priorities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Early Postsecondary Advising </a:t>
            </a:r>
            <a:r>
              <a:rPr lang="en-US" sz="3000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951807250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507021"/>
              </p:ext>
            </p:extLst>
          </p:nvPr>
        </p:nvGraphicFramePr>
        <p:xfrm>
          <a:off x="685800" y="1616101"/>
          <a:ext cx="10820400" cy="1191477"/>
        </p:xfrm>
        <a:graphic>
          <a:graphicData uri="http://schemas.openxmlformats.org/drawingml/2006/table">
            <a:tbl>
              <a:tblPr bandRow="1">
                <a:tableStyleId>{0660B408-B3CF-4A94-85FC-2B1E0A45F4A2}</a:tableStyleId>
              </a:tblPr>
              <a:tblGrid>
                <a:gridCol w="56454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442">
                  <a:extLst>
                    <a:ext uri="{9D8B030D-6E8A-4147-A177-3AD203B41FA5}">
                      <a16:colId xmlns:a16="http://schemas.microsoft.com/office/drawing/2014/main" val="1412850528"/>
                    </a:ext>
                  </a:extLst>
                </a:gridCol>
                <a:gridCol w="26345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34277">
                <a:tc>
                  <a:txBody>
                    <a:bodyPr/>
                    <a:lstStyle/>
                    <a:p>
                      <a:r>
                        <a:rPr lang="en-US" sz="2400" b="1" baseline="0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Component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2022-23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2023-24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362"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Innovation Fund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$2,500,000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b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$0</a:t>
                      </a: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85800" y="2807578"/>
            <a:ext cx="10744200" cy="4072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Request Features:</a:t>
            </a:r>
          </a:p>
          <a:p>
            <a:pPr marL="8001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Provide grants to campuses to achieve state goals for higher education</a:t>
            </a:r>
          </a:p>
          <a:p>
            <a:pPr marL="8001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 statewide initiatives</a:t>
            </a:r>
          </a:p>
          <a:p>
            <a:pPr marL="8001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Reward collaboration, innovation and evidence-based practices</a:t>
            </a:r>
          </a:p>
          <a:p>
            <a:pPr marL="800100" marR="0" lvl="0" indent="-34290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Target four priority areas:</a:t>
            </a:r>
          </a:p>
          <a:p>
            <a:pPr marL="1257300" lvl="1" indent="-342900">
              <a:lnSpc>
                <a:spcPct val="107000"/>
              </a:lnSpc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College affordability</a:t>
            </a:r>
          </a:p>
          <a:p>
            <a:pPr marL="1257300" lvl="1" indent="-342900">
              <a:lnSpc>
                <a:spcPct val="107000"/>
              </a:lnSpc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Transition to postsecondary programs</a:t>
            </a:r>
          </a:p>
          <a:p>
            <a:pPr marL="1257300" lvl="1" indent="-342900">
              <a:lnSpc>
                <a:spcPct val="107000"/>
              </a:lnSpc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success</a:t>
            </a:r>
          </a:p>
          <a:p>
            <a:pPr marL="1257300" lvl="1" indent="-342900">
              <a:lnSpc>
                <a:spcPct val="107000"/>
              </a:lnSpc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Kentucky workforce priority areas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Remaining Priorities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Innovation Fund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225720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0550" y="1546786"/>
            <a:ext cx="11506200" cy="4774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Request Features </a:t>
            </a:r>
            <a:r>
              <a:rPr kumimoji="0" lang="en-US" sz="26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(Cont’d)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:</a:t>
            </a:r>
          </a:p>
          <a:p>
            <a:pPr marL="8001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Funds will be used to:</a:t>
            </a:r>
          </a:p>
          <a:p>
            <a:pPr marL="12573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Strengthen programs and services for adult learners</a:t>
            </a:r>
          </a:p>
          <a:p>
            <a:pPr marL="1257300" lvl="1" indent="-342900">
              <a:lnSpc>
                <a:spcPct val="107000"/>
              </a:lnSpc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Build program capacity in high-demand workforce fields</a:t>
            </a:r>
          </a:p>
          <a:p>
            <a:pPr marL="1257300" marR="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Expand workforce learning opportunities and career placement services</a:t>
            </a:r>
          </a:p>
          <a:p>
            <a:pPr marL="1257300" lvl="1" indent="-342900">
              <a:lnSpc>
                <a:spcPct val="107000"/>
              </a:lnSpc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Evaluate and strengthen dual credit and other early college programs</a:t>
            </a:r>
          </a:p>
          <a:p>
            <a:pPr marL="1257300" lvl="1" indent="-342900">
              <a:lnSpc>
                <a:spcPct val="107000"/>
              </a:lnSpc>
              <a:spcAft>
                <a:spcPts val="1200"/>
              </a:spcAft>
              <a:buFont typeface="Tahoma" panose="020B0604030504040204" pitchFamily="34" charset="0"/>
              <a:buChar char="‒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Implement the </a:t>
            </a:r>
            <a:r>
              <a:rPr lang="en-US" sz="24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Kentucky Graduate Profile</a:t>
            </a:r>
          </a:p>
          <a:p>
            <a:pPr marL="457200" indent="-3429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Rationale:</a:t>
            </a:r>
          </a:p>
          <a:p>
            <a:pPr marL="804672" lvl="2" indent="-34290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Funding is needed to implement best-practice approaches for re-skilling and up-skilling adult learners, better align academic programs with workforce needs, and build an educated workforce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Remaining Priorities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Innovation Fund </a:t>
            </a:r>
            <a:r>
              <a:rPr lang="en-US" sz="3000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(Cont’d)</a:t>
            </a:r>
          </a:p>
        </p:txBody>
      </p:sp>
    </p:spTree>
    <p:extLst>
      <p:ext uri="{BB962C8B-B14F-4D97-AF65-F5344CB8AC3E}">
        <p14:creationId xmlns:p14="http://schemas.microsoft.com/office/powerpoint/2010/main" val="1402405657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2667000"/>
            <a:ext cx="11582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4224050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C9216-CB40-41BC-BB81-853F01658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F262B-5585-4DBC-91EC-408BFAD8CC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10896600" cy="3886200"/>
          </a:xfrm>
        </p:spPr>
        <p:txBody>
          <a:bodyPr/>
          <a:lstStyle/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General Fund Budget Components</a:t>
            </a:r>
          </a:p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Decreased Funding and Personnel</a:t>
            </a:r>
          </a:p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Expanded Duties and Responsibilities</a:t>
            </a:r>
          </a:p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Progress Toward 60x30 Goal </a:t>
            </a:r>
          </a:p>
          <a:p>
            <a:pPr marL="548640" indent="-457200">
              <a:spcAft>
                <a:spcPts val="1200"/>
              </a:spcAft>
              <a:buFont typeface="+mj-lt"/>
              <a:buAutoNum type="arabicPeriod"/>
            </a:pPr>
            <a:r>
              <a:rPr lang="en-US" sz="2800" dirty="0">
                <a:latin typeface="Tahoma" panose="020B0604030504040204" pitchFamily="34" charset="0"/>
                <a:cs typeface="Tahoma" panose="020B0604030504040204" pitchFamily="34" charset="0"/>
              </a:rPr>
              <a:t>2022-24 Budget Priorities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29683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3550" y="1905000"/>
            <a:ext cx="7006928" cy="4230414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itle 9">
            <a:extLst>
              <a:ext uri="{FF2B5EF4-FFF2-40B4-BE49-F238E27FC236}">
                <a16:creationId xmlns:a16="http://schemas.microsoft.com/office/drawing/2014/main" id="{9E1DED74-74CF-4A46-B1D4-52FC372FF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General Fund Budget Components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9367C4F-833D-4003-AD84-1A69E2CD8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2209800"/>
            <a:ext cx="5753631" cy="344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67919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4</a:t>
            </a:fld>
            <a:endParaRPr lang="en-US" dirty="0"/>
          </a:p>
        </p:txBody>
      </p:sp>
      <p:sp>
        <p:nvSpPr>
          <p:cNvPr id="11" name="Right Brace 10">
            <a:extLst>
              <a:ext uri="{FF2B5EF4-FFF2-40B4-BE49-F238E27FC236}">
                <a16:creationId xmlns:a16="http://schemas.microsoft.com/office/drawing/2014/main" id="{E193A39E-B837-41F6-AB6D-D54FD0A00DCB}"/>
              </a:ext>
            </a:extLst>
          </p:cNvPr>
          <p:cNvSpPr/>
          <p:nvPr/>
        </p:nvSpPr>
        <p:spPr>
          <a:xfrm rot="5400000">
            <a:off x="6410175" y="6076800"/>
            <a:ext cx="76200" cy="209850"/>
          </a:xfrm>
          <a:prstGeom prst="rightBrac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9">
            <a:extLst>
              <a:ext uri="{FF2B5EF4-FFF2-40B4-BE49-F238E27FC236}">
                <a16:creationId xmlns:a16="http://schemas.microsoft.com/office/drawing/2014/main" id="{CE4912A3-E336-4DAE-AAA6-7CDAF9EBC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Decreased Funding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2669F7-67D0-4C74-950B-9607BCC3B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414454"/>
            <a:ext cx="7503382" cy="544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9579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87C2B-C0D7-465F-A2C1-383D1D493A00}" type="slidenum">
              <a:rPr lang="en-US" smtClean="0"/>
              <a:t>5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2FF6DC-43FD-490E-A5A0-F0353A8D0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997" y="1409289"/>
            <a:ext cx="7788005" cy="5378239"/>
          </a:xfrm>
          <a:prstGeom prst="rect">
            <a:avLst/>
          </a:prstGeom>
        </p:spPr>
      </p:pic>
      <p:sp>
        <p:nvSpPr>
          <p:cNvPr id="7" name="Title 9">
            <a:extLst>
              <a:ext uri="{FF2B5EF4-FFF2-40B4-BE49-F238E27FC236}">
                <a16:creationId xmlns:a16="http://schemas.microsoft.com/office/drawing/2014/main" id="{76057BFF-69B0-4A18-B3CC-41D0D8C66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Decreased Personnel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46352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Expanded Duties and Responsibilities</a:t>
            </a:r>
            <a:endParaRPr lang="en-US" sz="3000" i="1" dirty="0">
              <a:solidFill>
                <a:srgbClr val="00B0F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374457"/>
            <a:ext cx="115062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sz="32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Examples (since 2008):</a:t>
            </a:r>
            <a:endParaRPr kumimoji="0" lang="en-US" sz="3200" b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Stronger coordinating role to meet the needs of the state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Higher education performance funding model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Revamped academic program review and evaluation process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College and university financial health assessments 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Administrative and academic oversight of Kentucky State University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COVID-19 related federal fund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management and tracking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New statewide DEI policy and state-level programming to close achievement gaps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Increased alignment between postsecondary and business/industry</a:t>
            </a:r>
          </a:p>
        </p:txBody>
      </p:sp>
    </p:spTree>
    <p:extLst>
      <p:ext uri="{BB962C8B-B14F-4D97-AF65-F5344CB8AC3E}">
        <p14:creationId xmlns:p14="http://schemas.microsoft.com/office/powerpoint/2010/main" val="3696247620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A87C2B-C0D7-465F-A2C1-383D1D493A0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lumMod val="65000"/>
                    <a:lumOff val="3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lumMod val="65000"/>
                  <a:lumOff val="3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09600" y="152403"/>
            <a:ext cx="1046480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Expanded Duties and Responsibilities </a:t>
            </a:r>
            <a:r>
              <a:rPr lang="en-US" sz="3000" i="1" dirty="0">
                <a:solidFill>
                  <a:srgbClr val="00B0F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(Cont’d)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1554063"/>
            <a:ext cx="115062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 and professional development for all campus board members </a:t>
            </a:r>
            <a:endParaRPr lang="en-US" sz="2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Expanded private and proprietary institution licensure responsibilities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Credit transfer and articulation agreements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Enhanced higher education data collection, analysis, and reporting</a:t>
            </a:r>
          </a:p>
          <a:p>
            <a:pPr marL="731520" indent="-27432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6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Student Right to Know</a:t>
            </a:r>
            <a:r>
              <a:rPr lang="en-US" sz="2600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website and other ROI data/reports</a:t>
            </a:r>
          </a:p>
          <a:p>
            <a:pPr marL="731520" marR="0" lvl="0" indent="-27432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Expanded state programming supporting college completion</a:t>
            </a:r>
          </a:p>
          <a:p>
            <a:pPr marL="731520" marR="0" lvl="0" indent="-27432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Graduate</a:t>
            </a:r>
            <a:r>
              <a:rPr lang="en-US" sz="2600" i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other programs supporting adult learners</a:t>
            </a:r>
          </a:p>
          <a:p>
            <a:pPr marL="731520" marR="0" lvl="0" indent="-27432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600" i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Commonwealth Education Continuum </a:t>
            </a:r>
            <a:r>
              <a:rPr lang="en-US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other programs supporting stronger pathways between secondary and postsecondary education</a:t>
            </a:r>
          </a:p>
        </p:txBody>
      </p:sp>
    </p:spTree>
    <p:extLst>
      <p:ext uri="{BB962C8B-B14F-4D97-AF65-F5344CB8AC3E}">
        <p14:creationId xmlns:p14="http://schemas.microsoft.com/office/powerpoint/2010/main" val="3326009691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/>
          </p:cNvSpPr>
          <p:nvPr>
            <p:ph type="sldNum" sz="quarter" idx="12"/>
          </p:nvPr>
        </p:nvSpPr>
        <p:spPr>
          <a:xfrm>
            <a:off x="11353800" y="6294755"/>
            <a:ext cx="508000" cy="365125"/>
          </a:xfrm>
        </p:spPr>
        <p:txBody>
          <a:bodyPr/>
          <a:lstStyle/>
          <a:p>
            <a:pPr algn="ctr"/>
            <a:fld id="{86CB4B4D-7CA3-9044-876B-883B54F8677D}" type="slidenum">
              <a:rPr lang="en-US" sz="1400"/>
              <a:pPr algn="ctr"/>
              <a:t>8</a:t>
            </a:fld>
            <a:endParaRPr lang="en-US" sz="1400" dirty="0"/>
          </a:p>
        </p:txBody>
      </p:sp>
      <p:sp>
        <p:nvSpPr>
          <p:cNvPr id="16" name="Title 9"/>
          <p:cNvSpPr>
            <a:spLocks noGrp="1"/>
          </p:cNvSpPr>
          <p:nvPr>
            <p:ph type="title"/>
          </p:nvPr>
        </p:nvSpPr>
        <p:spPr>
          <a:xfrm>
            <a:off x="727230" y="152401"/>
            <a:ext cx="1077135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Progress Toward 60x30 Goal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29510" y="1447800"/>
            <a:ext cx="7176690" cy="521208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9510" y="1860932"/>
            <a:ext cx="381000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Performance funding and student success initiatives have supported degree and credential production despite recent enrollment declines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Increases in unduplicated, undergraduate degrees and credentials are exceeding the growth needed for Kentucky to achieve its 60x30 goal</a:t>
            </a:r>
          </a:p>
        </p:txBody>
      </p:sp>
    </p:spTree>
    <p:extLst>
      <p:ext uri="{BB962C8B-B14F-4D97-AF65-F5344CB8AC3E}">
        <p14:creationId xmlns:p14="http://schemas.microsoft.com/office/powerpoint/2010/main" val="205296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86CB4B4D-7CA3-9044-876B-883B54F8677D}" type="slidenum">
              <a:rPr lang="en-US" sz="1400"/>
              <a:pPr algn="ctr"/>
              <a:t>9</a:t>
            </a:fld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5257800"/>
            <a:ext cx="5297189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Between 2014 and 2020, STEM+H bachelor’s degrees grew by 1,550 degrees, or by 30%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600" dirty="0"/>
              <a:t>The research sector accounted for 63% of that increase, with STEM+H degrees growing by 45% at the research universities and by 20% at comprehensive universities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86128" y="1524000"/>
            <a:ext cx="5196272" cy="1115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880" indent="-18288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/>
              <a:t>Between 2016 and 2020, STEM+H degrees and credentials at KCTCS increased by 3,100 awards, or by 29%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1600" dirty="0"/>
              <a:t>This represents an average annual growth rate of 6.6% in STEM+H degrees and credentials</a:t>
            </a:r>
          </a:p>
        </p:txBody>
      </p:sp>
      <p:sp>
        <p:nvSpPr>
          <p:cNvPr id="16" name="Title 9"/>
          <p:cNvSpPr>
            <a:spLocks noGrp="1"/>
          </p:cNvSpPr>
          <p:nvPr>
            <p:ph type="title"/>
          </p:nvPr>
        </p:nvSpPr>
        <p:spPr>
          <a:xfrm>
            <a:off x="727230" y="152401"/>
            <a:ext cx="11388570" cy="951131"/>
          </a:xfrm>
        </p:spPr>
        <p:txBody>
          <a:bodyPr/>
          <a:lstStyle/>
          <a:p>
            <a:pPr lvl="0"/>
            <a: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  <a:t>CPE Agency Budget</a:t>
            </a:r>
            <a:br>
              <a:rPr lang="en-US" dirty="0"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en-US" i="1" dirty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STEM+H Degrees and Credentials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0" y="1478280"/>
            <a:ext cx="0" cy="4998720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524000"/>
            <a:ext cx="5525789" cy="365760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9371" y="2712720"/>
            <a:ext cx="5497829" cy="3383280"/>
          </a:xfrm>
          <a:prstGeom prst="rect">
            <a:avLst/>
          </a:prstGeom>
          <a:ln w="12700">
            <a:solidFill>
              <a:schemeClr val="accent1"/>
            </a:solidFill>
          </a:ln>
        </p:spPr>
      </p:pic>
      <p:sp>
        <p:nvSpPr>
          <p:cNvPr id="11" name="Right Arrow 10"/>
          <p:cNvSpPr/>
          <p:nvPr/>
        </p:nvSpPr>
        <p:spPr>
          <a:xfrm rot="-5400000">
            <a:off x="262890" y="5551170"/>
            <a:ext cx="381000" cy="16002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ight Arrow 11"/>
          <p:cNvSpPr/>
          <p:nvPr/>
        </p:nvSpPr>
        <p:spPr>
          <a:xfrm rot="5400000">
            <a:off x="11620500" y="2171700"/>
            <a:ext cx="381000" cy="1524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9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PE Presentation">
      <a:dk1>
        <a:srgbClr val="000000"/>
      </a:dk1>
      <a:lt1>
        <a:srgbClr val="FFFFFF"/>
      </a:lt1>
      <a:dk2>
        <a:srgbClr val="005495"/>
      </a:dk2>
      <a:lt2>
        <a:srgbClr val="EEEEEE"/>
      </a:lt2>
      <a:accent1>
        <a:srgbClr val="0088C7"/>
      </a:accent1>
      <a:accent2>
        <a:srgbClr val="F37021"/>
      </a:accent2>
      <a:accent3>
        <a:srgbClr val="85AD64"/>
      </a:accent3>
      <a:accent4>
        <a:srgbClr val="4F57A6"/>
      </a:accent4>
      <a:accent5>
        <a:srgbClr val="E39717"/>
      </a:accent5>
      <a:accent6>
        <a:srgbClr val="00757B"/>
      </a:accent6>
      <a:hlink>
        <a:srgbClr val="0088C7"/>
      </a:hlink>
      <a:folHlink>
        <a:srgbClr val="00549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D9D7FA721215D41B0CAB6B0A74D4AEA" ma:contentTypeVersion="10" ma:contentTypeDescription="Create a new document." ma:contentTypeScope="" ma:versionID="3a90e36b03808e65f2d4af3a4cdcccca">
  <xsd:schema xmlns:xsd="http://www.w3.org/2001/XMLSchema" xmlns:xs="http://www.w3.org/2001/XMLSchema" xmlns:p="http://schemas.microsoft.com/office/2006/metadata/properties" xmlns:ns2="29a91248-5eb0-4200-a816-ac826698a280" xmlns:ns3="a15875c0-074d-4170-8a2d-122cb0fd60b1" targetNamespace="http://schemas.microsoft.com/office/2006/metadata/properties" ma:root="true" ma:fieldsID="74eab5c8674002f0d1cf299b33ccf8d8" ns2:_="" ns3:_="">
    <xsd:import namespace="29a91248-5eb0-4200-a816-ac826698a280"/>
    <xsd:import namespace="a15875c0-074d-4170-8a2d-122cb0fd60b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91248-5eb0-4200-a816-ac826698a2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5875c0-074d-4170-8a2d-122cb0fd60b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4F48A7F-C983-4251-A25D-252E2988F9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91248-5eb0-4200-a816-ac826698a280"/>
    <ds:schemaRef ds:uri="a15875c0-074d-4170-8a2d-122cb0fd60b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A21A6E-0BC4-4DC8-992C-B692A84710B0}">
  <ds:schemaRefs>
    <ds:schemaRef ds:uri="a15875c0-074d-4170-8a2d-122cb0fd60b1"/>
    <ds:schemaRef ds:uri="http://purl.org/dc/terms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29a91248-5eb0-4200-a816-ac826698a280"/>
  </ds:schemaRefs>
</ds:datastoreItem>
</file>

<file path=customXml/itemProps3.xml><?xml version="1.0" encoding="utf-8"?>
<ds:datastoreItem xmlns:ds="http://schemas.openxmlformats.org/officeDocument/2006/customXml" ds:itemID="{E1B7DD4E-F5D4-4787-97D8-37BA2C21B1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19516</TotalTime>
  <Words>1008</Words>
  <Application>Microsoft Office PowerPoint</Application>
  <PresentationFormat>Widescreen</PresentationFormat>
  <Paragraphs>141</Paragraphs>
  <Slides>19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Tahoma</vt:lpstr>
      <vt:lpstr>Wingdings</vt:lpstr>
      <vt:lpstr>Office Theme</vt:lpstr>
      <vt:lpstr>Custom Design</vt:lpstr>
      <vt:lpstr> Council on Postsecondary Education Budget Priorities for 2022-2024</vt:lpstr>
      <vt:lpstr>CPE Agency Budget</vt:lpstr>
      <vt:lpstr>CPE Agency Budget General Fund Budget Components</vt:lpstr>
      <vt:lpstr>CPE Agency Budget Decreased Funding</vt:lpstr>
      <vt:lpstr>CPE Agency Budget Decreased Personnel</vt:lpstr>
      <vt:lpstr>CPE Agency Budget Expanded Duties and Responsibilities</vt:lpstr>
      <vt:lpstr>CPE Agency Budget Expanded Duties and Responsibilities (Cont’d)</vt:lpstr>
      <vt:lpstr>CPE Agency Budget Progress Toward 60x30 Goal</vt:lpstr>
      <vt:lpstr>CPE Agency Budget STEM+H Degrees and Credentials</vt:lpstr>
      <vt:lpstr>CPE Agency Budget URM Degrees and Credentials</vt:lpstr>
      <vt:lpstr>CPE Agency Budget 2022-24 Budget Priorities</vt:lpstr>
      <vt:lpstr>Remaining Priorities</vt:lpstr>
      <vt:lpstr>Remaining Priorities Expanded Duties and Responsibilities</vt:lpstr>
      <vt:lpstr>Remaining Priorities Expanded Duties and Responsibilities (Cont’d)</vt:lpstr>
      <vt:lpstr>Remaining Priorities Early Postsecondary Advising</vt:lpstr>
      <vt:lpstr>Remaining Priorities Early Postsecondary Advising (Cont’d)</vt:lpstr>
      <vt:lpstr>Remaining Priorities Innovation Fund</vt:lpstr>
      <vt:lpstr>Remaining Priorities Innovation Fund (Cont’d)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Gayheart, Gabrielle L (CPE)</dc:creator>
  <cp:lastModifiedBy>McKiernan, Shaun P (CPE)</cp:lastModifiedBy>
  <cp:revision>1152</cp:revision>
  <cp:lastPrinted>2022-02-15T20:17:34Z</cp:lastPrinted>
  <dcterms:created xsi:type="dcterms:W3CDTF">2016-09-22T18:57:17Z</dcterms:created>
  <dcterms:modified xsi:type="dcterms:W3CDTF">2022-02-16T13:24:47Z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0x010100BD9D7FA721215D41B0CAB6B0A74D4AEA</vt:lpwstr>
  </property>
</Properties>
</file>