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438" r:id="rId3"/>
    <p:sldId id="447" r:id="rId4"/>
    <p:sldId id="452" r:id="rId5"/>
    <p:sldId id="257" r:id="rId6"/>
    <p:sldId id="449" r:id="rId7"/>
    <p:sldId id="439" r:id="rId8"/>
    <p:sldId id="441" r:id="rId9"/>
    <p:sldId id="443" r:id="rId10"/>
    <p:sldId id="451" r:id="rId11"/>
    <p:sldId id="442" r:id="rId12"/>
    <p:sldId id="412" r:id="rId13"/>
    <p:sldId id="445" r:id="rId14"/>
    <p:sldId id="444" r:id="rId15"/>
    <p:sldId id="446" r:id="rId16"/>
    <p:sldId id="440" r:id="rId17"/>
    <p:sldId id="423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9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DF92C-AF28-40C6-A149-6C0DC61F8DBD}" type="datetimeFigureOut">
              <a:rPr lang="en-US" smtClean="0"/>
              <a:t>2/2/2022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4320F-352F-4620-8E30-E924F59EDE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1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ec2244c43a_3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3" name="Google Shape;83;gec2244c43a_3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393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C319-6740-4585-8B59-086C97F0235D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5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E783-A6B1-4011-9D6F-11B6C33E05A9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462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FAD8-93AA-44D0-8CAB-0D6B604E470C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4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D92F-EB18-414B-A6A2-A5BB6A396C59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6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017F-9231-4821-8454-B824400F414B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79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56738-C562-4028-83BE-89DB855C8E2B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92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587D8-F8C8-447E-8E08-4085DEF3087D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16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6C9DF-64B9-4208-A4D1-8533855EAFC2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23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97272-897D-4921-9ACB-3C93E0E2B0D7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1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4EDBD-1FB2-4E99-970F-0971BC62213F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1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F2685-BD7E-4A3B-B9D4-64B5623BBAA5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1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D51AA-0038-4685-97FD-4CDC839B1AFE}" type="datetime1">
              <a:rPr lang="en-US" smtClean="0"/>
              <a:t>2/2/2022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7D4D6-0F9F-3540-81D1-AEEC3CD4DB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4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461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 Budget Review Subcommittee on Postsecondary Education 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7839"/>
            <a:ext cx="6400800" cy="17526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3, 2022</a:t>
            </a:r>
          </a:p>
        </p:txBody>
      </p:sp>
    </p:spTree>
    <p:extLst>
      <p:ext uri="{BB962C8B-B14F-4D97-AF65-F5344CB8AC3E}">
        <p14:creationId xmlns:p14="http://schemas.microsoft.com/office/powerpoint/2010/main" val="2401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6B9760-D10E-4740-A0BF-16B6A385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Titillium" pitchFamily="2" charset="77"/>
              </a:rPr>
              <a:t/>
            </a:r>
            <a:br>
              <a:rPr lang="en-US" b="1" dirty="0">
                <a:solidFill>
                  <a:schemeClr val="tx1"/>
                </a:solidFill>
                <a:latin typeface="Titillium" pitchFamily="2" charset="77"/>
              </a:rPr>
            </a:br>
            <a:r>
              <a:rPr lang="en-US" b="1" dirty="0">
                <a:solidFill>
                  <a:schemeClr val="tx1"/>
                </a:solidFill>
                <a:latin typeface="Titillium" pitchFamily="2" charset="77"/>
              </a:rPr>
              <a:t/>
            </a:r>
            <a:br>
              <a:rPr lang="en-US" b="1" dirty="0">
                <a:solidFill>
                  <a:schemeClr val="tx1"/>
                </a:solidFill>
                <a:latin typeface="Titillium" pitchFamily="2" charset="77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AFEB0D0-FA70-4492-961A-0784FCF3B0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09512D4-54F1-4118-B53A-2B7E1D3246E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63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Moving Forward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4FB3C84-6566-4729-9872-50AEAA32B6DC}"/>
              </a:ext>
            </a:extLst>
          </p:cNvPr>
          <p:cNvCxnSpPr>
            <a:cxnSpLocks/>
          </p:cNvCxnSpPr>
          <p:nvPr/>
        </p:nvCxnSpPr>
        <p:spPr>
          <a:xfrm>
            <a:off x="71021" y="603352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8F60E20C-4B5D-4F68-802E-44D56B53918B}"/>
              </a:ext>
            </a:extLst>
          </p:cNvPr>
          <p:cNvSpPr txBox="1">
            <a:spLocks/>
          </p:cNvSpPr>
          <p:nvPr/>
        </p:nvSpPr>
        <p:spPr>
          <a:xfrm>
            <a:off x="98785" y="1130759"/>
            <a:ext cx="4915766" cy="499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Strategic Plan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Campus Master Plans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Campus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Housing – P3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Athletics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FD0E266-DD93-43D6-8158-278DECBF9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815" y="792991"/>
            <a:ext cx="4343400" cy="28367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7AB46EA7-0405-430B-9C2E-B76D996E4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6668" y="3193608"/>
            <a:ext cx="4712677" cy="26866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794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937C993-0E65-4959-87A4-3EB30900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982"/>
            <a:ext cx="9144000" cy="1163545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of Nursing &amp; Health Professions Overview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92280C1-C267-4F20-963C-5B5A5C03C771}"/>
              </a:ext>
            </a:extLst>
          </p:cNvPr>
          <p:cNvCxnSpPr>
            <a:cxnSpLocks/>
          </p:cNvCxnSpPr>
          <p:nvPr/>
        </p:nvCxnSpPr>
        <p:spPr>
          <a:xfrm>
            <a:off x="71021" y="781235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981A5692-78AF-4E48-BF40-49A25A53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81235"/>
            <a:ext cx="4915766" cy="4998051"/>
          </a:xfrm>
        </p:spPr>
        <p:txBody>
          <a:bodyPr>
            <a:normAutofit lnSpcReduction="10000"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Capital Priority - Construction of a new School of Nursing and Health Professions Building - $45.5M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Mason Hall – Built in 1967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Expansion urgently needed to increase lab space for students to practice advanced assessment/technical skills (IV therapy, wound care, etc.)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nursing/healthcare programs to meet crucial regional and state-wide demand.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35EA44-5165-4A6C-91C5-ED6BC209B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767" y="1643422"/>
            <a:ext cx="4074543" cy="3273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BD13D2-CEDD-4B30-80CA-D1E61548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32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F51FF887-811E-4C34-A1B0-144DE5C7C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4" y="625165"/>
            <a:ext cx="9115865" cy="5283266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 1 – Thank You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 to the MSU SONHP $45.5M Capital Construction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 1 contains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$47.2 million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MSU for deferred maintenance needs, with no match required.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MSU is celebrating 100 years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funds will allow us to complete major deferred maintenance and improvements to many of our historic buildings, student center, among others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Hutson School of Agriculture – Oakley Applied Science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grid upgrades, campus steam distribution system upgrades, building systems and energy efficiency projects.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Public-private partnerships (P3 – housing/dining) and other authorizations and approvals are also contained in HB1.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9C5E0D-786B-464E-8987-F2A81B16A61F}"/>
              </a:ext>
            </a:extLst>
          </p:cNvPr>
          <p:cNvSpPr txBox="1"/>
          <p:nvPr/>
        </p:nvSpPr>
        <p:spPr>
          <a:xfrm>
            <a:off x="28135" y="74092"/>
            <a:ext cx="928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Asset Preservation/Deferred Maintenance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F895C57-A736-47DE-833B-A62414161B7D}"/>
              </a:ext>
            </a:extLst>
          </p:cNvPr>
          <p:cNvCxnSpPr>
            <a:cxnSpLocks/>
          </p:cNvCxnSpPr>
          <p:nvPr/>
        </p:nvCxnSpPr>
        <p:spPr>
          <a:xfrm>
            <a:off x="211698" y="611238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3D132B-2E45-4CB8-8B1F-126393223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093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099CBF-44EA-486C-8039-D55B913BE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1454781"/>
            <a:ext cx="5500468" cy="3433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5C6F19-63D2-4279-895A-BEAF34911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990" y="611238"/>
            <a:ext cx="3165230" cy="2560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AA6902-451E-4A3D-82DD-A5FE3FDBF897}"/>
              </a:ext>
            </a:extLst>
          </p:cNvPr>
          <p:cNvSpPr txBox="1"/>
          <p:nvPr/>
        </p:nvSpPr>
        <p:spPr>
          <a:xfrm>
            <a:off x="28135" y="74092"/>
            <a:ext cx="928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Asset Preservation/Deferred Maintenance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CC32A7F-90F1-4D71-A649-E9E249DA7B59}"/>
              </a:ext>
            </a:extLst>
          </p:cNvPr>
          <p:cNvCxnSpPr>
            <a:cxnSpLocks/>
          </p:cNvCxnSpPr>
          <p:nvPr/>
        </p:nvCxnSpPr>
        <p:spPr>
          <a:xfrm>
            <a:off x="211698" y="611238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8DEF916-7EDF-47CE-9A63-A03CCD174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989" y="3249633"/>
            <a:ext cx="3165231" cy="2560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AF48898-14D2-4FCC-A4C7-6E0B23E7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1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F51FF887-811E-4C34-A1B0-144DE5C7C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4" y="4454374"/>
            <a:ext cx="9115865" cy="153337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asset preservation funds will also allow us to complete deferred maintenance and needed renovations to the Oakley Applied Science Building - home of the Hutson School of Agriculture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9C5E0D-786B-464E-8987-F2A81B16A61F}"/>
              </a:ext>
            </a:extLst>
          </p:cNvPr>
          <p:cNvSpPr txBox="1"/>
          <p:nvPr/>
        </p:nvSpPr>
        <p:spPr>
          <a:xfrm>
            <a:off x="28135" y="74092"/>
            <a:ext cx="928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Hutson School of Agriculture – Asset Preservation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F895C57-A736-47DE-833B-A62414161B7D}"/>
              </a:ext>
            </a:extLst>
          </p:cNvPr>
          <p:cNvCxnSpPr>
            <a:cxnSpLocks/>
          </p:cNvCxnSpPr>
          <p:nvPr/>
        </p:nvCxnSpPr>
        <p:spPr>
          <a:xfrm>
            <a:off x="211698" y="611238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3354B3-0B23-4126-86D1-7B617F5E4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7" y="870253"/>
            <a:ext cx="4402133" cy="3039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DE9949-F727-4D65-B0B5-7FD2BE84B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009" y="1372957"/>
            <a:ext cx="4601235" cy="3067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3F00A4-3A67-40F6-ADD3-9169F9FB6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91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F51FF887-811E-4C34-A1B0-144DE5C7C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" y="625165"/>
            <a:ext cx="4563124" cy="5283266"/>
          </a:xfrm>
        </p:spPr>
        <p:txBody>
          <a:bodyPr>
            <a:normAutofit fontScale="92500" lnSpcReduction="20000"/>
          </a:bodyPr>
          <a:lstStyle/>
          <a:p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KERS Funding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providing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$4.2 million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KERS pension appropriations in HB 1 – corrected amounts from 2021 HB 8.</a:t>
            </a:r>
          </a:p>
          <a:p>
            <a:pPr marL="457200" lvl="1" indent="0">
              <a:buNone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Funding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 1 also recognizes the importance of postsecondary education and funds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$67 million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each year of the budget to enhance the  performance funding model. </a:t>
            </a:r>
          </a:p>
          <a:p>
            <a:pPr marL="457200" lvl="1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9C5E0D-786B-464E-8987-F2A81B16A61F}"/>
              </a:ext>
            </a:extLst>
          </p:cNvPr>
          <p:cNvSpPr txBox="1"/>
          <p:nvPr/>
        </p:nvSpPr>
        <p:spPr>
          <a:xfrm>
            <a:off x="28135" y="74092"/>
            <a:ext cx="928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House Bill 1 Items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F895C57-A736-47DE-833B-A62414161B7D}"/>
              </a:ext>
            </a:extLst>
          </p:cNvPr>
          <p:cNvCxnSpPr>
            <a:cxnSpLocks/>
          </p:cNvCxnSpPr>
          <p:nvPr/>
        </p:nvCxnSpPr>
        <p:spPr>
          <a:xfrm>
            <a:off x="211698" y="611238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A4B152-0A10-4481-B377-5B0E48458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26" y="1241052"/>
            <a:ext cx="4376965" cy="3316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587A3B-162C-4EF3-917B-4D747424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88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CFF0BF-9FF7-414D-9669-73D48B6A1692}"/>
              </a:ext>
            </a:extLst>
          </p:cNvPr>
          <p:cNvSpPr txBox="1"/>
          <p:nvPr/>
        </p:nvSpPr>
        <p:spPr>
          <a:xfrm>
            <a:off x="28135" y="0"/>
            <a:ext cx="928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Breathitt Veterinary Center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F550235-7709-4CAE-AF40-2B7B115D9FF0}"/>
              </a:ext>
            </a:extLst>
          </p:cNvPr>
          <p:cNvCxnSpPr>
            <a:cxnSpLocks/>
          </p:cNvCxnSpPr>
          <p:nvPr/>
        </p:nvCxnSpPr>
        <p:spPr>
          <a:xfrm>
            <a:off x="107351" y="519375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20936627-5A4B-4A40-A4B4-95A0D4F21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4" y="519375"/>
            <a:ext cx="9143999" cy="6035017"/>
          </a:xfrm>
        </p:spPr>
        <p:txBody>
          <a:bodyPr>
            <a:normAutofit fontScale="70000" lnSpcReduction="20000"/>
          </a:bodyPr>
          <a:lstStyle/>
          <a:p>
            <a:r>
              <a:rPr lang="en-US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for the predictable, prepared for the unimaginable </a:t>
            </a:r>
          </a:p>
          <a:p>
            <a:pPr marL="0" indent="0">
              <a:buNone/>
            </a:pPr>
            <a:endParaRPr lang="en-US" sz="2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Kentucky’s only NAHLN Level 1 laboratory</a:t>
            </a:r>
          </a:p>
          <a:p>
            <a:pPr marL="0" indent="0">
              <a:buNone/>
            </a:pPr>
            <a:endParaRPr lang="en-US" sz="2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added: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 Wasting Disease		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African Swine Fever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Meat Testing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SARS Covid-19 in animals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Hemp analysis </a:t>
            </a:r>
          </a:p>
          <a:p>
            <a:pPr marL="457200" lvl="1" indent="0">
              <a:buNone/>
            </a:pP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Foreign Animal Disease Testing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Castle Disease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Pathogen Avian Influenza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Swine Influenza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 Swine Fever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African Swine Fever</a:t>
            </a:r>
          </a:p>
          <a:p>
            <a:pPr lvl="1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Foot and Mouth Disease </a:t>
            </a:r>
          </a:p>
          <a:p>
            <a:pPr marL="4572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F64880-1441-4F56-AF9A-76621BA60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31852"/>
            <a:ext cx="4220307" cy="3657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B5BA7A-34BE-4FED-8527-B98015AB6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09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BE86DF-EE7B-4349-8048-1CD4B77D5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6579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50E802F7-0613-4FA0-9E29-8AC170DEE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176982"/>
            <a:ext cx="9037468" cy="116354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AF322C-7585-4A99-93C5-F4977F12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51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F28DAE-3618-4FEF-9C77-46AD5FBAA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8" y="248575"/>
            <a:ext cx="9059662" cy="5699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Murray State University Presenters:</a:t>
            </a:r>
          </a:p>
          <a:p>
            <a:pPr marL="0" indent="0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Bob Jackson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Dina Byers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Dean of the School of Nursing and Health Professions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Mr. Jordan Smith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Executive Director of Government and Institutional Relations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Debbie Reed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of the Breathitt Veterinary Center (BVC)</a:t>
            </a:r>
          </a:p>
          <a:p>
            <a:pPr marL="0" indent="0">
              <a:buNone/>
            </a:pP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Tony Brannon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Dean of the Hutson School of Agriculture</a:t>
            </a:r>
          </a:p>
          <a:p>
            <a:pPr marL="0" indent="0">
              <a:buNone/>
            </a:pP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DB86FBB-9077-404C-91C8-209CEF3C4E2E}"/>
              </a:ext>
            </a:extLst>
          </p:cNvPr>
          <p:cNvCxnSpPr/>
          <p:nvPr/>
        </p:nvCxnSpPr>
        <p:spPr>
          <a:xfrm>
            <a:off x="168675" y="834501"/>
            <a:ext cx="6196614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B001CA6-B86D-4BBD-9434-B6E9B99A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6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B614CA-0A0D-4EA6-BE23-49CEE2B72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9164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740CEBE0-D582-41E1-A836-FDD1F4F03704}"/>
              </a:ext>
            </a:extLst>
          </p:cNvPr>
          <p:cNvSpPr txBox="1">
            <a:spLocks/>
          </p:cNvSpPr>
          <p:nvPr/>
        </p:nvSpPr>
        <p:spPr>
          <a:xfrm>
            <a:off x="0" y="749538"/>
            <a:ext cx="5725535" cy="734290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18-County Service Region</a:t>
            </a:r>
          </a:p>
          <a:p>
            <a:pPr>
              <a:lnSpc>
                <a:spcPct val="100000"/>
              </a:lnSpc>
            </a:pPr>
            <a:endParaRPr lang="en-US" sz="24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DBB3D57-8128-43C6-AB5A-BDFA4A993689}"/>
              </a:ext>
            </a:extLst>
          </p:cNvPr>
          <p:cNvCxnSpPr>
            <a:cxnSpLocks/>
          </p:cNvCxnSpPr>
          <p:nvPr/>
        </p:nvCxnSpPr>
        <p:spPr>
          <a:xfrm>
            <a:off x="71021" y="749538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9050A6-AB6A-4F23-ABA8-3030E60A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6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5298CB-0268-417F-8FE5-80C29DF99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2FB2566-0D09-436C-A485-FB687A7A1C7D}"/>
              </a:ext>
            </a:extLst>
          </p:cNvPr>
          <p:cNvCxnSpPr>
            <a:cxnSpLocks/>
          </p:cNvCxnSpPr>
          <p:nvPr/>
        </p:nvCxnSpPr>
        <p:spPr>
          <a:xfrm>
            <a:off x="71021" y="749538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8C577EDB-487C-43B8-9D2E-2DB9C689BE5D}"/>
              </a:ext>
            </a:extLst>
          </p:cNvPr>
          <p:cNvSpPr txBox="1">
            <a:spLocks/>
          </p:cNvSpPr>
          <p:nvPr/>
        </p:nvSpPr>
        <p:spPr>
          <a:xfrm>
            <a:off x="0" y="749538"/>
            <a:ext cx="5725535" cy="734290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18-County Service Region</a:t>
            </a:r>
          </a:p>
          <a:p>
            <a:pPr>
              <a:lnSpc>
                <a:spcPct val="100000"/>
              </a:lnSpc>
            </a:pPr>
            <a:endParaRPr lang="en-US" sz="24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A4D833-FDE3-4E33-BEFB-622999F60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82" y="537163"/>
            <a:ext cx="3569597" cy="25900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502225-9BEB-4257-BB7E-683D88545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82" y="3259697"/>
            <a:ext cx="3569597" cy="2456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0BC7CC79-D8D6-43FB-88C2-E3196E6B3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4679"/>
            <a:ext cx="5503382" cy="564387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MSU supplied food and housing to over 700 National Guard, FEMA personnel and first responders immediately after the devastating tornado and storms hit our region in December.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MSU CFSB Center was transitioned into a warming shelter and we provided housing for displaced students and families.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to provide aid and assistance to students impacted by the disaster through our “Racers Give” fund.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Partnering with the West Kentucky Workforce Board to further help with student needs.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will continue to provide necessary assistance and support to the counties impacted by these devastating storms.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990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45"/>
            <a:ext cx="6684885" cy="1163545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09B7012-BAA4-4577-ACF5-51CF62084899}"/>
              </a:ext>
            </a:extLst>
          </p:cNvPr>
          <p:cNvCxnSpPr>
            <a:cxnSpLocks/>
          </p:cNvCxnSpPr>
          <p:nvPr/>
        </p:nvCxnSpPr>
        <p:spPr>
          <a:xfrm>
            <a:off x="71021" y="590417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74C3521-2932-4C47-ABE1-66CFB8B66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4679"/>
            <a:ext cx="5193437" cy="529552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 2021 Enrollment: 9,427 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reside in 113 Kentucky counties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2,302 degrees conferred for 2020-21</a:t>
            </a:r>
          </a:p>
          <a:p>
            <a:pPr marL="457200" lvl="1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10% increase in degrees/credentials over the last two years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75,000 alumni worldwide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38,000 alumni in Kentucky 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1700F8-A756-4287-9A82-3CDE1E81F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437" y="176982"/>
            <a:ext cx="3826274" cy="2575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DFFAEA-247F-46C1-B2E6-2FF0A24FB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437" y="2936337"/>
            <a:ext cx="3826274" cy="2960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2515A7-BFB4-4FE9-8330-E9384CD2C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587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c2244c43a_3_79"/>
          <p:cNvSpPr txBox="1">
            <a:spLocks noGrp="1"/>
          </p:cNvSpPr>
          <p:nvPr>
            <p:ph type="body" idx="4294967295"/>
          </p:nvPr>
        </p:nvSpPr>
        <p:spPr>
          <a:xfrm>
            <a:off x="0" y="222726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342900" lvl="1" indent="0" algn="ctr">
              <a:lnSpc>
                <a:spcPct val="90000"/>
              </a:lnSpc>
              <a:spcBef>
                <a:spcPts val="375"/>
              </a:spcBef>
              <a:buSzPts val="2400"/>
              <a:buNone/>
            </a:pPr>
            <a:endParaRPr dirty="0">
              <a:solidFill>
                <a:srgbClr val="03223F"/>
              </a:solidFill>
            </a:endParaRPr>
          </a:p>
          <a:p>
            <a:pPr marL="171442" indent="-38092">
              <a:lnSpc>
                <a:spcPct val="90000"/>
              </a:lnSpc>
              <a:spcBef>
                <a:spcPts val="750"/>
              </a:spcBef>
              <a:buSzPts val="2800"/>
              <a:buNone/>
            </a:pPr>
            <a:endParaRPr dirty="0">
              <a:solidFill>
                <a:srgbClr val="03223F"/>
              </a:solidFill>
            </a:endParaRPr>
          </a:p>
        </p:txBody>
      </p:sp>
      <p:pic>
        <p:nvPicPr>
          <p:cNvPr id="86" name="Google Shape;86;gec2244c43a_3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043" y="893763"/>
            <a:ext cx="6675120" cy="502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F5A2093F-27D5-4B2F-B111-A0DFD6A65E21}"/>
              </a:ext>
            </a:extLst>
          </p:cNvPr>
          <p:cNvSpPr txBox="1">
            <a:spLocks/>
          </p:cNvSpPr>
          <p:nvPr/>
        </p:nvSpPr>
        <p:spPr>
          <a:xfrm>
            <a:off x="0" y="771638"/>
            <a:ext cx="6865034" cy="734290"/>
          </a:xfrm>
          <a:prstGeom prst="round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rgbClr val="002D56"/>
                </a:solidFill>
                <a:latin typeface="Times New Roman" charset="0"/>
                <a:ea typeface="Times New Roman" charset="0"/>
                <a:cs typeface="Times New Roman" charset="0"/>
              </a:rPr>
              <a:t>Academic Quality, Access &amp; Affordability </a:t>
            </a:r>
          </a:p>
          <a:p>
            <a:pPr>
              <a:lnSpc>
                <a:spcPct val="100000"/>
              </a:lnSpc>
            </a:pPr>
            <a:endParaRPr lang="en-US" sz="2400" b="1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l">
              <a:lnSpc>
                <a:spcPct val="100000"/>
              </a:lnSpc>
            </a:pPr>
            <a:endParaRPr lang="en-US" sz="2400" dirty="0">
              <a:solidFill>
                <a:srgbClr val="002D56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AC7046B-F21D-43F1-93B4-52CAFF524913}"/>
              </a:ext>
            </a:extLst>
          </p:cNvPr>
          <p:cNvCxnSpPr/>
          <p:nvPr/>
        </p:nvCxnSpPr>
        <p:spPr>
          <a:xfrm>
            <a:off x="129877" y="782669"/>
            <a:ext cx="4921390" cy="0"/>
          </a:xfrm>
          <a:prstGeom prst="line">
            <a:avLst/>
          </a:prstGeom>
          <a:ln w="508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BB86369-6A4F-41FB-8533-F51E7AFA1A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1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937C993-0E65-4959-87A4-3EB30900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982"/>
            <a:ext cx="6684885" cy="1163545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92280C1-C267-4F20-963C-5B5A5C03C771}"/>
              </a:ext>
            </a:extLst>
          </p:cNvPr>
          <p:cNvCxnSpPr>
            <a:cxnSpLocks/>
          </p:cNvCxnSpPr>
          <p:nvPr/>
        </p:nvCxnSpPr>
        <p:spPr>
          <a:xfrm>
            <a:off x="71021" y="781235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55C38F-24CD-4AEB-ABEF-D2A1C1004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709" y="1003177"/>
            <a:ext cx="3387894" cy="4246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981A5692-78AF-4E48-BF40-49A25A53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81234"/>
            <a:ext cx="5571708" cy="5732101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99%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First-Time/Full-Time Students Receive Financial Aid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$115 Million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Financial Aid and Scholarships Awarded Annually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First-Time-Freshmen (FTF) Majors: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Nursing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Vet-Tech, Biology, Computer Science, Engineering and Physics, Elementary Education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and industry partners such as Boeing, Lockheed Martin, Microsoft, Yamaha and many others on workforce solutions and initiatives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$500 Million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Impact Annually to the State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8ED36D-A29F-4AE7-94FA-91D052C0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32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937C993-0E65-4959-87A4-3EB30900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3545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of Nursing &amp; Health Professions Overview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92280C1-C267-4F20-963C-5B5A5C03C771}"/>
              </a:ext>
            </a:extLst>
          </p:cNvPr>
          <p:cNvCxnSpPr>
            <a:cxnSpLocks/>
          </p:cNvCxnSpPr>
          <p:nvPr/>
        </p:nvCxnSpPr>
        <p:spPr>
          <a:xfrm>
            <a:off x="71021" y="603352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981A5692-78AF-4E48-BF40-49A25A53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3353"/>
            <a:ext cx="9143999" cy="5361350"/>
          </a:xfrm>
        </p:spPr>
        <p:txBody>
          <a:bodyPr>
            <a:no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Enrolled 820 students in Fall 2021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Programs include: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Bachelor of Science Nursing (BSN)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RN-BSN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Bachelor of Science in Exercise Science (Pre PT and OT, among others)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Bachelor/Master of Science in Nutrition and Dietetics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Bachelor/Master of Science in Public and Community Health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Bachelor of Science in Respiratory Therapy – Madisonville/WKCTC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Master of Science in Occupational Therapy – Paducah 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MS UI Gothic" panose="020B0600070205080204" pitchFamily="34" charset="-128"/>
                <a:cs typeface="Times New Roman" panose="02020603050405020304" pitchFamily="18" charset="0"/>
              </a:rPr>
              <a:t>Doctor of Nursing Practice (DNP)</a:t>
            </a:r>
          </a:p>
          <a:p>
            <a:pPr lvl="2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Nurse Anesthesia Track</a:t>
            </a:r>
          </a:p>
          <a:p>
            <a:pPr lvl="2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Nurse Practitioner Track</a:t>
            </a:r>
          </a:p>
          <a:p>
            <a:pPr lvl="2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Specialty Track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7D858E-D99A-4AA9-99B4-E8DBBD40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74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937C993-0E65-4959-87A4-3EB30900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3545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of Nursing &amp; Health Professions Overview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92280C1-C267-4F20-963C-5B5A5C03C771}"/>
              </a:ext>
            </a:extLst>
          </p:cNvPr>
          <p:cNvCxnSpPr>
            <a:cxnSpLocks/>
          </p:cNvCxnSpPr>
          <p:nvPr/>
        </p:nvCxnSpPr>
        <p:spPr>
          <a:xfrm>
            <a:off x="71021" y="603352"/>
            <a:ext cx="4563123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981A5692-78AF-4E48-BF40-49A25A53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1" y="894039"/>
            <a:ext cx="4937077" cy="6069463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partners include the 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Murray-Calloway County Hospital, Baptist Health, Mercy Health, Jackson Purchase Medical Center, Jennie Stuart Health,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Deaconess Henderson Hospital, Baptist/Deaconess Madisonville Hospital,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 health departments, local schools and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hospitals/healthcare facilities throughout our region/state.</a:t>
            </a:r>
          </a:p>
          <a:p>
            <a:pPr marL="457200" lvl="1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Kentucky will have over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30,350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openings for Registered Nurses by 2026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9D73BF-D283-4085-AD2C-0351E174A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098" y="926274"/>
            <a:ext cx="3953022" cy="2785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32E851-478C-48A5-B86B-DE872225A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7D4D6-0F9F-3540-81D1-AEEC3CD4DB82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BDABB7-120F-4C4C-8B82-6A4FA503EE6F}"/>
              </a:ext>
            </a:extLst>
          </p:cNvPr>
          <p:cNvSpPr txBox="1"/>
          <p:nvPr/>
        </p:nvSpPr>
        <p:spPr>
          <a:xfrm>
            <a:off x="5008098" y="3807829"/>
            <a:ext cx="4135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MSU Regional Vaccination Center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(2.14.2021 – 5.7.2021)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11,000 vaccinations given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125 MSU SONHP and OSH Students assisted</a:t>
            </a:r>
          </a:p>
        </p:txBody>
      </p:sp>
    </p:spTree>
    <p:extLst>
      <p:ext uri="{BB962C8B-B14F-4D97-AF65-F5344CB8AC3E}">
        <p14:creationId xmlns:p14="http://schemas.microsoft.com/office/powerpoint/2010/main" val="437753279"/>
      </p:ext>
    </p:extLst>
  </p:cSld>
  <p:clrMapOvr>
    <a:masterClrMapping/>
  </p:clrMapOvr>
</p:sld>
</file>

<file path=ppt/theme/theme1.xml><?xml version="1.0" encoding="utf-8"?>
<a:theme xmlns:a="http://schemas.openxmlformats.org/drawingml/2006/main" name="navystripe (3)">
  <a:themeElements>
    <a:clrScheme name="Custom 1">
      <a:dk1>
        <a:srgbClr val="002100"/>
      </a:dk1>
      <a:lt1>
        <a:sysClr val="window" lastClr="FFFFFF"/>
      </a:lt1>
      <a:dk2>
        <a:srgbClr val="1F497D"/>
      </a:dk2>
      <a:lt2>
        <a:srgbClr val="EEECE1"/>
      </a:lt2>
      <a:accent1>
        <a:srgbClr val="005EBD"/>
      </a:accent1>
      <a:accent2>
        <a:srgbClr val="FF45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navystripe (3)</Template>
  <TotalTime>26474</TotalTime>
  <Words>769</Words>
  <Application>Microsoft Office PowerPoint</Application>
  <PresentationFormat>On-screen Show (4:3)</PresentationFormat>
  <Paragraphs>125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MS UI Gothic</vt:lpstr>
      <vt:lpstr>Arial</vt:lpstr>
      <vt:lpstr>Calibri</vt:lpstr>
      <vt:lpstr>Times New Roman</vt:lpstr>
      <vt:lpstr>Titillium</vt:lpstr>
      <vt:lpstr>navystripe (3)</vt:lpstr>
      <vt:lpstr>  House Budget Review Subcommittee on Postsecondary Education   </vt:lpstr>
      <vt:lpstr>PowerPoint Presentation</vt:lpstr>
      <vt:lpstr>PowerPoint Presentation</vt:lpstr>
      <vt:lpstr>PowerPoint Presentation</vt:lpstr>
      <vt:lpstr>Overview  </vt:lpstr>
      <vt:lpstr>PowerPoint Presentation</vt:lpstr>
      <vt:lpstr>Overview  </vt:lpstr>
      <vt:lpstr>School of Nursing &amp; Health Professions Overview  </vt:lpstr>
      <vt:lpstr>School of Nursing &amp; Health Professions Overview  </vt:lpstr>
      <vt:lpstr>  </vt:lpstr>
      <vt:lpstr>School of Nursing &amp; Health Professions Overview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2020 Leadership Briefing</dc:title>
  <dc:creator>Jackson</dc:creator>
  <cp:lastModifiedBy>Elam, Amie (LRC)</cp:lastModifiedBy>
  <cp:revision>358</cp:revision>
  <cp:lastPrinted>2021-05-26T15:13:50Z</cp:lastPrinted>
  <dcterms:created xsi:type="dcterms:W3CDTF">2020-08-01T19:08:26Z</dcterms:created>
  <dcterms:modified xsi:type="dcterms:W3CDTF">2022-02-02T14:00:36Z</dcterms:modified>
</cp:coreProperties>
</file>