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78" r:id="rId3"/>
    <p:sldId id="285" r:id="rId4"/>
    <p:sldId id="284" r:id="rId5"/>
    <p:sldId id="257" r:id="rId6"/>
    <p:sldId id="282" r:id="rId7"/>
    <p:sldId id="281" r:id="rId8"/>
    <p:sldId id="280" r:id="rId9"/>
    <p:sldId id="264" r:id="rId10"/>
  </p:sldIdLst>
  <p:sldSz cx="9144000" cy="5143500" type="screen16x9"/>
  <p:notesSz cx="6858000" cy="9144000"/>
  <p:embeddedFontLst>
    <p:embeddedFont>
      <p:font typeface="Gill Sans MT" panose="020B0502020104020203" pitchFamily="34" charset="77"/>
      <p:regular r:id="rId12"/>
      <p:bold r:id="rId13"/>
      <p:italic r:id="rId14"/>
      <p:boldItalic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Raleway" pitchFamily="2" charset="77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D52EFD-9338-439B-9EA3-14D2CB630C49}">
  <a:tblStyle styleId="{D4D52EFD-9338-439B-9EA3-14D2CB630C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42"/>
    <p:restoredTop sz="94453"/>
  </p:normalViewPr>
  <p:slideViewPr>
    <p:cSldViewPr snapToGrid="0">
      <p:cViewPr>
        <p:scale>
          <a:sx n="142" d="100"/>
          <a:sy n="142" d="100"/>
        </p:scale>
        <p:origin x="560" y="1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b9a0b07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b9a0b07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D6BE3-065C-3B4C-B2F4-CA939B1F4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6B847-CDCA-3F43-A3F8-9336452BA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1"/>
          <a:stretch/>
        </p:blipFill>
        <p:spPr>
          <a:xfrm>
            <a:off x="4673600" y="0"/>
            <a:ext cx="4470400" cy="5143500"/>
          </a:xfrm>
          <a:prstGeom prst="rect">
            <a:avLst/>
          </a:prstGeom>
        </p:spPr>
      </p:pic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745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0" kern="1200" dirty="0">
                <a:solidFill>
                  <a:schemeClr val="bg1"/>
                </a:solidFill>
                <a:latin typeface="Gill Sans MT"/>
                <a:cs typeface="Gill Sans MT"/>
              </a:rPr>
              <a:t>Budget Review Subcommittee on </a:t>
            </a:r>
            <a:br>
              <a:rPr lang="en-US" sz="3600" b="0" kern="1200" dirty="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en-US" sz="3600" b="0" kern="1200" dirty="0">
                <a:solidFill>
                  <a:schemeClr val="bg1"/>
                </a:solidFill>
                <a:latin typeface="Gill Sans MT"/>
                <a:cs typeface="Gill Sans MT"/>
              </a:rPr>
              <a:t>Postsecondary Education</a:t>
            </a:r>
            <a:br>
              <a:rPr lang="en-US" sz="3600" b="0" kern="1200" dirty="0">
                <a:solidFill>
                  <a:schemeClr val="bg1"/>
                </a:solidFill>
                <a:latin typeface="Gill Sans MT"/>
                <a:cs typeface="Gill Sans MT"/>
              </a:rPr>
            </a:br>
            <a:endParaRPr sz="3600" b="0" dirty="0">
              <a:solidFill>
                <a:schemeClr val="bg1"/>
              </a:solidFill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President Timothy C. </a:t>
            </a:r>
            <a:r>
              <a:rPr lang="en" sz="2800" dirty="0" err="1"/>
              <a:t>Caboni</a:t>
            </a:r>
            <a:endParaRPr lang="en"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February 17, 2022</a:t>
            </a:r>
            <a:endParaRPr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D041A-E47B-6348-83E5-0779AE2CD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121;p19">
            <a:extLst>
              <a:ext uri="{FF2B5EF4-FFF2-40B4-BE49-F238E27FC236}">
                <a16:creationId xmlns:a16="http://schemas.microsoft.com/office/drawing/2014/main" id="{4432F681-331A-FF43-B997-AA0D6B9071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6188" y="-215153"/>
            <a:ext cx="5056094" cy="55670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3;p19">
            <a:extLst>
              <a:ext uri="{FF2B5EF4-FFF2-40B4-BE49-F238E27FC236}">
                <a16:creationId xmlns:a16="http://schemas.microsoft.com/office/drawing/2014/main" id="{085240EE-5836-2A40-9688-23871CCCD4FC}"/>
              </a:ext>
            </a:extLst>
          </p:cNvPr>
          <p:cNvSpPr txBox="1"/>
          <p:nvPr/>
        </p:nvSpPr>
        <p:spPr>
          <a:xfrm>
            <a:off x="519954" y="430306"/>
            <a:ext cx="3666564" cy="914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G  od News</a:t>
            </a:r>
          </a:p>
        </p:txBody>
      </p:sp>
      <p:sp>
        <p:nvSpPr>
          <p:cNvPr id="6" name="Google Shape;124;p19">
            <a:extLst>
              <a:ext uri="{FF2B5EF4-FFF2-40B4-BE49-F238E27FC236}">
                <a16:creationId xmlns:a16="http://schemas.microsoft.com/office/drawing/2014/main" id="{9B3A9971-8843-1641-83EB-AD146ECC7259}"/>
              </a:ext>
            </a:extLst>
          </p:cNvPr>
          <p:cNvSpPr txBox="1">
            <a:spLocks/>
          </p:cNvSpPr>
          <p:nvPr/>
        </p:nvSpPr>
        <p:spPr>
          <a:xfrm>
            <a:off x="634154" y="1344698"/>
            <a:ext cx="3432900" cy="308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400" dirty="0">
                <a:latin typeface="Raleway"/>
                <a:ea typeface="Raleway"/>
                <a:cs typeface="Raleway"/>
                <a:sym typeface="Raleway"/>
              </a:rPr>
              <a:t>WKU Opportunity Fund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400" dirty="0">
              <a:latin typeface="Raleway"/>
              <a:ea typeface="Raleway"/>
              <a:cs typeface="Raleway"/>
              <a:sym typeface="Raleway"/>
            </a:endParaRPr>
          </a:p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400" dirty="0">
                <a:latin typeface="Raleway"/>
                <a:ea typeface="Raleway"/>
                <a:cs typeface="Raleway"/>
                <a:sym typeface="Raleway"/>
              </a:rPr>
              <a:t>Increasing access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400" dirty="0">
              <a:latin typeface="Raleway"/>
              <a:ea typeface="Raleway"/>
              <a:cs typeface="Raleway"/>
              <a:sym typeface="Raleway"/>
            </a:endParaRPr>
          </a:p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400" dirty="0">
                <a:latin typeface="Raleway"/>
                <a:ea typeface="Raleway"/>
                <a:cs typeface="Raleway"/>
                <a:sym typeface="Raleway"/>
              </a:rPr>
              <a:t>Student success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400" dirty="0">
              <a:latin typeface="Raleway"/>
              <a:ea typeface="Raleway"/>
              <a:cs typeface="Raleway"/>
              <a:sym typeface="Raleway"/>
            </a:endParaRPr>
          </a:p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400" dirty="0">
                <a:latin typeface="Raleway"/>
                <a:ea typeface="Raleway"/>
                <a:cs typeface="Raleway"/>
                <a:sym typeface="Raleway"/>
              </a:rPr>
              <a:t>Reimagining the total college experience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First Year Village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Living Learning Communities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The Commons at Helm Library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400" dirty="0"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buSzPts val="1100"/>
              <a:buNone/>
            </a:pPr>
            <a:endParaRPr lang="en-US" sz="14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9C50D2-81AB-E447-9918-78AC762AB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81" y="920034"/>
            <a:ext cx="326299" cy="2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D041A-E47B-6348-83E5-0779AE2CD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121;p19">
            <a:extLst>
              <a:ext uri="{FF2B5EF4-FFF2-40B4-BE49-F238E27FC236}">
                <a16:creationId xmlns:a16="http://schemas.microsoft.com/office/drawing/2014/main" id="{4432F681-331A-FF43-B997-AA0D6B9071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6188" y="-215153"/>
            <a:ext cx="5056094" cy="55670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3;p19">
            <a:extLst>
              <a:ext uri="{FF2B5EF4-FFF2-40B4-BE49-F238E27FC236}">
                <a16:creationId xmlns:a16="http://schemas.microsoft.com/office/drawing/2014/main" id="{085240EE-5836-2A40-9688-23871CCCD4FC}"/>
              </a:ext>
            </a:extLst>
          </p:cNvPr>
          <p:cNvSpPr txBox="1"/>
          <p:nvPr/>
        </p:nvSpPr>
        <p:spPr>
          <a:xfrm>
            <a:off x="519954" y="412633"/>
            <a:ext cx="3666564" cy="1021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The Gatton Academy of Mathematics &amp; Science</a:t>
            </a:r>
            <a:endParaRPr sz="24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Google Shape;124;p19">
            <a:extLst>
              <a:ext uri="{FF2B5EF4-FFF2-40B4-BE49-F238E27FC236}">
                <a16:creationId xmlns:a16="http://schemas.microsoft.com/office/drawing/2014/main" id="{9B3A9971-8843-1641-83EB-AD146ECC7259}"/>
              </a:ext>
            </a:extLst>
          </p:cNvPr>
          <p:cNvSpPr txBox="1">
            <a:spLocks/>
          </p:cNvSpPr>
          <p:nvPr/>
        </p:nvSpPr>
        <p:spPr>
          <a:xfrm>
            <a:off x="634154" y="1434348"/>
            <a:ext cx="3432900" cy="308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Kentucky’s first residential STEM academy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600" dirty="0">
              <a:latin typeface="Raleway"/>
              <a:ea typeface="Raleway"/>
              <a:cs typeface="Raleway"/>
              <a:sym typeface="Raleway"/>
            </a:endParaRPr>
          </a:p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190 students 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600" dirty="0">
              <a:latin typeface="Raleway"/>
              <a:ea typeface="Raleway"/>
              <a:cs typeface="Raleway"/>
              <a:sym typeface="Raleway"/>
            </a:endParaRPr>
          </a:p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117 Kentucky counties represented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600" dirty="0">
              <a:latin typeface="Raleway"/>
              <a:ea typeface="Raleway"/>
              <a:cs typeface="Raleway"/>
              <a:sym typeface="Raleway"/>
            </a:endParaRPr>
          </a:p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Average ACT: 32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600" dirty="0">
              <a:latin typeface="Raleway"/>
              <a:ea typeface="Raleway"/>
              <a:cs typeface="Raleway"/>
              <a:sym typeface="Raleway"/>
            </a:endParaRPr>
          </a:p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Average GPA: 3.87</a:t>
            </a:r>
            <a:endParaRPr lang="en-US" sz="1200" dirty="0"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buSzPts val="1100"/>
              <a:buNone/>
            </a:pPr>
            <a:endParaRPr lang="en-US" sz="12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5191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2C375-0AE4-2240-ACA4-E82850C5E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0" y="564216"/>
            <a:ext cx="8532020" cy="40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8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CB94E7D-53F6-D041-A308-8AF4EC691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7" y="0"/>
            <a:ext cx="786124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D041A-E47B-6348-83E5-0779AE2CD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121;p19">
            <a:extLst>
              <a:ext uri="{FF2B5EF4-FFF2-40B4-BE49-F238E27FC236}">
                <a16:creationId xmlns:a16="http://schemas.microsoft.com/office/drawing/2014/main" id="{4432F681-331A-FF43-B997-AA0D6B9071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6188" y="-215153"/>
            <a:ext cx="5056094" cy="55670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3;p19">
            <a:extLst>
              <a:ext uri="{FF2B5EF4-FFF2-40B4-BE49-F238E27FC236}">
                <a16:creationId xmlns:a16="http://schemas.microsoft.com/office/drawing/2014/main" id="{085240EE-5836-2A40-9688-23871CCCD4FC}"/>
              </a:ext>
            </a:extLst>
          </p:cNvPr>
          <p:cNvSpPr txBox="1"/>
          <p:nvPr/>
        </p:nvSpPr>
        <p:spPr>
          <a:xfrm>
            <a:off x="519954" y="412633"/>
            <a:ext cx="3666564" cy="1021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Gordon Ford College of Business</a:t>
            </a:r>
            <a:endParaRPr sz="28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Google Shape;124;p19">
            <a:extLst>
              <a:ext uri="{FF2B5EF4-FFF2-40B4-BE49-F238E27FC236}">
                <a16:creationId xmlns:a16="http://schemas.microsoft.com/office/drawing/2014/main" id="{9B3A9971-8843-1641-83EB-AD146ECC7259}"/>
              </a:ext>
            </a:extLst>
          </p:cNvPr>
          <p:cNvSpPr txBox="1">
            <a:spLocks/>
          </p:cNvSpPr>
          <p:nvPr/>
        </p:nvSpPr>
        <p:spPr>
          <a:xfrm>
            <a:off x="634154" y="1434348"/>
            <a:ext cx="3432900" cy="308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New 144,000 square foot home for the Gordon Ford College of Business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600" dirty="0">
              <a:latin typeface="Raleway"/>
              <a:ea typeface="Raleway"/>
              <a:cs typeface="Raleway"/>
              <a:sym typeface="Raleway"/>
            </a:endParaRPr>
          </a:p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State-of-the-art facility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Classrooms designed for applied learning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Centers of Excellence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Faculty and student collaboration spaces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200" dirty="0"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buSzPts val="1100"/>
              <a:buNone/>
            </a:pPr>
            <a:endParaRPr lang="en-US" sz="12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01032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D041A-E47B-6348-83E5-0779AE2CD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121;p19">
            <a:extLst>
              <a:ext uri="{FF2B5EF4-FFF2-40B4-BE49-F238E27FC236}">
                <a16:creationId xmlns:a16="http://schemas.microsoft.com/office/drawing/2014/main" id="{4432F681-331A-FF43-B997-AA0D6B9071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6188" y="-215153"/>
            <a:ext cx="5056094" cy="55670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3;p19">
            <a:extLst>
              <a:ext uri="{FF2B5EF4-FFF2-40B4-BE49-F238E27FC236}">
                <a16:creationId xmlns:a16="http://schemas.microsoft.com/office/drawing/2014/main" id="{085240EE-5836-2A40-9688-23871CCCD4FC}"/>
              </a:ext>
            </a:extLst>
          </p:cNvPr>
          <p:cNvSpPr txBox="1"/>
          <p:nvPr/>
        </p:nvSpPr>
        <p:spPr>
          <a:xfrm>
            <a:off x="519954" y="573738"/>
            <a:ext cx="3666564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Asset Preservation</a:t>
            </a:r>
            <a:endParaRPr sz="28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Google Shape;124;p19">
            <a:extLst>
              <a:ext uri="{FF2B5EF4-FFF2-40B4-BE49-F238E27FC236}">
                <a16:creationId xmlns:a16="http://schemas.microsoft.com/office/drawing/2014/main" id="{9B3A9971-8843-1641-83EB-AD146ECC7259}"/>
              </a:ext>
            </a:extLst>
          </p:cNvPr>
          <p:cNvSpPr txBox="1">
            <a:spLocks/>
          </p:cNvSpPr>
          <p:nvPr/>
        </p:nvSpPr>
        <p:spPr>
          <a:xfrm>
            <a:off x="634154" y="1488138"/>
            <a:ext cx="3432900" cy="308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400" dirty="0">
                <a:latin typeface="Raleway"/>
                <a:ea typeface="Raleway"/>
                <a:cs typeface="Raleway"/>
                <a:sym typeface="Raleway"/>
              </a:rPr>
              <a:t>$500 Million in deferred maintenance</a:t>
            </a:r>
          </a:p>
          <a:p>
            <a:pPr marL="171450" indent="-171450">
              <a:buSzPts val="1100"/>
              <a:buFont typeface="Wingdings" pitchFamily="2" charset="2"/>
              <a:buChar char="§"/>
            </a:pPr>
            <a:endParaRPr lang="en-US" sz="1400" dirty="0">
              <a:latin typeface="Raleway"/>
              <a:ea typeface="Raleway"/>
              <a:cs typeface="Raleway"/>
              <a:sym typeface="Raleway"/>
            </a:endParaRPr>
          </a:p>
          <a:p>
            <a:pPr marL="171450" indent="-171450">
              <a:buSzPts val="1100"/>
              <a:buFont typeface="Wingdings" pitchFamily="2" charset="2"/>
              <a:buChar char="§"/>
            </a:pPr>
            <a:r>
              <a:rPr lang="en-US" sz="1400" dirty="0">
                <a:latin typeface="Raleway"/>
                <a:ea typeface="Raleway"/>
                <a:cs typeface="Raleway"/>
                <a:sym typeface="Raleway"/>
              </a:rPr>
              <a:t>Types of Projects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Underground Infrastructure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Roof Repair and Replacement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HVAC System Replacements</a:t>
            </a:r>
          </a:p>
          <a:p>
            <a:pPr marL="628650" lvl="1" indent="-171450">
              <a:buSzPts val="1100"/>
              <a:buFont typeface="Wingdings" pitchFamily="2" charset="2"/>
              <a:buChar char="§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Life Safety</a:t>
            </a:r>
          </a:p>
          <a:p>
            <a:pPr marL="0" indent="0">
              <a:buSzPts val="1100"/>
              <a:buNone/>
            </a:pPr>
            <a:endParaRPr lang="en-US" sz="1200" dirty="0"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buSzPts val="1100"/>
              <a:buNone/>
            </a:pPr>
            <a:endParaRPr lang="en-US" sz="12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18721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D041A-E47B-6348-83E5-0779AE2CD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2128" cy="5148072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4DA5B35-ACED-6640-894E-3D594FEBC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8" y="152523"/>
            <a:ext cx="3469341" cy="2312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A71BB-2B80-0841-BEC8-198087564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4550"/>
            <a:ext cx="3092823" cy="4639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0713C4-6916-FD4A-8744-D70F409B1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86" y="2546102"/>
            <a:ext cx="3408543" cy="24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15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</a:rPr>
              <a:t>Questions?</a:t>
            </a:r>
            <a:endParaRPr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1AC5A-DB35-4E4D-BEFF-53FF4C04A1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886" y="-95534"/>
            <a:ext cx="4490113" cy="55119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WKU Colors">
      <a:dk1>
        <a:srgbClr val="D01F3D"/>
      </a:dk1>
      <a:lt1>
        <a:srgbClr val="FFFFFF"/>
      </a:lt1>
      <a:dk2>
        <a:srgbClr val="000000"/>
      </a:dk2>
      <a:lt2>
        <a:srgbClr val="606366"/>
      </a:lt2>
      <a:accent1>
        <a:srgbClr val="606366"/>
      </a:accent1>
      <a:accent2>
        <a:srgbClr val="606366"/>
      </a:accent2>
      <a:accent3>
        <a:srgbClr val="606366"/>
      </a:accent3>
      <a:accent4>
        <a:srgbClr val="606366"/>
      </a:accent4>
      <a:accent5>
        <a:srgbClr val="FF2600"/>
      </a:accent5>
      <a:accent6>
        <a:srgbClr val="FF2600"/>
      </a:accent6>
      <a:hlink>
        <a:srgbClr val="606366"/>
      </a:hlink>
      <a:folHlink>
        <a:srgbClr val="6063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6483</TotalTime>
  <Words>125</Words>
  <Application>Microsoft Macintosh PowerPoint</Application>
  <PresentationFormat>On-screen Show (16:9)</PresentationFormat>
  <Paragraphs>40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Gill Sans MT</vt:lpstr>
      <vt:lpstr>Lato</vt:lpstr>
      <vt:lpstr>Arial</vt:lpstr>
      <vt:lpstr>Wingdings</vt:lpstr>
      <vt:lpstr>Raleway</vt:lpstr>
      <vt:lpstr>Swiss</vt:lpstr>
      <vt:lpstr>Budget Review Subcommittee on  Postsecondary Education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Presentations That Stick</dc:title>
  <cp:lastModifiedBy>Smith, Jennifer</cp:lastModifiedBy>
  <cp:revision>20</cp:revision>
  <dcterms:modified xsi:type="dcterms:W3CDTF">2022-02-15T21:49:03Z</dcterms:modified>
</cp:coreProperties>
</file>