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5" r:id="rId2"/>
    <p:sldId id="321" r:id="rId3"/>
    <p:sldId id="322" r:id="rId4"/>
    <p:sldId id="259" r:id="rId5"/>
    <p:sldId id="327" r:id="rId6"/>
    <p:sldId id="329" r:id="rId7"/>
    <p:sldId id="325" r:id="rId8"/>
    <p:sldId id="326" r:id="rId9"/>
    <p:sldId id="328" r:id="rId10"/>
    <p:sldId id="324" r:id="rId11"/>
    <p:sldId id="332" r:id="rId12"/>
    <p:sldId id="323" r:id="rId13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20" autoAdjust="0"/>
    <p:restoredTop sz="94674"/>
  </p:normalViewPr>
  <p:slideViewPr>
    <p:cSldViewPr snapToGrid="0" snapToObjects="1">
      <p:cViewPr varScale="1">
        <p:scale>
          <a:sx n="84" d="100"/>
          <a:sy n="84" d="100"/>
        </p:scale>
        <p:origin x="1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2C2D8FEE-3DBB-436D-B4CF-CDEAF4254090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96C18997-9768-423C-99A3-524373683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9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BAC10-8F74-420B-AAD0-DCD8644A3C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9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30DCB-D9C7-474C-A16D-ECB9EFFF85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449AB4-9001-8F4A-829A-553A8CD328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D6194-A86F-5C42-952E-C58809EB0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F071-BEBF-EC48-9B63-BC980ED153C0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D65B8-4D1E-1648-8EE1-1CE5F7692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DA88D-10CF-4240-BB4C-71D425D7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D717-F6E1-1D41-BBB0-476A967BF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36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2BF43-E244-ED48-9477-71759BD1D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00A28-5741-674F-B08C-032D0CFAE7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7398D-D67D-0D49-A0FA-D9944925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F071-BEBF-EC48-9B63-BC980ED153C0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DC5FD-3BE1-3C40-B1B7-81C70E259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AA8AA-DCAC-3C45-B3EE-0B99191BC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D717-F6E1-1D41-BBB0-476A967BF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4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E9C7E8-A2BB-B54E-AE9C-7BDB3F3BC9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B0F7A3-98C1-CD47-AF0F-EA8A63380B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32D6C-1692-054D-A9F6-F31FBC603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F071-BEBF-EC48-9B63-BC980ED153C0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63C60-BFF5-4E42-94B2-045143B05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DD86F-32FA-3B4F-B3C0-3D6712446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D717-F6E1-1D41-BBB0-476A967BF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8D2EF-0B18-0F45-8042-DD2CD4A6B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44457-3964-9D49-8A49-66374BB96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39949-534B-8348-A357-6653B4AC4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F071-BEBF-EC48-9B63-BC980ED153C0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08A31-B0E4-904D-A9EA-0F910FA06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023B0-BF56-6440-91CD-13AF0F672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D717-F6E1-1D41-BBB0-476A967BF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00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EFB67-2982-7B44-9419-D0DFF497C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6696B-5D9A-BD4A-ACE3-123D09DC4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8D003-547A-8C41-9366-4DB99DE29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F071-BEBF-EC48-9B63-BC980ED153C0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2CFD6-E3B5-044B-B858-1558E2BF7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AAC65-7FCF-2B4E-BE2B-73B9D4FD0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D717-F6E1-1D41-BBB0-476A967BF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27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86DF8-E5DE-E744-BEC3-CC02104EC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CB461-6AC5-8145-9C3B-9BD8E340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341D72-3BE6-164D-A9D7-2816D464B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5DD9A7-449A-DE41-9002-C2AC51542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F071-BEBF-EC48-9B63-BC980ED153C0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E7AFC4-9AFB-8D49-B27B-2BF7349D4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65B666-8772-1942-A6B5-71BD7023B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D717-F6E1-1D41-BBB0-476A967BF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96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8E700-A72D-4947-8D7F-778FC1F7A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B223F-CF85-F14D-AC4C-DDA4A2FC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06431-70CA-7C49-8110-B9BB145E0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DCE7EA-8172-F248-9D2A-DF553DBD90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2950A9-C4E1-824E-A675-46D4B35382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8DAD5A-EB1D-BD45-9A7A-3763A16B3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F071-BEBF-EC48-9B63-BC980ED153C0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43A10D-6CB8-D94A-A405-7BA4D8F3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5A147-2791-6349-8812-1B71FCE82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D717-F6E1-1D41-BBB0-476A967BF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66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7F8F1-454A-AE40-8C0F-8C8C90E52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325BFF-299B-B644-B573-360CDF7E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F071-BEBF-EC48-9B63-BC980ED153C0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BCB6B-0628-8F4B-AEE4-977AFC3C3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167978-2908-6641-A045-E404EBC4D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D717-F6E1-1D41-BBB0-476A967BF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7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5E48D7-1701-FD47-875F-7661A2F77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F071-BEBF-EC48-9B63-BC980ED153C0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523E6A-C45B-A140-BB3D-9379D2761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968BC-002E-F349-AEB9-61A8DBE4C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D717-F6E1-1D41-BBB0-476A967BF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08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3296F-33D7-AA44-B4D6-DB91BE0CC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D3E73-EC07-0C48-802A-6410E7ED1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A2173E-A36A-EF4D-BBF2-2871EA48E1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5F5A02-7C04-7745-8421-558F6070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F071-BEBF-EC48-9B63-BC980ED153C0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31AA02-CD88-8C49-8EF3-BA422C43A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0DCF2-CBE8-C14A-9A67-E5504089F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D717-F6E1-1D41-BBB0-476A967BF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08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181B-F0CE-C64F-9ECF-89E71068A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DD84A0-557A-2E42-8119-82BD5958B4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020C93-87C6-AE4B-AB43-80D16ACB9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A0AF89-7351-4443-88D1-2358D3583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F071-BEBF-EC48-9B63-BC980ED153C0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090724-EC69-284B-BD6F-3735D12B6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14C61-1F1B-3548-A246-0671632B0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D717-F6E1-1D41-BBB0-476A967BF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02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5E09FA-ADF4-9740-932B-65F1F70F3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822" y="365125"/>
            <a:ext cx="94969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FB5AA-AE3E-B04E-A970-A0CBFF437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6822" y="1825625"/>
            <a:ext cx="94969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E8B49-8E4E-E14D-8056-3DCBFEB41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1F071-BEBF-EC48-9B63-BC980ED153C0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6CEEE-0C58-9E49-8EDC-CBD7EBFC5E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B77DF-6ECA-7143-9605-C126F0F4F4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BD717-F6E1-1D41-BBB0-476A967BF74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16EF72-2F86-FA48-BF78-F40DB0868A25}"/>
              </a:ext>
            </a:extLst>
          </p:cNvPr>
          <p:cNvSpPr/>
          <p:nvPr userDrawn="1"/>
        </p:nvSpPr>
        <p:spPr>
          <a:xfrm>
            <a:off x="0" y="0"/>
            <a:ext cx="16083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53C4A2-AEEB-C041-B472-D858B0C5B3E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59" y="5556110"/>
            <a:ext cx="1111446" cy="112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4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461" y="5412920"/>
            <a:ext cx="1111446" cy="11266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60204" y="1698171"/>
            <a:ext cx="184731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endParaRPr lang="en-US" sz="5400" b="1" dirty="0">
              <a:solidFill>
                <a:schemeClr val="bg1"/>
              </a:solidFill>
              <a:effectLst>
                <a:innerShdw blurRad="63500" dir="13500000">
                  <a:schemeClr val="accent1">
                    <a:lumMod val="75000"/>
                    <a:alpha val="53000"/>
                  </a:schemeClr>
                </a:innerShdw>
              </a:effectLst>
              <a:latin typeface="Argone" charset="0"/>
              <a:ea typeface="Argone" charset="0"/>
              <a:cs typeface="Argone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1617" y="923035"/>
            <a:ext cx="73799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Univers LT Std 67 Bold Condensed" charset="0"/>
                <a:ea typeface="Univers LT Std 67 Bold Condensed" charset="0"/>
                <a:cs typeface="Univers LT Std 67 Bold Condensed" charset="0"/>
              </a:rPr>
              <a:t>MOREHEAD STATE UNIVERSITY</a:t>
            </a: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Univers LT Std 67 Bold Condensed" charset="0"/>
                <a:cs typeface="Times New Roman" panose="02020603050405020304" pitchFamily="18" charset="0"/>
              </a:rPr>
              <a:t>             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8660" y="5860573"/>
            <a:ext cx="854964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nivers LT Std 67 Bold Condensed"/>
                <a:ea typeface="Univers LT Std 67 Bold Condensed" charset="0"/>
                <a:cs typeface="Univers LT Std 67 Bold Condensed" charset="0"/>
              </a:rPr>
              <a:t>House Budget Review Subcommittee on Postsecondary Education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Univers LT Std 67 Bold Condensed"/>
                <a:ea typeface="Univers LT Std 67 Bold Condensed" charset="0"/>
                <a:cs typeface="Univers LT Std 67 Bold Condensed" charset="0"/>
              </a:rPr>
              <a:t>February 10, 2022</a:t>
            </a:r>
          </a:p>
        </p:txBody>
      </p:sp>
    </p:spTree>
    <p:extLst>
      <p:ext uri="{BB962C8B-B14F-4D97-AF65-F5344CB8AC3E}">
        <p14:creationId xmlns:p14="http://schemas.microsoft.com/office/powerpoint/2010/main" val="2348177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BC317-EB07-44FB-B181-E380CF602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Craft state map here</a:t>
            </a:r>
          </a:p>
        </p:txBody>
      </p:sp>
      <p:pic>
        <p:nvPicPr>
          <p:cNvPr id="3074" name="Picture 2" descr="f4cb291d-293e-429c-a696-6abe5be1b3f2">
            <a:extLst>
              <a:ext uri="{FF2B5EF4-FFF2-40B4-BE49-F238E27FC236}">
                <a16:creationId xmlns:a16="http://schemas.microsoft.com/office/drawing/2014/main" id="{89200562-EBB1-475B-94AE-55A774AEA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71610" cy="82200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959667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F8EDD-998B-4D48-8CA2-960356F4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888" y="365125"/>
            <a:ext cx="97155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 of Craft Academy 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Being on the Same Funding Level as Gatton Academy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8E5F1-DC0A-49B3-8CEA-BED2436E7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9960" y="1681163"/>
            <a:ext cx="3757614" cy="823912"/>
          </a:xfrm>
        </p:spPr>
        <p:txBody>
          <a:bodyPr>
            <a:normAutofit/>
          </a:bodyPr>
          <a:lstStyle/>
          <a:p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Craft Academy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DD006-E876-4C16-8610-D1BCD770C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39961" y="2505075"/>
            <a:ext cx="4557714" cy="398780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Mandated Program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G.F. Appropriation: $3,480,400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Students: 148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 for Equalization: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Students: Add 40 - 45 to Craft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Funding: Add $1,504,700 to Craft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significant imbalance presently for our end of the state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666188-3095-4C35-B70F-6866C33AB5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74" y="1681163"/>
            <a:ext cx="4557713" cy="823912"/>
          </a:xfrm>
        </p:spPr>
        <p:txBody>
          <a:bodyPr>
            <a:normAutofit/>
          </a:bodyPr>
          <a:lstStyle/>
          <a:p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Gatton Academy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30F6DA-2734-4601-A69B-5EA838AA32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97674" y="2505074"/>
            <a:ext cx="4557714" cy="3987799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Mandated Program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G.F. Appropriation: $4,985,100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Students: 190 - 200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133A750-0DDA-4DBA-955B-6D9203678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1138" y="5219341"/>
            <a:ext cx="20955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33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E3347799-204F-4A2A-AF46-D9B056C894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8907" y="0"/>
            <a:ext cx="10583093" cy="6858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0B6D008-6BE0-44DC-98B0-6A00FC1A2FD6}"/>
              </a:ext>
            </a:extLst>
          </p:cNvPr>
          <p:cNvSpPr txBox="1"/>
          <p:nvPr/>
        </p:nvSpPr>
        <p:spPr>
          <a:xfrm>
            <a:off x="2133600" y="251791"/>
            <a:ext cx="5632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60508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FF7EE-C530-4F59-A10F-FBBAA7CC7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Morehead State University Presenters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2DEAB-0EA8-4FFA-AB50-4F3516F47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Joseph (Jay) Morgan,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President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Mr. Kim Oatman,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Asst. Vice President of Facilities &amp; Operations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Carol Christian,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Director, Craft Academy for Excellence in 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Science and Mathematics</a:t>
            </a:r>
          </a:p>
        </p:txBody>
      </p:sp>
    </p:spTree>
    <p:extLst>
      <p:ext uri="{BB962C8B-B14F-4D97-AF65-F5344CB8AC3E}">
        <p14:creationId xmlns:p14="http://schemas.microsoft.com/office/powerpoint/2010/main" val="1773142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37C7E-4776-46ED-836A-6DB5DEEA3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Request of the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8E9BF-259D-4A6D-90AB-3AB53B443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 the University’s Priority Capital Project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Utilization of Possible Asset Preservation Funds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Brief Overview of the Craft Academy for Excellence in Science and Mathematics </a:t>
            </a:r>
          </a:p>
        </p:txBody>
      </p:sp>
    </p:spTree>
    <p:extLst>
      <p:ext uri="{BB962C8B-B14F-4D97-AF65-F5344CB8AC3E}">
        <p14:creationId xmlns:p14="http://schemas.microsoft.com/office/powerpoint/2010/main" val="1045696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65771A-A837-42FA-AA73-46F9FCEDE2E6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intensity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85" t="6295" r="385" b="19849"/>
          <a:stretch/>
        </p:blipFill>
        <p:spPr bwMode="auto">
          <a:xfrm>
            <a:off x="2067339" y="2971800"/>
            <a:ext cx="9501809" cy="36145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0AA4D2F-1F99-47D0-BA05-C067B9CE7652}"/>
              </a:ext>
            </a:extLst>
          </p:cNvPr>
          <p:cNvSpPr txBox="1">
            <a:spLocks/>
          </p:cNvSpPr>
          <p:nvPr/>
        </p:nvSpPr>
        <p:spPr>
          <a:xfrm>
            <a:off x="0" y="55993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AB8CBA5-6B4B-463E-B3FB-918D626FD8D7}"/>
              </a:ext>
            </a:extLst>
          </p:cNvPr>
          <p:cNvSpPr txBox="1">
            <a:spLocks/>
          </p:cNvSpPr>
          <p:nvPr/>
        </p:nvSpPr>
        <p:spPr>
          <a:xfrm>
            <a:off x="2607612" y="559935"/>
            <a:ext cx="8778573" cy="21032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epair existing campus facilities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aze or sell older, non-core facilities</a:t>
            </a:r>
          </a:p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(10 buildings and 150 acres)	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 buildings = 130,000 </a:t>
            </a:r>
            <a:r>
              <a:rPr lang="en-US" sz="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</a:t>
            </a:r>
            <a:r>
              <a:rPr lang="en-US" sz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ft. &amp; 150 ac.)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eplace outdated STEM facilities</a:t>
            </a:r>
          </a:p>
          <a:p>
            <a:r>
              <a:rPr lang="en-US" sz="3600" dirty="0">
                <a:solidFill>
                  <a:srgbClr val="002060"/>
                </a:solidFill>
              </a:rPr>
              <a:t>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6A228E9-F371-48F3-B057-BEA6E8992F5D}"/>
              </a:ext>
            </a:extLst>
          </p:cNvPr>
          <p:cNvSpPr txBox="1">
            <a:spLocks/>
          </p:cNvSpPr>
          <p:nvPr/>
        </p:nvSpPr>
        <p:spPr>
          <a:xfrm>
            <a:off x="1676400" y="137161"/>
            <a:ext cx="9361368" cy="13030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 Master Plan &amp; Projects</a:t>
            </a:r>
          </a:p>
        </p:txBody>
      </p:sp>
    </p:spTree>
    <p:extLst>
      <p:ext uri="{BB962C8B-B14F-4D97-AF65-F5344CB8AC3E}">
        <p14:creationId xmlns:p14="http://schemas.microsoft.com/office/powerpoint/2010/main" val="1549172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24AD563-ADE1-4AC4-A5AF-2DED6B40993B}"/>
              </a:ext>
            </a:extLst>
          </p:cNvPr>
          <p:cNvSpPr txBox="1"/>
          <p:nvPr/>
        </p:nvSpPr>
        <p:spPr>
          <a:xfrm>
            <a:off x="1798320" y="378957"/>
            <a:ext cx="9943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#1 Capital Project Request-</a:t>
            </a:r>
          </a:p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 a New Science &amp; Engineering Building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7B5C7D-0EC6-4D25-9D26-213ED729D01E}"/>
              </a:ext>
            </a:extLst>
          </p:cNvPr>
          <p:cNvSpPr txBox="1"/>
          <p:nvPr/>
        </p:nvSpPr>
        <p:spPr>
          <a:xfrm>
            <a:off x="1897378" y="5955823"/>
            <a:ext cx="8778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Fund Request - $98,000,000   140,000 Square Feet</a:t>
            </a:r>
          </a:p>
        </p:txBody>
      </p:sp>
      <p:pic>
        <p:nvPicPr>
          <p:cNvPr id="8" name="Picture 7" descr="SCAN0080.JPG">
            <a:extLst>
              <a:ext uri="{FF2B5EF4-FFF2-40B4-BE49-F238E27FC236}">
                <a16:creationId xmlns:a16="http://schemas.microsoft.com/office/drawing/2014/main" id="{9192E2A7-E0BB-4A90-A113-D74AC1CBE26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" t="12057"/>
          <a:stretch>
            <a:fillRect/>
          </a:stretch>
        </p:blipFill>
        <p:spPr bwMode="auto">
          <a:xfrm>
            <a:off x="1878328" y="2011680"/>
            <a:ext cx="9288780" cy="3486149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4285697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C4911-86F1-4F85-982D-6A33809D9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350" y="365125"/>
            <a:ext cx="1010412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a new Science &amp; Engineering Building?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86E94-042A-4CAA-8C63-A544A5558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6822" y="1303020"/>
            <a:ext cx="9496977" cy="487394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Current facility built in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1937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renovations in 1967 and 1993</a:t>
            </a:r>
          </a:p>
        </p:txBody>
      </p:sp>
      <p:pic>
        <p:nvPicPr>
          <p:cNvPr id="4" name="Picture 2" descr="Photos at Morehead State University - 2 tips from 531 visitors">
            <a:extLst>
              <a:ext uri="{FF2B5EF4-FFF2-40B4-BE49-F238E27FC236}">
                <a16:creationId xmlns:a16="http://schemas.microsoft.com/office/drawing/2014/main" id="{3F08DAED-33F5-4C1A-9B33-196FABEDF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604" y="2120348"/>
            <a:ext cx="8601411" cy="437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402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75F77-70A0-4B32-80F1-E9A8CAFD9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Utilization of Asset Preservation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3005B-7B37-4F91-BD13-A91B48B1B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6822" y="1690688"/>
            <a:ext cx="9496977" cy="44862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Replace building roofs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Replace HVAC systems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Elevator repair and replacement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Replace electrical and mechanical systems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system upgrades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Upgrade campus fire and security systems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Replace building façade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Request to use funds to upgrade state-owned residence halls (roof, HVAC, etc.)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022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52812-9FA2-4543-B258-E312B9142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Asset Preservation Language 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D4B2B-8AAC-487A-9205-4B03E8E4D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request to insert clarifying and supportive language in the Budget Bill to assist with residential housing.</a:t>
            </a:r>
          </a:p>
          <a:p>
            <a:pPr marL="0" indent="0">
              <a:buNone/>
            </a:pPr>
            <a:endParaRPr lang="en-US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“Asset preservation funding shall be applicable for usage by public higher education institutions for education &amp; general facilities, as well as state-owned and operated residential housing facilities.”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997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A13F5-3EA0-4BAC-9A19-FE29D43FF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Craft Academy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Excellence in Science and Mathematics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A10AB-3447-4A3D-8612-B0BE305E2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Residential dual credit academy on MSU’s campus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can complete first 2 years of college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 74 students for each Fall entering class – Total 148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2022 marks our 6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Graduating Class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Funded by $3.4 million of General Funds – Mandated Program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 ACT is ~ 30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Matriculate to internships, graduate, and professional schools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STEM+H pipeline for our state and economy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A6796A-B53D-4928-9D68-62E68A4BC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7728" y="5232937"/>
            <a:ext cx="2114549" cy="158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51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U_Pres" id="{C855475A-1469-3743-8A53-42DB39F5AD6C}" vid="{CAA23CBC-171E-9F4C-89BF-DA91B9F0D9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8269</TotalTime>
  <Words>431</Words>
  <Application>Microsoft Office PowerPoint</Application>
  <PresentationFormat>Widescreen</PresentationFormat>
  <Paragraphs>92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Argone</vt:lpstr>
      <vt:lpstr>Arial</vt:lpstr>
      <vt:lpstr>Calibri</vt:lpstr>
      <vt:lpstr>Calibri Light</vt:lpstr>
      <vt:lpstr>Helvetica</vt:lpstr>
      <vt:lpstr>Times New Roman</vt:lpstr>
      <vt:lpstr>Univers LT Std 67 Bold Condensed</vt:lpstr>
      <vt:lpstr>Office Theme</vt:lpstr>
      <vt:lpstr>PowerPoint Presentation</vt:lpstr>
      <vt:lpstr>Morehead State University Presenters</vt:lpstr>
      <vt:lpstr>Request of the Committee</vt:lpstr>
      <vt:lpstr>PowerPoint Presentation</vt:lpstr>
      <vt:lpstr>PowerPoint Presentation</vt:lpstr>
      <vt:lpstr>Why a new Science &amp; Engineering Building? </vt:lpstr>
      <vt:lpstr>Utilization of Asset Preservation</vt:lpstr>
      <vt:lpstr>Asset Preservation Language Request</vt:lpstr>
      <vt:lpstr>Craft Academy  for Excellence in Science and Mathematics</vt:lpstr>
      <vt:lpstr>Craft state map here</vt:lpstr>
      <vt:lpstr>Goal of Craft Academy  Being on the Same Funding Level as Gatton Academy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April Hobbs Nutter</dc:creator>
  <cp:lastModifiedBy>J Morgan</cp:lastModifiedBy>
  <cp:revision>65</cp:revision>
  <cp:lastPrinted>2022-02-07T13:00:59Z</cp:lastPrinted>
  <dcterms:created xsi:type="dcterms:W3CDTF">2019-01-07T19:07:52Z</dcterms:created>
  <dcterms:modified xsi:type="dcterms:W3CDTF">2022-02-07T13:47:18Z</dcterms:modified>
</cp:coreProperties>
</file>