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67" r:id="rId2"/>
    <p:sldId id="511" r:id="rId3"/>
    <p:sldId id="484" r:id="rId4"/>
    <p:sldId id="517" r:id="rId5"/>
    <p:sldId id="493" r:id="rId6"/>
    <p:sldId id="512" r:id="rId7"/>
    <p:sldId id="257" r:id="rId8"/>
    <p:sldId id="311" r:id="rId9"/>
    <p:sldId id="313" r:id="rId10"/>
    <p:sldId id="314" r:id="rId11"/>
    <p:sldId id="324" r:id="rId12"/>
    <p:sldId id="513" r:id="rId13"/>
    <p:sldId id="503" r:id="rId14"/>
    <p:sldId id="502" r:id="rId15"/>
    <p:sldId id="514" r:id="rId16"/>
    <p:sldId id="510" r:id="rId17"/>
    <p:sldId id="475" r:id="rId18"/>
    <p:sldId id="506" r:id="rId19"/>
    <p:sldId id="498" r:id="rId20"/>
    <p:sldId id="462" r:id="rId21"/>
    <p:sldId id="516" r:id="rId22"/>
    <p:sldId id="464" r:id="rId23"/>
    <p:sldId id="424" r:id="rId24"/>
    <p:sldId id="416" r:id="rId25"/>
    <p:sldId id="422" r:id="rId26"/>
    <p:sldId id="515" r:id="rId27"/>
    <p:sldId id="487" r:id="rId28"/>
    <p:sldId id="494" r:id="rId29"/>
    <p:sldId id="461" r:id="rId30"/>
    <p:sldId id="258" r:id="rId31"/>
  </p:sldIdLst>
  <p:sldSz cx="12192000" cy="6858000"/>
  <p:notesSz cx="7172325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E03747-F6D1-4DD5-99F7-5694FDBAA8FB}">
          <p14:sldIdLst>
            <p14:sldId id="267"/>
          </p14:sldIdLst>
        </p14:section>
        <p14:section name="CPE Overview - Aaron" id="{B6F61AD0-D0AB-4719-A007-23E6195C8E9D}">
          <p14:sldIdLst>
            <p14:sldId id="511"/>
            <p14:sldId id="484"/>
            <p14:sldId id="517"/>
            <p14:sldId id="493"/>
          </p14:sldIdLst>
        </p14:section>
        <p14:section name="HWC - Leslie" id="{8000072C-50A7-4FEA-B93A-B51B098E44C4}">
          <p14:sldIdLst>
            <p14:sldId id="512"/>
            <p14:sldId id="257"/>
            <p14:sldId id="311"/>
            <p14:sldId id="313"/>
            <p14:sldId id="314"/>
            <p14:sldId id="324"/>
          </p14:sldIdLst>
        </p14:section>
        <p14:section name="Update on Campuses- Travis Powell" id="{E00ADC87-2379-4D0C-82BC-5C40C764E7FE}">
          <p14:sldIdLst>
            <p14:sldId id="513"/>
            <p14:sldId id="503"/>
            <p14:sldId id="502"/>
          </p14:sldIdLst>
        </p14:section>
        <p14:section name="Budget Items - Bill and Shaun" id="{5DD43BC4-E0C9-4F3B-9E02-22281C60957B}">
          <p14:sldIdLst>
            <p14:sldId id="514"/>
            <p14:sldId id="510"/>
            <p14:sldId id="475"/>
            <p14:sldId id="506"/>
            <p14:sldId id="498"/>
            <p14:sldId id="462"/>
            <p14:sldId id="516"/>
            <p14:sldId id="464"/>
            <p14:sldId id="424"/>
            <p14:sldId id="416"/>
            <p14:sldId id="422"/>
            <p14:sldId id="515"/>
            <p14:sldId id="487"/>
            <p14:sldId id="494"/>
            <p14:sldId id="461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A50021"/>
    <a:srgbClr val="CC0000"/>
    <a:srgbClr val="660033"/>
    <a:srgbClr val="005495"/>
    <a:srgbClr val="990033"/>
    <a:srgbClr val="CCECFF"/>
    <a:srgbClr val="C4122F"/>
    <a:srgbClr val="F37021"/>
    <a:srgbClr val="007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50055C-11D0-437F-A2D2-9A2F805345E9}" v="362" dt="2023-01-30T20:27:48.6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5380" autoAdjust="0"/>
  </p:normalViewPr>
  <p:slideViewPr>
    <p:cSldViewPr>
      <p:cViewPr varScale="1">
        <p:scale>
          <a:sx n="62" d="100"/>
          <a:sy n="62" d="100"/>
        </p:scale>
        <p:origin x="76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5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122"/>
    </p:cViewPr>
  </p:sorterViewPr>
  <p:notesViewPr>
    <p:cSldViewPr>
      <p:cViewPr varScale="1">
        <p:scale>
          <a:sx n="67" d="100"/>
          <a:sy n="67" d="100"/>
        </p:scale>
        <p:origin x="324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school or less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0.42899999999999999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82-4B0E-8F8B-435B4940C2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 college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E82-4B0E-8F8B-435B4940C25F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82-4B0E-8F8B-435B4940C25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Certificate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0.13300000000000001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82-4B0E-8F8B-435B4940C25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Associate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82-4B0E-8F8B-435B4940C25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Bachelor's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0.0%</c:formatCode>
                <c:ptCount val="1"/>
                <c:pt idx="0">
                  <c:v>0.16300000000000001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82-4B0E-8F8B-435B4940C25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Graduate or Higher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0.0%</c:formatCode>
                <c:ptCount val="1"/>
                <c:pt idx="0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E82-4B0E-8F8B-435B4940C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62368576"/>
        <c:axId val="462368992"/>
      </c:barChart>
      <c:catAx>
        <c:axId val="462368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2368992"/>
        <c:crosses val="autoZero"/>
        <c:auto val="1"/>
        <c:lblAlgn val="ctr"/>
        <c:lblOffset val="100"/>
        <c:noMultiLvlLbl val="0"/>
      </c:catAx>
      <c:valAx>
        <c:axId val="462368992"/>
        <c:scaling>
          <c:orientation val="minMax"/>
          <c:max val="1"/>
        </c:scaling>
        <c:delete val="1"/>
        <c:axPos val="b"/>
        <c:numFmt formatCode="0.0%" sourceLinked="1"/>
        <c:majorTickMark val="out"/>
        <c:minorTickMark val="none"/>
        <c:tickLblPos val="nextTo"/>
        <c:crossAx val="462368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40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Program Focus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41-4171-AF51-74D4753F9D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84-4E7B-ACBA-DE41C39E08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84-4E7B-ACBA-DE41C39E08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84-4E7B-ACBA-DE41C39E088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384-4E7B-ACBA-DE41C39E088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384-4E7B-ACBA-DE41C39E088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384-4E7B-ACBA-DE41C39E088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384-4E7B-ACBA-DE41C39E088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384-4E7B-ACBA-DE41C39E088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384-4E7B-ACBA-DE41C39E088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384-4E7B-ACBA-DE41C39E088A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384-4E7B-ACBA-DE41C39E088A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D384-4E7B-ACBA-DE41C39E088A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D384-4E7B-ACBA-DE41C39E088A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C41-4171-AF51-74D4753F9D3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D384-4E7B-ACBA-DE41C39E088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C41-4171-AF51-74D4753F9D3F}"/>
                </c:ext>
              </c:extLst>
            </c:dLbl>
            <c:dLbl>
              <c:idx val="14"/>
              <c:layout>
                <c:manualLayout>
                  <c:x val="1.6404648689927338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41-4171-AF51-74D4753F9D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2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Sheet1!$A$2:$A$17</c:f>
              <c:strCache>
                <c:ptCount val="16"/>
                <c:pt idx="0">
                  <c:v>Nursing</c:v>
                </c:pt>
                <c:pt idx="1">
                  <c:v>Imaging</c:v>
                </c:pt>
                <c:pt idx="2">
                  <c:v>Physicians</c:v>
                </c:pt>
                <c:pt idx="3">
                  <c:v>Pharmacy Tech</c:v>
                </c:pt>
                <c:pt idx="4">
                  <c:v>Medical Lab Tech</c:v>
                </c:pt>
                <c:pt idx="5">
                  <c:v>Medication Aide</c:v>
                </c:pt>
                <c:pt idx="6">
                  <c:v>Respiratory Therapist</c:v>
                </c:pt>
                <c:pt idx="7">
                  <c:v>Physical Therapy</c:v>
                </c:pt>
                <c:pt idx="8">
                  <c:v>Mental Health Practitioner</c:v>
                </c:pt>
                <c:pt idx="9">
                  <c:v>PTAs</c:v>
                </c:pt>
                <c:pt idx="10">
                  <c:v>Sterile Processing</c:v>
                </c:pt>
                <c:pt idx="11">
                  <c:v>Phlebotomist</c:v>
                </c:pt>
                <c:pt idx="12">
                  <c:v>Medical Assistant</c:v>
                </c:pt>
                <c:pt idx="13">
                  <c:v>EMT</c:v>
                </c:pt>
                <c:pt idx="14">
                  <c:v>PA</c:v>
                </c:pt>
                <c:pt idx="15">
                  <c:v>Surgical Tech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24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  <c:pt idx="7">
                  <c:v>3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3</c:v>
                </c:pt>
                <c:pt idx="12">
                  <c:v>2</c:v>
                </c:pt>
                <c:pt idx="13">
                  <c:v>3</c:v>
                </c:pt>
                <c:pt idx="14">
                  <c:v>1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41-4171-AF51-74D4753F9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62E-4544-9AF4-9F6EC0136989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2E-4544-9AF4-9F6EC01369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2E-4544-9AF4-9F6EC013698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048EA42-D718-46C3-A754-23F1EE19297D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r>
                      <a:rPr lang="en-US"/>
                      <a:t>$20M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62E-4544-9AF4-9F6EC0136989}"/>
                </c:ext>
              </c:extLst>
            </c:dLbl>
            <c:dLbl>
              <c:idx val="1"/>
              <c:layout>
                <c:manualLayout>
                  <c:x val="-0.30377546546299466"/>
                  <c:y val="0.18098067287043665"/>
                </c:manualLayout>
              </c:layout>
              <c:tx>
                <c:rich>
                  <a:bodyPr/>
                  <a:lstStyle/>
                  <a:p>
                    <a:fld id="{3A352A83-694E-41D4-A1F4-1FA1E62AC366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r>
                      <a:rPr lang="en-US"/>
                      <a:t>$10M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62E-4544-9AF4-9F6EC0136989}"/>
                </c:ext>
              </c:extLst>
            </c:dLbl>
            <c:dLbl>
              <c:idx val="2"/>
              <c:layout>
                <c:manualLayout>
                  <c:x val="-7.7156234692428716E-2"/>
                  <c:y val="-3.95667302950767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5996B157-34AB-4C4D-B4C3-2D12C417389A}" type="CATEGORYNAME">
                      <a: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algn="l">
                        <a:defRPr sz="2000" b="0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2000" baseline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l"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$10M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2377866627507055"/>
                      <c:h val="0.446668257376918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62E-4544-9AF4-9F6EC0136989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UK</c:v>
                </c:pt>
                <c:pt idx="1">
                  <c:v>UofL</c:v>
                </c:pt>
                <c:pt idx="2">
                  <c:v>Comprehensive University Excellence Trust Fund</c:v>
                </c:pt>
              </c:strCache>
            </c:strRef>
          </c:cat>
          <c:val>
            <c:numRef>
              <c:f>Sheet1!$B$2:$B$4</c:f>
              <c:numCache>
                <c:formatCode>_("$"* #,##0_);_("$"* \(#,##0\);_("$"* "-"??_);_(@_)</c:formatCode>
                <c:ptCount val="3"/>
                <c:pt idx="0">
                  <c:v>20000000</c:v>
                </c:pt>
                <c:pt idx="1">
                  <c:v>10000000</c:v>
                </c:pt>
                <c:pt idx="2">
                  <c:v>10000000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2E-4544-9AF4-9F6EC0136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>
                <a:solidFill>
                  <a:schemeClr val="tx1"/>
                </a:solidFill>
              </a:rPr>
              <a:t>Shares of the CUET Fund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EKU</c:v>
                </c:pt>
              </c:strCache>
            </c:strRef>
          </c:tx>
          <c:spPr>
            <a:solidFill>
              <a:srgbClr val="6600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_("$"* #,##0_);_("$"* \(#,##0\);_("$"* "-"??_);_(@_)</c:formatCode>
                <c:ptCount val="1"/>
                <c:pt idx="0">
                  <c:v>2227800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C5-4F07-9CC2-0EF6D8528D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KSU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_("$"* #,##0_);_("$"* \(#,##0\);_("$"* "-"??_);_(@_)</c:formatCode>
                <c:ptCount val="1"/>
                <c:pt idx="0">
                  <c:v>667800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C5-4F07-9CC2-0EF6D8528D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Morehead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_("$"* #,##0_);_("$"* \(#,##0\);_("$"* "-"??_);_(@_)</c:formatCode>
                <c:ptCount val="1"/>
                <c:pt idx="0">
                  <c:v>1279000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C5-4F07-9CC2-0EF6D8528D2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Murray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_("$"* #,##0_);_("$"* \(#,##0\);_("$"* "-"??_);_(@_)</c:formatCode>
                <c:ptCount val="1"/>
                <c:pt idx="0">
                  <c:v>1484900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C5-4F07-9CC2-0EF6D8528D2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NKU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_("$"* #,##0_);_("$"* \(#,##0\);_("$"* "-"??_);_(@_)</c:formatCode>
                <c:ptCount val="1"/>
                <c:pt idx="0">
                  <c:v>1864600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C5-4F07-9CC2-0EF6D8528D2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WKU</c:v>
                </c:pt>
              </c:strCache>
            </c:strRef>
          </c:tx>
          <c:spPr>
            <a:solidFill>
              <a:srgbClr val="A5002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_("$"* #,##0_);_("$"* \(#,##0\);_("$"* "-"??_);_(@_)</c:formatCode>
                <c:ptCount val="1"/>
                <c:pt idx="0">
                  <c:v>2475900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DC5-4F07-9CC2-0EF6D8528D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8484335"/>
        <c:axId val="1898476015"/>
      </c:barChart>
      <c:catAx>
        <c:axId val="189848433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98476015"/>
        <c:crosses val="autoZero"/>
        <c:auto val="1"/>
        <c:lblAlgn val="ctr"/>
        <c:lblOffset val="100"/>
        <c:noMultiLvlLbl val="0"/>
      </c:catAx>
      <c:valAx>
        <c:axId val="1898476015"/>
        <c:scaling>
          <c:orientation val="minMax"/>
          <c:max val="10000000"/>
        </c:scaling>
        <c:delete val="1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1898484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30075705946715E-2"/>
          <c:y val="0.15960254968128984"/>
          <c:w val="0.97593984858810656"/>
          <c:h val="0.811296921218181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Personnel and Operating Costs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  <c:pt idx="14">
                  <c:v>2020-21</c:v>
                </c:pt>
                <c:pt idx="15">
                  <c:v>2021-22</c:v>
                </c:pt>
              </c:strCache>
            </c:strRef>
          </c:cat>
          <c:val>
            <c:numRef>
              <c:f>Sheet1!$B$2:$B$17</c:f>
              <c:numCache>
                <c:formatCode>_("$"* #,##0.0_);_("$"* \(#,##0.0\);_("$"* "-"??_);_(@_)</c:formatCode>
                <c:ptCount val="16"/>
                <c:pt idx="0">
                  <c:v>11.1</c:v>
                </c:pt>
                <c:pt idx="1">
                  <c:v>11.5</c:v>
                </c:pt>
                <c:pt idx="2">
                  <c:v>7.7</c:v>
                </c:pt>
                <c:pt idx="3">
                  <c:v>7.7</c:v>
                </c:pt>
                <c:pt idx="4">
                  <c:v>7.3</c:v>
                </c:pt>
                <c:pt idx="5">
                  <c:v>7.2</c:v>
                </c:pt>
                <c:pt idx="6">
                  <c:v>6.5</c:v>
                </c:pt>
                <c:pt idx="7">
                  <c:v>6.7</c:v>
                </c:pt>
                <c:pt idx="8">
                  <c:v>6.6</c:v>
                </c:pt>
                <c:pt idx="9">
                  <c:v>7.1</c:v>
                </c:pt>
                <c:pt idx="10">
                  <c:v>6.4</c:v>
                </c:pt>
                <c:pt idx="11">
                  <c:v>5.0999999999999996</c:v>
                </c:pt>
                <c:pt idx="12">
                  <c:v>5.0999999999999996</c:v>
                </c:pt>
                <c:pt idx="13">
                  <c:v>5.0999999999999996</c:v>
                </c:pt>
                <c:pt idx="14">
                  <c:v>6</c:v>
                </c:pt>
                <c:pt idx="1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4E-4AC8-AC61-A0AF5F7C15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Retirement Contribution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  <c:pt idx="14">
                  <c:v>2020-21</c:v>
                </c:pt>
                <c:pt idx="15">
                  <c:v>2021-22</c:v>
                </c:pt>
              </c:strCache>
            </c:strRef>
          </c:cat>
          <c:val>
            <c:numRef>
              <c:f>Sheet1!$C$2:$C$17</c:f>
              <c:numCache>
                <c:formatCode>_("$"* #,##0.0_);_("$"* \(#,##0.0\);_("$"* "-"??_);_(@_)</c:formatCode>
                <c:ptCount val="16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0.6</c:v>
                </c:pt>
                <c:pt idx="5">
                  <c:v>0.6</c:v>
                </c:pt>
                <c:pt idx="6">
                  <c:v>0.6</c:v>
                </c:pt>
                <c:pt idx="7">
                  <c:v>0.7</c:v>
                </c:pt>
                <c:pt idx="8">
                  <c:v>0.9</c:v>
                </c:pt>
                <c:pt idx="9">
                  <c:v>1</c:v>
                </c:pt>
                <c:pt idx="10">
                  <c:v>1.2</c:v>
                </c:pt>
                <c:pt idx="11">
                  <c:v>1.2</c:v>
                </c:pt>
                <c:pt idx="12">
                  <c:v>1.7</c:v>
                </c:pt>
                <c:pt idx="13">
                  <c:v>1.5</c:v>
                </c:pt>
                <c:pt idx="14">
                  <c:v>1.2</c:v>
                </c:pt>
                <c:pt idx="15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4E-4AC8-AC61-A0AF5F7C15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1261771280"/>
        <c:axId val="1261766704"/>
      </c:barChart>
      <c:catAx>
        <c:axId val="126177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61766704"/>
        <c:crosses val="autoZero"/>
        <c:auto val="1"/>
        <c:lblAlgn val="ctr"/>
        <c:lblOffset val="100"/>
        <c:noMultiLvlLbl val="0"/>
      </c:catAx>
      <c:valAx>
        <c:axId val="1261766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_);_(&quot;$&quot;* \(#,##0.0\);_(&quot;$&quot;* &quot;-&quot;??_);_(@_)" sourceLinked="1"/>
        <c:majorTickMark val="none"/>
        <c:minorTickMark val="none"/>
        <c:tickLblPos val="nextTo"/>
        <c:crossAx val="126177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6827359888369163E-3"/>
          <c:y val="2.3942423863683709E-2"/>
          <c:w val="0.41658998246898488"/>
          <c:h val="5.08898887639045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85110D-C6B8-4BA0-BC12-94E679645ADF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D4DF0F-A1C5-4C43-A238-C24C02A48F2E}">
      <dgm:prSet phldrT="[Text]" custT="1"/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Overall</a:t>
          </a:r>
          <a:b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dirty="0">
              <a:latin typeface="Arial Black" panose="020B0A04020102020204" pitchFamily="34" charset="0"/>
              <a:cs typeface="Arial" panose="020B0604020202020204" pitchFamily="34" charset="0"/>
            </a:rPr>
            <a:t>3.7%</a:t>
          </a:r>
          <a:endParaRPr lang="en-US" sz="2200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B84A62E1-83E9-466F-8D5B-EF5D7A662C27}" type="parTrans" cxnId="{E1E3769C-DF51-42B8-80B9-98B7803304F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5C5403-98A6-4362-9B21-B727C927CE95}" type="sibTrans" cxnId="{E1E3769C-DF51-42B8-80B9-98B7803304F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08D16B-E8CE-467F-AF29-6C3956AA6911}">
      <dgm:prSet phldrT="[Text]" custT="1"/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Undergraduate Level</a:t>
          </a:r>
          <a:b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dirty="0">
              <a:latin typeface="Arial Black" panose="020B0A04020102020204" pitchFamily="34" charset="0"/>
              <a:cs typeface="Arial" panose="020B0604020202020204" pitchFamily="34" charset="0"/>
            </a:rPr>
            <a:t>5.9%</a:t>
          </a:r>
          <a:endParaRPr lang="en-US" sz="2200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43DB489D-5E7D-478C-80A6-92E9E97FAC29}" type="parTrans" cxnId="{45BAF2C6-9E17-414C-B996-4847B521940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9DE1B6-7419-48AC-AE8E-86BE4E99052A}" type="sibTrans" cxnId="{45BAF2C6-9E17-414C-B996-4847B521940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823434-C6CD-4659-8CC7-3FF2E2FF462C}">
      <dgm:prSet phldrT="[Text]" custT="1"/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Certificate Level</a:t>
          </a:r>
          <a:b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dirty="0">
              <a:latin typeface="Arial Black" panose="020B0A04020102020204" pitchFamily="34" charset="0"/>
              <a:cs typeface="Arial" panose="020B0604020202020204" pitchFamily="34" charset="0"/>
            </a:rPr>
            <a:t>27.9%</a:t>
          </a:r>
          <a:endParaRPr lang="en-US" sz="2200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946F510A-DE21-4476-ACC2-8727F564B820}" type="parTrans" cxnId="{5FCEB6A5-277F-412F-9EDD-1EC3F8A8BEA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FEEE5A-393E-4367-A774-EEDC9E249C73}" type="sibTrans" cxnId="{5FCEB6A5-277F-412F-9EDD-1EC3F8A8BEA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741245-91F7-477D-947D-FAE139026C80}">
      <dgm:prSet phldrT="[Text]" custT="1"/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Associate Level</a:t>
          </a:r>
          <a:b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dirty="0">
              <a:latin typeface="Arial Black" panose="020B0A04020102020204" pitchFamily="34" charset="0"/>
              <a:cs typeface="Arial" panose="020B0604020202020204" pitchFamily="34" charset="0"/>
            </a:rPr>
            <a:t>4.2%</a:t>
          </a:r>
          <a:endParaRPr lang="en-US" sz="2200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B19E2FB2-8FE9-48A9-A1D9-201735E26A7F}" type="parTrans" cxnId="{25490AAB-7B87-4BA8-A8F5-61870B58614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07ECD2-7F41-467F-90B0-76CC241B91D1}" type="sibTrans" cxnId="{25490AAB-7B87-4BA8-A8F5-61870B58614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D1C362-C9C7-45AA-A150-681312F84089}">
      <dgm:prSet phldrT="[Text]" custT="1"/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Baccalaureate Level</a:t>
          </a:r>
          <a:b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dirty="0">
              <a:latin typeface="Arial Black" panose="020B0A04020102020204" pitchFamily="34" charset="0"/>
              <a:cs typeface="Arial" panose="020B0604020202020204" pitchFamily="34" charset="0"/>
            </a:rPr>
            <a:t>6.4%</a:t>
          </a:r>
          <a:endParaRPr lang="en-US" sz="2200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74C7A376-66A0-4A70-AE0C-E842E41D0BA0}" type="parTrans" cxnId="{71504F74-4BBE-40DD-836D-573AA81CF10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C43AE5-E30F-44E3-B466-C27CA785DC3B}" type="sibTrans" cxnId="{71504F74-4BBE-40DD-836D-573AA81CF10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77570E-5755-43BD-BE0C-36EB4745EAF4}" type="pres">
      <dgm:prSet presAssocID="{E285110D-C6B8-4BA0-BC12-94E679645A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D16BE4E-4C55-440A-A04C-6A04508EBD62}" type="pres">
      <dgm:prSet presAssocID="{69D4DF0F-A1C5-4C43-A238-C24C02A48F2E}" presName="hierRoot1" presStyleCnt="0"/>
      <dgm:spPr/>
    </dgm:pt>
    <dgm:pt modelId="{3825CAB2-A0FF-4714-92CB-842217EEC40E}" type="pres">
      <dgm:prSet presAssocID="{69D4DF0F-A1C5-4C43-A238-C24C02A48F2E}" presName="composite" presStyleCnt="0"/>
      <dgm:spPr/>
    </dgm:pt>
    <dgm:pt modelId="{28A16E6B-9F62-4B77-8DCC-7D038148F4FF}" type="pres">
      <dgm:prSet presAssocID="{69D4DF0F-A1C5-4C43-A238-C24C02A48F2E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gnal with solid fill"/>
        </a:ext>
      </dgm:extLst>
    </dgm:pt>
    <dgm:pt modelId="{EF495D24-7D98-4CE1-AA1A-48745DBCF339}" type="pres">
      <dgm:prSet presAssocID="{69D4DF0F-A1C5-4C43-A238-C24C02A48F2E}" presName="text" presStyleLbl="revTx" presStyleIdx="0" presStyleCnt="5">
        <dgm:presLayoutVars>
          <dgm:chPref val="3"/>
        </dgm:presLayoutVars>
      </dgm:prSet>
      <dgm:spPr/>
    </dgm:pt>
    <dgm:pt modelId="{445D3265-293D-40C5-9AEF-40F8CB19EAEA}" type="pres">
      <dgm:prSet presAssocID="{69D4DF0F-A1C5-4C43-A238-C24C02A48F2E}" presName="hierChild2" presStyleCnt="0"/>
      <dgm:spPr/>
    </dgm:pt>
    <dgm:pt modelId="{1A96E83E-60BF-4CBE-9CCE-2ECB9C32BA4B}" type="pres">
      <dgm:prSet presAssocID="{43DB489D-5E7D-478C-80A6-92E9E97FAC29}" presName="Name10" presStyleLbl="parChTrans1D2" presStyleIdx="0" presStyleCnt="1"/>
      <dgm:spPr/>
    </dgm:pt>
    <dgm:pt modelId="{3E4AF362-F17B-49BD-9524-989F82971CAC}" type="pres">
      <dgm:prSet presAssocID="{AB08D16B-E8CE-467F-AF29-6C3956AA6911}" presName="hierRoot2" presStyleCnt="0"/>
      <dgm:spPr/>
    </dgm:pt>
    <dgm:pt modelId="{E8BE3B37-5C1C-4ECA-951D-7F4BA3A3BCA0}" type="pres">
      <dgm:prSet presAssocID="{AB08D16B-E8CE-467F-AF29-6C3956AA6911}" presName="composite2" presStyleCnt="0"/>
      <dgm:spPr/>
    </dgm:pt>
    <dgm:pt modelId="{3780D8C6-A931-4F54-9168-5484BEC43C27}" type="pres">
      <dgm:prSet presAssocID="{AB08D16B-E8CE-467F-AF29-6C3956AA6911}" presName="image2" presStyleLbl="node2" presStyleIdx="0" presStyleCnt="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 with solid fill"/>
        </a:ext>
      </dgm:extLst>
    </dgm:pt>
    <dgm:pt modelId="{7562DFB1-7342-46BC-9A97-B0666756EB90}" type="pres">
      <dgm:prSet presAssocID="{AB08D16B-E8CE-467F-AF29-6C3956AA6911}" presName="text2" presStyleLbl="revTx" presStyleIdx="1" presStyleCnt="5">
        <dgm:presLayoutVars>
          <dgm:chPref val="3"/>
        </dgm:presLayoutVars>
      </dgm:prSet>
      <dgm:spPr/>
    </dgm:pt>
    <dgm:pt modelId="{66973C29-C714-46E3-9946-2140626A228E}" type="pres">
      <dgm:prSet presAssocID="{AB08D16B-E8CE-467F-AF29-6C3956AA6911}" presName="hierChild3" presStyleCnt="0"/>
      <dgm:spPr/>
    </dgm:pt>
    <dgm:pt modelId="{E94F51AA-F21B-448E-B872-2A651254B1DF}" type="pres">
      <dgm:prSet presAssocID="{946F510A-DE21-4476-ACC2-8727F564B820}" presName="Name17" presStyleLbl="parChTrans1D3" presStyleIdx="0" presStyleCnt="3"/>
      <dgm:spPr/>
    </dgm:pt>
    <dgm:pt modelId="{353E9262-7D88-4F6C-8846-FC1E67BE9A82}" type="pres">
      <dgm:prSet presAssocID="{34823434-C6CD-4659-8CC7-3FF2E2FF462C}" presName="hierRoot3" presStyleCnt="0"/>
      <dgm:spPr/>
    </dgm:pt>
    <dgm:pt modelId="{47D7CD8E-95F5-44F0-A056-E7F1DEE2B8A8}" type="pres">
      <dgm:prSet presAssocID="{34823434-C6CD-4659-8CC7-3FF2E2FF462C}" presName="composite3" presStyleCnt="0"/>
      <dgm:spPr/>
    </dgm:pt>
    <dgm:pt modelId="{1C337B8C-8116-4D2B-97CE-756983F5305F}" type="pres">
      <dgm:prSet presAssocID="{34823434-C6CD-4659-8CC7-3FF2E2FF462C}" presName="image3" presStyleLbl="node3" presStyleIdx="0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with solid fill"/>
        </a:ext>
      </dgm:extLst>
    </dgm:pt>
    <dgm:pt modelId="{8397A070-9901-47FB-AE54-5D7FEDED8535}" type="pres">
      <dgm:prSet presAssocID="{34823434-C6CD-4659-8CC7-3FF2E2FF462C}" presName="text3" presStyleLbl="revTx" presStyleIdx="2" presStyleCnt="5">
        <dgm:presLayoutVars>
          <dgm:chPref val="3"/>
        </dgm:presLayoutVars>
      </dgm:prSet>
      <dgm:spPr/>
    </dgm:pt>
    <dgm:pt modelId="{4BE1303E-0AFE-49B1-B93E-450D9053F734}" type="pres">
      <dgm:prSet presAssocID="{34823434-C6CD-4659-8CC7-3FF2E2FF462C}" presName="hierChild4" presStyleCnt="0"/>
      <dgm:spPr/>
    </dgm:pt>
    <dgm:pt modelId="{2BC4EF4D-60A2-43C4-BC2A-1B81EFA3CF0C}" type="pres">
      <dgm:prSet presAssocID="{B19E2FB2-8FE9-48A9-A1D9-201735E26A7F}" presName="Name17" presStyleLbl="parChTrans1D3" presStyleIdx="1" presStyleCnt="3"/>
      <dgm:spPr/>
    </dgm:pt>
    <dgm:pt modelId="{0DDE3E3E-6337-4200-9E74-C23ABF2B4349}" type="pres">
      <dgm:prSet presAssocID="{50741245-91F7-477D-947D-FAE139026C80}" presName="hierRoot3" presStyleCnt="0"/>
      <dgm:spPr/>
    </dgm:pt>
    <dgm:pt modelId="{D111056F-10CD-49E3-ACFE-2E1ACBBC6805}" type="pres">
      <dgm:prSet presAssocID="{50741245-91F7-477D-947D-FAE139026C80}" presName="composite3" presStyleCnt="0"/>
      <dgm:spPr/>
    </dgm:pt>
    <dgm:pt modelId="{3A0DE5A7-D51D-40BD-AB2F-05666A84FE2F}" type="pres">
      <dgm:prSet presAssocID="{50741245-91F7-477D-947D-FAE139026C80}" presName="image3" presStyleLbl="node3" presStyleIdx="1" presStyleCnt="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 with solid fill"/>
        </a:ext>
      </dgm:extLst>
    </dgm:pt>
    <dgm:pt modelId="{996EA1DB-CBDF-450A-BEA3-21FC3F9702A7}" type="pres">
      <dgm:prSet presAssocID="{50741245-91F7-477D-947D-FAE139026C80}" presName="text3" presStyleLbl="revTx" presStyleIdx="3" presStyleCnt="5">
        <dgm:presLayoutVars>
          <dgm:chPref val="3"/>
        </dgm:presLayoutVars>
      </dgm:prSet>
      <dgm:spPr/>
    </dgm:pt>
    <dgm:pt modelId="{A2641D6C-3312-47C4-AE19-D0F65BE233AD}" type="pres">
      <dgm:prSet presAssocID="{50741245-91F7-477D-947D-FAE139026C80}" presName="hierChild4" presStyleCnt="0"/>
      <dgm:spPr/>
    </dgm:pt>
    <dgm:pt modelId="{B6EC6595-0D28-49C4-8C03-99C2D90CDA9D}" type="pres">
      <dgm:prSet presAssocID="{74C7A376-66A0-4A70-AE0C-E842E41D0BA0}" presName="Name17" presStyleLbl="parChTrans1D3" presStyleIdx="2" presStyleCnt="3"/>
      <dgm:spPr/>
    </dgm:pt>
    <dgm:pt modelId="{AC90048C-04FC-4D5D-B71A-BA836B3CC985}" type="pres">
      <dgm:prSet presAssocID="{74D1C362-C9C7-45AA-A150-681312F84089}" presName="hierRoot3" presStyleCnt="0"/>
      <dgm:spPr/>
    </dgm:pt>
    <dgm:pt modelId="{803A242D-054B-4BBE-9964-6967D1FB794B}" type="pres">
      <dgm:prSet presAssocID="{74D1C362-C9C7-45AA-A150-681312F84089}" presName="composite3" presStyleCnt="0"/>
      <dgm:spPr/>
    </dgm:pt>
    <dgm:pt modelId="{0672DE08-D88E-4072-91D1-8FBF6F8E7C85}" type="pres">
      <dgm:prSet presAssocID="{74D1C362-C9C7-45AA-A150-681312F84089}" presName="image3" presStyleLbl="node3" presStyleIdx="2" presStyleCnt="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 with solid fill"/>
        </a:ext>
      </dgm:extLst>
    </dgm:pt>
    <dgm:pt modelId="{E87A851B-17AB-4980-B3D0-A002CA8270C2}" type="pres">
      <dgm:prSet presAssocID="{74D1C362-C9C7-45AA-A150-681312F84089}" presName="text3" presStyleLbl="revTx" presStyleIdx="4" presStyleCnt="5">
        <dgm:presLayoutVars>
          <dgm:chPref val="3"/>
        </dgm:presLayoutVars>
      </dgm:prSet>
      <dgm:spPr/>
    </dgm:pt>
    <dgm:pt modelId="{043C7A02-2F34-4C96-9102-B5D5B986E66F}" type="pres">
      <dgm:prSet presAssocID="{74D1C362-C9C7-45AA-A150-681312F84089}" presName="hierChild4" presStyleCnt="0"/>
      <dgm:spPr/>
    </dgm:pt>
  </dgm:ptLst>
  <dgm:cxnLst>
    <dgm:cxn modelId="{9E6F5201-2EE1-4EF3-8512-3ED36C20DF66}" type="presOf" srcId="{946F510A-DE21-4476-ACC2-8727F564B820}" destId="{E94F51AA-F21B-448E-B872-2A651254B1DF}" srcOrd="0" destOrd="0" presId="urn:microsoft.com/office/officeart/2009/layout/CirclePictureHierarchy"/>
    <dgm:cxn modelId="{158F9E0C-CB9C-42A3-8057-ABBA88CDF3B7}" type="presOf" srcId="{69D4DF0F-A1C5-4C43-A238-C24C02A48F2E}" destId="{EF495D24-7D98-4CE1-AA1A-48745DBCF339}" srcOrd="0" destOrd="0" presId="urn:microsoft.com/office/officeart/2009/layout/CirclePictureHierarchy"/>
    <dgm:cxn modelId="{8615F60C-C5A9-4023-BEB2-4A0B678A60BA}" type="presOf" srcId="{74C7A376-66A0-4A70-AE0C-E842E41D0BA0}" destId="{B6EC6595-0D28-49C4-8C03-99C2D90CDA9D}" srcOrd="0" destOrd="0" presId="urn:microsoft.com/office/officeart/2009/layout/CirclePictureHierarchy"/>
    <dgm:cxn modelId="{C9FDAA35-AA96-4D8F-986E-B54CAC47FB60}" type="presOf" srcId="{E285110D-C6B8-4BA0-BC12-94E679645ADF}" destId="{6777570E-5755-43BD-BE0C-36EB4745EAF4}" srcOrd="0" destOrd="0" presId="urn:microsoft.com/office/officeart/2009/layout/CirclePictureHierarchy"/>
    <dgm:cxn modelId="{96D5D836-BE04-494D-977C-51BD7A24AA00}" type="presOf" srcId="{43DB489D-5E7D-478C-80A6-92E9E97FAC29}" destId="{1A96E83E-60BF-4CBE-9CCE-2ECB9C32BA4B}" srcOrd="0" destOrd="0" presId="urn:microsoft.com/office/officeart/2009/layout/CirclePictureHierarchy"/>
    <dgm:cxn modelId="{2F377E70-7C9F-422A-A7DB-02EEF0F15D24}" type="presOf" srcId="{74D1C362-C9C7-45AA-A150-681312F84089}" destId="{E87A851B-17AB-4980-B3D0-A002CA8270C2}" srcOrd="0" destOrd="0" presId="urn:microsoft.com/office/officeart/2009/layout/CirclePictureHierarchy"/>
    <dgm:cxn modelId="{71504F74-4BBE-40DD-836D-573AA81CF100}" srcId="{AB08D16B-E8CE-467F-AF29-6C3956AA6911}" destId="{74D1C362-C9C7-45AA-A150-681312F84089}" srcOrd="2" destOrd="0" parTransId="{74C7A376-66A0-4A70-AE0C-E842E41D0BA0}" sibTransId="{70C43AE5-E30F-44E3-B466-C27CA785DC3B}"/>
    <dgm:cxn modelId="{F3D6B886-49A5-4B2C-A464-89FD2E3C7190}" type="presOf" srcId="{AB08D16B-E8CE-467F-AF29-6C3956AA6911}" destId="{7562DFB1-7342-46BC-9A97-B0666756EB90}" srcOrd="0" destOrd="0" presId="urn:microsoft.com/office/officeart/2009/layout/CirclePictureHierarchy"/>
    <dgm:cxn modelId="{E1E3769C-DF51-42B8-80B9-98B7803304FE}" srcId="{E285110D-C6B8-4BA0-BC12-94E679645ADF}" destId="{69D4DF0F-A1C5-4C43-A238-C24C02A48F2E}" srcOrd="0" destOrd="0" parTransId="{B84A62E1-83E9-466F-8D5B-EF5D7A662C27}" sibTransId="{0A5C5403-98A6-4362-9B21-B727C927CE95}"/>
    <dgm:cxn modelId="{5FCEB6A5-277F-412F-9EDD-1EC3F8A8BEAE}" srcId="{AB08D16B-E8CE-467F-AF29-6C3956AA6911}" destId="{34823434-C6CD-4659-8CC7-3FF2E2FF462C}" srcOrd="0" destOrd="0" parTransId="{946F510A-DE21-4476-ACC2-8727F564B820}" sibTransId="{90FEEE5A-393E-4367-A774-EEDC9E249C73}"/>
    <dgm:cxn modelId="{25490AAB-7B87-4BA8-A8F5-61870B58614D}" srcId="{AB08D16B-E8CE-467F-AF29-6C3956AA6911}" destId="{50741245-91F7-477D-947D-FAE139026C80}" srcOrd="1" destOrd="0" parTransId="{B19E2FB2-8FE9-48A9-A1D9-201735E26A7F}" sibTransId="{D407ECD2-7F41-467F-90B0-76CC241B91D1}"/>
    <dgm:cxn modelId="{45BAF2C6-9E17-414C-B996-4847B521940C}" srcId="{69D4DF0F-A1C5-4C43-A238-C24C02A48F2E}" destId="{AB08D16B-E8CE-467F-AF29-6C3956AA6911}" srcOrd="0" destOrd="0" parTransId="{43DB489D-5E7D-478C-80A6-92E9E97FAC29}" sibTransId="{399DE1B6-7419-48AC-AE8E-86BE4E99052A}"/>
    <dgm:cxn modelId="{4AA364E9-D249-46AE-99B9-67B89AA4E9BA}" type="presOf" srcId="{50741245-91F7-477D-947D-FAE139026C80}" destId="{996EA1DB-CBDF-450A-BEA3-21FC3F9702A7}" srcOrd="0" destOrd="0" presId="urn:microsoft.com/office/officeart/2009/layout/CirclePictureHierarchy"/>
    <dgm:cxn modelId="{3E27DEEA-6A4A-4DD8-B523-00E79ECFC7B1}" type="presOf" srcId="{34823434-C6CD-4659-8CC7-3FF2E2FF462C}" destId="{8397A070-9901-47FB-AE54-5D7FEDED8535}" srcOrd="0" destOrd="0" presId="urn:microsoft.com/office/officeart/2009/layout/CirclePictureHierarchy"/>
    <dgm:cxn modelId="{E8E51FF0-C11E-41CF-98CE-AA72BD8DCFA3}" type="presOf" srcId="{B19E2FB2-8FE9-48A9-A1D9-201735E26A7F}" destId="{2BC4EF4D-60A2-43C4-BC2A-1B81EFA3CF0C}" srcOrd="0" destOrd="0" presId="urn:microsoft.com/office/officeart/2009/layout/CirclePictureHierarchy"/>
    <dgm:cxn modelId="{6F073D24-5737-4AF9-BA5E-A2782CEFE119}" type="presParOf" srcId="{6777570E-5755-43BD-BE0C-36EB4745EAF4}" destId="{1D16BE4E-4C55-440A-A04C-6A04508EBD62}" srcOrd="0" destOrd="0" presId="urn:microsoft.com/office/officeart/2009/layout/CirclePictureHierarchy"/>
    <dgm:cxn modelId="{5F0391C6-B5E9-4192-AEFF-12CAF6CBAABD}" type="presParOf" srcId="{1D16BE4E-4C55-440A-A04C-6A04508EBD62}" destId="{3825CAB2-A0FF-4714-92CB-842217EEC40E}" srcOrd="0" destOrd="0" presId="urn:microsoft.com/office/officeart/2009/layout/CirclePictureHierarchy"/>
    <dgm:cxn modelId="{BE6D942F-605B-4E58-A0FF-F1E8297B2AA9}" type="presParOf" srcId="{3825CAB2-A0FF-4714-92CB-842217EEC40E}" destId="{28A16E6B-9F62-4B77-8DCC-7D038148F4FF}" srcOrd="0" destOrd="0" presId="urn:microsoft.com/office/officeart/2009/layout/CirclePictureHierarchy"/>
    <dgm:cxn modelId="{52153200-BC82-40DF-958B-C29F7985EFD7}" type="presParOf" srcId="{3825CAB2-A0FF-4714-92CB-842217EEC40E}" destId="{EF495D24-7D98-4CE1-AA1A-48745DBCF339}" srcOrd="1" destOrd="0" presId="urn:microsoft.com/office/officeart/2009/layout/CirclePictureHierarchy"/>
    <dgm:cxn modelId="{E9F1B04E-5A07-413A-B3A1-DA8968F1F499}" type="presParOf" srcId="{1D16BE4E-4C55-440A-A04C-6A04508EBD62}" destId="{445D3265-293D-40C5-9AEF-40F8CB19EAEA}" srcOrd="1" destOrd="0" presId="urn:microsoft.com/office/officeart/2009/layout/CirclePictureHierarchy"/>
    <dgm:cxn modelId="{37C85D7E-4F16-4A6D-98F8-6BD2E4A0C515}" type="presParOf" srcId="{445D3265-293D-40C5-9AEF-40F8CB19EAEA}" destId="{1A96E83E-60BF-4CBE-9CCE-2ECB9C32BA4B}" srcOrd="0" destOrd="0" presId="urn:microsoft.com/office/officeart/2009/layout/CirclePictureHierarchy"/>
    <dgm:cxn modelId="{7B345141-32B2-460E-AE04-279C049A144C}" type="presParOf" srcId="{445D3265-293D-40C5-9AEF-40F8CB19EAEA}" destId="{3E4AF362-F17B-49BD-9524-989F82971CAC}" srcOrd="1" destOrd="0" presId="urn:microsoft.com/office/officeart/2009/layout/CirclePictureHierarchy"/>
    <dgm:cxn modelId="{DF858E48-36BD-43A1-AB02-565A6DB8D9C3}" type="presParOf" srcId="{3E4AF362-F17B-49BD-9524-989F82971CAC}" destId="{E8BE3B37-5C1C-4ECA-951D-7F4BA3A3BCA0}" srcOrd="0" destOrd="0" presId="urn:microsoft.com/office/officeart/2009/layout/CirclePictureHierarchy"/>
    <dgm:cxn modelId="{084A08C8-D406-4E75-BA49-12437E58A39C}" type="presParOf" srcId="{E8BE3B37-5C1C-4ECA-951D-7F4BA3A3BCA0}" destId="{3780D8C6-A931-4F54-9168-5484BEC43C27}" srcOrd="0" destOrd="0" presId="urn:microsoft.com/office/officeart/2009/layout/CirclePictureHierarchy"/>
    <dgm:cxn modelId="{7FF06C3A-3EFF-444F-8441-F8300721ABB4}" type="presParOf" srcId="{E8BE3B37-5C1C-4ECA-951D-7F4BA3A3BCA0}" destId="{7562DFB1-7342-46BC-9A97-B0666756EB90}" srcOrd="1" destOrd="0" presId="urn:microsoft.com/office/officeart/2009/layout/CirclePictureHierarchy"/>
    <dgm:cxn modelId="{E2FF6D16-B8F8-42C3-A4DE-42A385D16637}" type="presParOf" srcId="{3E4AF362-F17B-49BD-9524-989F82971CAC}" destId="{66973C29-C714-46E3-9946-2140626A228E}" srcOrd="1" destOrd="0" presId="urn:microsoft.com/office/officeart/2009/layout/CirclePictureHierarchy"/>
    <dgm:cxn modelId="{9F367644-F23E-4E6A-9A34-83041F8A8612}" type="presParOf" srcId="{66973C29-C714-46E3-9946-2140626A228E}" destId="{E94F51AA-F21B-448E-B872-2A651254B1DF}" srcOrd="0" destOrd="0" presId="urn:microsoft.com/office/officeart/2009/layout/CirclePictureHierarchy"/>
    <dgm:cxn modelId="{38212176-CFC2-4147-BE4B-9597B1B302E5}" type="presParOf" srcId="{66973C29-C714-46E3-9946-2140626A228E}" destId="{353E9262-7D88-4F6C-8846-FC1E67BE9A82}" srcOrd="1" destOrd="0" presId="urn:microsoft.com/office/officeart/2009/layout/CirclePictureHierarchy"/>
    <dgm:cxn modelId="{4047FEF7-DC96-440F-8B23-4401C4A4DE46}" type="presParOf" srcId="{353E9262-7D88-4F6C-8846-FC1E67BE9A82}" destId="{47D7CD8E-95F5-44F0-A056-E7F1DEE2B8A8}" srcOrd="0" destOrd="0" presId="urn:microsoft.com/office/officeart/2009/layout/CirclePictureHierarchy"/>
    <dgm:cxn modelId="{E9F1A34A-A80D-4F12-B9B7-5C26F509A3A6}" type="presParOf" srcId="{47D7CD8E-95F5-44F0-A056-E7F1DEE2B8A8}" destId="{1C337B8C-8116-4D2B-97CE-756983F5305F}" srcOrd="0" destOrd="0" presId="urn:microsoft.com/office/officeart/2009/layout/CirclePictureHierarchy"/>
    <dgm:cxn modelId="{B5DEFEC5-0421-4E0D-AD92-256C1A6A7821}" type="presParOf" srcId="{47D7CD8E-95F5-44F0-A056-E7F1DEE2B8A8}" destId="{8397A070-9901-47FB-AE54-5D7FEDED8535}" srcOrd="1" destOrd="0" presId="urn:microsoft.com/office/officeart/2009/layout/CirclePictureHierarchy"/>
    <dgm:cxn modelId="{6278C69B-3BD6-437E-9013-15D2DE846B93}" type="presParOf" srcId="{353E9262-7D88-4F6C-8846-FC1E67BE9A82}" destId="{4BE1303E-0AFE-49B1-B93E-450D9053F734}" srcOrd="1" destOrd="0" presId="urn:microsoft.com/office/officeart/2009/layout/CirclePictureHierarchy"/>
    <dgm:cxn modelId="{2863F72B-4E60-4311-8F58-CB3124DF2A20}" type="presParOf" srcId="{66973C29-C714-46E3-9946-2140626A228E}" destId="{2BC4EF4D-60A2-43C4-BC2A-1B81EFA3CF0C}" srcOrd="2" destOrd="0" presId="urn:microsoft.com/office/officeart/2009/layout/CirclePictureHierarchy"/>
    <dgm:cxn modelId="{2E7DDC79-36B9-49FA-AB3D-5464CF2D6929}" type="presParOf" srcId="{66973C29-C714-46E3-9946-2140626A228E}" destId="{0DDE3E3E-6337-4200-9E74-C23ABF2B4349}" srcOrd="3" destOrd="0" presId="urn:microsoft.com/office/officeart/2009/layout/CirclePictureHierarchy"/>
    <dgm:cxn modelId="{F1979B2A-E688-4F70-AD89-679D1EE60263}" type="presParOf" srcId="{0DDE3E3E-6337-4200-9E74-C23ABF2B4349}" destId="{D111056F-10CD-49E3-ACFE-2E1ACBBC6805}" srcOrd="0" destOrd="0" presId="urn:microsoft.com/office/officeart/2009/layout/CirclePictureHierarchy"/>
    <dgm:cxn modelId="{C21D42B7-2450-413A-84BA-7CA8DB047C6D}" type="presParOf" srcId="{D111056F-10CD-49E3-ACFE-2E1ACBBC6805}" destId="{3A0DE5A7-D51D-40BD-AB2F-05666A84FE2F}" srcOrd="0" destOrd="0" presId="urn:microsoft.com/office/officeart/2009/layout/CirclePictureHierarchy"/>
    <dgm:cxn modelId="{074105BA-EFFE-4E70-9F9F-F6EF42987B1B}" type="presParOf" srcId="{D111056F-10CD-49E3-ACFE-2E1ACBBC6805}" destId="{996EA1DB-CBDF-450A-BEA3-21FC3F9702A7}" srcOrd="1" destOrd="0" presId="urn:microsoft.com/office/officeart/2009/layout/CirclePictureHierarchy"/>
    <dgm:cxn modelId="{2148DA0F-590E-4A6B-B3CC-6F74510BB51E}" type="presParOf" srcId="{0DDE3E3E-6337-4200-9E74-C23ABF2B4349}" destId="{A2641D6C-3312-47C4-AE19-D0F65BE233AD}" srcOrd="1" destOrd="0" presId="urn:microsoft.com/office/officeart/2009/layout/CirclePictureHierarchy"/>
    <dgm:cxn modelId="{0F8DB83B-AA2E-4007-B948-8C03B85163A6}" type="presParOf" srcId="{66973C29-C714-46E3-9946-2140626A228E}" destId="{B6EC6595-0D28-49C4-8C03-99C2D90CDA9D}" srcOrd="4" destOrd="0" presId="urn:microsoft.com/office/officeart/2009/layout/CirclePictureHierarchy"/>
    <dgm:cxn modelId="{D32D4C75-630D-4FB4-B57E-84EDAB8E081A}" type="presParOf" srcId="{66973C29-C714-46E3-9946-2140626A228E}" destId="{AC90048C-04FC-4D5D-B71A-BA836B3CC985}" srcOrd="5" destOrd="0" presId="urn:microsoft.com/office/officeart/2009/layout/CirclePictureHierarchy"/>
    <dgm:cxn modelId="{85DBB505-B1D3-4AD1-A20C-D5903A747266}" type="presParOf" srcId="{AC90048C-04FC-4D5D-B71A-BA836B3CC985}" destId="{803A242D-054B-4BBE-9964-6967D1FB794B}" srcOrd="0" destOrd="0" presId="urn:microsoft.com/office/officeart/2009/layout/CirclePictureHierarchy"/>
    <dgm:cxn modelId="{93CE634D-CEA0-4DD1-9BDF-E05AF3FA23A6}" type="presParOf" srcId="{803A242D-054B-4BBE-9964-6967D1FB794B}" destId="{0672DE08-D88E-4072-91D1-8FBF6F8E7C85}" srcOrd="0" destOrd="0" presId="urn:microsoft.com/office/officeart/2009/layout/CirclePictureHierarchy"/>
    <dgm:cxn modelId="{EBD0FBB8-866E-490B-BD90-56EABFADEB68}" type="presParOf" srcId="{803A242D-054B-4BBE-9964-6967D1FB794B}" destId="{E87A851B-17AB-4980-B3D0-A002CA8270C2}" srcOrd="1" destOrd="0" presId="urn:microsoft.com/office/officeart/2009/layout/CirclePictureHierarchy"/>
    <dgm:cxn modelId="{DBAFD246-C1DE-45D5-ABBA-20B4DE3FDED5}" type="presParOf" srcId="{AC90048C-04FC-4D5D-B71A-BA836B3CC985}" destId="{043C7A02-2F34-4C96-9102-B5D5B986E66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85110D-C6B8-4BA0-BC12-94E679645ADF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D4DF0F-A1C5-4C43-A238-C24C02A48F2E}">
      <dgm:prSet phldrT="[Text]" custT="1"/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Overall</a:t>
          </a:r>
          <a:b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dirty="0">
              <a:latin typeface="Arial Black" panose="020B0A04020102020204" pitchFamily="34" charset="0"/>
              <a:cs typeface="Arial" panose="020B0604020202020204" pitchFamily="34" charset="0"/>
            </a:rPr>
            <a:t>10.6%</a:t>
          </a:r>
          <a:endParaRPr lang="en-US" sz="2200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B84A62E1-83E9-466F-8D5B-EF5D7A662C27}" type="parTrans" cxnId="{E1E3769C-DF51-42B8-80B9-98B7803304F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5C5403-98A6-4362-9B21-B727C927CE95}" type="sibTrans" cxnId="{E1E3769C-DF51-42B8-80B9-98B7803304F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08D16B-E8CE-467F-AF29-6C3956AA6911}">
      <dgm:prSet phldrT="[Text]" custT="1"/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Undergraduate Level</a:t>
          </a:r>
          <a:b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dirty="0">
              <a:latin typeface="Arial Black" panose="020B0A04020102020204" pitchFamily="34" charset="0"/>
              <a:cs typeface="Arial" panose="020B0604020202020204" pitchFamily="34" charset="0"/>
            </a:rPr>
            <a:t>12%</a:t>
          </a:r>
          <a:endParaRPr lang="en-US" sz="2200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43DB489D-5E7D-478C-80A6-92E9E97FAC29}" type="parTrans" cxnId="{45BAF2C6-9E17-414C-B996-4847B521940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9DE1B6-7419-48AC-AE8E-86BE4E99052A}" type="sibTrans" cxnId="{45BAF2C6-9E17-414C-B996-4847B521940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CD733B-4078-48BF-BA5C-261E045FC5E9}">
      <dgm:prSet phldrT="[Text]" custT="1"/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Graduate Level</a:t>
          </a:r>
          <a:br>
            <a:rPr lang="en-US" sz="2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>
              <a:latin typeface="Arial Black" panose="020B0A04020102020204" pitchFamily="34" charset="0"/>
              <a:cs typeface="Arial" panose="020B0604020202020204" pitchFamily="34" charset="0"/>
            </a:rPr>
            <a:t>7.3%</a:t>
          </a:r>
          <a:endParaRPr lang="en-US" sz="2200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1B9454FE-06FA-4B0F-97BA-996730F27A74}" type="parTrans" cxnId="{EB86869A-73A0-4F53-95F3-0888D418F58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363FBF-10BE-4292-8225-1E0C6B4B5686}" type="sibTrans" cxnId="{EB86869A-73A0-4F53-95F3-0888D418F58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823434-C6CD-4659-8CC7-3FF2E2FF462C}">
      <dgm:prSet phldrT="[Text]" custT="1"/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Certificate Level</a:t>
          </a:r>
          <a:b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dirty="0">
              <a:latin typeface="Arial Black" panose="020B0A04020102020204" pitchFamily="34" charset="0"/>
              <a:cs typeface="Arial" panose="020B0604020202020204" pitchFamily="34" charset="0"/>
            </a:rPr>
            <a:t>66.7%</a:t>
          </a:r>
          <a:endParaRPr lang="en-US" sz="2200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946F510A-DE21-4476-ACC2-8727F564B820}" type="parTrans" cxnId="{5FCEB6A5-277F-412F-9EDD-1EC3F8A8BEA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FEEE5A-393E-4367-A774-EEDC9E249C73}" type="sibTrans" cxnId="{5FCEB6A5-277F-412F-9EDD-1EC3F8A8BEA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741245-91F7-477D-947D-FAE139026C80}">
      <dgm:prSet phldrT="[Text]" custT="1"/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Associate Level</a:t>
          </a:r>
          <a:b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dirty="0">
              <a:latin typeface="Arial Black" panose="020B0A04020102020204" pitchFamily="34" charset="0"/>
              <a:cs typeface="Arial" panose="020B0604020202020204" pitchFamily="34" charset="0"/>
            </a:rPr>
            <a:t>12.1%</a:t>
          </a:r>
          <a:endParaRPr lang="en-US" sz="2200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B19E2FB2-8FE9-48A9-A1D9-201735E26A7F}" type="parTrans" cxnId="{25490AAB-7B87-4BA8-A8F5-61870B58614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07ECD2-7F41-467F-90B0-76CC241B91D1}" type="sibTrans" cxnId="{25490AAB-7B87-4BA8-A8F5-61870B58614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D1C362-C9C7-45AA-A150-681312F84089}">
      <dgm:prSet phldrT="[Text]" custT="1"/>
      <dgm:spPr/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Baccalaureate Level</a:t>
          </a:r>
          <a:b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dirty="0">
              <a:latin typeface="Arial Black" panose="020B0A04020102020204" pitchFamily="34" charset="0"/>
              <a:cs typeface="Arial" panose="020B0604020202020204" pitchFamily="34" charset="0"/>
            </a:rPr>
            <a:t>13.3%</a:t>
          </a:r>
          <a:endParaRPr lang="en-US" sz="2200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74C7A376-66A0-4A70-AE0C-E842E41D0BA0}" type="parTrans" cxnId="{71504F74-4BBE-40DD-836D-573AA81CF10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C43AE5-E30F-44E3-B466-C27CA785DC3B}" type="sibTrans" cxnId="{71504F74-4BBE-40DD-836D-573AA81CF10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77570E-5755-43BD-BE0C-36EB4745EAF4}" type="pres">
      <dgm:prSet presAssocID="{E285110D-C6B8-4BA0-BC12-94E679645A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D16BE4E-4C55-440A-A04C-6A04508EBD62}" type="pres">
      <dgm:prSet presAssocID="{69D4DF0F-A1C5-4C43-A238-C24C02A48F2E}" presName="hierRoot1" presStyleCnt="0"/>
      <dgm:spPr/>
    </dgm:pt>
    <dgm:pt modelId="{3825CAB2-A0FF-4714-92CB-842217EEC40E}" type="pres">
      <dgm:prSet presAssocID="{69D4DF0F-A1C5-4C43-A238-C24C02A48F2E}" presName="composite" presStyleCnt="0"/>
      <dgm:spPr/>
    </dgm:pt>
    <dgm:pt modelId="{28A16E6B-9F62-4B77-8DCC-7D038148F4FF}" type="pres">
      <dgm:prSet presAssocID="{69D4DF0F-A1C5-4C43-A238-C24C02A48F2E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gnal with solid fill"/>
        </a:ext>
      </dgm:extLst>
    </dgm:pt>
    <dgm:pt modelId="{EF495D24-7D98-4CE1-AA1A-48745DBCF339}" type="pres">
      <dgm:prSet presAssocID="{69D4DF0F-A1C5-4C43-A238-C24C02A48F2E}" presName="text" presStyleLbl="revTx" presStyleIdx="0" presStyleCnt="6">
        <dgm:presLayoutVars>
          <dgm:chPref val="3"/>
        </dgm:presLayoutVars>
      </dgm:prSet>
      <dgm:spPr/>
    </dgm:pt>
    <dgm:pt modelId="{445D3265-293D-40C5-9AEF-40F8CB19EAEA}" type="pres">
      <dgm:prSet presAssocID="{69D4DF0F-A1C5-4C43-A238-C24C02A48F2E}" presName="hierChild2" presStyleCnt="0"/>
      <dgm:spPr/>
    </dgm:pt>
    <dgm:pt modelId="{1A96E83E-60BF-4CBE-9CCE-2ECB9C32BA4B}" type="pres">
      <dgm:prSet presAssocID="{43DB489D-5E7D-478C-80A6-92E9E97FAC29}" presName="Name10" presStyleLbl="parChTrans1D2" presStyleIdx="0" presStyleCnt="2"/>
      <dgm:spPr/>
    </dgm:pt>
    <dgm:pt modelId="{3E4AF362-F17B-49BD-9524-989F82971CAC}" type="pres">
      <dgm:prSet presAssocID="{AB08D16B-E8CE-467F-AF29-6C3956AA6911}" presName="hierRoot2" presStyleCnt="0"/>
      <dgm:spPr/>
    </dgm:pt>
    <dgm:pt modelId="{E8BE3B37-5C1C-4ECA-951D-7F4BA3A3BCA0}" type="pres">
      <dgm:prSet presAssocID="{AB08D16B-E8CE-467F-AF29-6C3956AA6911}" presName="composite2" presStyleCnt="0"/>
      <dgm:spPr/>
    </dgm:pt>
    <dgm:pt modelId="{3780D8C6-A931-4F54-9168-5484BEC43C27}" type="pres">
      <dgm:prSet presAssocID="{AB08D16B-E8CE-467F-AF29-6C3956AA6911}" presName="image2" presStyleLbl="node2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 with solid fill"/>
        </a:ext>
      </dgm:extLst>
    </dgm:pt>
    <dgm:pt modelId="{7562DFB1-7342-46BC-9A97-B0666756EB90}" type="pres">
      <dgm:prSet presAssocID="{AB08D16B-E8CE-467F-AF29-6C3956AA6911}" presName="text2" presStyleLbl="revTx" presStyleIdx="1" presStyleCnt="6">
        <dgm:presLayoutVars>
          <dgm:chPref val="3"/>
        </dgm:presLayoutVars>
      </dgm:prSet>
      <dgm:spPr/>
    </dgm:pt>
    <dgm:pt modelId="{66973C29-C714-46E3-9946-2140626A228E}" type="pres">
      <dgm:prSet presAssocID="{AB08D16B-E8CE-467F-AF29-6C3956AA6911}" presName="hierChild3" presStyleCnt="0"/>
      <dgm:spPr/>
    </dgm:pt>
    <dgm:pt modelId="{E94F51AA-F21B-448E-B872-2A651254B1DF}" type="pres">
      <dgm:prSet presAssocID="{946F510A-DE21-4476-ACC2-8727F564B820}" presName="Name17" presStyleLbl="parChTrans1D3" presStyleIdx="0" presStyleCnt="3"/>
      <dgm:spPr/>
    </dgm:pt>
    <dgm:pt modelId="{353E9262-7D88-4F6C-8846-FC1E67BE9A82}" type="pres">
      <dgm:prSet presAssocID="{34823434-C6CD-4659-8CC7-3FF2E2FF462C}" presName="hierRoot3" presStyleCnt="0"/>
      <dgm:spPr/>
    </dgm:pt>
    <dgm:pt modelId="{47D7CD8E-95F5-44F0-A056-E7F1DEE2B8A8}" type="pres">
      <dgm:prSet presAssocID="{34823434-C6CD-4659-8CC7-3FF2E2FF462C}" presName="composite3" presStyleCnt="0"/>
      <dgm:spPr/>
    </dgm:pt>
    <dgm:pt modelId="{1C337B8C-8116-4D2B-97CE-756983F5305F}" type="pres">
      <dgm:prSet presAssocID="{34823434-C6CD-4659-8CC7-3FF2E2FF462C}" presName="image3" presStyleLbl="node3" presStyleIdx="0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with solid fill"/>
        </a:ext>
      </dgm:extLst>
    </dgm:pt>
    <dgm:pt modelId="{8397A070-9901-47FB-AE54-5D7FEDED8535}" type="pres">
      <dgm:prSet presAssocID="{34823434-C6CD-4659-8CC7-3FF2E2FF462C}" presName="text3" presStyleLbl="revTx" presStyleIdx="2" presStyleCnt="6">
        <dgm:presLayoutVars>
          <dgm:chPref val="3"/>
        </dgm:presLayoutVars>
      </dgm:prSet>
      <dgm:spPr/>
    </dgm:pt>
    <dgm:pt modelId="{4BE1303E-0AFE-49B1-B93E-450D9053F734}" type="pres">
      <dgm:prSet presAssocID="{34823434-C6CD-4659-8CC7-3FF2E2FF462C}" presName="hierChild4" presStyleCnt="0"/>
      <dgm:spPr/>
    </dgm:pt>
    <dgm:pt modelId="{2BC4EF4D-60A2-43C4-BC2A-1B81EFA3CF0C}" type="pres">
      <dgm:prSet presAssocID="{B19E2FB2-8FE9-48A9-A1D9-201735E26A7F}" presName="Name17" presStyleLbl="parChTrans1D3" presStyleIdx="1" presStyleCnt="3"/>
      <dgm:spPr/>
    </dgm:pt>
    <dgm:pt modelId="{0DDE3E3E-6337-4200-9E74-C23ABF2B4349}" type="pres">
      <dgm:prSet presAssocID="{50741245-91F7-477D-947D-FAE139026C80}" presName="hierRoot3" presStyleCnt="0"/>
      <dgm:spPr/>
    </dgm:pt>
    <dgm:pt modelId="{D111056F-10CD-49E3-ACFE-2E1ACBBC6805}" type="pres">
      <dgm:prSet presAssocID="{50741245-91F7-477D-947D-FAE139026C80}" presName="composite3" presStyleCnt="0"/>
      <dgm:spPr/>
    </dgm:pt>
    <dgm:pt modelId="{3A0DE5A7-D51D-40BD-AB2F-05666A84FE2F}" type="pres">
      <dgm:prSet presAssocID="{50741245-91F7-477D-947D-FAE139026C80}" presName="image3" presStyleLbl="node3" presStyleIdx="1" presStyleCnt="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 with solid fill"/>
        </a:ext>
      </dgm:extLst>
    </dgm:pt>
    <dgm:pt modelId="{996EA1DB-CBDF-450A-BEA3-21FC3F9702A7}" type="pres">
      <dgm:prSet presAssocID="{50741245-91F7-477D-947D-FAE139026C80}" presName="text3" presStyleLbl="revTx" presStyleIdx="3" presStyleCnt="6">
        <dgm:presLayoutVars>
          <dgm:chPref val="3"/>
        </dgm:presLayoutVars>
      </dgm:prSet>
      <dgm:spPr/>
    </dgm:pt>
    <dgm:pt modelId="{A2641D6C-3312-47C4-AE19-D0F65BE233AD}" type="pres">
      <dgm:prSet presAssocID="{50741245-91F7-477D-947D-FAE139026C80}" presName="hierChild4" presStyleCnt="0"/>
      <dgm:spPr/>
    </dgm:pt>
    <dgm:pt modelId="{B6EC6595-0D28-49C4-8C03-99C2D90CDA9D}" type="pres">
      <dgm:prSet presAssocID="{74C7A376-66A0-4A70-AE0C-E842E41D0BA0}" presName="Name17" presStyleLbl="parChTrans1D3" presStyleIdx="2" presStyleCnt="3"/>
      <dgm:spPr/>
    </dgm:pt>
    <dgm:pt modelId="{AC90048C-04FC-4D5D-B71A-BA836B3CC985}" type="pres">
      <dgm:prSet presAssocID="{74D1C362-C9C7-45AA-A150-681312F84089}" presName="hierRoot3" presStyleCnt="0"/>
      <dgm:spPr/>
    </dgm:pt>
    <dgm:pt modelId="{803A242D-054B-4BBE-9964-6967D1FB794B}" type="pres">
      <dgm:prSet presAssocID="{74D1C362-C9C7-45AA-A150-681312F84089}" presName="composite3" presStyleCnt="0"/>
      <dgm:spPr/>
    </dgm:pt>
    <dgm:pt modelId="{0672DE08-D88E-4072-91D1-8FBF6F8E7C85}" type="pres">
      <dgm:prSet presAssocID="{74D1C362-C9C7-45AA-A150-681312F84089}" presName="image3" presStyleLbl="node3" presStyleIdx="2" presStyleCnt="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 with solid fill"/>
        </a:ext>
      </dgm:extLst>
    </dgm:pt>
    <dgm:pt modelId="{E87A851B-17AB-4980-B3D0-A002CA8270C2}" type="pres">
      <dgm:prSet presAssocID="{74D1C362-C9C7-45AA-A150-681312F84089}" presName="text3" presStyleLbl="revTx" presStyleIdx="4" presStyleCnt="6">
        <dgm:presLayoutVars>
          <dgm:chPref val="3"/>
        </dgm:presLayoutVars>
      </dgm:prSet>
      <dgm:spPr/>
    </dgm:pt>
    <dgm:pt modelId="{043C7A02-2F34-4C96-9102-B5D5B986E66F}" type="pres">
      <dgm:prSet presAssocID="{74D1C362-C9C7-45AA-A150-681312F84089}" presName="hierChild4" presStyleCnt="0"/>
      <dgm:spPr/>
    </dgm:pt>
    <dgm:pt modelId="{E19230E7-07BB-4D47-AF1B-C1A37BB1E58C}" type="pres">
      <dgm:prSet presAssocID="{1B9454FE-06FA-4B0F-97BA-996730F27A74}" presName="Name10" presStyleLbl="parChTrans1D2" presStyleIdx="1" presStyleCnt="2"/>
      <dgm:spPr/>
    </dgm:pt>
    <dgm:pt modelId="{251315E7-3CEE-412B-BB3C-0DD6B7756BE4}" type="pres">
      <dgm:prSet presAssocID="{56CD733B-4078-48BF-BA5C-261E045FC5E9}" presName="hierRoot2" presStyleCnt="0"/>
      <dgm:spPr/>
    </dgm:pt>
    <dgm:pt modelId="{05DFFFE2-1D76-41DE-B3EF-2F0A30BCCF9B}" type="pres">
      <dgm:prSet presAssocID="{56CD733B-4078-48BF-BA5C-261E045FC5E9}" presName="composite2" presStyleCnt="0"/>
      <dgm:spPr/>
    </dgm:pt>
    <dgm:pt modelId="{6C75384E-8278-4601-BF64-63DC23420586}" type="pres">
      <dgm:prSet presAssocID="{56CD733B-4078-48BF-BA5C-261E045FC5E9}" presName="image2" presStyleLbl="node2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 with solid fill"/>
        </a:ext>
      </dgm:extLst>
    </dgm:pt>
    <dgm:pt modelId="{7D90A265-074A-42F7-89DA-05553EF29280}" type="pres">
      <dgm:prSet presAssocID="{56CD733B-4078-48BF-BA5C-261E045FC5E9}" presName="text2" presStyleLbl="revTx" presStyleIdx="5" presStyleCnt="6">
        <dgm:presLayoutVars>
          <dgm:chPref val="3"/>
        </dgm:presLayoutVars>
      </dgm:prSet>
      <dgm:spPr/>
    </dgm:pt>
    <dgm:pt modelId="{FBFF7DB5-2748-48BA-9B0C-66495AFA66FC}" type="pres">
      <dgm:prSet presAssocID="{56CD733B-4078-48BF-BA5C-261E045FC5E9}" presName="hierChild3" presStyleCnt="0"/>
      <dgm:spPr/>
    </dgm:pt>
  </dgm:ptLst>
  <dgm:cxnLst>
    <dgm:cxn modelId="{9E6F5201-2EE1-4EF3-8512-3ED36C20DF66}" type="presOf" srcId="{946F510A-DE21-4476-ACC2-8727F564B820}" destId="{E94F51AA-F21B-448E-B872-2A651254B1DF}" srcOrd="0" destOrd="0" presId="urn:microsoft.com/office/officeart/2009/layout/CirclePictureHierarchy"/>
    <dgm:cxn modelId="{158F9E0C-CB9C-42A3-8057-ABBA88CDF3B7}" type="presOf" srcId="{69D4DF0F-A1C5-4C43-A238-C24C02A48F2E}" destId="{EF495D24-7D98-4CE1-AA1A-48745DBCF339}" srcOrd="0" destOrd="0" presId="urn:microsoft.com/office/officeart/2009/layout/CirclePictureHierarchy"/>
    <dgm:cxn modelId="{8615F60C-C5A9-4023-BEB2-4A0B678A60BA}" type="presOf" srcId="{74C7A376-66A0-4A70-AE0C-E842E41D0BA0}" destId="{B6EC6595-0D28-49C4-8C03-99C2D90CDA9D}" srcOrd="0" destOrd="0" presId="urn:microsoft.com/office/officeart/2009/layout/CirclePictureHierarchy"/>
    <dgm:cxn modelId="{C9FDAA35-AA96-4D8F-986E-B54CAC47FB60}" type="presOf" srcId="{E285110D-C6B8-4BA0-BC12-94E679645ADF}" destId="{6777570E-5755-43BD-BE0C-36EB4745EAF4}" srcOrd="0" destOrd="0" presId="urn:microsoft.com/office/officeart/2009/layout/CirclePictureHierarchy"/>
    <dgm:cxn modelId="{96D5D836-BE04-494D-977C-51BD7A24AA00}" type="presOf" srcId="{43DB489D-5E7D-478C-80A6-92E9E97FAC29}" destId="{1A96E83E-60BF-4CBE-9CCE-2ECB9C32BA4B}" srcOrd="0" destOrd="0" presId="urn:microsoft.com/office/officeart/2009/layout/CirclePictureHierarchy"/>
    <dgm:cxn modelId="{2F377E70-7C9F-422A-A7DB-02EEF0F15D24}" type="presOf" srcId="{74D1C362-C9C7-45AA-A150-681312F84089}" destId="{E87A851B-17AB-4980-B3D0-A002CA8270C2}" srcOrd="0" destOrd="0" presId="urn:microsoft.com/office/officeart/2009/layout/CirclePictureHierarchy"/>
    <dgm:cxn modelId="{71504F74-4BBE-40DD-836D-573AA81CF100}" srcId="{AB08D16B-E8CE-467F-AF29-6C3956AA6911}" destId="{74D1C362-C9C7-45AA-A150-681312F84089}" srcOrd="2" destOrd="0" parTransId="{74C7A376-66A0-4A70-AE0C-E842E41D0BA0}" sibTransId="{70C43AE5-E30F-44E3-B466-C27CA785DC3B}"/>
    <dgm:cxn modelId="{F3D6B886-49A5-4B2C-A464-89FD2E3C7190}" type="presOf" srcId="{AB08D16B-E8CE-467F-AF29-6C3956AA6911}" destId="{7562DFB1-7342-46BC-9A97-B0666756EB90}" srcOrd="0" destOrd="0" presId="urn:microsoft.com/office/officeart/2009/layout/CirclePictureHierarchy"/>
    <dgm:cxn modelId="{EB86869A-73A0-4F53-95F3-0888D418F589}" srcId="{69D4DF0F-A1C5-4C43-A238-C24C02A48F2E}" destId="{56CD733B-4078-48BF-BA5C-261E045FC5E9}" srcOrd="1" destOrd="0" parTransId="{1B9454FE-06FA-4B0F-97BA-996730F27A74}" sibTransId="{9D363FBF-10BE-4292-8225-1E0C6B4B5686}"/>
    <dgm:cxn modelId="{E1E3769C-DF51-42B8-80B9-98B7803304FE}" srcId="{E285110D-C6B8-4BA0-BC12-94E679645ADF}" destId="{69D4DF0F-A1C5-4C43-A238-C24C02A48F2E}" srcOrd="0" destOrd="0" parTransId="{B84A62E1-83E9-466F-8D5B-EF5D7A662C27}" sibTransId="{0A5C5403-98A6-4362-9B21-B727C927CE95}"/>
    <dgm:cxn modelId="{5D19D19C-43CC-420B-9C15-BE26989E3F5B}" type="presOf" srcId="{1B9454FE-06FA-4B0F-97BA-996730F27A74}" destId="{E19230E7-07BB-4D47-AF1B-C1A37BB1E58C}" srcOrd="0" destOrd="0" presId="urn:microsoft.com/office/officeart/2009/layout/CirclePictureHierarchy"/>
    <dgm:cxn modelId="{5FCEB6A5-277F-412F-9EDD-1EC3F8A8BEAE}" srcId="{AB08D16B-E8CE-467F-AF29-6C3956AA6911}" destId="{34823434-C6CD-4659-8CC7-3FF2E2FF462C}" srcOrd="0" destOrd="0" parTransId="{946F510A-DE21-4476-ACC2-8727F564B820}" sibTransId="{90FEEE5A-393E-4367-A774-EEDC9E249C73}"/>
    <dgm:cxn modelId="{25490AAB-7B87-4BA8-A8F5-61870B58614D}" srcId="{AB08D16B-E8CE-467F-AF29-6C3956AA6911}" destId="{50741245-91F7-477D-947D-FAE139026C80}" srcOrd="1" destOrd="0" parTransId="{B19E2FB2-8FE9-48A9-A1D9-201735E26A7F}" sibTransId="{D407ECD2-7F41-467F-90B0-76CC241B91D1}"/>
    <dgm:cxn modelId="{B5009EB0-B1D2-4FA5-9B61-26003D6C0B56}" type="presOf" srcId="{56CD733B-4078-48BF-BA5C-261E045FC5E9}" destId="{7D90A265-074A-42F7-89DA-05553EF29280}" srcOrd="0" destOrd="0" presId="urn:microsoft.com/office/officeart/2009/layout/CirclePictureHierarchy"/>
    <dgm:cxn modelId="{45BAF2C6-9E17-414C-B996-4847B521940C}" srcId="{69D4DF0F-A1C5-4C43-A238-C24C02A48F2E}" destId="{AB08D16B-E8CE-467F-AF29-6C3956AA6911}" srcOrd="0" destOrd="0" parTransId="{43DB489D-5E7D-478C-80A6-92E9E97FAC29}" sibTransId="{399DE1B6-7419-48AC-AE8E-86BE4E99052A}"/>
    <dgm:cxn modelId="{4AA364E9-D249-46AE-99B9-67B89AA4E9BA}" type="presOf" srcId="{50741245-91F7-477D-947D-FAE139026C80}" destId="{996EA1DB-CBDF-450A-BEA3-21FC3F9702A7}" srcOrd="0" destOrd="0" presId="urn:microsoft.com/office/officeart/2009/layout/CirclePictureHierarchy"/>
    <dgm:cxn modelId="{3E27DEEA-6A4A-4DD8-B523-00E79ECFC7B1}" type="presOf" srcId="{34823434-C6CD-4659-8CC7-3FF2E2FF462C}" destId="{8397A070-9901-47FB-AE54-5D7FEDED8535}" srcOrd="0" destOrd="0" presId="urn:microsoft.com/office/officeart/2009/layout/CirclePictureHierarchy"/>
    <dgm:cxn modelId="{E8E51FF0-C11E-41CF-98CE-AA72BD8DCFA3}" type="presOf" srcId="{B19E2FB2-8FE9-48A9-A1D9-201735E26A7F}" destId="{2BC4EF4D-60A2-43C4-BC2A-1B81EFA3CF0C}" srcOrd="0" destOrd="0" presId="urn:microsoft.com/office/officeart/2009/layout/CirclePictureHierarchy"/>
    <dgm:cxn modelId="{6F073D24-5737-4AF9-BA5E-A2782CEFE119}" type="presParOf" srcId="{6777570E-5755-43BD-BE0C-36EB4745EAF4}" destId="{1D16BE4E-4C55-440A-A04C-6A04508EBD62}" srcOrd="0" destOrd="0" presId="urn:microsoft.com/office/officeart/2009/layout/CirclePictureHierarchy"/>
    <dgm:cxn modelId="{5F0391C6-B5E9-4192-AEFF-12CAF6CBAABD}" type="presParOf" srcId="{1D16BE4E-4C55-440A-A04C-6A04508EBD62}" destId="{3825CAB2-A0FF-4714-92CB-842217EEC40E}" srcOrd="0" destOrd="0" presId="urn:microsoft.com/office/officeart/2009/layout/CirclePictureHierarchy"/>
    <dgm:cxn modelId="{BE6D942F-605B-4E58-A0FF-F1E8297B2AA9}" type="presParOf" srcId="{3825CAB2-A0FF-4714-92CB-842217EEC40E}" destId="{28A16E6B-9F62-4B77-8DCC-7D038148F4FF}" srcOrd="0" destOrd="0" presId="urn:microsoft.com/office/officeart/2009/layout/CirclePictureHierarchy"/>
    <dgm:cxn modelId="{52153200-BC82-40DF-958B-C29F7985EFD7}" type="presParOf" srcId="{3825CAB2-A0FF-4714-92CB-842217EEC40E}" destId="{EF495D24-7D98-4CE1-AA1A-48745DBCF339}" srcOrd="1" destOrd="0" presId="urn:microsoft.com/office/officeart/2009/layout/CirclePictureHierarchy"/>
    <dgm:cxn modelId="{E9F1B04E-5A07-413A-B3A1-DA8968F1F499}" type="presParOf" srcId="{1D16BE4E-4C55-440A-A04C-6A04508EBD62}" destId="{445D3265-293D-40C5-9AEF-40F8CB19EAEA}" srcOrd="1" destOrd="0" presId="urn:microsoft.com/office/officeart/2009/layout/CirclePictureHierarchy"/>
    <dgm:cxn modelId="{37C85D7E-4F16-4A6D-98F8-6BD2E4A0C515}" type="presParOf" srcId="{445D3265-293D-40C5-9AEF-40F8CB19EAEA}" destId="{1A96E83E-60BF-4CBE-9CCE-2ECB9C32BA4B}" srcOrd="0" destOrd="0" presId="urn:microsoft.com/office/officeart/2009/layout/CirclePictureHierarchy"/>
    <dgm:cxn modelId="{7B345141-32B2-460E-AE04-279C049A144C}" type="presParOf" srcId="{445D3265-293D-40C5-9AEF-40F8CB19EAEA}" destId="{3E4AF362-F17B-49BD-9524-989F82971CAC}" srcOrd="1" destOrd="0" presId="urn:microsoft.com/office/officeart/2009/layout/CirclePictureHierarchy"/>
    <dgm:cxn modelId="{DF858E48-36BD-43A1-AB02-565A6DB8D9C3}" type="presParOf" srcId="{3E4AF362-F17B-49BD-9524-989F82971CAC}" destId="{E8BE3B37-5C1C-4ECA-951D-7F4BA3A3BCA0}" srcOrd="0" destOrd="0" presId="urn:microsoft.com/office/officeart/2009/layout/CirclePictureHierarchy"/>
    <dgm:cxn modelId="{084A08C8-D406-4E75-BA49-12437E58A39C}" type="presParOf" srcId="{E8BE3B37-5C1C-4ECA-951D-7F4BA3A3BCA0}" destId="{3780D8C6-A931-4F54-9168-5484BEC43C27}" srcOrd="0" destOrd="0" presId="urn:microsoft.com/office/officeart/2009/layout/CirclePictureHierarchy"/>
    <dgm:cxn modelId="{7FF06C3A-3EFF-444F-8441-F8300721ABB4}" type="presParOf" srcId="{E8BE3B37-5C1C-4ECA-951D-7F4BA3A3BCA0}" destId="{7562DFB1-7342-46BC-9A97-B0666756EB90}" srcOrd="1" destOrd="0" presId="urn:microsoft.com/office/officeart/2009/layout/CirclePictureHierarchy"/>
    <dgm:cxn modelId="{E2FF6D16-B8F8-42C3-A4DE-42A385D16637}" type="presParOf" srcId="{3E4AF362-F17B-49BD-9524-989F82971CAC}" destId="{66973C29-C714-46E3-9946-2140626A228E}" srcOrd="1" destOrd="0" presId="urn:microsoft.com/office/officeart/2009/layout/CirclePictureHierarchy"/>
    <dgm:cxn modelId="{9F367644-F23E-4E6A-9A34-83041F8A8612}" type="presParOf" srcId="{66973C29-C714-46E3-9946-2140626A228E}" destId="{E94F51AA-F21B-448E-B872-2A651254B1DF}" srcOrd="0" destOrd="0" presId="urn:microsoft.com/office/officeart/2009/layout/CirclePictureHierarchy"/>
    <dgm:cxn modelId="{38212176-CFC2-4147-BE4B-9597B1B302E5}" type="presParOf" srcId="{66973C29-C714-46E3-9946-2140626A228E}" destId="{353E9262-7D88-4F6C-8846-FC1E67BE9A82}" srcOrd="1" destOrd="0" presId="urn:microsoft.com/office/officeart/2009/layout/CirclePictureHierarchy"/>
    <dgm:cxn modelId="{4047FEF7-DC96-440F-8B23-4401C4A4DE46}" type="presParOf" srcId="{353E9262-7D88-4F6C-8846-FC1E67BE9A82}" destId="{47D7CD8E-95F5-44F0-A056-E7F1DEE2B8A8}" srcOrd="0" destOrd="0" presId="urn:microsoft.com/office/officeart/2009/layout/CirclePictureHierarchy"/>
    <dgm:cxn modelId="{E9F1A34A-A80D-4F12-B9B7-5C26F509A3A6}" type="presParOf" srcId="{47D7CD8E-95F5-44F0-A056-E7F1DEE2B8A8}" destId="{1C337B8C-8116-4D2B-97CE-756983F5305F}" srcOrd="0" destOrd="0" presId="urn:microsoft.com/office/officeart/2009/layout/CirclePictureHierarchy"/>
    <dgm:cxn modelId="{B5DEFEC5-0421-4E0D-AD92-256C1A6A7821}" type="presParOf" srcId="{47D7CD8E-95F5-44F0-A056-E7F1DEE2B8A8}" destId="{8397A070-9901-47FB-AE54-5D7FEDED8535}" srcOrd="1" destOrd="0" presId="urn:microsoft.com/office/officeart/2009/layout/CirclePictureHierarchy"/>
    <dgm:cxn modelId="{6278C69B-3BD6-437E-9013-15D2DE846B93}" type="presParOf" srcId="{353E9262-7D88-4F6C-8846-FC1E67BE9A82}" destId="{4BE1303E-0AFE-49B1-B93E-450D9053F734}" srcOrd="1" destOrd="0" presId="urn:microsoft.com/office/officeart/2009/layout/CirclePictureHierarchy"/>
    <dgm:cxn modelId="{2863F72B-4E60-4311-8F58-CB3124DF2A20}" type="presParOf" srcId="{66973C29-C714-46E3-9946-2140626A228E}" destId="{2BC4EF4D-60A2-43C4-BC2A-1B81EFA3CF0C}" srcOrd="2" destOrd="0" presId="urn:microsoft.com/office/officeart/2009/layout/CirclePictureHierarchy"/>
    <dgm:cxn modelId="{2E7DDC79-36B9-49FA-AB3D-5464CF2D6929}" type="presParOf" srcId="{66973C29-C714-46E3-9946-2140626A228E}" destId="{0DDE3E3E-6337-4200-9E74-C23ABF2B4349}" srcOrd="3" destOrd="0" presId="urn:microsoft.com/office/officeart/2009/layout/CirclePictureHierarchy"/>
    <dgm:cxn modelId="{F1979B2A-E688-4F70-AD89-679D1EE60263}" type="presParOf" srcId="{0DDE3E3E-6337-4200-9E74-C23ABF2B4349}" destId="{D111056F-10CD-49E3-ACFE-2E1ACBBC6805}" srcOrd="0" destOrd="0" presId="urn:microsoft.com/office/officeart/2009/layout/CirclePictureHierarchy"/>
    <dgm:cxn modelId="{C21D42B7-2450-413A-84BA-7CA8DB047C6D}" type="presParOf" srcId="{D111056F-10CD-49E3-ACFE-2E1ACBBC6805}" destId="{3A0DE5A7-D51D-40BD-AB2F-05666A84FE2F}" srcOrd="0" destOrd="0" presId="urn:microsoft.com/office/officeart/2009/layout/CirclePictureHierarchy"/>
    <dgm:cxn modelId="{074105BA-EFFE-4E70-9F9F-F6EF42987B1B}" type="presParOf" srcId="{D111056F-10CD-49E3-ACFE-2E1ACBBC6805}" destId="{996EA1DB-CBDF-450A-BEA3-21FC3F9702A7}" srcOrd="1" destOrd="0" presId="urn:microsoft.com/office/officeart/2009/layout/CirclePictureHierarchy"/>
    <dgm:cxn modelId="{2148DA0F-590E-4A6B-B3CC-6F74510BB51E}" type="presParOf" srcId="{0DDE3E3E-6337-4200-9E74-C23ABF2B4349}" destId="{A2641D6C-3312-47C4-AE19-D0F65BE233AD}" srcOrd="1" destOrd="0" presId="urn:microsoft.com/office/officeart/2009/layout/CirclePictureHierarchy"/>
    <dgm:cxn modelId="{0F8DB83B-AA2E-4007-B948-8C03B85163A6}" type="presParOf" srcId="{66973C29-C714-46E3-9946-2140626A228E}" destId="{B6EC6595-0D28-49C4-8C03-99C2D90CDA9D}" srcOrd="4" destOrd="0" presId="urn:microsoft.com/office/officeart/2009/layout/CirclePictureHierarchy"/>
    <dgm:cxn modelId="{D32D4C75-630D-4FB4-B57E-84EDAB8E081A}" type="presParOf" srcId="{66973C29-C714-46E3-9946-2140626A228E}" destId="{AC90048C-04FC-4D5D-B71A-BA836B3CC985}" srcOrd="5" destOrd="0" presId="urn:microsoft.com/office/officeart/2009/layout/CirclePictureHierarchy"/>
    <dgm:cxn modelId="{85DBB505-B1D3-4AD1-A20C-D5903A747266}" type="presParOf" srcId="{AC90048C-04FC-4D5D-B71A-BA836B3CC985}" destId="{803A242D-054B-4BBE-9964-6967D1FB794B}" srcOrd="0" destOrd="0" presId="urn:microsoft.com/office/officeart/2009/layout/CirclePictureHierarchy"/>
    <dgm:cxn modelId="{93CE634D-CEA0-4DD1-9BDF-E05AF3FA23A6}" type="presParOf" srcId="{803A242D-054B-4BBE-9964-6967D1FB794B}" destId="{0672DE08-D88E-4072-91D1-8FBF6F8E7C85}" srcOrd="0" destOrd="0" presId="urn:microsoft.com/office/officeart/2009/layout/CirclePictureHierarchy"/>
    <dgm:cxn modelId="{EBD0FBB8-866E-490B-BD90-56EABFADEB68}" type="presParOf" srcId="{803A242D-054B-4BBE-9964-6967D1FB794B}" destId="{E87A851B-17AB-4980-B3D0-A002CA8270C2}" srcOrd="1" destOrd="0" presId="urn:microsoft.com/office/officeart/2009/layout/CirclePictureHierarchy"/>
    <dgm:cxn modelId="{DBAFD246-C1DE-45D5-ABBA-20B4DE3FDED5}" type="presParOf" srcId="{AC90048C-04FC-4D5D-B71A-BA836B3CC985}" destId="{043C7A02-2F34-4C96-9102-B5D5B986E66F}" srcOrd="1" destOrd="0" presId="urn:microsoft.com/office/officeart/2009/layout/CirclePictureHierarchy"/>
    <dgm:cxn modelId="{CC3617B8-9C8D-4167-B8DB-D001685314E4}" type="presParOf" srcId="{445D3265-293D-40C5-9AEF-40F8CB19EAEA}" destId="{E19230E7-07BB-4D47-AF1B-C1A37BB1E58C}" srcOrd="2" destOrd="0" presId="urn:microsoft.com/office/officeart/2009/layout/CirclePictureHierarchy"/>
    <dgm:cxn modelId="{AC1B0DAE-F68C-495A-9859-A6229D5C36FE}" type="presParOf" srcId="{445D3265-293D-40C5-9AEF-40F8CB19EAEA}" destId="{251315E7-3CEE-412B-BB3C-0DD6B7756BE4}" srcOrd="3" destOrd="0" presId="urn:microsoft.com/office/officeart/2009/layout/CirclePictureHierarchy"/>
    <dgm:cxn modelId="{872E359D-8F38-402E-B45B-6CCCC73A5CB8}" type="presParOf" srcId="{251315E7-3CEE-412B-BB3C-0DD6B7756BE4}" destId="{05DFFFE2-1D76-41DE-B3EF-2F0A30BCCF9B}" srcOrd="0" destOrd="0" presId="urn:microsoft.com/office/officeart/2009/layout/CirclePictureHierarchy"/>
    <dgm:cxn modelId="{E19B41D4-6F43-4931-B0E9-B6C06260A653}" type="presParOf" srcId="{05DFFFE2-1D76-41DE-B3EF-2F0A30BCCF9B}" destId="{6C75384E-8278-4601-BF64-63DC23420586}" srcOrd="0" destOrd="0" presId="urn:microsoft.com/office/officeart/2009/layout/CirclePictureHierarchy"/>
    <dgm:cxn modelId="{D2D036D8-F408-486A-ADF8-6E362EF6717D}" type="presParOf" srcId="{05DFFFE2-1D76-41DE-B3EF-2F0A30BCCF9B}" destId="{7D90A265-074A-42F7-89DA-05553EF29280}" srcOrd="1" destOrd="0" presId="urn:microsoft.com/office/officeart/2009/layout/CirclePictureHierarchy"/>
    <dgm:cxn modelId="{F599B6EF-20EA-4456-BB9F-A8C49543AEDA}" type="presParOf" srcId="{251315E7-3CEE-412B-BB3C-0DD6B7756BE4}" destId="{FBFF7DB5-2748-48BA-9B0C-66495AFA66FC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C6595-0D28-49C4-8C03-99C2D90CDA9D}">
      <dsp:nvSpPr>
        <dsp:cNvPr id="0" name=""/>
        <dsp:cNvSpPr/>
      </dsp:nvSpPr>
      <dsp:spPr>
        <a:xfrm>
          <a:off x="4886455" y="3195661"/>
          <a:ext cx="3736497" cy="427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697"/>
              </a:lnTo>
              <a:lnTo>
                <a:pt x="3736497" y="215697"/>
              </a:lnTo>
              <a:lnTo>
                <a:pt x="3736497" y="4279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4EF4D-60A2-43C4-BC2A-1B81EFA3CF0C}">
      <dsp:nvSpPr>
        <dsp:cNvPr id="0" name=""/>
        <dsp:cNvSpPr/>
      </dsp:nvSpPr>
      <dsp:spPr>
        <a:xfrm>
          <a:off x="4840735" y="3195661"/>
          <a:ext cx="91440" cy="4279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9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F51AA-F21B-448E-B872-2A651254B1DF}">
      <dsp:nvSpPr>
        <dsp:cNvPr id="0" name=""/>
        <dsp:cNvSpPr/>
      </dsp:nvSpPr>
      <dsp:spPr>
        <a:xfrm>
          <a:off x="1149957" y="3195661"/>
          <a:ext cx="3736497" cy="427998"/>
        </a:xfrm>
        <a:custGeom>
          <a:avLst/>
          <a:gdLst/>
          <a:ahLst/>
          <a:cxnLst/>
          <a:rect l="0" t="0" r="0" b="0"/>
          <a:pathLst>
            <a:path>
              <a:moveTo>
                <a:pt x="3736497" y="0"/>
              </a:moveTo>
              <a:lnTo>
                <a:pt x="3736497" y="215697"/>
              </a:lnTo>
              <a:lnTo>
                <a:pt x="0" y="215697"/>
              </a:lnTo>
              <a:lnTo>
                <a:pt x="0" y="4279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96E83E-60BF-4CBE-9CCE-2ECB9C32BA4B}">
      <dsp:nvSpPr>
        <dsp:cNvPr id="0" name=""/>
        <dsp:cNvSpPr/>
      </dsp:nvSpPr>
      <dsp:spPr>
        <a:xfrm>
          <a:off x="4840735" y="1408936"/>
          <a:ext cx="91440" cy="4279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9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16E6B-9F62-4B77-8DCC-7D038148F4FF}">
      <dsp:nvSpPr>
        <dsp:cNvPr id="0" name=""/>
        <dsp:cNvSpPr/>
      </dsp:nvSpPr>
      <dsp:spPr>
        <a:xfrm>
          <a:off x="4207092" y="50210"/>
          <a:ext cx="1358726" cy="135872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95D24-7D98-4CE1-AA1A-48745DBCF339}">
      <dsp:nvSpPr>
        <dsp:cNvPr id="0" name=""/>
        <dsp:cNvSpPr/>
      </dsp:nvSpPr>
      <dsp:spPr>
        <a:xfrm>
          <a:off x="5565818" y="46813"/>
          <a:ext cx="2038089" cy="1358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Overall</a:t>
          </a:r>
          <a:b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kern="1200" dirty="0">
              <a:latin typeface="Arial Black" panose="020B0A04020102020204" pitchFamily="34" charset="0"/>
              <a:cs typeface="Arial" panose="020B0604020202020204" pitchFamily="34" charset="0"/>
            </a:rPr>
            <a:t>3.7%</a:t>
          </a:r>
          <a:endParaRPr lang="en-US" sz="2200" kern="1200" dirty="0"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5565818" y="46813"/>
        <a:ext cx="2038089" cy="1358726"/>
      </dsp:txXfrm>
    </dsp:sp>
    <dsp:sp modelId="{3780D8C6-A931-4F54-9168-5484BEC43C27}">
      <dsp:nvSpPr>
        <dsp:cNvPr id="0" name=""/>
        <dsp:cNvSpPr/>
      </dsp:nvSpPr>
      <dsp:spPr>
        <a:xfrm>
          <a:off x="4207092" y="1836935"/>
          <a:ext cx="1358726" cy="135872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2DFB1-7342-46BC-9A97-B0666756EB90}">
      <dsp:nvSpPr>
        <dsp:cNvPr id="0" name=""/>
        <dsp:cNvSpPr/>
      </dsp:nvSpPr>
      <dsp:spPr>
        <a:xfrm>
          <a:off x="5565818" y="1833538"/>
          <a:ext cx="2038089" cy="1358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Undergraduate Level</a:t>
          </a:r>
          <a:b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kern="1200" dirty="0">
              <a:latin typeface="Arial Black" panose="020B0A04020102020204" pitchFamily="34" charset="0"/>
              <a:cs typeface="Arial" panose="020B0604020202020204" pitchFamily="34" charset="0"/>
            </a:rPr>
            <a:t>5.9%</a:t>
          </a:r>
          <a:endParaRPr lang="en-US" sz="2200" kern="1200" dirty="0"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5565818" y="1833538"/>
        <a:ext cx="2038089" cy="1358726"/>
      </dsp:txXfrm>
    </dsp:sp>
    <dsp:sp modelId="{1C337B8C-8116-4D2B-97CE-756983F5305F}">
      <dsp:nvSpPr>
        <dsp:cNvPr id="0" name=""/>
        <dsp:cNvSpPr/>
      </dsp:nvSpPr>
      <dsp:spPr>
        <a:xfrm>
          <a:off x="470594" y="3623660"/>
          <a:ext cx="1358726" cy="135872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7A070-9901-47FB-AE54-5D7FEDED8535}">
      <dsp:nvSpPr>
        <dsp:cNvPr id="0" name=""/>
        <dsp:cNvSpPr/>
      </dsp:nvSpPr>
      <dsp:spPr>
        <a:xfrm>
          <a:off x="1829320" y="3620263"/>
          <a:ext cx="2038089" cy="1358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Certificate Level</a:t>
          </a:r>
          <a:b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kern="1200" dirty="0">
              <a:latin typeface="Arial Black" panose="020B0A04020102020204" pitchFamily="34" charset="0"/>
              <a:cs typeface="Arial" panose="020B0604020202020204" pitchFamily="34" charset="0"/>
            </a:rPr>
            <a:t>27.9%</a:t>
          </a:r>
          <a:endParaRPr lang="en-US" sz="2200" kern="1200" dirty="0"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1829320" y="3620263"/>
        <a:ext cx="2038089" cy="1358726"/>
      </dsp:txXfrm>
    </dsp:sp>
    <dsp:sp modelId="{3A0DE5A7-D51D-40BD-AB2F-05666A84FE2F}">
      <dsp:nvSpPr>
        <dsp:cNvPr id="0" name=""/>
        <dsp:cNvSpPr/>
      </dsp:nvSpPr>
      <dsp:spPr>
        <a:xfrm>
          <a:off x="4207092" y="3623660"/>
          <a:ext cx="1358726" cy="1358726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EA1DB-CBDF-450A-BEA3-21FC3F9702A7}">
      <dsp:nvSpPr>
        <dsp:cNvPr id="0" name=""/>
        <dsp:cNvSpPr/>
      </dsp:nvSpPr>
      <dsp:spPr>
        <a:xfrm>
          <a:off x="5565818" y="3620263"/>
          <a:ext cx="2038089" cy="1358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Associate Level</a:t>
          </a:r>
          <a:b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kern="1200" dirty="0">
              <a:latin typeface="Arial Black" panose="020B0A04020102020204" pitchFamily="34" charset="0"/>
              <a:cs typeface="Arial" panose="020B0604020202020204" pitchFamily="34" charset="0"/>
            </a:rPr>
            <a:t>4.2%</a:t>
          </a:r>
          <a:endParaRPr lang="en-US" sz="2200" kern="1200" dirty="0"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5565818" y="3620263"/>
        <a:ext cx="2038089" cy="1358726"/>
      </dsp:txXfrm>
    </dsp:sp>
    <dsp:sp modelId="{0672DE08-D88E-4072-91D1-8FBF6F8E7C85}">
      <dsp:nvSpPr>
        <dsp:cNvPr id="0" name=""/>
        <dsp:cNvSpPr/>
      </dsp:nvSpPr>
      <dsp:spPr>
        <a:xfrm>
          <a:off x="7943589" y="3623660"/>
          <a:ext cx="1358726" cy="1358726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A851B-17AB-4980-B3D0-A002CA8270C2}">
      <dsp:nvSpPr>
        <dsp:cNvPr id="0" name=""/>
        <dsp:cNvSpPr/>
      </dsp:nvSpPr>
      <dsp:spPr>
        <a:xfrm>
          <a:off x="9302315" y="3620263"/>
          <a:ext cx="2038089" cy="1358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Baccalaureate Level</a:t>
          </a:r>
          <a:b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kern="1200" dirty="0">
              <a:latin typeface="Arial Black" panose="020B0A04020102020204" pitchFamily="34" charset="0"/>
              <a:cs typeface="Arial" panose="020B0604020202020204" pitchFamily="34" charset="0"/>
            </a:rPr>
            <a:t>6.4%</a:t>
          </a:r>
          <a:endParaRPr lang="en-US" sz="2200" kern="1200" dirty="0"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9302315" y="3620263"/>
        <a:ext cx="2038089" cy="1358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230E7-07BB-4D47-AF1B-C1A37BB1E58C}">
      <dsp:nvSpPr>
        <dsp:cNvPr id="0" name=""/>
        <dsp:cNvSpPr/>
      </dsp:nvSpPr>
      <dsp:spPr>
        <a:xfrm>
          <a:off x="6754703" y="1408936"/>
          <a:ext cx="1868248" cy="427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697"/>
              </a:lnTo>
              <a:lnTo>
                <a:pt x="1868248" y="215697"/>
              </a:lnTo>
              <a:lnTo>
                <a:pt x="1868248" y="4279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C6595-0D28-49C4-8C03-99C2D90CDA9D}">
      <dsp:nvSpPr>
        <dsp:cNvPr id="0" name=""/>
        <dsp:cNvSpPr/>
      </dsp:nvSpPr>
      <dsp:spPr>
        <a:xfrm>
          <a:off x="4886455" y="3195661"/>
          <a:ext cx="3736497" cy="427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697"/>
              </a:lnTo>
              <a:lnTo>
                <a:pt x="3736497" y="215697"/>
              </a:lnTo>
              <a:lnTo>
                <a:pt x="3736497" y="4279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4EF4D-60A2-43C4-BC2A-1B81EFA3CF0C}">
      <dsp:nvSpPr>
        <dsp:cNvPr id="0" name=""/>
        <dsp:cNvSpPr/>
      </dsp:nvSpPr>
      <dsp:spPr>
        <a:xfrm>
          <a:off x="4840735" y="3195661"/>
          <a:ext cx="91440" cy="4279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9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F51AA-F21B-448E-B872-2A651254B1DF}">
      <dsp:nvSpPr>
        <dsp:cNvPr id="0" name=""/>
        <dsp:cNvSpPr/>
      </dsp:nvSpPr>
      <dsp:spPr>
        <a:xfrm>
          <a:off x="1149957" y="3195661"/>
          <a:ext cx="3736497" cy="427998"/>
        </a:xfrm>
        <a:custGeom>
          <a:avLst/>
          <a:gdLst/>
          <a:ahLst/>
          <a:cxnLst/>
          <a:rect l="0" t="0" r="0" b="0"/>
          <a:pathLst>
            <a:path>
              <a:moveTo>
                <a:pt x="3736497" y="0"/>
              </a:moveTo>
              <a:lnTo>
                <a:pt x="3736497" y="215697"/>
              </a:lnTo>
              <a:lnTo>
                <a:pt x="0" y="215697"/>
              </a:lnTo>
              <a:lnTo>
                <a:pt x="0" y="4279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96E83E-60BF-4CBE-9CCE-2ECB9C32BA4B}">
      <dsp:nvSpPr>
        <dsp:cNvPr id="0" name=""/>
        <dsp:cNvSpPr/>
      </dsp:nvSpPr>
      <dsp:spPr>
        <a:xfrm>
          <a:off x="4886455" y="1408936"/>
          <a:ext cx="1868248" cy="427998"/>
        </a:xfrm>
        <a:custGeom>
          <a:avLst/>
          <a:gdLst/>
          <a:ahLst/>
          <a:cxnLst/>
          <a:rect l="0" t="0" r="0" b="0"/>
          <a:pathLst>
            <a:path>
              <a:moveTo>
                <a:pt x="1868248" y="0"/>
              </a:moveTo>
              <a:lnTo>
                <a:pt x="1868248" y="215697"/>
              </a:lnTo>
              <a:lnTo>
                <a:pt x="0" y="215697"/>
              </a:lnTo>
              <a:lnTo>
                <a:pt x="0" y="4279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16E6B-9F62-4B77-8DCC-7D038148F4FF}">
      <dsp:nvSpPr>
        <dsp:cNvPr id="0" name=""/>
        <dsp:cNvSpPr/>
      </dsp:nvSpPr>
      <dsp:spPr>
        <a:xfrm>
          <a:off x="6075340" y="50210"/>
          <a:ext cx="1358726" cy="135872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95D24-7D98-4CE1-AA1A-48745DBCF339}">
      <dsp:nvSpPr>
        <dsp:cNvPr id="0" name=""/>
        <dsp:cNvSpPr/>
      </dsp:nvSpPr>
      <dsp:spPr>
        <a:xfrm>
          <a:off x="7434067" y="46813"/>
          <a:ext cx="2038089" cy="1358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Overall</a:t>
          </a:r>
          <a:b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kern="1200" dirty="0">
              <a:latin typeface="Arial Black" panose="020B0A04020102020204" pitchFamily="34" charset="0"/>
              <a:cs typeface="Arial" panose="020B0604020202020204" pitchFamily="34" charset="0"/>
            </a:rPr>
            <a:t>10.6%</a:t>
          </a:r>
          <a:endParaRPr lang="en-US" sz="2200" kern="1200" dirty="0"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7434067" y="46813"/>
        <a:ext cx="2038089" cy="1358726"/>
      </dsp:txXfrm>
    </dsp:sp>
    <dsp:sp modelId="{3780D8C6-A931-4F54-9168-5484BEC43C27}">
      <dsp:nvSpPr>
        <dsp:cNvPr id="0" name=""/>
        <dsp:cNvSpPr/>
      </dsp:nvSpPr>
      <dsp:spPr>
        <a:xfrm>
          <a:off x="4207092" y="1836935"/>
          <a:ext cx="1358726" cy="135872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2DFB1-7342-46BC-9A97-B0666756EB90}">
      <dsp:nvSpPr>
        <dsp:cNvPr id="0" name=""/>
        <dsp:cNvSpPr/>
      </dsp:nvSpPr>
      <dsp:spPr>
        <a:xfrm>
          <a:off x="5565818" y="1833538"/>
          <a:ext cx="2038089" cy="1358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Undergraduate Level</a:t>
          </a:r>
          <a:b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kern="1200" dirty="0">
              <a:latin typeface="Arial Black" panose="020B0A04020102020204" pitchFamily="34" charset="0"/>
              <a:cs typeface="Arial" panose="020B0604020202020204" pitchFamily="34" charset="0"/>
            </a:rPr>
            <a:t>12%</a:t>
          </a:r>
          <a:endParaRPr lang="en-US" sz="2200" kern="1200" dirty="0"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5565818" y="1833538"/>
        <a:ext cx="2038089" cy="1358726"/>
      </dsp:txXfrm>
    </dsp:sp>
    <dsp:sp modelId="{1C337B8C-8116-4D2B-97CE-756983F5305F}">
      <dsp:nvSpPr>
        <dsp:cNvPr id="0" name=""/>
        <dsp:cNvSpPr/>
      </dsp:nvSpPr>
      <dsp:spPr>
        <a:xfrm>
          <a:off x="470594" y="3623660"/>
          <a:ext cx="1358726" cy="135872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7A070-9901-47FB-AE54-5D7FEDED8535}">
      <dsp:nvSpPr>
        <dsp:cNvPr id="0" name=""/>
        <dsp:cNvSpPr/>
      </dsp:nvSpPr>
      <dsp:spPr>
        <a:xfrm>
          <a:off x="1829320" y="3620263"/>
          <a:ext cx="2038089" cy="1358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Certificate Level</a:t>
          </a:r>
          <a:b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kern="1200" dirty="0">
              <a:latin typeface="Arial Black" panose="020B0A04020102020204" pitchFamily="34" charset="0"/>
              <a:cs typeface="Arial" panose="020B0604020202020204" pitchFamily="34" charset="0"/>
            </a:rPr>
            <a:t>66.7%</a:t>
          </a:r>
          <a:endParaRPr lang="en-US" sz="2200" kern="1200" dirty="0"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1829320" y="3620263"/>
        <a:ext cx="2038089" cy="1358726"/>
      </dsp:txXfrm>
    </dsp:sp>
    <dsp:sp modelId="{3A0DE5A7-D51D-40BD-AB2F-05666A84FE2F}">
      <dsp:nvSpPr>
        <dsp:cNvPr id="0" name=""/>
        <dsp:cNvSpPr/>
      </dsp:nvSpPr>
      <dsp:spPr>
        <a:xfrm>
          <a:off x="4207092" y="3623660"/>
          <a:ext cx="1358726" cy="1358726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EA1DB-CBDF-450A-BEA3-21FC3F9702A7}">
      <dsp:nvSpPr>
        <dsp:cNvPr id="0" name=""/>
        <dsp:cNvSpPr/>
      </dsp:nvSpPr>
      <dsp:spPr>
        <a:xfrm>
          <a:off x="5565818" y="3620263"/>
          <a:ext cx="2038089" cy="1358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Associate Level</a:t>
          </a:r>
          <a:b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kern="1200" dirty="0">
              <a:latin typeface="Arial Black" panose="020B0A04020102020204" pitchFamily="34" charset="0"/>
              <a:cs typeface="Arial" panose="020B0604020202020204" pitchFamily="34" charset="0"/>
            </a:rPr>
            <a:t>12.1%</a:t>
          </a:r>
          <a:endParaRPr lang="en-US" sz="2200" kern="1200" dirty="0"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5565818" y="3620263"/>
        <a:ext cx="2038089" cy="1358726"/>
      </dsp:txXfrm>
    </dsp:sp>
    <dsp:sp modelId="{0672DE08-D88E-4072-91D1-8FBF6F8E7C85}">
      <dsp:nvSpPr>
        <dsp:cNvPr id="0" name=""/>
        <dsp:cNvSpPr/>
      </dsp:nvSpPr>
      <dsp:spPr>
        <a:xfrm>
          <a:off x="7943589" y="3623660"/>
          <a:ext cx="1358726" cy="1358726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A851B-17AB-4980-B3D0-A002CA8270C2}">
      <dsp:nvSpPr>
        <dsp:cNvPr id="0" name=""/>
        <dsp:cNvSpPr/>
      </dsp:nvSpPr>
      <dsp:spPr>
        <a:xfrm>
          <a:off x="9302315" y="3620263"/>
          <a:ext cx="2038089" cy="1358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Baccalaureate Level</a:t>
          </a:r>
          <a:b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kern="1200" dirty="0">
              <a:latin typeface="Arial Black" panose="020B0A04020102020204" pitchFamily="34" charset="0"/>
              <a:cs typeface="Arial" panose="020B0604020202020204" pitchFamily="34" charset="0"/>
            </a:rPr>
            <a:t>13.3%</a:t>
          </a:r>
          <a:endParaRPr lang="en-US" sz="2200" kern="1200" dirty="0"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9302315" y="3620263"/>
        <a:ext cx="2038089" cy="1358726"/>
      </dsp:txXfrm>
    </dsp:sp>
    <dsp:sp modelId="{6C75384E-8278-4601-BF64-63DC23420586}">
      <dsp:nvSpPr>
        <dsp:cNvPr id="0" name=""/>
        <dsp:cNvSpPr/>
      </dsp:nvSpPr>
      <dsp:spPr>
        <a:xfrm>
          <a:off x="7943589" y="1836935"/>
          <a:ext cx="1358726" cy="135872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0A265-074A-42F7-89DA-05553EF29280}">
      <dsp:nvSpPr>
        <dsp:cNvPr id="0" name=""/>
        <dsp:cNvSpPr/>
      </dsp:nvSpPr>
      <dsp:spPr>
        <a:xfrm>
          <a:off x="9302315" y="1833538"/>
          <a:ext cx="2038089" cy="1358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Graduate Level</a:t>
          </a:r>
          <a:b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800" kern="1200">
              <a:latin typeface="Arial Black" panose="020B0A04020102020204" pitchFamily="34" charset="0"/>
              <a:cs typeface="Arial" panose="020B0604020202020204" pitchFamily="34" charset="0"/>
            </a:rPr>
            <a:t>7.3%</a:t>
          </a:r>
          <a:endParaRPr lang="en-US" sz="2200" kern="1200" dirty="0"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9302315" y="1833538"/>
        <a:ext cx="2038089" cy="1358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8008" cy="465693"/>
          </a:xfrm>
          <a:prstGeom prst="rect">
            <a:avLst/>
          </a:prstGeom>
        </p:spPr>
        <p:txBody>
          <a:bodyPr vert="horz" lIns="94196" tIns="47099" rIns="94196" bIns="4709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62657" y="0"/>
            <a:ext cx="3108008" cy="465693"/>
          </a:xfrm>
          <a:prstGeom prst="rect">
            <a:avLst/>
          </a:prstGeom>
        </p:spPr>
        <p:txBody>
          <a:bodyPr vert="horz" lIns="94196" tIns="47099" rIns="94196" bIns="47099" rtlCol="0"/>
          <a:lstStyle>
            <a:lvl1pPr algn="r">
              <a:defRPr sz="1300"/>
            </a:lvl1pPr>
          </a:lstStyle>
          <a:p>
            <a:fld id="{A625B4C9-1643-4445-9CFD-68C1EBD8B800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698500"/>
            <a:ext cx="6210300" cy="3494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6" tIns="47099" rIns="94196" bIns="4709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7233" y="4424085"/>
            <a:ext cx="5737860" cy="4191238"/>
          </a:xfrm>
          <a:prstGeom prst="rect">
            <a:avLst/>
          </a:prstGeom>
        </p:spPr>
        <p:txBody>
          <a:bodyPr vert="horz" lIns="94196" tIns="47099" rIns="94196" bIns="4709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3108008" cy="465693"/>
          </a:xfrm>
          <a:prstGeom prst="rect">
            <a:avLst/>
          </a:prstGeom>
        </p:spPr>
        <p:txBody>
          <a:bodyPr vert="horz" lIns="94196" tIns="47099" rIns="94196" bIns="4709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62657" y="8846554"/>
            <a:ext cx="3108008" cy="465693"/>
          </a:xfrm>
          <a:prstGeom prst="rect">
            <a:avLst/>
          </a:prstGeom>
        </p:spPr>
        <p:txBody>
          <a:bodyPr vert="horz" lIns="94196" tIns="47099" rIns="94196" bIns="47099" rtlCol="0" anchor="b"/>
          <a:lstStyle>
            <a:lvl1pPr algn="r">
              <a:defRPr sz="1300"/>
            </a:lvl1pPr>
          </a:lstStyle>
          <a:p>
            <a:fld id="{4FCF766C-C5DE-4036-99C8-C6E8D8C1E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6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29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Mental Health Practitioner workforce is also a critical need in Kentucky.  As you can see, our entire state is in a shortage for mental health interventionists.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98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1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72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169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902" y="9119091"/>
            <a:ext cx="3169643" cy="480469"/>
          </a:xfrm>
          <a:prstGeom prst="rect">
            <a:avLst/>
          </a:prstGeom>
        </p:spPr>
        <p:txBody>
          <a:bodyPr lIns="94855" tIns="47427" rIns="94855" bIns="47427"/>
          <a:lstStyle/>
          <a:p>
            <a:fld id="{AAD52DC0-41FB-45D6-A9C5-A08A456D52C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54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Some key </a:t>
            </a:r>
            <a:r>
              <a:rPr lang="en-US"/>
              <a:t>concerns:</a:t>
            </a:r>
          </a:p>
          <a:p>
            <a:pPr>
              <a:spcBef>
                <a:spcPts val="0"/>
              </a:spcBef>
            </a:pPr>
            <a:r>
              <a:rPr lang="en-US"/>
              <a:t>Increasing </a:t>
            </a:r>
            <a:r>
              <a:rPr lang="en-US" dirty="0"/>
              <a:t>enrollment of specific student populations: </a:t>
            </a:r>
          </a:p>
          <a:p>
            <a:pPr lvl="1">
              <a:spcBef>
                <a:spcPts val="0"/>
              </a:spcBef>
            </a:pPr>
            <a:r>
              <a:rPr lang="en-US" dirty="0"/>
              <a:t>White males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Adult learners</a:t>
            </a:r>
          </a:p>
          <a:p>
            <a:pPr>
              <a:spcBef>
                <a:spcPts val="0"/>
              </a:spcBef>
            </a:pPr>
            <a:r>
              <a:rPr lang="en-US" dirty="0"/>
              <a:t>Addressing student basic needs</a:t>
            </a:r>
          </a:p>
          <a:p>
            <a:pPr lvl="1">
              <a:spcBef>
                <a:spcPts val="0"/>
              </a:spcBef>
            </a:pPr>
            <a:r>
              <a:rPr lang="en-US" dirty="0"/>
              <a:t>Food and housing insecurity</a:t>
            </a:r>
          </a:p>
          <a:p>
            <a:pPr lvl="1">
              <a:spcBef>
                <a:spcPts val="0"/>
              </a:spcBef>
            </a:pPr>
            <a:r>
              <a:rPr lang="en-US" dirty="0"/>
              <a:t>Mental health and social/emotional needs</a:t>
            </a:r>
          </a:p>
          <a:p>
            <a:pPr lvl="1">
              <a:spcBef>
                <a:spcPts val="0"/>
              </a:spcBef>
            </a:pPr>
            <a:r>
              <a:rPr lang="en-US" dirty="0"/>
              <a:t>Better advising.</a:t>
            </a:r>
          </a:p>
          <a:p>
            <a:pPr>
              <a:spcBef>
                <a:spcPts val="0"/>
              </a:spcBef>
            </a:pPr>
            <a:r>
              <a:rPr lang="en-US" dirty="0"/>
              <a:t>Focusing on employability: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Integration of “essential skills” in all our programs.</a:t>
            </a:r>
          </a:p>
          <a:p>
            <a:pPr lvl="1">
              <a:spcBef>
                <a:spcPts val="0"/>
              </a:spcBef>
            </a:pPr>
            <a:r>
              <a:rPr lang="en-US" dirty="0"/>
              <a:t>Cultural competency to prepare graduates for a diverse workforce.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Increasing experiential learning and career services.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85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F766C-C5DE-4036-99C8-C6E8D8C1E12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8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ntered Title Slid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905000"/>
            <a:ext cx="10363200" cy="1905000"/>
          </a:xfrm>
        </p:spPr>
        <p:txBody>
          <a:bodyPr anchor="ctr" anchorCtr="0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0" y="4186101"/>
            <a:ext cx="5892800" cy="1752600"/>
          </a:xfr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7904FD-90D3-48BA-9B27-373B7DB0B618}"/>
              </a:ext>
            </a:extLst>
          </p:cNvPr>
          <p:cNvCxnSpPr/>
          <p:nvPr userDrawn="1"/>
        </p:nvCxnSpPr>
        <p:spPr>
          <a:xfrm>
            <a:off x="914400" y="3962400"/>
            <a:ext cx="1036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B85B03-6DDD-4E85-AF80-61CC151BC7D2}"/>
              </a:ext>
            </a:extLst>
          </p:cNvPr>
          <p:cNvGrpSpPr/>
          <p:nvPr userDrawn="1"/>
        </p:nvGrpSpPr>
        <p:grpSpPr>
          <a:xfrm>
            <a:off x="4800599" y="6048486"/>
            <a:ext cx="2362201" cy="657115"/>
            <a:chOff x="3327935" y="6096000"/>
            <a:chExt cx="2216129" cy="6571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F1B2801-2C50-43CF-B395-51F9747075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9" name="Picture 8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E0E710DA-D332-4F7D-BD21-4CF7CA8184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088539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6152"/>
            <a:ext cx="5760720" cy="5028885"/>
          </a:xfrm>
        </p:spPr>
        <p:txBody>
          <a:bodyPr/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18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6152"/>
            <a:ext cx="5760720" cy="5028885"/>
          </a:xfrm>
        </p:spPr>
        <p:txBody>
          <a:bodyPr/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18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4181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ocks - Blue To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FB928740-0AEF-4854-BA8A-68845AB0CCF8}"/>
              </a:ext>
            </a:extLst>
          </p:cNvPr>
          <p:cNvSpPr/>
          <p:nvPr userDrawn="1"/>
        </p:nvSpPr>
        <p:spPr bwMode="auto">
          <a:xfrm>
            <a:off x="0" y="0"/>
            <a:ext cx="12192000" cy="109728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6152"/>
            <a:ext cx="5760720" cy="5028885"/>
          </a:xfrm>
        </p:spPr>
        <p:txBody>
          <a:bodyPr/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18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6152"/>
            <a:ext cx="5760720" cy="5028885"/>
          </a:xfrm>
        </p:spPr>
        <p:txBody>
          <a:bodyPr/>
          <a:lstStyle>
            <a:lvl1pPr>
              <a:spcAft>
                <a:spcPts val="1200"/>
              </a:spcAft>
              <a:defRPr sz="2000"/>
            </a:lvl1pPr>
            <a:lvl2pPr>
              <a:spcAft>
                <a:spcPts val="1200"/>
              </a:spcAft>
              <a:defRPr sz="18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920262-9D26-4C2C-8254-5CC849F9C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7280"/>
          </a:xfrm>
          <a:noFill/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031555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Block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6152"/>
            <a:ext cx="576072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858964"/>
            <a:ext cx="5760720" cy="4465636"/>
          </a:xfrm>
        </p:spPr>
        <p:txBody>
          <a:bodyPr/>
          <a:lstStyle>
            <a:lvl1pPr>
              <a:spcAft>
                <a:spcPts val="1200"/>
              </a:spcAft>
              <a:defRPr sz="18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200"/>
            </a:lvl4pPr>
            <a:lvl5pPr>
              <a:spcAft>
                <a:spcPts val="1200"/>
              </a:spcAft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76072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8964"/>
            <a:ext cx="5760720" cy="4465636"/>
          </a:xfrm>
        </p:spPr>
        <p:txBody>
          <a:bodyPr/>
          <a:lstStyle>
            <a:lvl1pPr>
              <a:spcAft>
                <a:spcPts val="1200"/>
              </a:spcAft>
              <a:defRPr sz="18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200"/>
            </a:lvl4pPr>
            <a:lvl5pPr>
              <a:spcAft>
                <a:spcPts val="1200"/>
              </a:spcAft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3555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Blocks with Headings - Blue To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A3DBE769-8BB2-40F2-A494-5D3A4A16507E}"/>
              </a:ext>
            </a:extLst>
          </p:cNvPr>
          <p:cNvSpPr/>
          <p:nvPr userDrawn="1"/>
        </p:nvSpPr>
        <p:spPr bwMode="auto">
          <a:xfrm>
            <a:off x="0" y="0"/>
            <a:ext cx="12192000" cy="109728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6152"/>
            <a:ext cx="576072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858964"/>
            <a:ext cx="5760720" cy="4465636"/>
          </a:xfrm>
        </p:spPr>
        <p:txBody>
          <a:bodyPr/>
          <a:lstStyle>
            <a:lvl1pPr>
              <a:spcAft>
                <a:spcPts val="1200"/>
              </a:spcAft>
              <a:defRPr sz="18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200"/>
            </a:lvl4pPr>
            <a:lvl5pPr>
              <a:spcAft>
                <a:spcPts val="1200"/>
              </a:spcAft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76072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8964"/>
            <a:ext cx="5760720" cy="4465636"/>
          </a:xfrm>
        </p:spPr>
        <p:txBody>
          <a:bodyPr/>
          <a:lstStyle>
            <a:lvl1pPr>
              <a:spcAft>
                <a:spcPts val="1200"/>
              </a:spcAft>
              <a:defRPr sz="18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200"/>
            </a:lvl4pPr>
            <a:lvl5pPr>
              <a:spcAft>
                <a:spcPts val="1200"/>
              </a:spcAft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1822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Blank Otherw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6348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Blank Otherwise) - Blue To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47E9051E-0270-49FD-8B07-231BA1B27447}"/>
              </a:ext>
            </a:extLst>
          </p:cNvPr>
          <p:cNvSpPr/>
          <p:nvPr userDrawn="1"/>
        </p:nvSpPr>
        <p:spPr bwMode="auto">
          <a:xfrm>
            <a:off x="0" y="0"/>
            <a:ext cx="12192000" cy="109728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8741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1"/>
            <a:ext cx="10972800" cy="2743197"/>
          </a:xfrm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EEBD5C-DD2D-4EF9-9A9E-57AF0BAACDC2}"/>
              </a:ext>
            </a:extLst>
          </p:cNvPr>
          <p:cNvCxnSpPr/>
          <p:nvPr userDrawn="1"/>
        </p:nvCxnSpPr>
        <p:spPr>
          <a:xfrm>
            <a:off x="0" y="109728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E077DA-99C2-4BD7-932D-4DF3D2E6AE40}"/>
              </a:ext>
            </a:extLst>
          </p:cNvPr>
          <p:cNvCxnSpPr/>
          <p:nvPr userDrawn="1"/>
        </p:nvCxnSpPr>
        <p:spPr>
          <a:xfrm>
            <a:off x="0" y="571500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74977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Blu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0"/>
            <a:ext cx="10972800" cy="2743200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2422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7082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349DC071-FD13-4E9F-862F-39C940980058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87C2B-C0D7-465F-A2C1-383D1D493A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61531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-Aligned Title Slid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990601"/>
            <a:ext cx="7315200" cy="2738301"/>
          </a:xfrm>
        </p:spPr>
        <p:txBody>
          <a:bodyPr anchor="b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060371"/>
            <a:ext cx="7315200" cy="1920240"/>
          </a:xfrm>
        </p:spPr>
        <p:txBody>
          <a:bodyPr lIns="182880" r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D4DED5-2971-4D39-984A-0B9A1DD86F67}"/>
              </a:ext>
            </a:extLst>
          </p:cNvPr>
          <p:cNvCxnSpPr/>
          <p:nvPr userDrawn="1"/>
        </p:nvCxnSpPr>
        <p:spPr>
          <a:xfrm>
            <a:off x="4419600" y="3886200"/>
            <a:ext cx="71323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794D5CC-7F60-4DF7-90E8-E431E6627C75}"/>
              </a:ext>
            </a:extLst>
          </p:cNvPr>
          <p:cNvGrpSpPr/>
          <p:nvPr userDrawn="1"/>
        </p:nvGrpSpPr>
        <p:grpSpPr>
          <a:xfrm>
            <a:off x="9372600" y="6096000"/>
            <a:ext cx="2209800" cy="657115"/>
            <a:chOff x="3327935" y="6096000"/>
            <a:chExt cx="2216129" cy="6571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EFF173-8A0A-4EED-81D0-7D0459B95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11" name="Picture 10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4051D5B1-F508-4399-9864-D56305A25A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111343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4619" y="2057400"/>
            <a:ext cx="5892800" cy="1752600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Info </a:t>
            </a:r>
            <a:r>
              <a:rPr lang="en-US" dirty="0"/>
              <a:t>for more information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048000" y="5181600"/>
            <a:ext cx="589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10228D-2AB9-4C6B-A4CF-70BEB1D798A1}"/>
              </a:ext>
            </a:extLst>
          </p:cNvPr>
          <p:cNvGrpSpPr/>
          <p:nvPr userDrawn="1"/>
        </p:nvGrpSpPr>
        <p:grpSpPr>
          <a:xfrm>
            <a:off x="4836590" y="5943600"/>
            <a:ext cx="2315619" cy="657115"/>
            <a:chOff x="3327935" y="6096000"/>
            <a:chExt cx="2216129" cy="65711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4752E41-81F9-4985-B430-38362A8EC1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21" name="Picture 20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3F827055-7A9E-41A2-8CAC-16106E30E4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5AD87A-2FB0-4154-99CF-92C83A96ACB2}"/>
              </a:ext>
            </a:extLst>
          </p:cNvPr>
          <p:cNvSpPr txBox="1"/>
          <p:nvPr userDrawn="1"/>
        </p:nvSpPr>
        <p:spPr>
          <a:xfrm>
            <a:off x="3204619" y="1524000"/>
            <a:ext cx="589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E59EA4-3BE9-4A5D-8E07-E24CB38CB5A3}"/>
              </a:ext>
            </a:extLst>
          </p:cNvPr>
          <p:cNvCxnSpPr/>
          <p:nvPr userDrawn="1"/>
        </p:nvCxnSpPr>
        <p:spPr>
          <a:xfrm>
            <a:off x="0" y="109728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2DC460-8DDE-4C50-B562-8F0B9864436E}"/>
              </a:ext>
            </a:extLst>
          </p:cNvPr>
          <p:cNvCxnSpPr/>
          <p:nvPr userDrawn="1"/>
        </p:nvCxnSpPr>
        <p:spPr>
          <a:xfrm>
            <a:off x="0" y="571500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582189-037C-42C0-AA17-AA6156FB0E64}"/>
              </a:ext>
            </a:extLst>
          </p:cNvPr>
          <p:cNvSpPr txBox="1"/>
          <p:nvPr userDrawn="1"/>
        </p:nvSpPr>
        <p:spPr>
          <a:xfrm>
            <a:off x="1371600" y="5124676"/>
            <a:ext cx="317561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</a:t>
            </a:r>
            <a:r>
              <a:rPr lang="en-U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CPENews</a:t>
            </a:r>
            <a:r>
              <a:rPr lang="en-US" sz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CPEPres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86D82AB-772B-4E1C-83EE-8DDC4A3BB369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2" y="5040874"/>
            <a:ext cx="457200" cy="4572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19C8EA9-08BB-47EA-A344-287B2D16DD2B}"/>
              </a:ext>
            </a:extLst>
          </p:cNvPr>
          <p:cNvSpPr txBox="1"/>
          <p:nvPr userDrawn="1"/>
        </p:nvSpPr>
        <p:spPr>
          <a:xfrm>
            <a:off x="4267200" y="5132852"/>
            <a:ext cx="4343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Websites: http://cpe.ky.gov and http://kyhigheredmatters.org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2CF7AA9-DEC7-45B2-9DBA-2C146893FF3C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049048"/>
            <a:ext cx="457200" cy="4572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6C9A99A-1F2B-43AF-8BE4-E0423E774117}"/>
              </a:ext>
            </a:extLst>
          </p:cNvPr>
          <p:cNvSpPr txBox="1"/>
          <p:nvPr userDrawn="1"/>
        </p:nvSpPr>
        <p:spPr>
          <a:xfrm>
            <a:off x="9144000" y="5133136"/>
            <a:ext cx="21110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Facebook: KYCPE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4C8BBD-7535-4120-96FB-A32DF4E51059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04496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3413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Blu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4619" y="2057400"/>
            <a:ext cx="5892800" cy="1752600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Info </a:t>
            </a:r>
            <a:r>
              <a:rPr lang="en-US" dirty="0"/>
              <a:t>for more information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048000" y="5181600"/>
            <a:ext cx="589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371600" y="5124676"/>
            <a:ext cx="317561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Twitter: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CPENews</a:t>
            </a:r>
            <a:r>
              <a:rPr lang="en-US" sz="12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CPEPres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2" y="5040874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4267200" y="5132852"/>
            <a:ext cx="4343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Websites: http://cpe.ky.gov and http://kyhigheredmatters.org</a:t>
            </a:r>
          </a:p>
        </p:txBody>
      </p:sp>
      <p:pic>
        <p:nvPicPr>
          <p:cNvPr id="19" name="Picture 18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049048"/>
            <a:ext cx="457200" cy="457200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9144000" y="5133136"/>
            <a:ext cx="21110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Facebook: KYCPE</a:t>
            </a:r>
          </a:p>
        </p:txBody>
      </p:sp>
      <p:pic>
        <p:nvPicPr>
          <p:cNvPr id="24" name="Picture 23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044960"/>
            <a:ext cx="457200" cy="4572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D10228D-2AB9-4C6B-A4CF-70BEB1D798A1}"/>
              </a:ext>
            </a:extLst>
          </p:cNvPr>
          <p:cNvGrpSpPr/>
          <p:nvPr userDrawn="1"/>
        </p:nvGrpSpPr>
        <p:grpSpPr>
          <a:xfrm>
            <a:off x="4836590" y="5943600"/>
            <a:ext cx="2315619" cy="657115"/>
            <a:chOff x="3327935" y="6096000"/>
            <a:chExt cx="2216129" cy="65711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4752E41-81F9-4985-B430-38362A8EC1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21" name="Picture 20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3F827055-7A9E-41A2-8CAC-16106E30E4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44CDA509-9E05-4E54-94D6-D89EE9F1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0120"/>
            <a:ext cx="12192000" cy="1097280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076678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0" y="3200400"/>
            <a:ext cx="5892800" cy="1752600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  <a:br>
              <a:rPr lang="en-US" dirty="0"/>
            </a:br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 Number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894082" y="5040873"/>
            <a:ext cx="3779519" cy="548640"/>
            <a:chOff x="670561" y="5040872"/>
            <a:chExt cx="2834639" cy="548640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1123488" y="5124675"/>
              <a:ext cx="23817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Twitter: CPENews</a:t>
              </a:r>
              <a:r>
                <a:rPr lang="en-US" sz="1400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CPEPres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/>
            <p:cNvPicPr>
              <a:picLocks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1" y="5040872"/>
              <a:ext cx="411480" cy="54864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4970000" y="5049048"/>
            <a:ext cx="3146080" cy="548640"/>
            <a:chOff x="3894525" y="5056752"/>
            <a:chExt cx="2359560" cy="548640"/>
          </a:xfrm>
        </p:grpSpPr>
        <p:sp>
          <p:nvSpPr>
            <p:cNvPr id="17" name="TextBox 16"/>
            <p:cNvSpPr txBox="1"/>
            <p:nvPr userDrawn="1"/>
          </p:nvSpPr>
          <p:spPr>
            <a:xfrm>
              <a:off x="4339127" y="5140556"/>
              <a:ext cx="19149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Website: http://cpe.ky.gov</a:t>
              </a:r>
            </a:p>
          </p:txBody>
        </p:sp>
        <p:pic>
          <p:nvPicPr>
            <p:cNvPr id="19" name="Picture 18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4525" y="5056752"/>
              <a:ext cx="411480" cy="54864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 userDrawn="1"/>
        </p:nvGrpSpPr>
        <p:grpSpPr>
          <a:xfrm>
            <a:off x="8412480" y="5044960"/>
            <a:ext cx="2712725" cy="548640"/>
            <a:chOff x="6309360" y="5047487"/>
            <a:chExt cx="2034544" cy="548640"/>
          </a:xfrm>
        </p:grpSpPr>
        <p:sp>
          <p:nvSpPr>
            <p:cNvPr id="22" name="TextBox 21"/>
            <p:cNvSpPr txBox="1"/>
            <p:nvPr userDrawn="1"/>
          </p:nvSpPr>
          <p:spPr>
            <a:xfrm>
              <a:off x="6760615" y="5135663"/>
              <a:ext cx="158328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Facebook: KYCPE</a:t>
              </a:r>
            </a:p>
          </p:txBody>
        </p:sp>
        <p:pic>
          <p:nvPicPr>
            <p:cNvPr id="24" name="Picture 23"/>
            <p:cNvPicPr>
              <a:picLocks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9360" y="5047487"/>
              <a:ext cx="411480" cy="54864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35" y="6172200"/>
            <a:ext cx="114932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1196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2406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7550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-Aligned Title Slide with Photo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096000" y="990601"/>
            <a:ext cx="5791200" cy="2738301"/>
          </a:xfrm>
        </p:spPr>
        <p:txBody>
          <a:bodyPr anchor="b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0" y="4060370"/>
            <a:ext cx="5791200" cy="1920240"/>
          </a:xfrm>
        </p:spPr>
        <p:txBody>
          <a:bodyPr lIns="182880" r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D4DED5-2971-4D39-984A-0B9A1DD86F67}"/>
              </a:ext>
            </a:extLst>
          </p:cNvPr>
          <p:cNvCxnSpPr>
            <a:cxnSpLocks/>
          </p:cNvCxnSpPr>
          <p:nvPr userDrawn="1"/>
        </p:nvCxnSpPr>
        <p:spPr>
          <a:xfrm>
            <a:off x="6248400" y="3886200"/>
            <a:ext cx="56692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794D5CC-7F60-4DF7-90E8-E431E6627C75}"/>
              </a:ext>
            </a:extLst>
          </p:cNvPr>
          <p:cNvGrpSpPr/>
          <p:nvPr userDrawn="1"/>
        </p:nvGrpSpPr>
        <p:grpSpPr>
          <a:xfrm>
            <a:off x="9372600" y="6096000"/>
            <a:ext cx="2209800" cy="657115"/>
            <a:chOff x="3327935" y="6096000"/>
            <a:chExt cx="2216129" cy="6571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EFF173-8A0A-4EED-81D0-7D0459B95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11" name="Picture 10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4051D5B1-F508-4399-9864-D56305A25A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4167E4-DEBF-43D6-990F-676E011A3A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5626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2219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-Aligned Title Slide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1081631"/>
            <a:ext cx="7315200" cy="2738301"/>
          </a:xfrm>
        </p:spPr>
        <p:txBody>
          <a:bodyPr anchor="b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4151400"/>
            <a:ext cx="7315200" cy="1920240"/>
          </a:xfrm>
        </p:spPr>
        <p:txBody>
          <a:bodyPr lIns="182880" r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D4DED5-2971-4D39-984A-0B9A1DD86F67}"/>
              </a:ext>
            </a:extLst>
          </p:cNvPr>
          <p:cNvCxnSpPr/>
          <p:nvPr userDrawn="1"/>
        </p:nvCxnSpPr>
        <p:spPr>
          <a:xfrm>
            <a:off x="685800" y="3977230"/>
            <a:ext cx="71323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794D5CC-7F60-4DF7-90E8-E431E6627C75}"/>
              </a:ext>
            </a:extLst>
          </p:cNvPr>
          <p:cNvGrpSpPr/>
          <p:nvPr userDrawn="1"/>
        </p:nvGrpSpPr>
        <p:grpSpPr>
          <a:xfrm>
            <a:off x="533400" y="6177332"/>
            <a:ext cx="2209800" cy="657115"/>
            <a:chOff x="3327935" y="6096000"/>
            <a:chExt cx="2216129" cy="6571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EFF173-8A0A-4EED-81D0-7D0459B95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11" name="Picture 10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4051D5B1-F508-4399-9864-D56305A25A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607158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ight-Aligned Title Slide with Photo">
    <p:bg>
      <p:bgPr>
        <a:gradFill>
          <a:gsLst>
            <a:gs pos="0">
              <a:srgbClr val="005495"/>
            </a:gs>
            <a:gs pos="100000">
              <a:srgbClr val="0075C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30352" y="1078992"/>
            <a:ext cx="5791200" cy="2738301"/>
          </a:xfrm>
        </p:spPr>
        <p:txBody>
          <a:bodyPr anchor="b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0352" y="4151376"/>
            <a:ext cx="5791200" cy="2011680"/>
          </a:xfrm>
        </p:spPr>
        <p:txBody>
          <a:bodyPr lIns="182880" rIns="18288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Job Title</a:t>
            </a:r>
          </a:p>
          <a:p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D4DED5-2971-4D39-984A-0B9A1DD86F67}"/>
              </a:ext>
            </a:extLst>
          </p:cNvPr>
          <p:cNvCxnSpPr>
            <a:cxnSpLocks/>
          </p:cNvCxnSpPr>
          <p:nvPr userDrawn="1"/>
        </p:nvCxnSpPr>
        <p:spPr>
          <a:xfrm>
            <a:off x="685800" y="3977640"/>
            <a:ext cx="56692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794D5CC-7F60-4DF7-90E8-E431E6627C75}"/>
              </a:ext>
            </a:extLst>
          </p:cNvPr>
          <p:cNvGrpSpPr/>
          <p:nvPr userDrawn="1"/>
        </p:nvGrpSpPr>
        <p:grpSpPr>
          <a:xfrm>
            <a:off x="530352" y="6200885"/>
            <a:ext cx="2209800" cy="657115"/>
            <a:chOff x="3327935" y="6096000"/>
            <a:chExt cx="2216129" cy="65711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EFF173-8A0A-4EED-81D0-7D0459B95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935" y="6170185"/>
              <a:ext cx="1149329" cy="548640"/>
            </a:xfrm>
            <a:prstGeom prst="rect">
              <a:avLst/>
            </a:prstGeom>
          </p:spPr>
        </p:pic>
        <p:pic>
          <p:nvPicPr>
            <p:cNvPr id="11" name="Picture 10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4051D5B1-F508-4399-9864-D56305A25A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096000"/>
              <a:ext cx="972064" cy="657115"/>
            </a:xfrm>
            <a:prstGeom prst="rect">
              <a:avLst/>
            </a:prstGeom>
          </p:spPr>
        </p:pic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4167E4-DEBF-43D6-990F-676E011A3A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9400" y="0"/>
            <a:ext cx="55626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34855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5621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ntent Block - Blue To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 bwMode="auto">
          <a:xfrm>
            <a:off x="0" y="0"/>
            <a:ext cx="12192000" cy="109728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728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097280"/>
            <a:ext cx="11612880" cy="5029200"/>
          </a:xfrm>
        </p:spPr>
        <p:txBody>
          <a:bodyPr tIns="274320"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98A179-D5DE-4388-AB6D-AD438EE0EA50}"/>
              </a:ext>
            </a:extLst>
          </p:cNvPr>
          <p:cNvSpPr txBox="1"/>
          <p:nvPr userDrawn="1"/>
        </p:nvSpPr>
        <p:spPr>
          <a:xfrm>
            <a:off x="182880" y="6428601"/>
            <a:ext cx="777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Kentucky Council on Postsecondary Education</a:t>
            </a:r>
          </a:p>
        </p:txBody>
      </p:sp>
    </p:spTree>
    <p:extLst>
      <p:ext uri="{BB962C8B-B14F-4D97-AF65-F5344CB8AC3E}">
        <p14:creationId xmlns:p14="http://schemas.microsoft.com/office/powerpoint/2010/main" val="24105033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Block with Sourc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019800"/>
            <a:ext cx="11612880" cy="304800"/>
          </a:xfrm>
        </p:spPr>
        <p:txBody>
          <a:bodyPr tIns="91440"/>
          <a:lstStyle>
            <a:lvl1pPr marL="0" indent="0">
              <a:spcBef>
                <a:spcPts val="0"/>
              </a:spcBef>
              <a:buFontTx/>
              <a:buNone/>
              <a:defRPr sz="1000" i="1"/>
            </a:lvl1pPr>
          </a:lstStyle>
          <a:p>
            <a:pPr lvl="0"/>
            <a:r>
              <a:rPr lang="en-US" dirty="0"/>
              <a:t>Source: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274320" y="1216152"/>
            <a:ext cx="11612880" cy="48006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13177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ntent Block with Source - Blue Top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 bwMode="auto">
          <a:xfrm>
            <a:off x="0" y="0"/>
            <a:ext cx="12192000" cy="1097280"/>
          </a:xfrm>
          <a:prstGeom prst="rect">
            <a:avLst/>
          </a:prstGeom>
          <a:gradFill>
            <a:gsLst>
              <a:gs pos="0">
                <a:srgbClr val="005495"/>
              </a:gs>
              <a:gs pos="100000">
                <a:srgbClr val="0075CC"/>
              </a:gs>
            </a:gsLst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728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216152"/>
            <a:ext cx="11612880" cy="48006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  <a:lvl3pPr>
              <a:spcAft>
                <a:spcPts val="1200"/>
              </a:spcAft>
              <a:defRPr/>
            </a:lvl3pPr>
            <a:lvl4pPr>
              <a:spcAft>
                <a:spcPts val="1200"/>
              </a:spcAft>
              <a:defRPr/>
            </a:lvl4pPr>
            <a:lvl5pPr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A97DC8-D707-46CD-9E34-133DD291B628}"/>
              </a:ext>
            </a:extLst>
          </p:cNvPr>
          <p:cNvSpPr txBox="1"/>
          <p:nvPr userDrawn="1"/>
        </p:nvSpPr>
        <p:spPr>
          <a:xfrm>
            <a:off x="182880" y="6428601"/>
            <a:ext cx="777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Kentucky Council on Postsecondary Education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805EC84-8F70-4384-9284-74DAAB7F27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320" y="6019800"/>
            <a:ext cx="11612880" cy="304800"/>
          </a:xfrm>
        </p:spPr>
        <p:txBody>
          <a:bodyPr tIns="91440"/>
          <a:lstStyle>
            <a:lvl1pPr marL="0" indent="0">
              <a:buFontTx/>
              <a:buNone/>
              <a:defRPr sz="1000" i="1"/>
            </a:lvl1pPr>
          </a:lstStyle>
          <a:p>
            <a:pPr lvl="0"/>
            <a:r>
              <a:rPr lang="en-US" dirty="0"/>
              <a:t>Source: </a:t>
            </a:r>
          </a:p>
        </p:txBody>
      </p:sp>
    </p:spTree>
    <p:extLst>
      <p:ext uri="{BB962C8B-B14F-4D97-AF65-F5344CB8AC3E}">
        <p14:creationId xmlns:p14="http://schemas.microsoft.com/office/powerpoint/2010/main" val="85646118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7280"/>
          </a:xfrm>
          <a:prstGeom prst="rect">
            <a:avLst/>
          </a:prstGeom>
        </p:spPr>
        <p:txBody>
          <a:bodyPr vert="horz" lIns="182880" tIns="45720" rIns="182880" bIns="9144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219200"/>
            <a:ext cx="11612880" cy="5029200"/>
          </a:xfrm>
          <a:prstGeom prst="rect">
            <a:avLst/>
          </a:prstGeom>
        </p:spPr>
        <p:txBody>
          <a:bodyPr vert="horz" lIns="91440" tIns="2743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356353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A87C2B-C0D7-465F-A2C1-383D1D493A0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72D66B-0445-4BC5-9EAB-C2A9A3FC6D2D}"/>
              </a:ext>
            </a:extLst>
          </p:cNvPr>
          <p:cNvCxnSpPr/>
          <p:nvPr userDrawn="1"/>
        </p:nvCxnSpPr>
        <p:spPr>
          <a:xfrm>
            <a:off x="0" y="109728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E1E5B70-886E-481B-A93D-1F008B5327E7}"/>
              </a:ext>
            </a:extLst>
          </p:cNvPr>
          <p:cNvSpPr txBox="1"/>
          <p:nvPr userDrawn="1"/>
        </p:nvSpPr>
        <p:spPr>
          <a:xfrm>
            <a:off x="182880" y="6428601"/>
            <a:ext cx="7772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Kentucky Council on Postsecondary Education</a:t>
            </a:r>
          </a:p>
        </p:txBody>
      </p:sp>
    </p:spTree>
    <p:extLst>
      <p:ext uri="{BB962C8B-B14F-4D97-AF65-F5344CB8AC3E}">
        <p14:creationId xmlns:p14="http://schemas.microsoft.com/office/powerpoint/2010/main" val="219028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75" r:id="rId3"/>
    <p:sldLayoutId id="2147483676" r:id="rId4"/>
    <p:sldLayoutId id="2147483677" r:id="rId5"/>
    <p:sldLayoutId id="2147483650" r:id="rId6"/>
    <p:sldLayoutId id="2147483663" r:id="rId7"/>
    <p:sldLayoutId id="2147483660" r:id="rId8"/>
    <p:sldLayoutId id="2147483665" r:id="rId9"/>
    <p:sldLayoutId id="2147483652" r:id="rId10"/>
    <p:sldLayoutId id="2147483678" r:id="rId11"/>
    <p:sldLayoutId id="2147483653" r:id="rId12"/>
    <p:sldLayoutId id="2147483679" r:id="rId13"/>
    <p:sldLayoutId id="2147483654" r:id="rId14"/>
    <p:sldLayoutId id="2147483680" r:id="rId15"/>
    <p:sldLayoutId id="2147483682" r:id="rId16"/>
    <p:sldLayoutId id="2147483671" r:id="rId17"/>
    <p:sldLayoutId id="2147483655" r:id="rId18"/>
    <p:sldLayoutId id="2147483681" r:id="rId19"/>
    <p:sldLayoutId id="2147483673" r:id="rId20"/>
    <p:sldLayoutId id="2147483683" r:id="rId21"/>
    <p:sldLayoutId id="2147483687" r:id="rId22"/>
    <p:sldLayoutId id="2147483688" r:id="rId23"/>
    <p:sldLayoutId id="2147483689" r:id="rId24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spcAft>
          <a:spcPts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4CEFE-A739-4C46-9BA2-0F693FB338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CPE: Kentucky Higher Education Matters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E01A21-A8EA-4986-A58D-21494341FF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Budget Review Subcommittee on Education</a:t>
            </a:r>
          </a:p>
          <a:p>
            <a:r>
              <a:rPr lang="en-US" dirty="0"/>
              <a:t>February 9, 2023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0D801CC-ABBF-4F49-89F2-4EA3CC617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" b="6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894521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3F8E-7FC5-19A6-14A2-D38F3645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Increases in Health-Related Program URM Enrollment</a:t>
            </a:r>
            <a:br>
              <a:rPr lang="en-US" dirty="0"/>
            </a:br>
            <a:r>
              <a:rPr lang="en-US" sz="1800" b="0" dirty="0"/>
              <a:t>Fall 2021 to Fall 2022</a:t>
            </a:r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EBC5D6-F466-702E-026E-3A621B179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EE6201E-84DA-7A2B-D228-5E52D189D4AA}"/>
              </a:ext>
            </a:extLst>
          </p:cNvPr>
          <p:cNvGraphicFramePr/>
          <p:nvPr/>
        </p:nvGraphicFramePr>
        <p:xfrm>
          <a:off x="152400" y="1219200"/>
          <a:ext cx="11811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3C77C0A-B2DE-14A8-E66A-0CC58D84F1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1939003" cy="322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1690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F69DD-4F12-890E-5787-FF973A9F0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health is an evolving issue – are we prepared?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A5EEB4-EB4C-8725-24D3-B9DCEF4447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2A77E5-24EA-1729-4EEB-8C244869C0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Source: Rural Health Information Hub. July 2022.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664363-D11C-1955-4F45-62937754F43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88"/>
          <a:stretch/>
        </p:blipFill>
        <p:spPr>
          <a:xfrm>
            <a:off x="2089944" y="1740700"/>
            <a:ext cx="9660236" cy="4539988"/>
          </a:xfr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2C5961B-0949-6902-4CFB-ECFF62692120}"/>
              </a:ext>
            </a:extLst>
          </p:cNvPr>
          <p:cNvGrpSpPr/>
          <p:nvPr/>
        </p:nvGrpSpPr>
        <p:grpSpPr>
          <a:xfrm>
            <a:off x="274320" y="1828800"/>
            <a:ext cx="3916680" cy="1323439"/>
            <a:chOff x="274320" y="1828800"/>
            <a:chExt cx="3916680" cy="1323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00B76F-D577-C8E4-29FD-53E461DE7052}"/>
                </a:ext>
              </a:extLst>
            </p:cNvPr>
            <p:cNvSpPr/>
            <p:nvPr/>
          </p:nvSpPr>
          <p:spPr>
            <a:xfrm>
              <a:off x="274320" y="1905000"/>
              <a:ext cx="182880" cy="182880"/>
            </a:xfrm>
            <a:prstGeom prst="rect">
              <a:avLst/>
            </a:prstGeom>
            <a:solidFill>
              <a:srgbClr val="C6E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308BBB8-A46F-A404-3960-D01A44A041CB}"/>
                </a:ext>
              </a:extLst>
            </p:cNvPr>
            <p:cNvSpPr/>
            <p:nvPr/>
          </p:nvSpPr>
          <p:spPr>
            <a:xfrm>
              <a:off x="274320" y="2404914"/>
              <a:ext cx="182880" cy="182880"/>
            </a:xfrm>
            <a:prstGeom prst="rect">
              <a:avLst/>
            </a:prstGeom>
            <a:solidFill>
              <a:srgbClr val="658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6C16998-DB92-EFF0-7C76-9D6C0C3EB17B}"/>
                </a:ext>
              </a:extLst>
            </p:cNvPr>
            <p:cNvSpPr/>
            <p:nvPr/>
          </p:nvSpPr>
          <p:spPr>
            <a:xfrm>
              <a:off x="274320" y="2904828"/>
              <a:ext cx="182880" cy="182880"/>
            </a:xfrm>
            <a:prstGeom prst="rect">
              <a:avLst/>
            </a:prstGeom>
            <a:solidFill>
              <a:srgbClr val="042C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B3AF049-4E3D-128A-4F56-024A83611834}"/>
                </a:ext>
              </a:extLst>
            </p:cNvPr>
            <p:cNvSpPr txBox="1"/>
            <p:nvPr/>
          </p:nvSpPr>
          <p:spPr>
            <a:xfrm>
              <a:off x="441820" y="1828800"/>
              <a:ext cx="37491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Not affected by shortage</a:t>
              </a:r>
            </a:p>
            <a:p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Part of county is affected by shortage</a:t>
              </a:r>
            </a:p>
            <a:p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Whole county is a shortage area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2A31E24-EC83-D4CD-345C-A870E426A22B}"/>
              </a:ext>
            </a:extLst>
          </p:cNvPr>
          <p:cNvSpPr txBox="1"/>
          <p:nvPr/>
        </p:nvSpPr>
        <p:spPr>
          <a:xfrm>
            <a:off x="228600" y="1393902"/>
            <a:ext cx="612648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Behavioral Health Shortage Areas</a:t>
            </a:r>
          </a:p>
        </p:txBody>
      </p:sp>
    </p:spTree>
    <p:extLst>
      <p:ext uri="{BB962C8B-B14F-4D97-AF65-F5344CB8AC3E}">
        <p14:creationId xmlns:p14="http://schemas.microsoft.com/office/powerpoint/2010/main" val="394136478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54790-3F8D-43EC-14FE-6DBF8D2B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Update on Recent Campus Issues</a:t>
            </a:r>
            <a:br>
              <a:rPr lang="en-US" dirty="0"/>
            </a:br>
            <a:br>
              <a:rPr lang="en-US" dirty="0"/>
            </a:br>
            <a:r>
              <a:rPr lang="en-US" b="0" dirty="0"/>
              <a:t>Travis Powell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FD12A7-ADE0-1C96-E201-2F741BFD94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9950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933ED-20A9-4B66-8CEF-36607D4FF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2D6DE-949B-495F-97B4-9432648BE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295400"/>
            <a:ext cx="1161288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/>
              <a:t>Kentucky State University</a:t>
            </a:r>
          </a:p>
          <a:p>
            <a:r>
              <a:rPr lang="en-US" sz="2800" dirty="0"/>
              <a:t>HB 250 (2022 Regular Session)</a:t>
            </a:r>
          </a:p>
          <a:p>
            <a:endParaRPr lang="en-US" sz="800" dirty="0"/>
          </a:p>
          <a:p>
            <a:pPr marL="0" indent="0">
              <a:buNone/>
            </a:pPr>
            <a:r>
              <a:rPr lang="en-US" sz="2800" b="1" u="sng" dirty="0"/>
              <a:t>Northern Kentucky University</a:t>
            </a:r>
          </a:p>
          <a:p>
            <a:r>
              <a:rPr lang="en-US" sz="2800" dirty="0"/>
              <a:t>Jan. 18 appointment of Bonita Brown as NKU’s interim president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D2073-0902-4A60-9EE8-5754DF118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2843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ED81D-7A3C-4B66-8E0D-A902B2CCA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Update: </a:t>
            </a:r>
            <a:r>
              <a:rPr lang="en-US" sz="2800" dirty="0"/>
              <a:t>Annual Sworn Financial Disclosure Statements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11BB6-74BC-499A-9F2B-0E4EE54E7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u="sng" dirty="0"/>
              <a:t>House Bill 663 (2022 Regular Session)</a:t>
            </a:r>
          </a:p>
          <a:p>
            <a:pPr marL="0" indent="0">
              <a:buNone/>
            </a:pPr>
            <a:r>
              <a:rPr lang="en-US" sz="2400" dirty="0"/>
              <a:t>Requires the president and chair of the governing board of each postsecondary education institution licensed or overseen by the CPE to jointly execute a signed, sworn financial disclosure statement and submit to CPE and the General Assembly by June 30 of each year. </a:t>
            </a:r>
          </a:p>
          <a:p>
            <a:pPr marL="0" indent="0">
              <a:buNone/>
            </a:pPr>
            <a:r>
              <a:rPr lang="en-US" sz="2400" dirty="0"/>
              <a:t>Authorizes CPE to investigate if an institution fails to provide a statement to designated recipients.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C22A6-E8D6-4EC2-B30B-B3FBCC3DF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78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13280-41B0-1BC6-0AFD-3D93835F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Update on Usage of Budgetary Items</a:t>
            </a:r>
            <a:br>
              <a:rPr lang="en-US" dirty="0"/>
            </a:br>
            <a:br>
              <a:rPr lang="en-US" dirty="0"/>
            </a:br>
            <a:r>
              <a:rPr lang="en-US" b="0" dirty="0"/>
              <a:t>Bill Payne and Shaun McKiernan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86EDAF-263D-1ECD-4D04-360CC0A22F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509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/>
          </p:cNvSpPr>
          <p:nvPr>
            <p:ph type="sldNum" sz="quarter" idx="12"/>
          </p:nvPr>
        </p:nvSpPr>
        <p:spPr>
          <a:xfrm>
            <a:off x="11353800" y="6294755"/>
            <a:ext cx="508000" cy="365125"/>
          </a:xfrm>
        </p:spPr>
        <p:txBody>
          <a:bodyPr/>
          <a:lstStyle/>
          <a:p>
            <a:pPr algn="ctr"/>
            <a:fld id="{86CB4B4D-7CA3-9044-876B-883B54F8677D}" type="slidenum">
              <a:rPr lang="en-US" sz="1400"/>
              <a:pPr algn="ctr"/>
              <a:t>16</a:t>
            </a:fld>
            <a:endParaRPr lang="en-US" sz="140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6376440-600C-4F68-A344-48BFEF92B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11633200" cy="5791200"/>
          </a:xfr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$683.5M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in General Fund supported Bond </a:t>
            </a:r>
            <a:r>
              <a:rPr lang="en-US" sz="2400" dirty="0"/>
              <a:t>F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unds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for Asset Preservation (AP) pools.</a:t>
            </a:r>
          </a:p>
          <a:p>
            <a:pPr marL="274320" lvl="0" indent="-274320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400" b="1" dirty="0"/>
              <a:t>$16.5M</a:t>
            </a:r>
            <a:r>
              <a:rPr lang="en-US" sz="2400" dirty="0"/>
              <a:t> for a stand-alone AP project at KCTCS, taking the total for asset preservation to $700.0 million, the amount CPE requested in its budget submission.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30¢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institutional match per state $1.00 required for research universities, 15¢ for comprehensive universities and KCTCS.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Funds may be used to preserve, renovate, or renew Education and General facilities and campus-owned and operated dorms.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400" dirty="0"/>
              <a:t>Budget language approves capital projects funded with asset preservation pool funds and requires institutions to report projects to CPBOC.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8F0A8CF6-2C93-45F8-A1CE-E5DF08365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0896600" cy="951131"/>
          </a:xfrm>
        </p:spPr>
        <p:txBody>
          <a:bodyPr/>
          <a:lstStyle/>
          <a:p>
            <a:pPr lvl="0"/>
            <a:br>
              <a:rPr lang="en-US" dirty="0"/>
            </a:br>
            <a:r>
              <a:rPr lang="en-US" dirty="0"/>
              <a:t>Asset Preservation: Enacted Budget</a:t>
            </a:r>
          </a:p>
        </p:txBody>
      </p:sp>
    </p:spTree>
    <p:extLst>
      <p:ext uri="{BB962C8B-B14F-4D97-AF65-F5344CB8AC3E}">
        <p14:creationId xmlns:p14="http://schemas.microsoft.com/office/powerpoint/2010/main" val="131910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87C2B-C0D7-465F-A2C1-383D1D493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0" y="179754"/>
            <a:ext cx="10896600" cy="951131"/>
          </a:xfrm>
        </p:spPr>
        <p:txBody>
          <a:bodyPr/>
          <a:lstStyle/>
          <a:p>
            <a:pPr lvl="0"/>
            <a:r>
              <a:rPr lang="en-US" dirty="0"/>
              <a:t>Asset Preservation: Bond Funds and Campus Match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E3BE5B-E65F-427A-83B5-4FC7B5D02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88720"/>
            <a:ext cx="11007165" cy="52120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7F8063-DE57-5DAC-9E81-B2AC914CB147}"/>
              </a:ext>
            </a:extLst>
          </p:cNvPr>
          <p:cNvSpPr txBox="1"/>
          <p:nvPr/>
        </p:nvSpPr>
        <p:spPr>
          <a:xfrm>
            <a:off x="7391400" y="1219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Bond Funds appropriated based on share of Category I and II square feet.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0858FA-59FA-8347-65A1-DFCB2F0550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132" y="3124493"/>
            <a:ext cx="4234068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1508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/>
          </p:cNvSpPr>
          <p:nvPr>
            <p:ph type="sldNum" sz="quarter" idx="12"/>
          </p:nvPr>
        </p:nvSpPr>
        <p:spPr>
          <a:xfrm>
            <a:off x="11353800" y="6294755"/>
            <a:ext cx="508000" cy="365125"/>
          </a:xfrm>
        </p:spPr>
        <p:txBody>
          <a:bodyPr/>
          <a:lstStyle/>
          <a:p>
            <a:pPr algn="ctr"/>
            <a:fld id="{86CB4B4D-7CA3-9044-876B-883B54F8677D}" type="slidenum">
              <a:rPr lang="en-US" sz="1400"/>
              <a:pPr algn="ctr"/>
              <a:t>18</a:t>
            </a:fld>
            <a:endParaRPr lang="en-US" sz="140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6376440-600C-4F68-A344-48BFEF92B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11633200" cy="5791200"/>
          </a:xfrm>
        </p:spPr>
        <p:txBody>
          <a:bodyPr/>
          <a:lstStyle/>
          <a:p>
            <a:pPr marL="228600" indent="-228600">
              <a:spcBef>
                <a:spcPts val="0"/>
              </a:spcBef>
              <a:spcAft>
                <a:spcPts val="1500"/>
              </a:spcAft>
              <a:buSzPct val="85000"/>
            </a:pPr>
            <a:r>
              <a:rPr lang="en-US" sz="2400" dirty="0"/>
              <a:t>CPE approved a set of guidelines for AP Pool projects in June 2022 to facilitate project identification and reimbursement</a:t>
            </a:r>
          </a:p>
          <a:p>
            <a:pPr marL="228600" indent="-228600">
              <a:spcBef>
                <a:spcPts val="0"/>
              </a:spcBef>
              <a:spcAft>
                <a:spcPts val="1500"/>
              </a:spcAft>
              <a:buSzPct val="85000"/>
            </a:pPr>
            <a:r>
              <a:rPr lang="en-US" sz="2400" dirty="0"/>
              <a:t>Each institution has compiled a list of planned projects </a:t>
            </a:r>
            <a:r>
              <a:rPr lang="en-US" sz="2400" dirty="0">
                <a:solidFill>
                  <a:srgbClr val="C00000"/>
                </a:solidFill>
              </a:rPr>
              <a:t>(see handout)</a:t>
            </a:r>
            <a:r>
              <a:rPr lang="en-US" sz="2400" dirty="0"/>
              <a:t>. These lists are subject to change as priorities change, emergencies arise, and as projects are bid and evolve</a:t>
            </a:r>
          </a:p>
          <a:p>
            <a:pPr marL="228600" indent="-228600">
              <a:spcBef>
                <a:spcPts val="0"/>
              </a:spcBef>
              <a:spcAft>
                <a:spcPts val="1500"/>
              </a:spcAft>
              <a:buSzPct val="85000"/>
            </a:pPr>
            <a:r>
              <a:rPr lang="en-US" sz="2400" dirty="0"/>
              <a:t>Institutions regularly communicate with CPE to ensure projects meet the guidelines. CPE and OSBD approve all reimbursements to campuses from their Asset Preservation Pools</a:t>
            </a:r>
          </a:p>
          <a:p>
            <a:pPr marL="228600" indent="-228600">
              <a:spcBef>
                <a:spcPts val="0"/>
              </a:spcBef>
              <a:spcAft>
                <a:spcPts val="1500"/>
              </a:spcAft>
              <a:buSzPct val="85000"/>
            </a:pPr>
            <a:r>
              <a:rPr lang="en-US" sz="2400" dirty="0"/>
              <a:t>Campuses have found that projects are coming in, on average, 24% more than originally estimated, reducing the buying power of the state funds by $168 M.</a:t>
            </a:r>
          </a:p>
          <a:p>
            <a:pPr marL="228600" indent="-228600">
              <a:spcBef>
                <a:spcPts val="0"/>
              </a:spcBef>
              <a:spcAft>
                <a:spcPts val="1500"/>
              </a:spcAft>
              <a:buSzPct val="85000"/>
            </a:pPr>
            <a:r>
              <a:rPr lang="en-US" sz="2400" dirty="0"/>
              <a:t>Cost pressures will lead to projects being adjusted (value-engineered, scaled down). Lower priority projects may have to wait</a:t>
            </a:r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8F0A8CF6-2C93-45F8-A1CE-E5DF08365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0896600" cy="951131"/>
          </a:xfrm>
        </p:spPr>
        <p:txBody>
          <a:bodyPr/>
          <a:lstStyle/>
          <a:p>
            <a:pPr lvl="0"/>
            <a:r>
              <a:rPr lang="en-US" dirty="0"/>
              <a:t>Asset Preservation: Planned Projects</a:t>
            </a:r>
          </a:p>
        </p:txBody>
      </p:sp>
    </p:spTree>
    <p:extLst>
      <p:ext uri="{BB962C8B-B14F-4D97-AF65-F5344CB8AC3E}">
        <p14:creationId xmlns:p14="http://schemas.microsoft.com/office/powerpoint/2010/main" val="215432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917C-CBFD-4A28-A6CC-4369DF79D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Construction: Line-itemed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23D13-DEC5-4978-BE9A-66BC9B96E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" y="914400"/>
            <a:ext cx="11612880" cy="5638800"/>
          </a:xfrm>
        </p:spPr>
        <p:txBody>
          <a:bodyPr/>
          <a:lstStyle/>
          <a:p>
            <a:pPr marL="228600" indent="-228600">
              <a:spcBef>
                <a:spcPts val="0"/>
              </a:spcBef>
              <a:spcAft>
                <a:spcPts val="1500"/>
              </a:spcAft>
              <a:buSzPct val="85000"/>
            </a:pPr>
            <a:r>
              <a:rPr lang="en-US" sz="2400" dirty="0"/>
              <a:t>HB 1 (2022, RS) includes $811,850,000 in Bond Funds for specified capital construction projects on postsecondary campuses (</a:t>
            </a:r>
            <a:r>
              <a:rPr lang="en-US" sz="2400" dirty="0">
                <a:solidFill>
                  <a:srgbClr val="FF0000"/>
                </a:solidFill>
              </a:rPr>
              <a:t>see handout</a:t>
            </a:r>
            <a:r>
              <a:rPr lang="en-US" sz="2400" dirty="0"/>
              <a:t>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46230-DC1F-440A-9810-AA3F0EA3B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1D491B-441F-3DA8-EB5D-381698BA8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1990252"/>
            <a:ext cx="7995721" cy="456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4540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DB53-62A6-CD38-AFDA-7D64F8AA2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Overview of CPE </a:t>
            </a:r>
            <a:br>
              <a:rPr lang="en-US" sz="3600" dirty="0"/>
            </a:br>
            <a:r>
              <a:rPr lang="en-US" sz="3600" dirty="0"/>
              <a:t>and </a:t>
            </a:r>
            <a:br>
              <a:rPr lang="en-US" sz="3600" dirty="0"/>
            </a:br>
            <a:r>
              <a:rPr lang="en-US" sz="3600" dirty="0"/>
              <a:t>Key Progress and Initiatives</a:t>
            </a:r>
            <a:br>
              <a:rPr lang="en-US" sz="3600" dirty="0"/>
            </a:br>
            <a:br>
              <a:rPr lang="en-US" dirty="0"/>
            </a:br>
            <a:r>
              <a:rPr lang="en-US" b="0" dirty="0"/>
              <a:t>CPE President Aaron Thompson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E78E46-B20C-5862-342D-9BFB1F2C38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0817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11582400" cy="5137150"/>
          </a:xfrm>
        </p:spPr>
        <p:txBody>
          <a:bodyPr/>
          <a:lstStyle/>
          <a:p>
            <a:pPr marL="274320" indent="-274320"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Bucks for Brains began with passage of the </a:t>
            </a:r>
            <a:r>
              <a:rPr lang="en-US" sz="2400" i="1" dirty="0"/>
              <a:t>Postsecondary Education Improvement Act of 1997</a:t>
            </a:r>
            <a:r>
              <a:rPr lang="en-US" sz="2200" i="1" dirty="0"/>
              <a:t> </a:t>
            </a:r>
            <a:r>
              <a:rPr lang="en-US" sz="2200" dirty="0"/>
              <a:t>(HB 1).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It matches public dollars with private donations to encourage research at UK and UofL and to strengthen key programs at Kentucky’s comprehensive universities.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The program encourages private giving because donors are able to “double their contribution” to the universities by having it matched by the state.</a:t>
            </a:r>
          </a:p>
          <a:p>
            <a:pPr marL="274320" indent="-274320"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Prior to 2022-24, there were four rounds of funding for the program totaling $410 million.</a:t>
            </a:r>
          </a:p>
          <a:p>
            <a:pPr marL="274320" indent="-274320">
              <a:spcBef>
                <a:spcPts val="0"/>
              </a:spcBef>
            </a:pPr>
            <a:r>
              <a:rPr lang="en-US" sz="2400" dirty="0"/>
              <a:t>HB 1 provides a fifth round of funding, totaling $40.0 million in 2022-24.</a:t>
            </a:r>
          </a:p>
          <a:p>
            <a:pPr marL="274320" indent="-274320">
              <a:spcBef>
                <a:spcPts val="0"/>
              </a:spcBef>
            </a:pPr>
            <a:endParaRPr lang="en-US" sz="22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0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en-US"/>
              <a:t>Kentucky Council on Postsecondary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64477" y="136525"/>
            <a:ext cx="8241323" cy="951131"/>
          </a:xfrm>
        </p:spPr>
        <p:txBody>
          <a:bodyPr/>
          <a:lstStyle/>
          <a:p>
            <a:pPr lvl="0"/>
            <a:r>
              <a:rPr lang="en-US" dirty="0"/>
              <a:t>Bucks for Brains: Program Features</a:t>
            </a:r>
          </a:p>
        </p:txBody>
      </p:sp>
    </p:spTree>
    <p:extLst>
      <p:ext uri="{BB962C8B-B14F-4D97-AF65-F5344CB8AC3E}">
        <p14:creationId xmlns:p14="http://schemas.microsoft.com/office/powerpoint/2010/main" val="340116255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799B-249A-4F0A-067B-5236D6F80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of Bucks for Brains Funds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4BF42B4-1DC0-B2D1-81DF-425F958EC64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02221669"/>
              </p:ext>
            </p:extLst>
          </p:nvPr>
        </p:nvGraphicFramePr>
        <p:xfrm>
          <a:off x="228600" y="1216025"/>
          <a:ext cx="576103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D2F65-C781-919E-90B5-8E9069600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C4831025-52A6-9A94-709D-2CAF47045C8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26530701"/>
              </p:ext>
            </p:extLst>
          </p:nvPr>
        </p:nvGraphicFramePr>
        <p:xfrm>
          <a:off x="6197600" y="1216025"/>
          <a:ext cx="576103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Arrow: Right 16">
            <a:extLst>
              <a:ext uri="{FF2B5EF4-FFF2-40B4-BE49-F238E27FC236}">
                <a16:creationId xmlns:a16="http://schemas.microsoft.com/office/drawing/2014/main" id="{967ED440-41B1-DC0B-00AB-D50E963F449C}"/>
              </a:ext>
            </a:extLst>
          </p:cNvPr>
          <p:cNvSpPr/>
          <p:nvPr/>
        </p:nvSpPr>
        <p:spPr>
          <a:xfrm>
            <a:off x="4740322" y="3505200"/>
            <a:ext cx="1371600" cy="91440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1954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980" y="1143000"/>
            <a:ext cx="7836020" cy="5690900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9906000" y="6400800"/>
            <a:ext cx="762000" cy="30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Bucks for Brains: Program Impact</a:t>
            </a:r>
          </a:p>
        </p:txBody>
      </p:sp>
      <p:sp>
        <p:nvSpPr>
          <p:cNvPr id="6" name="Shape 287"/>
          <p:cNvSpPr>
            <a:spLocks noGrp="1"/>
          </p:cNvSpPr>
          <p:nvPr>
            <p:ph type="sldNum" sz="quarter" idx="12"/>
          </p:nvPr>
        </p:nvSpPr>
        <p:spPr>
          <a:xfrm>
            <a:off x="11125200" y="6356353"/>
            <a:ext cx="508000" cy="365125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60CB1E-CE73-31A2-D4AD-09877A495AD6}"/>
              </a:ext>
            </a:extLst>
          </p:cNvPr>
          <p:cNvSpPr txBox="1"/>
          <p:nvPr/>
        </p:nvSpPr>
        <p:spPr>
          <a:xfrm>
            <a:off x="76200" y="1348383"/>
            <a:ext cx="3810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222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Growth in federal research dollars is highly correlated with Bucks for Brains funding</a:t>
            </a:r>
          </a:p>
          <a:p>
            <a:pPr marL="457200" indent="-222250">
              <a:buFont typeface="Arial" panose="020B0604020202020204" pitchFamily="34" charset="0"/>
              <a:buChar char="•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2222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Since program inception,  federally financed Research and Development (R&amp;D) expenditures at UK and UofL have nearly tripled</a:t>
            </a:r>
          </a:p>
          <a:p>
            <a:pPr marL="234950"/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22225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every federal research dollar generated by this program there is a 2.2x impact on the state economy</a:t>
            </a:r>
          </a:p>
        </p:txBody>
      </p:sp>
    </p:spTree>
    <p:extLst>
      <p:ext uri="{BB962C8B-B14F-4D97-AF65-F5344CB8AC3E}">
        <p14:creationId xmlns:p14="http://schemas.microsoft.com/office/powerpoint/2010/main" val="433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87C2B-C0D7-465F-A2C1-383D1D493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0" y="152400"/>
            <a:ext cx="10896600" cy="951131"/>
          </a:xfrm>
        </p:spPr>
        <p:txBody>
          <a:bodyPr/>
          <a:lstStyle/>
          <a:p>
            <a:pPr lvl="0"/>
            <a:r>
              <a:rPr lang="en-US" dirty="0"/>
              <a:t>Workforce Development Trust Fund: Program Funds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219200"/>
            <a:ext cx="11201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0" lang="en-US" sz="2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enacted state budget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HB 1) appropriated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$2,225,000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 fiscal year 2022-23 to the Workforce Development Trust Fund (non-recurring)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bill requires funds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to be used to “increase credential production capacity for identified supply gaps and support program offerings in targeted industry sectors” (HB 1, p. 124)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CPE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and KCTCS staff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developed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guidelines, which the Council approved on June 17, 2022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KCTCS colleges submitted applications to a system office selection committee. Projects sent to CPE for final review and approval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48453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87C2B-C0D7-465F-A2C1-383D1D493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0" y="152400"/>
            <a:ext cx="10896600" cy="951131"/>
          </a:xfrm>
        </p:spPr>
        <p:txBody>
          <a:bodyPr/>
          <a:lstStyle/>
          <a:p>
            <a:pPr lvl="0"/>
            <a:r>
              <a:rPr lang="en-US" dirty="0"/>
              <a:t>Workforce Development Trust Fund: Uses of Funds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371600"/>
            <a:ext cx="10896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indent="-365760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Workforce funds must be used to establish new programs or expand existing programs in the following industry sectors:</a:t>
            </a:r>
          </a:p>
          <a:p>
            <a:pPr marL="1188720" lvl="1" indent="-457200">
              <a:spcAft>
                <a:spcPts val="600"/>
              </a:spcAft>
              <a:buFont typeface="+mj-lt"/>
              <a:buAutoNum type="arabicParenR"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healthcare</a:t>
            </a:r>
          </a:p>
          <a:p>
            <a:pPr marL="1188720" lvl="1" indent="-457200">
              <a:spcAft>
                <a:spcPts val="600"/>
              </a:spcAft>
              <a:buFont typeface="+mj-lt"/>
              <a:buAutoNum type="arabicParenR"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advanced manufacturing</a:t>
            </a:r>
          </a:p>
          <a:p>
            <a:pPr marL="1188720" lvl="1" indent="-457200">
              <a:spcAft>
                <a:spcPts val="600"/>
              </a:spcAft>
              <a:buFont typeface="+mj-lt"/>
              <a:buAutoNum type="arabicParenR"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transportation and logistics</a:t>
            </a:r>
          </a:p>
          <a:p>
            <a:pPr marL="1188720" lvl="1" indent="-457200">
              <a:spcAft>
                <a:spcPts val="600"/>
              </a:spcAft>
              <a:buFont typeface="+mj-lt"/>
              <a:buAutoNum type="arabicParenR"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business services and information technology</a:t>
            </a:r>
          </a:p>
          <a:p>
            <a:pPr marL="1188720" lvl="1" indent="-457200">
              <a:spcAft>
                <a:spcPts val="1500"/>
              </a:spcAft>
              <a:buFont typeface="+mj-lt"/>
              <a:buAutoNum type="arabicParenR"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construction and trades</a:t>
            </a:r>
          </a:p>
          <a:p>
            <a:pPr marL="548640" marR="0" lvl="0" indent="-365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Funds </a:t>
            </a: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be used to support faculty positions,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purchase equipment and supplies, develop or evaluate curriculum, or defray marketing expenses</a:t>
            </a:r>
          </a:p>
        </p:txBody>
      </p:sp>
    </p:spTree>
    <p:extLst>
      <p:ext uri="{BB962C8B-B14F-4D97-AF65-F5344CB8AC3E}">
        <p14:creationId xmlns:p14="http://schemas.microsoft.com/office/powerpoint/2010/main" val="374620351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A87C2B-C0D7-465F-A2C1-383D1D493A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11289" y="152400"/>
            <a:ext cx="10896600" cy="951131"/>
          </a:xfrm>
        </p:spPr>
        <p:txBody>
          <a:bodyPr/>
          <a:lstStyle/>
          <a:p>
            <a:pPr lvl="0"/>
            <a:r>
              <a:rPr lang="en-US" dirty="0"/>
              <a:t>Workforce Development Trust Fund: Distribution of Funds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B37183-D601-4DE2-90C5-8F43C57F3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395" y="1235713"/>
            <a:ext cx="699721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0989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54FFE-26BB-5433-ED3B-AA49D875B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Agency Needs and Q&amp;A</a:t>
            </a:r>
            <a:br>
              <a:rPr lang="en-US" dirty="0"/>
            </a:br>
            <a:br>
              <a:rPr lang="en-US" dirty="0"/>
            </a:br>
            <a:r>
              <a:rPr lang="en-US" b="0" dirty="0"/>
              <a:t>CPE President Aaron Thompson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BCDF34-EF6D-EEF1-BEF1-0E4BE9EA9A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9169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BEA33-7E7A-B774-A0E5-B1B671A62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we’re headed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65132-B30B-305E-6944-064B6C960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219200"/>
            <a:ext cx="1161288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accent4"/>
                </a:solidFill>
              </a:rPr>
              <a:t>Transitions: 5 out of 10 Kentucky high school graduates go on to college.</a:t>
            </a:r>
          </a:p>
          <a:p>
            <a:pPr lvl="1">
              <a:spcBef>
                <a:spcPts val="0"/>
              </a:spcBef>
            </a:pPr>
            <a:r>
              <a:rPr lang="en-US" i="1" dirty="0"/>
              <a:t>We need to increase college readiness, advising, dual credit participation.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accent3"/>
                </a:solidFill>
              </a:rPr>
              <a:t>Affordability: 6 out of 10 Kentucky public university students graduate with debt.</a:t>
            </a:r>
          </a:p>
          <a:p>
            <a:pPr lvl="1">
              <a:spcBef>
                <a:spcPts val="0"/>
              </a:spcBef>
            </a:pPr>
            <a:r>
              <a:rPr lang="en-US" i="1" dirty="0"/>
              <a:t>We need to reduce financial barriers and debt; improve the public’s understanding of paying for college.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tx2"/>
                </a:solidFill>
              </a:rPr>
              <a:t>Success: 6 out of 10 students attending a state university complete their degree.</a:t>
            </a:r>
          </a:p>
          <a:p>
            <a:pPr lvl="1">
              <a:spcBef>
                <a:spcPts val="0"/>
              </a:spcBef>
            </a:pPr>
            <a:r>
              <a:rPr lang="en-US" i="1" dirty="0"/>
              <a:t>We need to ensure timely completion, maximize transfer of credit, and ensure high-quality programs.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C4122F"/>
                </a:solidFill>
              </a:rPr>
              <a:t>Talent: 7 out of 10 Kentucky college graduates are working in state 3 years after graduation.</a:t>
            </a:r>
          </a:p>
          <a:p>
            <a:pPr lvl="1">
              <a:spcBef>
                <a:spcPts val="0"/>
              </a:spcBef>
            </a:pPr>
            <a:r>
              <a:rPr lang="en-US" i="1" dirty="0"/>
              <a:t>We need to focus on our workforce output, and especially on high-need areas, such as health and education.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accent2"/>
                </a:solidFill>
              </a:rPr>
              <a:t>Value: 1 out of 3 adults say college is worth the cost.</a:t>
            </a:r>
          </a:p>
          <a:p>
            <a:pPr lvl="1">
              <a:spcBef>
                <a:spcPts val="0"/>
              </a:spcBef>
            </a:pPr>
            <a:r>
              <a:rPr lang="en-US" i="1" dirty="0"/>
              <a:t>We need to keep spreading the “Higher Education Matters” message; that for every higher ed dollar invested, a $67 return on investment for the state.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A3E3E-E5BC-1D43-ADF8-CB41A384D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65962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5A30-DA4D-46F5-AD50-64E382997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CPE is doing more with less, but we need to be doing more with more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37448ED8-5986-93B9-2728-032F0F867C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4638" y="1447800"/>
          <a:ext cx="11612562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5D616-7FDE-FBEE-F5B6-AC4D34C61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3BCA3A-783D-6EAD-BBC5-58BE9677254B}"/>
              </a:ext>
            </a:extLst>
          </p:cNvPr>
          <p:cNvSpPr txBox="1"/>
          <p:nvPr/>
        </p:nvSpPr>
        <p:spPr>
          <a:xfrm>
            <a:off x="152400" y="1143000"/>
            <a:ext cx="1158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Includes Strategic Initiative Personnel and Operating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184416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68FB9-5158-4EFD-939E-B1292D909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Momentum Across the Commonwealth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B63C8-C63C-458B-934E-86886ACCE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219200"/>
            <a:ext cx="8412480" cy="50292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sym typeface="Wingdings" panose="05000000000000000000" pitchFamily="2" charset="2"/>
              </a:rPr>
              <a:t>Agency operating funding is needed to support growth in CPE’s duties and responsibilities and to further the goals and objectives of the state’s strategic agenda:</a:t>
            </a:r>
          </a:p>
          <a:p>
            <a:pPr marL="400050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ym typeface="Wingdings" panose="05000000000000000000" pitchFamily="2" charset="2"/>
              </a:rPr>
              <a:t>Addressing Kentucky’s teacher and healthcare workforce shortages.</a:t>
            </a:r>
          </a:p>
          <a:p>
            <a:pPr marL="400050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ym typeface="Wingdings" panose="05000000000000000000" pitchFamily="2" charset="2"/>
              </a:rPr>
              <a:t>Strengthen pathways between K-12 and postsecondary programs.</a:t>
            </a:r>
          </a:p>
          <a:p>
            <a:pPr marL="400050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Improving access to high-demand postsecondary training and education programs for working-age adults.</a:t>
            </a:r>
            <a:endParaRPr lang="en-US" sz="3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3607AF-AA67-D019-85AA-3EC4313E2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1188720"/>
            <a:ext cx="3200400" cy="394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8955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F1113-ABD9-6CAE-46E5-F6EECA95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60x30 Goal: Progress and Concern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08463-0F75-3BBA-A3B0-B7C59B64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D583850-CB26-4BE0-3E7C-44CC472909B4}"/>
              </a:ext>
            </a:extLst>
          </p:cNvPr>
          <p:cNvGraphicFramePr/>
          <p:nvPr/>
        </p:nvGraphicFramePr>
        <p:xfrm>
          <a:off x="289720" y="1466612"/>
          <a:ext cx="11612560" cy="2952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8AC3AEA-1190-B575-07F7-4EB1B628D228}"/>
              </a:ext>
            </a:extLst>
          </p:cNvPr>
          <p:cNvSpPr txBox="1"/>
          <p:nvPr/>
        </p:nvSpPr>
        <p:spPr>
          <a:xfrm>
            <a:off x="300478" y="1630174"/>
            <a:ext cx="1161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Kentucky’s current levels of educational attainment – Half the population has a postsecondary credential.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F60403-0366-A0F5-7652-7386496F8133}"/>
              </a:ext>
            </a:extLst>
          </p:cNvPr>
          <p:cNvSpPr txBox="1"/>
          <p:nvPr/>
        </p:nvSpPr>
        <p:spPr>
          <a:xfrm>
            <a:off x="533400" y="21336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school diploma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less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42.9%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FDBD29-FB8F-3D89-BD59-894BC55F10C2}"/>
              </a:ext>
            </a:extLst>
          </p:cNvPr>
          <p:cNvSpPr txBox="1"/>
          <p:nvPr/>
        </p:nvSpPr>
        <p:spPr>
          <a:xfrm>
            <a:off x="5260489" y="2093893"/>
            <a:ext cx="1292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7.7%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9B954F-A29E-3BCB-C246-12E5035B435F}"/>
              </a:ext>
            </a:extLst>
          </p:cNvPr>
          <p:cNvSpPr txBox="1"/>
          <p:nvPr/>
        </p:nvSpPr>
        <p:spPr>
          <a:xfrm>
            <a:off x="6258628" y="2093893"/>
            <a:ext cx="1292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E79C2A-A93F-08E4-761B-85BA8C368135}"/>
              </a:ext>
            </a:extLst>
          </p:cNvPr>
          <p:cNvSpPr txBox="1"/>
          <p:nvPr/>
        </p:nvSpPr>
        <p:spPr>
          <a:xfrm>
            <a:off x="7626096" y="2112824"/>
            <a:ext cx="1292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9.6%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8D5CDE-3D6E-E30E-6A18-5403586293F0}"/>
              </a:ext>
            </a:extLst>
          </p:cNvPr>
          <p:cNvSpPr txBox="1"/>
          <p:nvPr/>
        </p:nvSpPr>
        <p:spPr>
          <a:xfrm>
            <a:off x="8763000" y="2111317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Bachelor’s Degree</a:t>
            </a:r>
          </a:p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16.3%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E7EDEB-6386-42C1-8DE4-6305F4B44CD3}"/>
              </a:ext>
            </a:extLst>
          </p:cNvPr>
          <p:cNvSpPr txBox="1"/>
          <p:nvPr/>
        </p:nvSpPr>
        <p:spPr>
          <a:xfrm>
            <a:off x="10628395" y="2095316"/>
            <a:ext cx="1292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Higher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027AC-5FCE-8DD8-EA62-65684D6D3581}"/>
              </a:ext>
            </a:extLst>
          </p:cNvPr>
          <p:cNvSpPr txBox="1"/>
          <p:nvPr/>
        </p:nvSpPr>
        <p:spPr>
          <a:xfrm>
            <a:off x="289720" y="4050268"/>
            <a:ext cx="1161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Annual increases in number of Kentuckians with a postsecondary education –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1.7% needed to meet the goal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03356CB-3998-E377-3EDC-547E4A275381}"/>
              </a:ext>
            </a:extLst>
          </p:cNvPr>
          <p:cNvGraphicFramePr>
            <a:graphicFrameLocks noGrp="1"/>
          </p:cNvGraphicFramePr>
          <p:nvPr/>
        </p:nvGraphicFramePr>
        <p:xfrm>
          <a:off x="289720" y="4419600"/>
          <a:ext cx="11612562" cy="1066800"/>
        </p:xfrm>
        <a:graphic>
          <a:graphicData uri="http://schemas.openxmlformats.org/drawingml/2006/table">
            <a:tbl>
              <a:tblPr/>
              <a:tblGrid>
                <a:gridCol w="1935427">
                  <a:extLst>
                    <a:ext uri="{9D8B030D-6E8A-4147-A177-3AD203B41FA5}">
                      <a16:colId xmlns:a16="http://schemas.microsoft.com/office/drawing/2014/main" val="1115579762"/>
                    </a:ext>
                  </a:extLst>
                </a:gridCol>
                <a:gridCol w="1935427">
                  <a:extLst>
                    <a:ext uri="{9D8B030D-6E8A-4147-A177-3AD203B41FA5}">
                      <a16:colId xmlns:a16="http://schemas.microsoft.com/office/drawing/2014/main" val="3965040093"/>
                    </a:ext>
                  </a:extLst>
                </a:gridCol>
                <a:gridCol w="1935427">
                  <a:extLst>
                    <a:ext uri="{9D8B030D-6E8A-4147-A177-3AD203B41FA5}">
                      <a16:colId xmlns:a16="http://schemas.microsoft.com/office/drawing/2014/main" val="133249358"/>
                    </a:ext>
                  </a:extLst>
                </a:gridCol>
                <a:gridCol w="1935427">
                  <a:extLst>
                    <a:ext uri="{9D8B030D-6E8A-4147-A177-3AD203B41FA5}">
                      <a16:colId xmlns:a16="http://schemas.microsoft.com/office/drawing/2014/main" val="2900270531"/>
                    </a:ext>
                  </a:extLst>
                </a:gridCol>
                <a:gridCol w="1935427">
                  <a:extLst>
                    <a:ext uri="{9D8B030D-6E8A-4147-A177-3AD203B41FA5}">
                      <a16:colId xmlns:a16="http://schemas.microsoft.com/office/drawing/2014/main" val="3678794004"/>
                    </a:ext>
                  </a:extLst>
                </a:gridCol>
                <a:gridCol w="1935427">
                  <a:extLst>
                    <a:ext uri="{9D8B030D-6E8A-4147-A177-3AD203B41FA5}">
                      <a16:colId xmlns:a16="http://schemas.microsoft.com/office/drawing/2014/main" val="16747631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2016-17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2017-18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2018-19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2019-20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39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.5%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43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757414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667000"/>
            <a:ext cx="1158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2240500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7B36B-0765-3DE8-B851-DFC42B5CA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Progress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D4386-19F7-209B-B3D3-29FAD9BFD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167B3B-8C43-06E6-F0BB-FC3E50732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482516"/>
              </p:ext>
            </p:extLst>
          </p:nvPr>
        </p:nvGraphicFramePr>
        <p:xfrm>
          <a:off x="289718" y="1533906"/>
          <a:ext cx="11612563" cy="188481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281073">
                  <a:extLst>
                    <a:ext uri="{9D8B030D-6E8A-4147-A177-3AD203B41FA5}">
                      <a16:colId xmlns:a16="http://schemas.microsoft.com/office/drawing/2014/main" val="1749939017"/>
                    </a:ext>
                  </a:extLst>
                </a:gridCol>
                <a:gridCol w="1466298">
                  <a:extLst>
                    <a:ext uri="{9D8B030D-6E8A-4147-A177-3AD203B41FA5}">
                      <a16:colId xmlns:a16="http://schemas.microsoft.com/office/drawing/2014/main" val="2634359221"/>
                    </a:ext>
                  </a:extLst>
                </a:gridCol>
                <a:gridCol w="1466298">
                  <a:extLst>
                    <a:ext uri="{9D8B030D-6E8A-4147-A177-3AD203B41FA5}">
                      <a16:colId xmlns:a16="http://schemas.microsoft.com/office/drawing/2014/main" val="2104294261"/>
                    </a:ext>
                  </a:extLst>
                </a:gridCol>
                <a:gridCol w="1466298">
                  <a:extLst>
                    <a:ext uri="{9D8B030D-6E8A-4147-A177-3AD203B41FA5}">
                      <a16:colId xmlns:a16="http://schemas.microsoft.com/office/drawing/2014/main" val="931234302"/>
                    </a:ext>
                  </a:extLst>
                </a:gridCol>
                <a:gridCol w="1466298">
                  <a:extLst>
                    <a:ext uri="{9D8B030D-6E8A-4147-A177-3AD203B41FA5}">
                      <a16:colId xmlns:a16="http://schemas.microsoft.com/office/drawing/2014/main" val="1290426303"/>
                    </a:ext>
                  </a:extLst>
                </a:gridCol>
                <a:gridCol w="1466298">
                  <a:extLst>
                    <a:ext uri="{9D8B030D-6E8A-4147-A177-3AD203B41FA5}">
                      <a16:colId xmlns:a16="http://schemas.microsoft.com/office/drawing/2014/main" val="1861696017"/>
                    </a:ext>
                  </a:extLst>
                </a:gridCol>
              </a:tblGrid>
              <a:tr h="290449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(PUBLIC ONLY)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2017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2021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2022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One-Year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Five-Year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extLst>
                  <a:ext uri="{0D108BD9-81ED-4DB2-BD59-A6C34878D82A}">
                    <a16:rowId xmlns:a16="http://schemas.microsoft.com/office/drawing/2014/main" val="2091667332"/>
                  </a:ext>
                </a:extLst>
              </a:tr>
              <a:tr h="290449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Enrollment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181,371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163,958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163,086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-0.5%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-10.1%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261181"/>
                  </a:ext>
                </a:extLst>
              </a:tr>
              <a:tr h="290449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Undergrad Enrollment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157,199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135,363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134,853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-0.4%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-14.2%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16031"/>
                  </a:ext>
                </a:extLst>
              </a:tr>
              <a:tr h="290449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URM Undergrad Enrollment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25,286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25,431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26,100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2.6%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3.2%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071908"/>
                  </a:ext>
                </a:extLst>
              </a:tr>
              <a:tr h="290449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Adult Undergrad Enrollment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36,206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27,939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27,897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-0.2%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-22.9%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282907"/>
                  </a:ext>
                </a:extLst>
              </a:tr>
              <a:tr h="290449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Graduate Enrollment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24,172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28,595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28,233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-1.3%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16.8%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2411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3EB63D1-C018-6A61-6574-CABB21DF2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641422"/>
              </p:ext>
            </p:extLst>
          </p:nvPr>
        </p:nvGraphicFramePr>
        <p:xfrm>
          <a:off x="256736" y="3972306"/>
          <a:ext cx="11612563" cy="188481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281073">
                  <a:extLst>
                    <a:ext uri="{9D8B030D-6E8A-4147-A177-3AD203B41FA5}">
                      <a16:colId xmlns:a16="http://schemas.microsoft.com/office/drawing/2014/main" val="1749939017"/>
                    </a:ext>
                  </a:extLst>
                </a:gridCol>
                <a:gridCol w="1466298">
                  <a:extLst>
                    <a:ext uri="{9D8B030D-6E8A-4147-A177-3AD203B41FA5}">
                      <a16:colId xmlns:a16="http://schemas.microsoft.com/office/drawing/2014/main" val="2634359221"/>
                    </a:ext>
                  </a:extLst>
                </a:gridCol>
                <a:gridCol w="1466298">
                  <a:extLst>
                    <a:ext uri="{9D8B030D-6E8A-4147-A177-3AD203B41FA5}">
                      <a16:colId xmlns:a16="http://schemas.microsoft.com/office/drawing/2014/main" val="2104294261"/>
                    </a:ext>
                  </a:extLst>
                </a:gridCol>
                <a:gridCol w="1466298">
                  <a:extLst>
                    <a:ext uri="{9D8B030D-6E8A-4147-A177-3AD203B41FA5}">
                      <a16:colId xmlns:a16="http://schemas.microsoft.com/office/drawing/2014/main" val="931234302"/>
                    </a:ext>
                  </a:extLst>
                </a:gridCol>
                <a:gridCol w="1466298">
                  <a:extLst>
                    <a:ext uri="{9D8B030D-6E8A-4147-A177-3AD203B41FA5}">
                      <a16:colId xmlns:a16="http://schemas.microsoft.com/office/drawing/2014/main" val="1290426303"/>
                    </a:ext>
                  </a:extLst>
                </a:gridCol>
                <a:gridCol w="1466298">
                  <a:extLst>
                    <a:ext uri="{9D8B030D-6E8A-4147-A177-3AD203B41FA5}">
                      <a16:colId xmlns:a16="http://schemas.microsoft.com/office/drawing/2014/main" val="1861696017"/>
                    </a:ext>
                  </a:extLst>
                </a:gridCol>
              </a:tblGrid>
              <a:tr h="290449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(PUBLIC ONLY)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2016-17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2020-21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2021-22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One-Year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Five-Year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extLst>
                  <a:ext uri="{0D108BD9-81ED-4DB2-BD59-A6C34878D82A}">
                    <a16:rowId xmlns:a16="http://schemas.microsoft.com/office/drawing/2014/main" val="2695990892"/>
                  </a:ext>
                </a:extLst>
              </a:tr>
              <a:tr h="290449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Degrees and Credentials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62,062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68,189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67,695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-0.7%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9.1%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536795"/>
                  </a:ext>
                </a:extLst>
              </a:tr>
              <a:tr h="290449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Undergraduate Degrees and Credentials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54,195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59,266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57,657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-2.7%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6.4%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018851"/>
                  </a:ext>
                </a:extLst>
              </a:tr>
              <a:tr h="290449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URM Undergrad Degrees and Credentials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6,209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7,774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8,078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3.9%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30.1%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597414"/>
                  </a:ext>
                </a:extLst>
              </a:tr>
              <a:tr h="290449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Adult Undergrad Degrees and Credentials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24,780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23,188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22,052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-4.9%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-11.0%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080075"/>
                  </a:ext>
                </a:extLst>
              </a:tr>
              <a:tr h="290449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Graduate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Degrees and Credentials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7,867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8,923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10,038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12.5%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27.6%</a:t>
                      </a:r>
                      <a:endParaRPr lang="en-US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6830" marB="3683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45887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D111E43-2390-60C2-BE9A-E7F5F71E8927}"/>
              </a:ext>
            </a:extLst>
          </p:cNvPr>
          <p:cNvSpPr txBox="1"/>
          <p:nvPr/>
        </p:nvSpPr>
        <p:spPr>
          <a:xfrm>
            <a:off x="289718" y="6019800"/>
            <a:ext cx="11612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Sources: CPE Degrees Dashboard and Preliminary Enrollment Dashboard.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C76E6D-E6B7-3948-BAA7-5F390B757729}"/>
              </a:ext>
            </a:extLst>
          </p:cNvPr>
          <p:cNvSpPr txBox="1"/>
          <p:nvPr/>
        </p:nvSpPr>
        <p:spPr>
          <a:xfrm>
            <a:off x="289718" y="1143000"/>
            <a:ext cx="4282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Enrollment Trends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7EB116-A072-D6E4-7BF9-279E2B8667F4}"/>
              </a:ext>
            </a:extLst>
          </p:cNvPr>
          <p:cNvSpPr txBox="1"/>
          <p:nvPr/>
        </p:nvSpPr>
        <p:spPr>
          <a:xfrm>
            <a:off x="228600" y="3593068"/>
            <a:ext cx="4282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Degree and Credential Production</a:t>
            </a:r>
          </a:p>
        </p:txBody>
      </p:sp>
    </p:spTree>
    <p:extLst>
      <p:ext uri="{BB962C8B-B14F-4D97-AF65-F5344CB8AC3E}">
        <p14:creationId xmlns:p14="http://schemas.microsoft.com/office/powerpoint/2010/main" val="404403485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AE939-9C01-4544-AD7A-6A6B5D953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/>
              <a:t>CPE’s innovations with private partners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B789902-0EB0-E3F1-E470-9AC2ED8E1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219200"/>
            <a:ext cx="8793480" cy="5029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2400" dirty="0"/>
              <a:t>Launched the nation's first Student Success Collaborative </a:t>
            </a:r>
            <a:br>
              <a:rPr lang="en-US" sz="2400" dirty="0"/>
            </a:br>
            <a:r>
              <a:rPr lang="en-US" sz="2400" dirty="0"/>
              <a:t>for two- and four-year campuses.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2400" dirty="0"/>
              <a:t>Added staff focusing on the needs of adult learners.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2400" dirty="0"/>
              <a:t>Developed a new unit focusing on P-12-to-Postsecondary policies and programs.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2400" dirty="0"/>
              <a:t>Expanded focus of GEAR UP Kentucky to include first-year college success. 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2400" dirty="0"/>
              <a:t>Created a “Kentucky Graduate Profile,” which looks at curriculum for essential/employability skills.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00000"/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800"/>
              </a:spcAft>
              <a:buSzPct val="100000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854BB-B11F-43CE-845A-85BBE0F82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14332D-FE05-BC15-4EFE-0192AA73D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710">
            <a:off x="8834766" y="1398749"/>
            <a:ext cx="2881034" cy="3706931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055284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67279-8BD2-9411-28B0-3306FF33C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Update on the </a:t>
            </a:r>
            <a:br>
              <a:rPr lang="en-US" sz="3600" dirty="0"/>
            </a:br>
            <a:r>
              <a:rPr lang="en-US" sz="3600" dirty="0"/>
              <a:t>Healthcare Workforce Collaborative</a:t>
            </a:r>
            <a:br>
              <a:rPr lang="en-US" sz="3600" dirty="0"/>
            </a:br>
            <a:br>
              <a:rPr lang="en-US" dirty="0"/>
            </a:br>
            <a:r>
              <a:rPr lang="en-US" b="0" dirty="0"/>
              <a:t>Leslie Sizemore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FB8E94-3AE4-FCFA-FAF4-5928F06057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2444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98285-9926-0883-6A44-CD2FFAE7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Healthcare Workforce Collaborative (HWC)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10FF44-A9E2-ADEE-6FB4-DAC92B6E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7</a:t>
            </a:fld>
            <a:endParaRPr lang="en-US"/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9C7714EA-52F1-9B85-F321-275569280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40" y="1188720"/>
            <a:ext cx="1097280" cy="1097280"/>
          </a:xfrm>
          <a:prstGeom prst="rect">
            <a:avLst/>
          </a:prstGeom>
        </p:spPr>
      </p:pic>
      <p:pic>
        <p:nvPicPr>
          <p:cNvPr id="7" name="Graphic 6" descr="Money with solid fill">
            <a:extLst>
              <a:ext uri="{FF2B5EF4-FFF2-40B4-BE49-F238E27FC236}">
                <a16:creationId xmlns:a16="http://schemas.microsoft.com/office/drawing/2014/main" id="{6E2D0403-DB37-F89A-622B-1BB4EDC15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68686" y="1188720"/>
            <a:ext cx="1097280" cy="1097280"/>
          </a:xfrm>
          <a:prstGeom prst="rect">
            <a:avLst/>
          </a:prstGeom>
        </p:spPr>
      </p:pic>
      <p:pic>
        <p:nvPicPr>
          <p:cNvPr id="9" name="Graphic 8" descr="Handshake with solid fill">
            <a:extLst>
              <a:ext uri="{FF2B5EF4-FFF2-40B4-BE49-F238E27FC236}">
                <a16:creationId xmlns:a16="http://schemas.microsoft.com/office/drawing/2014/main" id="{0386FBFC-6B3E-A495-CAEC-C038A62F6D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29600" y="1188720"/>
            <a:ext cx="1097280" cy="1097280"/>
          </a:xfrm>
          <a:prstGeom prst="rect">
            <a:avLst/>
          </a:prstGeom>
        </p:spPr>
      </p:pic>
      <p:pic>
        <p:nvPicPr>
          <p:cNvPr id="11" name="Graphic 10" descr="Building with solid fill">
            <a:extLst>
              <a:ext uri="{FF2B5EF4-FFF2-40B4-BE49-F238E27FC236}">
                <a16:creationId xmlns:a16="http://schemas.microsoft.com/office/drawing/2014/main" id="{DEADFDBF-70D5-91CC-1539-5201A35C09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8640" y="3017520"/>
            <a:ext cx="1097280" cy="1097280"/>
          </a:xfrm>
          <a:prstGeom prst="rect">
            <a:avLst/>
          </a:prstGeom>
        </p:spPr>
      </p:pic>
      <p:pic>
        <p:nvPicPr>
          <p:cNvPr id="13" name="Graphic 12" descr="Bank with solid fill">
            <a:extLst>
              <a:ext uri="{FF2B5EF4-FFF2-40B4-BE49-F238E27FC236}">
                <a16:creationId xmlns:a16="http://schemas.microsoft.com/office/drawing/2014/main" id="{35143771-5130-DE42-8A28-B21B96B38B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8640" y="4922520"/>
            <a:ext cx="1097280" cy="1097280"/>
          </a:xfrm>
          <a:prstGeom prst="rect">
            <a:avLst/>
          </a:prstGeom>
        </p:spPr>
      </p:pic>
      <p:pic>
        <p:nvPicPr>
          <p:cNvPr id="15" name="Graphic 14" descr="Users with solid fill">
            <a:extLst>
              <a:ext uri="{FF2B5EF4-FFF2-40B4-BE49-F238E27FC236}">
                <a16:creationId xmlns:a16="http://schemas.microsoft.com/office/drawing/2014/main" id="{DCCB445B-54FB-A91C-476E-2F136FCEB0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68686" y="4922520"/>
            <a:ext cx="1097280" cy="109728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4BB3872-326C-5B4D-20A6-6C59139108AA}"/>
              </a:ext>
            </a:extLst>
          </p:cNvPr>
          <p:cNvSpPr txBox="1"/>
          <p:nvPr/>
        </p:nvSpPr>
        <p:spPr>
          <a:xfrm>
            <a:off x="1524000" y="1295400"/>
            <a:ext cx="2286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  <a:r>
              <a:rPr lang="en-US" sz="28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months</a:t>
            </a:r>
          </a:p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the program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BAB8C5-B38B-E828-1889-70A47E7A682D}"/>
              </a:ext>
            </a:extLst>
          </p:cNvPr>
          <p:cNvSpPr txBox="1"/>
          <p:nvPr/>
        </p:nvSpPr>
        <p:spPr>
          <a:xfrm>
            <a:off x="1524000" y="3124200"/>
            <a:ext cx="2286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48</a:t>
            </a:r>
          </a:p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 partners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524EC7-06B6-371E-C8A8-507E6BA737EF}"/>
              </a:ext>
            </a:extLst>
          </p:cNvPr>
          <p:cNvSpPr txBox="1"/>
          <p:nvPr/>
        </p:nvSpPr>
        <p:spPr>
          <a:xfrm>
            <a:off x="1524000" y="5029200"/>
            <a:ext cx="2286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23</a:t>
            </a:r>
          </a:p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7314A9-4D22-D109-1876-B06A2604B8C3}"/>
              </a:ext>
            </a:extLst>
          </p:cNvPr>
          <p:cNvSpPr txBox="1"/>
          <p:nvPr/>
        </p:nvSpPr>
        <p:spPr>
          <a:xfrm>
            <a:off x="5187886" y="4724400"/>
            <a:ext cx="254555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23</a:t>
            </a:r>
          </a:p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 &amp; higher education leaders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67B64D-AB42-F176-D414-5686F74259F5}"/>
              </a:ext>
            </a:extLst>
          </p:cNvPr>
          <p:cNvSpPr txBox="1"/>
          <p:nvPr/>
        </p:nvSpPr>
        <p:spPr>
          <a:xfrm>
            <a:off x="5187886" y="1295400"/>
            <a:ext cx="273691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$10</a:t>
            </a:r>
            <a:r>
              <a:rPr lang="en-US" sz="28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million</a:t>
            </a:r>
          </a:p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from legislature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85C332-A212-038E-3DAF-AF0DA45A9189}"/>
              </a:ext>
            </a:extLst>
          </p:cNvPr>
          <p:cNvSpPr txBox="1"/>
          <p:nvPr/>
        </p:nvSpPr>
        <p:spPr>
          <a:xfrm>
            <a:off x="9255760" y="1295400"/>
            <a:ext cx="273691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$8</a:t>
            </a:r>
            <a:r>
              <a:rPr lang="en-US" sz="28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million</a:t>
            </a:r>
          </a:p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to institutions</a:t>
            </a:r>
          </a:p>
        </p:txBody>
      </p:sp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BDB33FBC-3ED7-7A5B-AECF-109AA5656F75}"/>
              </a:ext>
            </a:extLst>
          </p:cNvPr>
          <p:cNvGraphicFramePr>
            <a:graphicFrameLocks noGrp="1"/>
          </p:cNvGraphicFramePr>
          <p:nvPr/>
        </p:nvGraphicFramePr>
        <p:xfrm>
          <a:off x="8686800" y="2286000"/>
          <a:ext cx="28194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3154357851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149016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Grantee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Amount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04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KCTCS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$4,000,000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714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$634,500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190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KSU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$219,500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11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Morehead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$294,600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046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Murray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$307,800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235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NKU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$599,000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100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$824,100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234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UofL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$640,900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50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WKU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$479,600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D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643717"/>
                  </a:ext>
                </a:extLst>
              </a:tr>
            </a:tbl>
          </a:graphicData>
        </a:graphic>
      </p:graphicFrame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0B571B0-4753-4B07-BC1F-826FCCBD037B}"/>
              </a:ext>
            </a:extLst>
          </p:cNvPr>
          <p:cNvSpPr/>
          <p:nvPr/>
        </p:nvSpPr>
        <p:spPr>
          <a:xfrm>
            <a:off x="3657600" y="1240626"/>
            <a:ext cx="76200" cy="4948127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F2F48B9-A7F9-433C-CE2A-A6B55645DD4E}"/>
              </a:ext>
            </a:extLst>
          </p:cNvPr>
          <p:cNvSpPr/>
          <p:nvPr/>
        </p:nvSpPr>
        <p:spPr>
          <a:xfrm>
            <a:off x="7955280" y="1240626"/>
            <a:ext cx="76200" cy="4948127"/>
          </a:xfrm>
          <a:prstGeom prst="round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Online meeting with solid fill">
            <a:extLst>
              <a:ext uri="{FF2B5EF4-FFF2-40B4-BE49-F238E27FC236}">
                <a16:creationId xmlns:a16="http://schemas.microsoft.com/office/drawing/2014/main" id="{4BA3440D-6893-AEEF-F0AB-98FEE011531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62400" y="2971800"/>
            <a:ext cx="1097280" cy="1097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60CBFC-54F6-7A98-8769-97A82A0C40B0}"/>
              </a:ext>
            </a:extLst>
          </p:cNvPr>
          <p:cNvSpPr txBox="1"/>
          <p:nvPr/>
        </p:nvSpPr>
        <p:spPr>
          <a:xfrm>
            <a:off x="5181600" y="3078480"/>
            <a:ext cx="254555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 meetings</a:t>
            </a:r>
          </a:p>
        </p:txBody>
      </p:sp>
    </p:spTree>
    <p:extLst>
      <p:ext uri="{BB962C8B-B14F-4D97-AF65-F5344CB8AC3E}">
        <p14:creationId xmlns:p14="http://schemas.microsoft.com/office/powerpoint/2010/main" val="352142746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1BA51-E25C-C790-396C-DEB7D348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HWC Grant Program Occupational Areas of Focus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5BFAC17-C724-F9C0-3650-7C7457AF04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4638" y="1219200"/>
          <a:ext cx="9021762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E8D8C-AE7C-74E3-9622-EE28BFA1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402291-796F-939A-002A-EFF1A227009F}"/>
              </a:ext>
            </a:extLst>
          </p:cNvPr>
          <p:cNvSpPr txBox="1"/>
          <p:nvPr/>
        </p:nvSpPr>
        <p:spPr>
          <a:xfrm>
            <a:off x="9448800" y="2443877"/>
            <a:ext cx="2133600" cy="2585323"/>
          </a:xfrm>
          <a:prstGeom prst="rect">
            <a:avLst/>
          </a:prstGeom>
          <a:solidFill>
            <a:srgbClr val="CCDDEA"/>
          </a:solidFill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Arial Black" panose="020B0A04020102020204" pitchFamily="34" charset="0"/>
              </a:rPr>
              <a:t>55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 Total</a:t>
            </a:r>
          </a:p>
          <a:p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43%</a:t>
            </a:r>
          </a:p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on nursing</a:t>
            </a:r>
          </a:p>
        </p:txBody>
      </p:sp>
    </p:spTree>
    <p:extLst>
      <p:ext uri="{BB962C8B-B14F-4D97-AF65-F5344CB8AC3E}">
        <p14:creationId xmlns:p14="http://schemas.microsoft.com/office/powerpoint/2010/main" val="68703149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3F8E-7FC5-19A6-14A2-D38F3645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Increases in Health-Related Program Enrollment</a:t>
            </a:r>
            <a:br>
              <a:rPr lang="en-US" dirty="0"/>
            </a:br>
            <a:r>
              <a:rPr lang="en-US" sz="1800" b="0" dirty="0"/>
              <a:t>Fall 2021 to Fall 2022</a:t>
            </a:r>
            <a:endParaRPr lang="en-US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EBC5D6-F466-702E-026E-3A621B179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87C2B-C0D7-465F-A2C1-383D1D493A00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EE6201E-84DA-7A2B-D228-5E52D189D4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9421074"/>
              </p:ext>
            </p:extLst>
          </p:nvPr>
        </p:nvGraphicFramePr>
        <p:xfrm>
          <a:off x="152400" y="1219200"/>
          <a:ext cx="11811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55D0247-8055-D290-DD7A-EF13AC95F9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2091921" cy="327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8724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CPE Presentation">
      <a:dk1>
        <a:srgbClr val="000000"/>
      </a:dk1>
      <a:lt1>
        <a:srgbClr val="FFFFFF"/>
      </a:lt1>
      <a:dk2>
        <a:srgbClr val="005495"/>
      </a:dk2>
      <a:lt2>
        <a:srgbClr val="EEEEEE"/>
      </a:lt2>
      <a:accent1>
        <a:srgbClr val="0088C7"/>
      </a:accent1>
      <a:accent2>
        <a:srgbClr val="F37021"/>
      </a:accent2>
      <a:accent3>
        <a:srgbClr val="85AD64"/>
      </a:accent3>
      <a:accent4>
        <a:srgbClr val="4F57A6"/>
      </a:accent4>
      <a:accent5>
        <a:srgbClr val="E39717"/>
      </a:accent5>
      <a:accent6>
        <a:srgbClr val="00757B"/>
      </a:accent6>
      <a:hlink>
        <a:srgbClr val="0088C7"/>
      </a:hlink>
      <a:folHlink>
        <a:srgbClr val="00549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4002</TotalTime>
  <Words>1757</Words>
  <Application>Microsoft Office PowerPoint</Application>
  <PresentationFormat>Widescreen</PresentationFormat>
  <Paragraphs>313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Tahoma</vt:lpstr>
      <vt:lpstr>Office Theme</vt:lpstr>
      <vt:lpstr>CPE: Kentucky Higher Education Matters</vt:lpstr>
      <vt:lpstr>Overview of CPE  and  Key Progress and Initiatives  CPE President Aaron Thompson</vt:lpstr>
      <vt:lpstr>60x30 Goal: Progress and Concern</vt:lpstr>
      <vt:lpstr>Key Progress</vt:lpstr>
      <vt:lpstr>CPE’s innovations with private partners</vt:lpstr>
      <vt:lpstr>Update on the  Healthcare Workforce Collaborative  Leslie Sizemore</vt:lpstr>
      <vt:lpstr>Overview of the Healthcare Workforce Collaborative (HWC)</vt:lpstr>
      <vt:lpstr>HWC Grant Program Occupational Areas of Focus</vt:lpstr>
      <vt:lpstr>Increases in Health-Related Program Enrollment Fall 2021 to Fall 2022</vt:lpstr>
      <vt:lpstr>Increases in Health-Related Program URM Enrollment Fall 2021 to Fall 2022</vt:lpstr>
      <vt:lpstr>Behavioral health is an evolving issue – are we prepared?</vt:lpstr>
      <vt:lpstr>Update on Recent Campus Issues  Travis Powell</vt:lpstr>
      <vt:lpstr>Campus Updates</vt:lpstr>
      <vt:lpstr>Update: Annual Sworn Financial Disclosure Statements</vt:lpstr>
      <vt:lpstr>Update on Usage of Budgetary Items  Bill Payne and Shaun McKiernan</vt:lpstr>
      <vt:lpstr> Asset Preservation: Enacted Budget</vt:lpstr>
      <vt:lpstr>Asset Preservation: Bond Funds and Campus Match</vt:lpstr>
      <vt:lpstr>Asset Preservation: Planned Projects</vt:lpstr>
      <vt:lpstr>Capital Construction: Line-itemed Projects</vt:lpstr>
      <vt:lpstr>Bucks for Brains: Program Features</vt:lpstr>
      <vt:lpstr>Allocation of Bucks for Brains Funds</vt:lpstr>
      <vt:lpstr>Bucks for Brains: Program Impact</vt:lpstr>
      <vt:lpstr>Workforce Development Trust Fund: Program Funds</vt:lpstr>
      <vt:lpstr>Workforce Development Trust Fund: Uses of Funds</vt:lpstr>
      <vt:lpstr>Workforce Development Trust Fund: Distribution of Funds</vt:lpstr>
      <vt:lpstr>Agency Needs and Q&amp;A  CPE President Aaron Thompson</vt:lpstr>
      <vt:lpstr>Where we’re headed</vt:lpstr>
      <vt:lpstr>CPE is doing more with less, but we need to be doing more with more</vt:lpstr>
      <vt:lpstr>Maintaining Momentum Across the Commonwealth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Gayheart, Gabrielle L (CPE)</dc:creator>
  <cp:lastModifiedBy>Fraker, Jennifer (CPE)</cp:lastModifiedBy>
  <cp:revision>192</cp:revision>
  <cp:lastPrinted>2023-01-27T21:38:08Z</cp:lastPrinted>
  <dcterms:created xsi:type="dcterms:W3CDTF">2016-09-22T18:57:17Z</dcterms:created>
  <dcterms:modified xsi:type="dcterms:W3CDTF">2023-01-30T20:46:02Z</dcterms:modified>
</cp:coreProperties>
</file>