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2"/>
  </p:notesMasterIdLst>
  <p:sldIdLst>
    <p:sldId id="256" r:id="rId2"/>
    <p:sldId id="262" r:id="rId3"/>
    <p:sldId id="267" r:id="rId4"/>
    <p:sldId id="447" r:id="rId5"/>
    <p:sldId id="269" r:id="rId6"/>
    <p:sldId id="439" r:id="rId7"/>
    <p:sldId id="277" r:id="rId8"/>
    <p:sldId id="264" r:id="rId9"/>
    <p:sldId id="273" r:id="rId10"/>
    <p:sldId id="279" r:id="rId11"/>
    <p:sldId id="278" r:id="rId12"/>
    <p:sldId id="275" r:id="rId13"/>
    <p:sldId id="265" r:id="rId14"/>
    <p:sldId id="449" r:id="rId15"/>
    <p:sldId id="450" r:id="rId16"/>
    <p:sldId id="451" r:id="rId17"/>
    <p:sldId id="448" r:id="rId18"/>
    <p:sldId id="440" r:id="rId19"/>
    <p:sldId id="452" r:id="rId20"/>
    <p:sldId id="293" r:id="rId21"/>
  </p:sldIdLst>
  <p:sldSz cx="9144000" cy="6858000" type="screen4x3"/>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7" roundtripDataSignature="AMtx7mgLOmhwJE0ez6b8oRttpD8e5P0N9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80" autoAdjust="0"/>
  </p:normalViewPr>
  <p:slideViewPr>
    <p:cSldViewPr snapToGrid="0">
      <p:cViewPr varScale="1">
        <p:scale>
          <a:sx n="108" d="100"/>
          <a:sy n="108" d="100"/>
        </p:scale>
        <p:origin x="170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customschemas.google.com/relationships/presentationmetadata" Target="meta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8475" cy="4667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70338" y="0"/>
            <a:ext cx="3038475" cy="466725"/>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829675"/>
            <a:ext cx="3038475" cy="46672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1: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 name="Google Shape;70;p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0: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1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9963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0: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1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3349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0: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1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6235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0: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2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6553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6987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7: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p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2: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1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4: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1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1: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1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1432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9: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1: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cap="none" dirty="0">
                <a:solidFill>
                  <a:schemeClr val="dk1"/>
                </a:solidFill>
                <a:effectLst/>
                <a:latin typeface="Arial"/>
                <a:ea typeface="Arial"/>
                <a:cs typeface="Arial"/>
                <a:sym typeface="Arial"/>
              </a:rPr>
              <a:t>Murray State University received funding in 1998 for a Program of Distinction in telecommunications, using resources made available through the Regional University Excellence Trust fund. Specifically, a Center for Telecommunications Systems Management (CTSM) was established through which the University is to address regional and national public and private sector needs. As technology has evolved, so has Murray State's approach to technology education. As of December 2021, the center changed its name and focus.  The Cyber Education and Research Center (Cyber Center) will provide education, research, development and outreach support for Murray State's cyber-related programs.</a:t>
            </a:r>
            <a:endParaRPr dirty="0"/>
          </a:p>
        </p:txBody>
      </p:sp>
      <p:sp>
        <p:nvSpPr>
          <p:cNvPr id="154" name="Google Shape;154;p1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9166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0: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2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0: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1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A88"/>
              </a:buClr>
              <a:buSzPts val="3200"/>
              <a:buNone/>
              <a:defRPr>
                <a:solidFill>
                  <a:srgbClr val="888A88"/>
                </a:solidFill>
              </a:defRPr>
            </a:lvl1pPr>
            <a:lvl2pPr lvl="1" algn="ctr">
              <a:lnSpc>
                <a:spcPct val="100000"/>
              </a:lnSpc>
              <a:spcBef>
                <a:spcPts val="560"/>
              </a:spcBef>
              <a:spcAft>
                <a:spcPts val="0"/>
              </a:spcAft>
              <a:buClr>
                <a:srgbClr val="888A88"/>
              </a:buClr>
              <a:buSzPts val="2800"/>
              <a:buNone/>
              <a:defRPr>
                <a:solidFill>
                  <a:srgbClr val="888A88"/>
                </a:solidFill>
              </a:defRPr>
            </a:lvl2pPr>
            <a:lvl3pPr lvl="2" algn="ctr">
              <a:lnSpc>
                <a:spcPct val="100000"/>
              </a:lnSpc>
              <a:spcBef>
                <a:spcPts val="480"/>
              </a:spcBef>
              <a:spcAft>
                <a:spcPts val="0"/>
              </a:spcAft>
              <a:buClr>
                <a:srgbClr val="888A88"/>
              </a:buClr>
              <a:buSzPts val="2400"/>
              <a:buNone/>
              <a:defRPr>
                <a:solidFill>
                  <a:srgbClr val="888A88"/>
                </a:solidFill>
              </a:defRPr>
            </a:lvl3pPr>
            <a:lvl4pPr lvl="3" algn="ctr">
              <a:lnSpc>
                <a:spcPct val="100000"/>
              </a:lnSpc>
              <a:spcBef>
                <a:spcPts val="400"/>
              </a:spcBef>
              <a:spcAft>
                <a:spcPts val="0"/>
              </a:spcAft>
              <a:buClr>
                <a:srgbClr val="888A88"/>
              </a:buClr>
              <a:buSzPts val="2000"/>
              <a:buNone/>
              <a:defRPr>
                <a:solidFill>
                  <a:srgbClr val="888A88"/>
                </a:solidFill>
              </a:defRPr>
            </a:lvl4pPr>
            <a:lvl5pPr lvl="4" algn="ctr">
              <a:lnSpc>
                <a:spcPct val="100000"/>
              </a:lnSpc>
              <a:spcBef>
                <a:spcPts val="400"/>
              </a:spcBef>
              <a:spcAft>
                <a:spcPts val="0"/>
              </a:spcAft>
              <a:buClr>
                <a:srgbClr val="888A88"/>
              </a:buClr>
              <a:buSzPts val="2000"/>
              <a:buNone/>
              <a:defRPr>
                <a:solidFill>
                  <a:srgbClr val="888A88"/>
                </a:solidFill>
              </a:defRPr>
            </a:lvl5pPr>
            <a:lvl6pPr lvl="5" algn="ctr">
              <a:lnSpc>
                <a:spcPct val="100000"/>
              </a:lnSpc>
              <a:spcBef>
                <a:spcPts val="400"/>
              </a:spcBef>
              <a:spcAft>
                <a:spcPts val="0"/>
              </a:spcAft>
              <a:buClr>
                <a:srgbClr val="888A88"/>
              </a:buClr>
              <a:buSzPts val="2000"/>
              <a:buNone/>
              <a:defRPr>
                <a:solidFill>
                  <a:srgbClr val="888A88"/>
                </a:solidFill>
              </a:defRPr>
            </a:lvl6pPr>
            <a:lvl7pPr lvl="6" algn="ctr">
              <a:lnSpc>
                <a:spcPct val="100000"/>
              </a:lnSpc>
              <a:spcBef>
                <a:spcPts val="400"/>
              </a:spcBef>
              <a:spcAft>
                <a:spcPts val="0"/>
              </a:spcAft>
              <a:buClr>
                <a:srgbClr val="888A88"/>
              </a:buClr>
              <a:buSzPts val="2000"/>
              <a:buNone/>
              <a:defRPr>
                <a:solidFill>
                  <a:srgbClr val="888A88"/>
                </a:solidFill>
              </a:defRPr>
            </a:lvl7pPr>
            <a:lvl8pPr lvl="7" algn="ctr">
              <a:lnSpc>
                <a:spcPct val="100000"/>
              </a:lnSpc>
              <a:spcBef>
                <a:spcPts val="400"/>
              </a:spcBef>
              <a:spcAft>
                <a:spcPts val="0"/>
              </a:spcAft>
              <a:buClr>
                <a:srgbClr val="888A88"/>
              </a:buClr>
              <a:buSzPts val="2000"/>
              <a:buNone/>
              <a:defRPr>
                <a:solidFill>
                  <a:srgbClr val="888A88"/>
                </a:solidFill>
              </a:defRPr>
            </a:lvl8pPr>
            <a:lvl9pPr lvl="8" algn="ctr">
              <a:lnSpc>
                <a:spcPct val="100000"/>
              </a:lnSpc>
              <a:spcBef>
                <a:spcPts val="400"/>
              </a:spcBef>
              <a:spcAft>
                <a:spcPts val="0"/>
              </a:spcAft>
              <a:buClr>
                <a:srgbClr val="888A88"/>
              </a:buClr>
              <a:buSzPts val="2000"/>
              <a:buNone/>
              <a:defRPr>
                <a:solidFill>
                  <a:srgbClr val="888A88"/>
                </a:solidFill>
              </a:defRPr>
            </a:lvl9pPr>
          </a:lstStyle>
          <a:p>
            <a:endParaRPr/>
          </a:p>
        </p:txBody>
      </p:sp>
      <p:sp>
        <p:nvSpPr>
          <p:cNvPr id="18" name="Google Shape;18;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2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Arial"/>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A88"/>
              </a:buClr>
              <a:buSzPts val="2000"/>
              <a:buNone/>
              <a:defRPr sz="2000">
                <a:solidFill>
                  <a:srgbClr val="888A88"/>
                </a:solidFill>
              </a:defRPr>
            </a:lvl1pPr>
            <a:lvl2pPr marL="914400" lvl="1" indent="-228600" algn="l">
              <a:lnSpc>
                <a:spcPct val="100000"/>
              </a:lnSpc>
              <a:spcBef>
                <a:spcPts val="360"/>
              </a:spcBef>
              <a:spcAft>
                <a:spcPts val="0"/>
              </a:spcAft>
              <a:buClr>
                <a:srgbClr val="888A88"/>
              </a:buClr>
              <a:buSzPts val="1800"/>
              <a:buNone/>
              <a:defRPr sz="1800">
                <a:solidFill>
                  <a:srgbClr val="888A88"/>
                </a:solidFill>
              </a:defRPr>
            </a:lvl2pPr>
            <a:lvl3pPr marL="1371600" lvl="2" indent="-228600" algn="l">
              <a:lnSpc>
                <a:spcPct val="100000"/>
              </a:lnSpc>
              <a:spcBef>
                <a:spcPts val="320"/>
              </a:spcBef>
              <a:spcAft>
                <a:spcPts val="0"/>
              </a:spcAft>
              <a:buClr>
                <a:srgbClr val="888A88"/>
              </a:buClr>
              <a:buSzPts val="1600"/>
              <a:buNone/>
              <a:defRPr sz="1600">
                <a:solidFill>
                  <a:srgbClr val="888A88"/>
                </a:solidFill>
              </a:defRPr>
            </a:lvl3pPr>
            <a:lvl4pPr marL="1828800" lvl="3" indent="-228600" algn="l">
              <a:lnSpc>
                <a:spcPct val="100000"/>
              </a:lnSpc>
              <a:spcBef>
                <a:spcPts val="280"/>
              </a:spcBef>
              <a:spcAft>
                <a:spcPts val="0"/>
              </a:spcAft>
              <a:buClr>
                <a:srgbClr val="888A88"/>
              </a:buClr>
              <a:buSzPts val="1400"/>
              <a:buNone/>
              <a:defRPr sz="1400">
                <a:solidFill>
                  <a:srgbClr val="888A88"/>
                </a:solidFill>
              </a:defRPr>
            </a:lvl4pPr>
            <a:lvl5pPr marL="2286000" lvl="4" indent="-228600" algn="l">
              <a:lnSpc>
                <a:spcPct val="100000"/>
              </a:lnSpc>
              <a:spcBef>
                <a:spcPts val="280"/>
              </a:spcBef>
              <a:spcAft>
                <a:spcPts val="0"/>
              </a:spcAft>
              <a:buClr>
                <a:srgbClr val="888A88"/>
              </a:buClr>
              <a:buSzPts val="1400"/>
              <a:buNone/>
              <a:defRPr sz="1400">
                <a:solidFill>
                  <a:srgbClr val="888A88"/>
                </a:solidFill>
              </a:defRPr>
            </a:lvl5pPr>
            <a:lvl6pPr marL="2743200" lvl="5" indent="-228600" algn="l">
              <a:lnSpc>
                <a:spcPct val="100000"/>
              </a:lnSpc>
              <a:spcBef>
                <a:spcPts val="280"/>
              </a:spcBef>
              <a:spcAft>
                <a:spcPts val="0"/>
              </a:spcAft>
              <a:buClr>
                <a:srgbClr val="888A88"/>
              </a:buClr>
              <a:buSzPts val="1400"/>
              <a:buNone/>
              <a:defRPr sz="1400">
                <a:solidFill>
                  <a:srgbClr val="888A88"/>
                </a:solidFill>
              </a:defRPr>
            </a:lvl6pPr>
            <a:lvl7pPr marL="3200400" lvl="6" indent="-228600" algn="l">
              <a:lnSpc>
                <a:spcPct val="100000"/>
              </a:lnSpc>
              <a:spcBef>
                <a:spcPts val="280"/>
              </a:spcBef>
              <a:spcAft>
                <a:spcPts val="0"/>
              </a:spcAft>
              <a:buClr>
                <a:srgbClr val="888A88"/>
              </a:buClr>
              <a:buSzPts val="1400"/>
              <a:buNone/>
              <a:defRPr sz="1400">
                <a:solidFill>
                  <a:srgbClr val="888A88"/>
                </a:solidFill>
              </a:defRPr>
            </a:lvl7pPr>
            <a:lvl8pPr marL="3657600" lvl="7" indent="-228600" algn="l">
              <a:lnSpc>
                <a:spcPct val="100000"/>
              </a:lnSpc>
              <a:spcBef>
                <a:spcPts val="280"/>
              </a:spcBef>
              <a:spcAft>
                <a:spcPts val="0"/>
              </a:spcAft>
              <a:buClr>
                <a:srgbClr val="888A88"/>
              </a:buClr>
              <a:buSzPts val="1400"/>
              <a:buNone/>
              <a:defRPr sz="1400">
                <a:solidFill>
                  <a:srgbClr val="888A88"/>
                </a:solidFill>
              </a:defRPr>
            </a:lvl8pPr>
            <a:lvl9pPr marL="4114800" lvl="8" indent="-228600" algn="l">
              <a:lnSpc>
                <a:spcPct val="100000"/>
              </a:lnSpc>
              <a:spcBef>
                <a:spcPts val="280"/>
              </a:spcBef>
              <a:spcAft>
                <a:spcPts val="0"/>
              </a:spcAft>
              <a:buClr>
                <a:srgbClr val="888A88"/>
              </a:buClr>
              <a:buSzPts val="1400"/>
              <a:buNone/>
              <a:defRPr sz="1400">
                <a:solidFill>
                  <a:srgbClr val="888A88"/>
                </a:solidFill>
              </a:defRPr>
            </a:lvl9pPr>
          </a:lstStyle>
          <a:p>
            <a:endParaRPr/>
          </a:p>
        </p:txBody>
      </p:sp>
      <p:sp>
        <p:nvSpPr>
          <p:cNvPr id="39" name="Google Shape;39;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2"/>
        <p:cNvGrpSpPr/>
        <p:nvPr/>
      </p:nvGrpSpPr>
      <p:grpSpPr>
        <a:xfrm>
          <a:off x="0" y="0"/>
          <a:ext cx="0" cy="0"/>
          <a:chOff x="0" y="0"/>
          <a:chExt cx="0" cy="0"/>
        </a:xfrm>
      </p:grpSpPr>
      <p:sp>
        <p:nvSpPr>
          <p:cNvPr id="43" name="Google Shape;43;p2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45" name="Google Shape;45;p2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46" name="Google Shape;46;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8"/>
          <p:cNvSpPr>
            <a:spLocks noGrp="1"/>
          </p:cNvSpPr>
          <p:nvPr>
            <p:ph type="pic" idx="2"/>
          </p:nvPr>
        </p:nvSpPr>
        <p:spPr>
          <a:xfrm>
            <a:off x="1792288" y="612775"/>
            <a:ext cx="5486400" cy="4114800"/>
          </a:xfrm>
          <a:prstGeom prst="rect">
            <a:avLst/>
          </a:prstGeom>
          <a:noFill/>
          <a:ln>
            <a:noFill/>
          </a:ln>
        </p:spPr>
      </p:sp>
      <p:sp>
        <p:nvSpPr>
          <p:cNvPr id="52" name="Google Shape;52;p2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3" name="Google Shape;53;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6"/>
        <p:cNvGrpSpPr/>
        <p:nvPr/>
      </p:nvGrpSpPr>
      <p:grpSpPr>
        <a:xfrm>
          <a:off x="0" y="0"/>
          <a:ext cx="0" cy="0"/>
          <a:chOff x="0" y="0"/>
          <a:chExt cx="0" cy="0"/>
        </a:xfrm>
      </p:grpSpPr>
      <p:sp>
        <p:nvSpPr>
          <p:cNvPr id="57" name="Google Shape;57;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9"/>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9" name="Google Shape;59;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0"/>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5" name="Google Shape;65;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A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A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A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
          <p:cNvSpPr txBox="1">
            <a:spLocks noGrp="1"/>
          </p:cNvSpPr>
          <p:nvPr>
            <p:ph type="ctrTitle"/>
          </p:nvPr>
        </p:nvSpPr>
        <p:spPr>
          <a:xfrm>
            <a:off x="685800" y="1958975"/>
            <a:ext cx="7772400" cy="147002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Arial"/>
              <a:buNone/>
            </a:pPr>
            <a:br>
              <a:rPr lang="en-US" b="1" i="1" dirty="0"/>
            </a:br>
            <a:br>
              <a:rPr lang="en-US" b="1" i="1" dirty="0"/>
            </a:br>
            <a:br>
              <a:rPr lang="en-US" b="1" i="1" dirty="0"/>
            </a:br>
            <a:r>
              <a:rPr lang="en-US" b="1" i="1" dirty="0"/>
              <a:t>Murray State University:</a:t>
            </a:r>
            <a:br>
              <a:rPr lang="en-US" b="1" i="1" dirty="0"/>
            </a:br>
            <a:r>
              <a:rPr lang="en-US" b="1" i="1" dirty="0"/>
              <a:t>House Budget Review Subcommittee on Postsecondary Education</a:t>
            </a:r>
            <a:br>
              <a:rPr lang="en-US" b="1" i="1" dirty="0"/>
            </a:br>
            <a:br>
              <a:rPr lang="en-US" b="1" i="1" dirty="0"/>
            </a:br>
            <a:br>
              <a:rPr lang="en-US" b="1" i="1" dirty="0">
                <a:solidFill>
                  <a:srgbClr val="002F5E"/>
                </a:solidFill>
              </a:rPr>
            </a:br>
            <a:br>
              <a:rPr lang="en-US" dirty="0"/>
            </a:br>
            <a:endParaRPr i="1" dirty="0"/>
          </a:p>
        </p:txBody>
      </p:sp>
      <p:sp>
        <p:nvSpPr>
          <p:cNvPr id="73" name="Google Shape;73;p1"/>
          <p:cNvSpPr txBox="1">
            <a:spLocks noGrp="1"/>
          </p:cNvSpPr>
          <p:nvPr>
            <p:ph type="subTitle" idx="1"/>
          </p:nvPr>
        </p:nvSpPr>
        <p:spPr>
          <a:xfrm>
            <a:off x="1219200" y="4016375"/>
            <a:ext cx="6400800" cy="1752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888A88"/>
              </a:buClr>
              <a:buSzPts val="3200"/>
              <a:buNone/>
            </a:pPr>
            <a:r>
              <a:rPr lang="en-US" sz="2500" b="1" dirty="0">
                <a:solidFill>
                  <a:schemeClr val="tx1"/>
                </a:solidFill>
              </a:rPr>
              <a:t>February 16, 2023</a:t>
            </a:r>
          </a:p>
          <a:p>
            <a:pPr marL="0" lvl="0" indent="0" algn="ctr" rtl="0">
              <a:lnSpc>
                <a:spcPct val="100000"/>
              </a:lnSpc>
              <a:spcBef>
                <a:spcPts val="0"/>
              </a:spcBef>
              <a:spcAft>
                <a:spcPts val="0"/>
              </a:spcAft>
              <a:buClr>
                <a:srgbClr val="888A88"/>
              </a:buClr>
              <a:buSzPts val="3200"/>
              <a:buNone/>
            </a:pPr>
            <a:endParaRPr lang="en-US" sz="2500" b="1" dirty="0">
              <a:solidFill>
                <a:schemeClr val="tx1"/>
              </a:solidFill>
            </a:endParaRPr>
          </a:p>
          <a:p>
            <a:pPr marL="0" lvl="0" indent="0" algn="ctr" rtl="0">
              <a:lnSpc>
                <a:spcPct val="100000"/>
              </a:lnSpc>
              <a:spcBef>
                <a:spcPts val="0"/>
              </a:spcBef>
              <a:spcAft>
                <a:spcPts val="0"/>
              </a:spcAft>
              <a:buClr>
                <a:srgbClr val="888A88"/>
              </a:buClr>
              <a:buSzPts val="3200"/>
              <a:buNone/>
            </a:pPr>
            <a:r>
              <a:rPr lang="en-US" sz="2500" b="1" dirty="0">
                <a:solidFill>
                  <a:schemeClr val="tx1"/>
                </a:solidFill>
              </a:rPr>
              <a:t>President Robert L Jackson</a:t>
            </a:r>
            <a:endParaRPr sz="2500" b="1" dirty="0">
              <a:solidFill>
                <a:schemeClr val="tx1"/>
              </a:solidFill>
            </a:endParaRPr>
          </a:p>
        </p:txBody>
      </p:sp>
      <p:sp>
        <p:nvSpPr>
          <p:cNvPr id="74" name="Google Shape;7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70973-4FA5-4CCB-99B0-A7901F09E411}"/>
              </a:ext>
            </a:extLst>
          </p:cNvPr>
          <p:cNvSpPr>
            <a:spLocks noGrp="1"/>
          </p:cNvSpPr>
          <p:nvPr>
            <p:ph type="title"/>
          </p:nvPr>
        </p:nvSpPr>
        <p:spPr>
          <a:xfrm>
            <a:off x="0" y="0"/>
            <a:ext cx="8229600" cy="1143000"/>
          </a:xfrm>
        </p:spPr>
        <p:txBody>
          <a:bodyPr>
            <a:normAutofit/>
          </a:bodyPr>
          <a:lstStyle/>
          <a:p>
            <a:pPr algn="l"/>
            <a:r>
              <a:rPr lang="en-US" sz="4000" dirty="0"/>
              <a:t>Quality Assurance Commons</a:t>
            </a:r>
          </a:p>
        </p:txBody>
      </p:sp>
      <p:sp>
        <p:nvSpPr>
          <p:cNvPr id="3" name="Text Placeholder 2">
            <a:extLst>
              <a:ext uri="{FF2B5EF4-FFF2-40B4-BE49-F238E27FC236}">
                <a16:creationId xmlns:a16="http://schemas.microsoft.com/office/drawing/2014/main" id="{508F9F91-0028-4EE2-87A6-E506B330A053}"/>
              </a:ext>
            </a:extLst>
          </p:cNvPr>
          <p:cNvSpPr>
            <a:spLocks noGrp="1"/>
          </p:cNvSpPr>
          <p:nvPr>
            <p:ph type="body" idx="1"/>
          </p:nvPr>
        </p:nvSpPr>
        <p:spPr>
          <a:xfrm>
            <a:off x="0" y="1143000"/>
            <a:ext cx="4408874" cy="4525963"/>
          </a:xfrm>
        </p:spPr>
        <p:txBody>
          <a:bodyPr>
            <a:normAutofit/>
          </a:bodyPr>
          <a:lstStyle/>
          <a:p>
            <a:r>
              <a:rPr lang="en-US" sz="2000" b="1" dirty="0"/>
              <a:t>Essential Employability Qualities Certification (EEQ) </a:t>
            </a:r>
            <a:r>
              <a:rPr lang="en-US" sz="2000" dirty="0"/>
              <a:t>– at least one per college/school at Murray State</a:t>
            </a:r>
          </a:p>
          <a:p>
            <a:r>
              <a:rPr lang="en-US" sz="2000" dirty="0"/>
              <a:t>EEQ – communication, problem solvers, inquirers, collaborators, adaptable, principled, responsible, learners</a:t>
            </a:r>
          </a:p>
          <a:p>
            <a:r>
              <a:rPr lang="en-US" sz="2000" dirty="0"/>
              <a:t>QA Commons certification for 9 programs across all 6 colleges/schools – </a:t>
            </a:r>
            <a:r>
              <a:rPr lang="en-US" sz="2000" b="1" dirty="0"/>
              <a:t>MOST IN THE NATION</a:t>
            </a:r>
            <a:endParaRPr lang="en-US" sz="2000" dirty="0"/>
          </a:p>
          <a:p>
            <a:endParaRPr lang="en-US" dirty="0"/>
          </a:p>
          <a:p>
            <a:pPr marL="457200" lvl="1" indent="0">
              <a:buNone/>
            </a:pPr>
            <a:endParaRPr lang="en-US" sz="1800" dirty="0"/>
          </a:p>
          <a:p>
            <a:endParaRPr lang="en-US" dirty="0"/>
          </a:p>
        </p:txBody>
      </p:sp>
      <p:sp>
        <p:nvSpPr>
          <p:cNvPr id="4" name="Slide Number Placeholder 3">
            <a:extLst>
              <a:ext uri="{FF2B5EF4-FFF2-40B4-BE49-F238E27FC236}">
                <a16:creationId xmlns:a16="http://schemas.microsoft.com/office/drawing/2014/main" id="{957D71C0-E03F-4F56-BA58-743015B2500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cxnSp>
        <p:nvCxnSpPr>
          <p:cNvPr id="5" name="Straight Connector 4">
            <a:extLst>
              <a:ext uri="{FF2B5EF4-FFF2-40B4-BE49-F238E27FC236}">
                <a16:creationId xmlns:a16="http://schemas.microsoft.com/office/drawing/2014/main" id="{37043E40-11D0-43DE-BD2F-99ED8F2D4E4A}"/>
              </a:ext>
            </a:extLst>
          </p:cNvPr>
          <p:cNvCxnSpPr/>
          <p:nvPr/>
        </p:nvCxnSpPr>
        <p:spPr>
          <a:xfrm>
            <a:off x="266331" y="949910"/>
            <a:ext cx="6063448"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C3AA819E-28B4-4720-B91E-F7B3EDBE0F34}"/>
              </a:ext>
            </a:extLst>
          </p:cNvPr>
          <p:cNvPicPr>
            <a:picLocks noChangeAspect="1"/>
          </p:cNvPicPr>
          <p:nvPr/>
        </p:nvPicPr>
        <p:blipFill>
          <a:blip r:embed="rId2"/>
          <a:stretch>
            <a:fillRect/>
          </a:stretch>
        </p:blipFill>
        <p:spPr>
          <a:xfrm>
            <a:off x="4572000" y="1645388"/>
            <a:ext cx="4296704" cy="2864469"/>
          </a:xfrm>
          <a:prstGeom prst="rect">
            <a:avLst/>
          </a:prstGeom>
          <a:ln>
            <a:solidFill>
              <a:schemeClr val="accent1"/>
            </a:solidFill>
          </a:ln>
        </p:spPr>
      </p:pic>
    </p:spTree>
    <p:extLst>
      <p:ext uri="{BB962C8B-B14F-4D97-AF65-F5344CB8AC3E}">
        <p14:creationId xmlns:p14="http://schemas.microsoft.com/office/powerpoint/2010/main" val="824104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1"/>
          <p:cNvSpPr txBox="1">
            <a:spLocks noGrp="1"/>
          </p:cNvSpPr>
          <p:nvPr>
            <p:ph type="title"/>
          </p:nvPr>
        </p:nvSpPr>
        <p:spPr>
          <a:xfrm>
            <a:off x="0" y="7513"/>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800"/>
              <a:buNone/>
            </a:pPr>
            <a:r>
              <a:rPr lang="en-US" sz="4000" dirty="0"/>
              <a:t>Cybersecurity at Murray State</a:t>
            </a:r>
            <a:endParaRPr sz="4000" dirty="0"/>
          </a:p>
        </p:txBody>
      </p:sp>
      <p:sp>
        <p:nvSpPr>
          <p:cNvPr id="157" name="Google Shape;157;p11"/>
          <p:cNvSpPr txBox="1">
            <a:spLocks noGrp="1"/>
          </p:cNvSpPr>
          <p:nvPr>
            <p:ph type="body" idx="1"/>
          </p:nvPr>
        </p:nvSpPr>
        <p:spPr>
          <a:xfrm>
            <a:off x="-266331" y="959643"/>
            <a:ext cx="5788242" cy="4525963"/>
          </a:xfrm>
          <a:prstGeom prst="rect">
            <a:avLst/>
          </a:prstGeom>
          <a:noFill/>
          <a:ln>
            <a:noFill/>
          </a:ln>
        </p:spPr>
        <p:txBody>
          <a:bodyPr spcFirstLastPara="1" wrap="square" lIns="91425" tIns="45700" rIns="91425" bIns="45700" anchor="t" anchorCtr="0">
            <a:noAutofit/>
          </a:bodyPr>
          <a:lstStyle/>
          <a:p>
            <a:pPr marL="571500"/>
            <a:r>
              <a:rPr lang="en-US" sz="1800" b="1" dirty="0"/>
              <a:t>Program of Distinction for KY – HB 1 (1997)</a:t>
            </a:r>
          </a:p>
          <a:p>
            <a:pPr marL="571500"/>
            <a:r>
              <a:rPr lang="en-US" sz="1800" dirty="0"/>
              <a:t>30% increase in enrollment - Fall 2020 to Fall 2022</a:t>
            </a:r>
          </a:p>
          <a:p>
            <a:pPr marL="571500"/>
            <a:r>
              <a:rPr lang="en-US" sz="1800" dirty="0"/>
              <a:t>Cyber Center provides both face-to-face and online options</a:t>
            </a:r>
          </a:p>
          <a:p>
            <a:pPr marL="571500"/>
            <a:r>
              <a:rPr lang="en-US" sz="1800" b="1" dirty="0"/>
              <a:t>PISCES (Public Infrastructure Security Cyber Education System) project </a:t>
            </a:r>
            <a:r>
              <a:rPr lang="en-US" sz="1800" dirty="0"/>
              <a:t>– student experiential learning w/ principalities (pipeline to address shortage of cyber professionals in KY)</a:t>
            </a:r>
          </a:p>
          <a:p>
            <a:pPr marL="571500"/>
            <a:r>
              <a:rPr lang="en-US" sz="1800" b="1" dirty="0"/>
              <a:t>Recognized by the National Security Agency -  </a:t>
            </a:r>
            <a:r>
              <a:rPr lang="en-US" sz="1800" i="1" dirty="0"/>
              <a:t>Center for Academic Excellence in </a:t>
            </a:r>
            <a:r>
              <a:rPr lang="en-US" sz="1800" i="1" dirty="0" err="1"/>
              <a:t>Cyberdefense</a:t>
            </a:r>
            <a:r>
              <a:rPr lang="en-US" sz="1800" i="1" dirty="0"/>
              <a:t> </a:t>
            </a:r>
          </a:p>
          <a:p>
            <a:pPr marL="571500"/>
            <a:r>
              <a:rPr lang="en-US" sz="1800" b="1" i="1" dirty="0"/>
              <a:t>Recognized by the International Telecommunication Education and Research Association (ITERA) - </a:t>
            </a:r>
          </a:p>
          <a:p>
            <a:pPr marL="1028700" lvl="1"/>
            <a:r>
              <a:rPr lang="en-US" sz="1800" dirty="0"/>
              <a:t>#1 program in the nation for both graduate and undergraduate cybersecurity programs</a:t>
            </a:r>
            <a:endParaRPr sz="1800" dirty="0"/>
          </a:p>
        </p:txBody>
      </p:sp>
      <p:sp>
        <p:nvSpPr>
          <p:cNvPr id="158" name="Google Shape;158;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a:t>
            </a:fld>
            <a:endParaRPr/>
          </a:p>
        </p:txBody>
      </p:sp>
      <p:pic>
        <p:nvPicPr>
          <p:cNvPr id="2" name="Picture 1">
            <a:extLst>
              <a:ext uri="{FF2B5EF4-FFF2-40B4-BE49-F238E27FC236}">
                <a16:creationId xmlns:a16="http://schemas.microsoft.com/office/drawing/2014/main" id="{A2D588E8-4447-4FF5-85BB-F5FBBEAB4CC9}"/>
              </a:ext>
            </a:extLst>
          </p:cNvPr>
          <p:cNvPicPr>
            <a:picLocks noChangeAspect="1"/>
          </p:cNvPicPr>
          <p:nvPr/>
        </p:nvPicPr>
        <p:blipFill>
          <a:blip r:embed="rId3"/>
          <a:stretch>
            <a:fillRect/>
          </a:stretch>
        </p:blipFill>
        <p:spPr>
          <a:xfrm>
            <a:off x="5541595" y="1741163"/>
            <a:ext cx="3478118" cy="2946247"/>
          </a:xfrm>
          <a:prstGeom prst="rect">
            <a:avLst/>
          </a:prstGeom>
          <a:ln>
            <a:solidFill>
              <a:schemeClr val="tx1"/>
            </a:solidFill>
          </a:ln>
        </p:spPr>
      </p:pic>
      <p:cxnSp>
        <p:nvCxnSpPr>
          <p:cNvPr id="6" name="Straight Connector 5">
            <a:extLst>
              <a:ext uri="{FF2B5EF4-FFF2-40B4-BE49-F238E27FC236}">
                <a16:creationId xmlns:a16="http://schemas.microsoft.com/office/drawing/2014/main" id="{0A19CB2E-61F3-4DEE-B41D-0800ED171645}"/>
              </a:ext>
            </a:extLst>
          </p:cNvPr>
          <p:cNvCxnSpPr/>
          <p:nvPr/>
        </p:nvCxnSpPr>
        <p:spPr>
          <a:xfrm>
            <a:off x="195310" y="932155"/>
            <a:ext cx="6063448"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5068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0"/>
          <p:cNvSpPr txBox="1">
            <a:spLocks noGrp="1"/>
          </p:cNvSpPr>
          <p:nvPr>
            <p:ph type="title"/>
          </p:nvPr>
        </p:nvSpPr>
        <p:spPr>
          <a:xfrm>
            <a:off x="0" y="0"/>
            <a:ext cx="9144000" cy="1456508"/>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800"/>
              <a:buNone/>
            </a:pPr>
            <a:r>
              <a:rPr lang="en-US" sz="4000" dirty="0"/>
              <a:t>New Academic Building for School of Nursing and Health Professions</a:t>
            </a:r>
            <a:endParaRPr sz="4000" dirty="0"/>
          </a:p>
        </p:txBody>
      </p:sp>
      <p:sp>
        <p:nvSpPr>
          <p:cNvPr id="235" name="Google Shape;235;p20"/>
          <p:cNvSpPr txBox="1">
            <a:spLocks noGrp="1"/>
          </p:cNvSpPr>
          <p:nvPr>
            <p:ph type="body" idx="1"/>
          </p:nvPr>
        </p:nvSpPr>
        <p:spPr>
          <a:xfrm>
            <a:off x="-1" y="1748901"/>
            <a:ext cx="5042517" cy="4233570"/>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360"/>
              </a:spcBef>
              <a:spcAft>
                <a:spcPts val="0"/>
              </a:spcAft>
              <a:buClr>
                <a:schemeClr val="dk1"/>
              </a:buClr>
              <a:buSzPts val="1800"/>
              <a:buChar char="•"/>
            </a:pPr>
            <a:r>
              <a:rPr lang="en-US" sz="1950" dirty="0"/>
              <a:t>Building scope = 72,000 sq. ft</a:t>
            </a:r>
          </a:p>
          <a:p>
            <a:pPr marL="457200" lvl="0" indent="-342900" algn="l" rtl="0">
              <a:lnSpc>
                <a:spcPct val="100000"/>
              </a:lnSpc>
              <a:spcBef>
                <a:spcPts val="360"/>
              </a:spcBef>
              <a:spcAft>
                <a:spcPts val="0"/>
              </a:spcAft>
              <a:buClr>
                <a:schemeClr val="dk1"/>
              </a:buClr>
              <a:buSzPts val="1800"/>
              <a:buChar char="•"/>
            </a:pPr>
            <a:r>
              <a:rPr lang="en-US" sz="1950" dirty="0"/>
              <a:t>2022-24 authorized amount -  $45.5M</a:t>
            </a:r>
          </a:p>
          <a:p>
            <a:pPr marL="457200" lvl="0" indent="-342900" algn="l" rtl="0">
              <a:lnSpc>
                <a:spcPct val="100000"/>
              </a:lnSpc>
              <a:spcBef>
                <a:spcPts val="360"/>
              </a:spcBef>
              <a:spcAft>
                <a:spcPts val="0"/>
              </a:spcAft>
              <a:buClr>
                <a:schemeClr val="dk1"/>
              </a:buClr>
              <a:buSzPts val="1800"/>
              <a:buChar char="•"/>
            </a:pPr>
            <a:r>
              <a:rPr lang="en-US" sz="1950" dirty="0"/>
              <a:t>Effective July 1, 2023</a:t>
            </a:r>
          </a:p>
          <a:p>
            <a:pPr marL="457200" lvl="0" indent="-342900" algn="l" rtl="0">
              <a:lnSpc>
                <a:spcPct val="100000"/>
              </a:lnSpc>
              <a:spcBef>
                <a:spcPts val="360"/>
              </a:spcBef>
              <a:spcAft>
                <a:spcPts val="0"/>
              </a:spcAft>
              <a:buClr>
                <a:schemeClr val="dk1"/>
              </a:buClr>
              <a:buSzPts val="1800"/>
              <a:buChar char="•"/>
            </a:pPr>
            <a:r>
              <a:rPr lang="en-US" sz="1950" dirty="0"/>
              <a:t>Planning work on design is occurring now</a:t>
            </a:r>
          </a:p>
          <a:p>
            <a:pPr marL="457200" lvl="0" indent="-342900" algn="l" rtl="0">
              <a:lnSpc>
                <a:spcPct val="100000"/>
              </a:lnSpc>
              <a:spcBef>
                <a:spcPts val="360"/>
              </a:spcBef>
              <a:spcAft>
                <a:spcPts val="0"/>
              </a:spcAft>
              <a:buClr>
                <a:schemeClr val="dk1"/>
              </a:buClr>
              <a:buSzPts val="1800"/>
              <a:buChar char="•"/>
            </a:pPr>
            <a:r>
              <a:rPr lang="en-US" sz="1950" dirty="0"/>
              <a:t>A&amp;E estimates from this initial planning - $11.6M (25.5%+) to complete the project. </a:t>
            </a:r>
          </a:p>
          <a:p>
            <a:pPr marL="114300" lvl="0" indent="0" algn="l" rtl="0">
              <a:lnSpc>
                <a:spcPct val="100000"/>
              </a:lnSpc>
              <a:spcBef>
                <a:spcPts val="360"/>
              </a:spcBef>
              <a:spcAft>
                <a:spcPts val="0"/>
              </a:spcAft>
              <a:buClr>
                <a:schemeClr val="dk1"/>
              </a:buClr>
              <a:buSzPts val="1800"/>
              <a:buNone/>
            </a:pPr>
            <a:endParaRPr dirty="0"/>
          </a:p>
        </p:txBody>
      </p:sp>
      <p:sp>
        <p:nvSpPr>
          <p:cNvPr id="236" name="Google Shape;236;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a:t>
            </a:fld>
            <a:endParaRPr/>
          </a:p>
        </p:txBody>
      </p:sp>
      <p:cxnSp>
        <p:nvCxnSpPr>
          <p:cNvPr id="5" name="Straight Connector 4">
            <a:extLst>
              <a:ext uri="{FF2B5EF4-FFF2-40B4-BE49-F238E27FC236}">
                <a16:creationId xmlns:a16="http://schemas.microsoft.com/office/drawing/2014/main" id="{16C61089-BCAD-4175-9E6A-C2DA1365E734}"/>
              </a:ext>
            </a:extLst>
          </p:cNvPr>
          <p:cNvCxnSpPr/>
          <p:nvPr/>
        </p:nvCxnSpPr>
        <p:spPr>
          <a:xfrm>
            <a:off x="365464" y="1349406"/>
            <a:ext cx="6063448"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51AFC729-3186-491E-BD71-4E96F1871B80}"/>
              </a:ext>
            </a:extLst>
          </p:cNvPr>
          <p:cNvPicPr>
            <a:picLocks noChangeAspect="1"/>
          </p:cNvPicPr>
          <p:nvPr/>
        </p:nvPicPr>
        <p:blipFill>
          <a:blip r:embed="rId3"/>
          <a:stretch>
            <a:fillRect/>
          </a:stretch>
        </p:blipFill>
        <p:spPr>
          <a:xfrm>
            <a:off x="4864963" y="1890944"/>
            <a:ext cx="4108045" cy="3253021"/>
          </a:xfrm>
          <a:prstGeom prst="rect">
            <a:avLst/>
          </a:prstGeom>
          <a:ln>
            <a:solidFill>
              <a:schemeClr val="bg2"/>
            </a:solid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0"/>
          <p:cNvSpPr txBox="1">
            <a:spLocks noGrp="1"/>
          </p:cNvSpPr>
          <p:nvPr>
            <p:ph type="title"/>
          </p:nvPr>
        </p:nvSpPr>
        <p:spPr>
          <a:xfrm>
            <a:off x="128726" y="132372"/>
            <a:ext cx="9015274" cy="373432"/>
          </a:xfrm>
          <a:prstGeom prst="rect">
            <a:avLst/>
          </a:prstGeom>
          <a:noFill/>
          <a:ln>
            <a:noFill/>
          </a:ln>
        </p:spPr>
        <p:txBody>
          <a:bodyPr spcFirstLastPara="1" wrap="square" lIns="91425" tIns="45700" rIns="91425" bIns="45700" anchor="ctr" anchorCtr="0">
            <a:normAutofit fontScale="90000"/>
          </a:bodyPr>
          <a:lstStyle/>
          <a:p>
            <a:pPr marL="0" lvl="0" indent="0" rtl="0">
              <a:lnSpc>
                <a:spcPct val="100000"/>
              </a:lnSpc>
              <a:spcBef>
                <a:spcPts val="0"/>
              </a:spcBef>
              <a:spcAft>
                <a:spcPts val="0"/>
              </a:spcAft>
              <a:buClr>
                <a:schemeClr val="dk1"/>
              </a:buClr>
              <a:buSzPct val="45454"/>
              <a:buNone/>
            </a:pPr>
            <a:br>
              <a:rPr lang="en-US" dirty="0"/>
            </a:br>
            <a:r>
              <a:rPr lang="en-US" dirty="0"/>
              <a:t>Deferred Maintenance and Campus Improvements</a:t>
            </a:r>
            <a:endParaRPr dirty="0"/>
          </a:p>
        </p:txBody>
      </p:sp>
      <p:sp>
        <p:nvSpPr>
          <p:cNvPr id="149" name="Google Shape;149;p10"/>
          <p:cNvSpPr txBox="1">
            <a:spLocks noGrp="1"/>
          </p:cNvSpPr>
          <p:nvPr>
            <p:ph type="body" idx="1"/>
          </p:nvPr>
        </p:nvSpPr>
        <p:spPr>
          <a:xfrm>
            <a:off x="0" y="1622332"/>
            <a:ext cx="3897297" cy="4525963"/>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360"/>
              </a:spcBef>
              <a:spcAft>
                <a:spcPts val="0"/>
              </a:spcAft>
              <a:buClr>
                <a:schemeClr val="dk1"/>
              </a:buClr>
              <a:buSzPts val="1800"/>
              <a:buChar char="•"/>
            </a:pPr>
            <a:r>
              <a:rPr lang="en-US" sz="2000" dirty="0"/>
              <a:t>Curris Center (Student Center)</a:t>
            </a:r>
            <a:endParaRPr sz="2000" dirty="0"/>
          </a:p>
          <a:p>
            <a:pPr marL="457200" lvl="0" indent="-342900" algn="l" rtl="0">
              <a:lnSpc>
                <a:spcPct val="100000"/>
              </a:lnSpc>
              <a:spcBef>
                <a:spcPts val="360"/>
              </a:spcBef>
              <a:spcAft>
                <a:spcPts val="0"/>
              </a:spcAft>
              <a:buClr>
                <a:schemeClr val="dk1"/>
              </a:buClr>
              <a:buSzPts val="1800"/>
              <a:buChar char="•"/>
            </a:pPr>
            <a:r>
              <a:rPr lang="en-US" sz="2000" dirty="0"/>
              <a:t>Wrather Hall – among numerous other projects</a:t>
            </a:r>
            <a:endParaRPr sz="2000" dirty="0"/>
          </a:p>
          <a:p>
            <a:pPr marL="457200" lvl="0" indent="-342900" algn="l" rtl="0">
              <a:lnSpc>
                <a:spcPct val="100000"/>
              </a:lnSpc>
              <a:spcBef>
                <a:spcPts val="360"/>
              </a:spcBef>
              <a:spcAft>
                <a:spcPts val="0"/>
              </a:spcAft>
              <a:buClr>
                <a:schemeClr val="dk1"/>
              </a:buClr>
              <a:buSzPts val="1800"/>
              <a:buChar char="•"/>
            </a:pPr>
            <a:r>
              <a:rPr lang="en-US" sz="2000" dirty="0"/>
              <a:t>SSC National Award</a:t>
            </a:r>
          </a:p>
          <a:p>
            <a:pPr lvl="1">
              <a:buChar char="•"/>
            </a:pPr>
            <a:r>
              <a:rPr lang="en-US" sz="1600" dirty="0"/>
              <a:t>Campus Grounds Beautification (2021)</a:t>
            </a:r>
          </a:p>
          <a:p>
            <a:pPr lvl="1">
              <a:buChar char="•"/>
            </a:pPr>
            <a:r>
              <a:rPr lang="en-US" sz="1600" dirty="0"/>
              <a:t>Sports Grounds Complex (2022) </a:t>
            </a:r>
          </a:p>
        </p:txBody>
      </p:sp>
      <p:sp>
        <p:nvSpPr>
          <p:cNvPr id="150" name="Google Shape;150;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a:t>
            </a:fld>
            <a:endParaRPr/>
          </a:p>
        </p:txBody>
      </p:sp>
      <p:cxnSp>
        <p:nvCxnSpPr>
          <p:cNvPr id="8" name="Straight Connector 7">
            <a:extLst>
              <a:ext uri="{FF2B5EF4-FFF2-40B4-BE49-F238E27FC236}">
                <a16:creationId xmlns:a16="http://schemas.microsoft.com/office/drawing/2014/main" id="{4B275AD0-E6F8-4B99-882D-135538470AE2}"/>
              </a:ext>
            </a:extLst>
          </p:cNvPr>
          <p:cNvCxnSpPr/>
          <p:nvPr/>
        </p:nvCxnSpPr>
        <p:spPr>
          <a:xfrm>
            <a:off x="1540276" y="1313894"/>
            <a:ext cx="6063448"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0D364C13-0075-4D58-BD4A-E84FB06E202D}"/>
              </a:ext>
            </a:extLst>
          </p:cNvPr>
          <p:cNvPicPr>
            <a:picLocks noChangeAspect="1"/>
          </p:cNvPicPr>
          <p:nvPr/>
        </p:nvPicPr>
        <p:blipFill>
          <a:blip r:embed="rId3"/>
          <a:stretch>
            <a:fillRect/>
          </a:stretch>
        </p:blipFill>
        <p:spPr>
          <a:xfrm>
            <a:off x="4245006" y="1899824"/>
            <a:ext cx="4616387" cy="3462290"/>
          </a:xfrm>
          <a:prstGeom prst="rect">
            <a:avLst/>
          </a:prstGeom>
          <a:ln>
            <a:solidFill>
              <a:schemeClr val="bg2"/>
            </a:solid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50" name="Google Shape;150;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a:t>
            </a:fld>
            <a:endParaRPr/>
          </a:p>
        </p:txBody>
      </p:sp>
      <p:pic>
        <p:nvPicPr>
          <p:cNvPr id="5" name="Picture 4">
            <a:extLst>
              <a:ext uri="{FF2B5EF4-FFF2-40B4-BE49-F238E27FC236}">
                <a16:creationId xmlns:a16="http://schemas.microsoft.com/office/drawing/2014/main" id="{9D78C7DB-2A77-42F9-9B09-651718398820}"/>
              </a:ext>
            </a:extLst>
          </p:cNvPr>
          <p:cNvPicPr>
            <a:picLocks noChangeAspect="1"/>
          </p:cNvPicPr>
          <p:nvPr/>
        </p:nvPicPr>
        <p:blipFill>
          <a:blip r:embed="rId3"/>
          <a:stretch>
            <a:fillRect/>
          </a:stretch>
        </p:blipFill>
        <p:spPr>
          <a:xfrm rot="10800000">
            <a:off x="1926454" y="1595591"/>
            <a:ext cx="3413465" cy="2621432"/>
          </a:xfrm>
          <a:prstGeom prst="rect">
            <a:avLst/>
          </a:prstGeom>
          <a:ln>
            <a:solidFill>
              <a:schemeClr val="bg2"/>
            </a:solidFill>
          </a:ln>
        </p:spPr>
      </p:pic>
      <p:pic>
        <p:nvPicPr>
          <p:cNvPr id="7" name="Picture 6">
            <a:extLst>
              <a:ext uri="{FF2B5EF4-FFF2-40B4-BE49-F238E27FC236}">
                <a16:creationId xmlns:a16="http://schemas.microsoft.com/office/drawing/2014/main" id="{1AD6FD8E-F192-4C65-9469-5264D8A7FA2B}"/>
              </a:ext>
            </a:extLst>
          </p:cNvPr>
          <p:cNvPicPr>
            <a:picLocks noChangeAspect="1"/>
          </p:cNvPicPr>
          <p:nvPr/>
        </p:nvPicPr>
        <p:blipFill>
          <a:blip r:embed="rId4"/>
          <a:stretch>
            <a:fillRect/>
          </a:stretch>
        </p:blipFill>
        <p:spPr>
          <a:xfrm rot="10800000">
            <a:off x="257454" y="3711324"/>
            <a:ext cx="2565645" cy="2134702"/>
          </a:xfrm>
          <a:prstGeom prst="rect">
            <a:avLst/>
          </a:prstGeom>
          <a:ln>
            <a:solidFill>
              <a:schemeClr val="bg2"/>
            </a:solidFill>
          </a:ln>
        </p:spPr>
      </p:pic>
      <p:sp>
        <p:nvSpPr>
          <p:cNvPr id="8" name="TextBox 7">
            <a:extLst>
              <a:ext uri="{FF2B5EF4-FFF2-40B4-BE49-F238E27FC236}">
                <a16:creationId xmlns:a16="http://schemas.microsoft.com/office/drawing/2014/main" id="{0C032197-582D-4ABF-9184-188DE240C1DE}"/>
              </a:ext>
            </a:extLst>
          </p:cNvPr>
          <p:cNvSpPr txBox="1"/>
          <p:nvPr/>
        </p:nvSpPr>
        <p:spPr>
          <a:xfrm>
            <a:off x="2889682" y="4289787"/>
            <a:ext cx="5672831" cy="400110"/>
          </a:xfrm>
          <a:prstGeom prst="rect">
            <a:avLst/>
          </a:prstGeom>
          <a:noFill/>
        </p:spPr>
        <p:txBody>
          <a:bodyPr wrap="square" rtlCol="0">
            <a:spAutoFit/>
          </a:bodyPr>
          <a:lstStyle/>
          <a:p>
            <a:pPr algn="ctr"/>
            <a:r>
              <a:rPr lang="en-US" sz="2000" b="1" dirty="0"/>
              <a:t>Curris Center Renovation Project </a:t>
            </a:r>
          </a:p>
        </p:txBody>
      </p:sp>
      <p:sp>
        <p:nvSpPr>
          <p:cNvPr id="9" name="Google Shape;148;p10">
            <a:extLst>
              <a:ext uri="{FF2B5EF4-FFF2-40B4-BE49-F238E27FC236}">
                <a16:creationId xmlns:a16="http://schemas.microsoft.com/office/drawing/2014/main" id="{8DC2BBA8-A029-4B32-96F8-8DE9A3D88583}"/>
              </a:ext>
            </a:extLst>
          </p:cNvPr>
          <p:cNvSpPr txBox="1">
            <a:spLocks noGrp="1"/>
          </p:cNvSpPr>
          <p:nvPr>
            <p:ph type="title"/>
          </p:nvPr>
        </p:nvSpPr>
        <p:spPr>
          <a:xfrm>
            <a:off x="128726" y="132372"/>
            <a:ext cx="9015274" cy="373432"/>
          </a:xfrm>
          <a:prstGeom prst="rect">
            <a:avLst/>
          </a:prstGeom>
          <a:noFill/>
          <a:ln>
            <a:noFill/>
          </a:ln>
        </p:spPr>
        <p:txBody>
          <a:bodyPr spcFirstLastPara="1" wrap="square" lIns="91425" tIns="45700" rIns="91425" bIns="45700" anchor="ctr" anchorCtr="0">
            <a:normAutofit fontScale="90000"/>
          </a:bodyPr>
          <a:lstStyle/>
          <a:p>
            <a:pPr marL="0" lvl="0" indent="0" rtl="0">
              <a:lnSpc>
                <a:spcPct val="100000"/>
              </a:lnSpc>
              <a:spcBef>
                <a:spcPts val="0"/>
              </a:spcBef>
              <a:spcAft>
                <a:spcPts val="0"/>
              </a:spcAft>
              <a:buClr>
                <a:schemeClr val="dk1"/>
              </a:buClr>
              <a:buSzPct val="45454"/>
              <a:buNone/>
            </a:pPr>
            <a:br>
              <a:rPr lang="en-US" dirty="0"/>
            </a:br>
            <a:r>
              <a:rPr lang="en-US" dirty="0"/>
              <a:t>Deferred Maintenance and Campus Improvements</a:t>
            </a:r>
            <a:endParaRPr dirty="0"/>
          </a:p>
        </p:txBody>
      </p:sp>
      <p:cxnSp>
        <p:nvCxnSpPr>
          <p:cNvPr id="10" name="Straight Connector 9">
            <a:extLst>
              <a:ext uri="{FF2B5EF4-FFF2-40B4-BE49-F238E27FC236}">
                <a16:creationId xmlns:a16="http://schemas.microsoft.com/office/drawing/2014/main" id="{A3F00DBA-A6C8-49A6-9EDC-A42C630B59E0}"/>
              </a:ext>
            </a:extLst>
          </p:cNvPr>
          <p:cNvCxnSpPr/>
          <p:nvPr/>
        </p:nvCxnSpPr>
        <p:spPr>
          <a:xfrm>
            <a:off x="1748902" y="1296139"/>
            <a:ext cx="6063448"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ED60881A-57B5-4EDE-AC4A-407734D80E90}"/>
              </a:ext>
            </a:extLst>
          </p:cNvPr>
          <p:cNvPicPr>
            <a:picLocks noChangeAspect="1"/>
          </p:cNvPicPr>
          <p:nvPr/>
        </p:nvPicPr>
        <p:blipFill>
          <a:blip r:embed="rId5"/>
          <a:stretch>
            <a:fillRect/>
          </a:stretch>
        </p:blipFill>
        <p:spPr>
          <a:xfrm>
            <a:off x="5397623" y="1595592"/>
            <a:ext cx="3630966" cy="2621431"/>
          </a:xfrm>
          <a:prstGeom prst="rect">
            <a:avLst/>
          </a:prstGeom>
          <a:ln>
            <a:solidFill>
              <a:schemeClr val="bg2"/>
            </a:solidFill>
          </a:ln>
        </p:spPr>
      </p:pic>
    </p:spTree>
    <p:extLst>
      <p:ext uri="{BB962C8B-B14F-4D97-AF65-F5344CB8AC3E}">
        <p14:creationId xmlns:p14="http://schemas.microsoft.com/office/powerpoint/2010/main" val="1405948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50" name="Google Shape;150;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a:t>
            </a:fld>
            <a:endParaRPr/>
          </a:p>
        </p:txBody>
      </p:sp>
      <p:sp>
        <p:nvSpPr>
          <p:cNvPr id="8" name="TextBox 7">
            <a:extLst>
              <a:ext uri="{FF2B5EF4-FFF2-40B4-BE49-F238E27FC236}">
                <a16:creationId xmlns:a16="http://schemas.microsoft.com/office/drawing/2014/main" id="{0C032197-582D-4ABF-9184-188DE240C1DE}"/>
              </a:ext>
            </a:extLst>
          </p:cNvPr>
          <p:cNvSpPr txBox="1"/>
          <p:nvPr/>
        </p:nvSpPr>
        <p:spPr>
          <a:xfrm>
            <a:off x="1544715" y="4842154"/>
            <a:ext cx="5672831" cy="646331"/>
          </a:xfrm>
          <a:prstGeom prst="rect">
            <a:avLst/>
          </a:prstGeom>
          <a:noFill/>
        </p:spPr>
        <p:txBody>
          <a:bodyPr wrap="square" rtlCol="0">
            <a:spAutoFit/>
          </a:bodyPr>
          <a:lstStyle/>
          <a:p>
            <a:pPr algn="ctr"/>
            <a:r>
              <a:rPr lang="en-US" sz="1800" b="1" dirty="0"/>
              <a:t>Wrather Auditorium Renovation Project </a:t>
            </a:r>
          </a:p>
          <a:p>
            <a:pPr algn="ctr"/>
            <a:r>
              <a:rPr lang="en-US" sz="1800" i="1" dirty="0"/>
              <a:t>(Mechanical and physical: structural, HVAC, audio) </a:t>
            </a:r>
          </a:p>
        </p:txBody>
      </p:sp>
      <p:pic>
        <p:nvPicPr>
          <p:cNvPr id="3" name="Picture 2">
            <a:extLst>
              <a:ext uri="{FF2B5EF4-FFF2-40B4-BE49-F238E27FC236}">
                <a16:creationId xmlns:a16="http://schemas.microsoft.com/office/drawing/2014/main" id="{E840D7C1-5B12-452F-9D40-55616CBC5ADD}"/>
              </a:ext>
            </a:extLst>
          </p:cNvPr>
          <p:cNvPicPr>
            <a:picLocks noChangeAspect="1"/>
          </p:cNvPicPr>
          <p:nvPr/>
        </p:nvPicPr>
        <p:blipFill>
          <a:blip r:embed="rId3"/>
          <a:stretch>
            <a:fillRect/>
          </a:stretch>
        </p:blipFill>
        <p:spPr>
          <a:xfrm>
            <a:off x="1026851" y="1753340"/>
            <a:ext cx="4077809" cy="3058357"/>
          </a:xfrm>
          <a:prstGeom prst="rect">
            <a:avLst/>
          </a:prstGeom>
          <a:ln>
            <a:solidFill>
              <a:schemeClr val="bg2"/>
            </a:solidFill>
          </a:ln>
        </p:spPr>
      </p:pic>
      <p:pic>
        <p:nvPicPr>
          <p:cNvPr id="6" name="Picture 5">
            <a:extLst>
              <a:ext uri="{FF2B5EF4-FFF2-40B4-BE49-F238E27FC236}">
                <a16:creationId xmlns:a16="http://schemas.microsoft.com/office/drawing/2014/main" id="{58030F3F-79AD-43A0-A09F-5DABF2E73E18}"/>
              </a:ext>
            </a:extLst>
          </p:cNvPr>
          <p:cNvPicPr>
            <a:picLocks noChangeAspect="1"/>
          </p:cNvPicPr>
          <p:nvPr/>
        </p:nvPicPr>
        <p:blipFill>
          <a:blip r:embed="rId4"/>
          <a:stretch>
            <a:fillRect/>
          </a:stretch>
        </p:blipFill>
        <p:spPr>
          <a:xfrm rot="5400000">
            <a:off x="4831671" y="2135635"/>
            <a:ext cx="3058357" cy="2293768"/>
          </a:xfrm>
          <a:prstGeom prst="rect">
            <a:avLst/>
          </a:prstGeom>
          <a:ln>
            <a:solidFill>
              <a:schemeClr val="bg2"/>
            </a:solidFill>
          </a:ln>
        </p:spPr>
      </p:pic>
      <p:sp>
        <p:nvSpPr>
          <p:cNvPr id="9" name="Google Shape;148;p10">
            <a:extLst>
              <a:ext uri="{FF2B5EF4-FFF2-40B4-BE49-F238E27FC236}">
                <a16:creationId xmlns:a16="http://schemas.microsoft.com/office/drawing/2014/main" id="{EFB6B8DA-E8FA-49DC-BCC5-B9D13AE7B2FC}"/>
              </a:ext>
            </a:extLst>
          </p:cNvPr>
          <p:cNvSpPr txBox="1">
            <a:spLocks noGrp="1"/>
          </p:cNvSpPr>
          <p:nvPr>
            <p:ph type="title"/>
          </p:nvPr>
        </p:nvSpPr>
        <p:spPr>
          <a:xfrm>
            <a:off x="128726" y="132372"/>
            <a:ext cx="9015274" cy="373432"/>
          </a:xfrm>
          <a:prstGeom prst="rect">
            <a:avLst/>
          </a:prstGeom>
          <a:noFill/>
          <a:ln>
            <a:noFill/>
          </a:ln>
        </p:spPr>
        <p:txBody>
          <a:bodyPr spcFirstLastPara="1" wrap="square" lIns="91425" tIns="45700" rIns="91425" bIns="45700" anchor="ctr" anchorCtr="0">
            <a:normAutofit fontScale="90000"/>
          </a:bodyPr>
          <a:lstStyle/>
          <a:p>
            <a:pPr marL="0" lvl="0" indent="0" rtl="0">
              <a:lnSpc>
                <a:spcPct val="100000"/>
              </a:lnSpc>
              <a:spcBef>
                <a:spcPts val="0"/>
              </a:spcBef>
              <a:spcAft>
                <a:spcPts val="0"/>
              </a:spcAft>
              <a:buClr>
                <a:schemeClr val="dk1"/>
              </a:buClr>
              <a:buSzPct val="45454"/>
              <a:buNone/>
            </a:pPr>
            <a:br>
              <a:rPr lang="en-US" dirty="0"/>
            </a:br>
            <a:r>
              <a:rPr lang="en-US" dirty="0"/>
              <a:t>Deferred Maintenance and Campus Improvements</a:t>
            </a:r>
            <a:endParaRPr dirty="0"/>
          </a:p>
        </p:txBody>
      </p:sp>
      <p:cxnSp>
        <p:nvCxnSpPr>
          <p:cNvPr id="10" name="Straight Connector 9">
            <a:extLst>
              <a:ext uri="{FF2B5EF4-FFF2-40B4-BE49-F238E27FC236}">
                <a16:creationId xmlns:a16="http://schemas.microsoft.com/office/drawing/2014/main" id="{6175545D-6D86-4D85-89E7-C7381BCCCDE0}"/>
              </a:ext>
            </a:extLst>
          </p:cNvPr>
          <p:cNvCxnSpPr/>
          <p:nvPr/>
        </p:nvCxnSpPr>
        <p:spPr>
          <a:xfrm>
            <a:off x="1686757" y="1269507"/>
            <a:ext cx="6063448"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9392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50" name="Google Shape;150;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a:t>
            </a:fld>
            <a:endParaRPr/>
          </a:p>
        </p:txBody>
      </p:sp>
      <p:sp>
        <p:nvSpPr>
          <p:cNvPr id="8" name="TextBox 7">
            <a:extLst>
              <a:ext uri="{FF2B5EF4-FFF2-40B4-BE49-F238E27FC236}">
                <a16:creationId xmlns:a16="http://schemas.microsoft.com/office/drawing/2014/main" id="{0C032197-582D-4ABF-9184-188DE240C1DE}"/>
              </a:ext>
            </a:extLst>
          </p:cNvPr>
          <p:cNvSpPr txBox="1"/>
          <p:nvPr/>
        </p:nvSpPr>
        <p:spPr>
          <a:xfrm>
            <a:off x="1935332" y="5104660"/>
            <a:ext cx="5672831" cy="646331"/>
          </a:xfrm>
          <a:prstGeom prst="rect">
            <a:avLst/>
          </a:prstGeom>
          <a:noFill/>
        </p:spPr>
        <p:txBody>
          <a:bodyPr wrap="square" rtlCol="0">
            <a:spAutoFit/>
          </a:bodyPr>
          <a:lstStyle/>
          <a:p>
            <a:pPr algn="ctr"/>
            <a:r>
              <a:rPr lang="en-US" sz="1800" b="1" dirty="0"/>
              <a:t>Lovett Auditorium Renovation Project </a:t>
            </a:r>
          </a:p>
          <a:p>
            <a:pPr algn="ctr"/>
            <a:r>
              <a:rPr lang="en-US" sz="1800" dirty="0"/>
              <a:t>(HVAC, auditorium, ceiling, electrical, windows)</a:t>
            </a:r>
          </a:p>
        </p:txBody>
      </p:sp>
      <p:pic>
        <p:nvPicPr>
          <p:cNvPr id="4" name="Picture 3">
            <a:extLst>
              <a:ext uri="{FF2B5EF4-FFF2-40B4-BE49-F238E27FC236}">
                <a16:creationId xmlns:a16="http://schemas.microsoft.com/office/drawing/2014/main" id="{9EE79171-38EF-48A9-8F0F-648032D331C9}"/>
              </a:ext>
            </a:extLst>
          </p:cNvPr>
          <p:cNvPicPr>
            <a:picLocks noChangeAspect="1"/>
          </p:cNvPicPr>
          <p:nvPr/>
        </p:nvPicPr>
        <p:blipFill>
          <a:blip r:embed="rId3"/>
          <a:stretch>
            <a:fillRect/>
          </a:stretch>
        </p:blipFill>
        <p:spPr>
          <a:xfrm>
            <a:off x="1935332" y="1501924"/>
            <a:ext cx="5404104" cy="3602736"/>
          </a:xfrm>
          <a:prstGeom prst="rect">
            <a:avLst/>
          </a:prstGeom>
        </p:spPr>
      </p:pic>
      <p:sp>
        <p:nvSpPr>
          <p:cNvPr id="9" name="Google Shape;148;p10">
            <a:extLst>
              <a:ext uri="{FF2B5EF4-FFF2-40B4-BE49-F238E27FC236}">
                <a16:creationId xmlns:a16="http://schemas.microsoft.com/office/drawing/2014/main" id="{54C5D4A2-80AE-43EA-BB31-9B44AF01BD7C}"/>
              </a:ext>
            </a:extLst>
          </p:cNvPr>
          <p:cNvSpPr txBox="1">
            <a:spLocks noGrp="1"/>
          </p:cNvSpPr>
          <p:nvPr>
            <p:ph type="title"/>
          </p:nvPr>
        </p:nvSpPr>
        <p:spPr>
          <a:xfrm>
            <a:off x="128726" y="132372"/>
            <a:ext cx="9015274" cy="373432"/>
          </a:xfrm>
          <a:prstGeom prst="rect">
            <a:avLst/>
          </a:prstGeom>
          <a:noFill/>
          <a:ln>
            <a:noFill/>
          </a:ln>
        </p:spPr>
        <p:txBody>
          <a:bodyPr spcFirstLastPara="1" wrap="square" lIns="91425" tIns="45700" rIns="91425" bIns="45700" anchor="ctr" anchorCtr="0">
            <a:normAutofit fontScale="90000"/>
          </a:bodyPr>
          <a:lstStyle/>
          <a:p>
            <a:pPr marL="0" lvl="0" indent="0" rtl="0">
              <a:lnSpc>
                <a:spcPct val="100000"/>
              </a:lnSpc>
              <a:spcBef>
                <a:spcPts val="0"/>
              </a:spcBef>
              <a:spcAft>
                <a:spcPts val="0"/>
              </a:spcAft>
              <a:buClr>
                <a:schemeClr val="dk1"/>
              </a:buClr>
              <a:buSzPct val="45454"/>
              <a:buNone/>
            </a:pPr>
            <a:br>
              <a:rPr lang="en-US" dirty="0"/>
            </a:br>
            <a:r>
              <a:rPr lang="en-US" dirty="0"/>
              <a:t>Deferred Maintenance &amp; Campus Improvements</a:t>
            </a:r>
            <a:endParaRPr dirty="0"/>
          </a:p>
        </p:txBody>
      </p:sp>
      <p:cxnSp>
        <p:nvCxnSpPr>
          <p:cNvPr id="10" name="Straight Connector 9">
            <a:extLst>
              <a:ext uri="{FF2B5EF4-FFF2-40B4-BE49-F238E27FC236}">
                <a16:creationId xmlns:a16="http://schemas.microsoft.com/office/drawing/2014/main" id="{64C28E2F-036A-4D04-985F-925645D44141}"/>
              </a:ext>
            </a:extLst>
          </p:cNvPr>
          <p:cNvCxnSpPr/>
          <p:nvPr/>
        </p:nvCxnSpPr>
        <p:spPr>
          <a:xfrm>
            <a:off x="1722268" y="1278384"/>
            <a:ext cx="6063448"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1696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0"/>
          <p:cNvSpPr txBox="1">
            <a:spLocks noGrp="1"/>
          </p:cNvSpPr>
          <p:nvPr>
            <p:ph type="title"/>
          </p:nvPr>
        </p:nvSpPr>
        <p:spPr>
          <a:xfrm>
            <a:off x="0" y="0"/>
            <a:ext cx="8229600" cy="835072"/>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800"/>
              <a:buNone/>
            </a:pPr>
            <a:r>
              <a:rPr lang="en-US" dirty="0"/>
              <a:t>Asset Preservation Projects</a:t>
            </a:r>
            <a:endParaRPr dirty="0"/>
          </a:p>
        </p:txBody>
      </p:sp>
      <p:pic>
        <p:nvPicPr>
          <p:cNvPr id="4" name="Picture 3">
            <a:extLst>
              <a:ext uri="{FF2B5EF4-FFF2-40B4-BE49-F238E27FC236}">
                <a16:creationId xmlns:a16="http://schemas.microsoft.com/office/drawing/2014/main" id="{CEB1C37B-7D08-4079-B554-6DC419791D91}"/>
              </a:ext>
            </a:extLst>
          </p:cNvPr>
          <p:cNvPicPr>
            <a:picLocks noChangeAspect="1"/>
          </p:cNvPicPr>
          <p:nvPr/>
        </p:nvPicPr>
        <p:blipFill>
          <a:blip r:embed="rId3"/>
          <a:stretch>
            <a:fillRect/>
          </a:stretch>
        </p:blipFill>
        <p:spPr>
          <a:xfrm>
            <a:off x="2075775" y="1670144"/>
            <a:ext cx="4992441" cy="2379215"/>
          </a:xfrm>
          <a:prstGeom prst="rect">
            <a:avLst/>
          </a:prstGeom>
          <a:ln>
            <a:solidFill>
              <a:schemeClr val="bg2"/>
            </a:solidFill>
          </a:ln>
        </p:spPr>
      </p:pic>
      <p:sp>
        <p:nvSpPr>
          <p:cNvPr id="235" name="Google Shape;235;p20"/>
          <p:cNvSpPr txBox="1">
            <a:spLocks noGrp="1"/>
          </p:cNvSpPr>
          <p:nvPr>
            <p:ph type="body" idx="1"/>
          </p:nvPr>
        </p:nvSpPr>
        <p:spPr>
          <a:xfrm>
            <a:off x="2075776" y="4403770"/>
            <a:ext cx="4992441" cy="1473757"/>
          </a:xfrm>
          <a:prstGeom prst="rect">
            <a:avLst/>
          </a:prstGeom>
          <a:noFill/>
          <a:ln>
            <a:noFill/>
          </a:ln>
        </p:spPr>
        <p:txBody>
          <a:bodyPr spcFirstLastPara="1" wrap="square" lIns="91425" tIns="45700" rIns="91425" bIns="45700" anchor="t" anchorCtr="0">
            <a:normAutofit/>
          </a:bodyPr>
          <a:lstStyle/>
          <a:p>
            <a:pPr marL="114300" indent="0">
              <a:buNone/>
            </a:pPr>
            <a:r>
              <a:rPr lang="en-US" sz="2000" b="1" dirty="0"/>
              <a:t>Project scopes are having to be reviewed and reduced and deferred maintenance projects eliminated due to significant increases to cost </a:t>
            </a:r>
          </a:p>
          <a:p>
            <a:pPr marL="114300" lvl="0" indent="0" algn="l" rtl="0">
              <a:lnSpc>
                <a:spcPct val="100000"/>
              </a:lnSpc>
              <a:spcBef>
                <a:spcPts val="360"/>
              </a:spcBef>
              <a:spcAft>
                <a:spcPts val="0"/>
              </a:spcAft>
              <a:buClr>
                <a:schemeClr val="dk1"/>
              </a:buClr>
              <a:buSzPts val="1800"/>
              <a:buNone/>
            </a:pPr>
            <a:endParaRPr dirty="0"/>
          </a:p>
        </p:txBody>
      </p:sp>
      <p:sp>
        <p:nvSpPr>
          <p:cNvPr id="236" name="Google Shape;236;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a:t>
            </a:fld>
            <a:endParaRPr/>
          </a:p>
        </p:txBody>
      </p:sp>
      <p:cxnSp>
        <p:nvCxnSpPr>
          <p:cNvPr id="6" name="Straight Connector 5">
            <a:extLst>
              <a:ext uri="{FF2B5EF4-FFF2-40B4-BE49-F238E27FC236}">
                <a16:creationId xmlns:a16="http://schemas.microsoft.com/office/drawing/2014/main" id="{A5B20D0C-9DD6-4852-8F0E-BE5A2449DC1D}"/>
              </a:ext>
            </a:extLst>
          </p:cNvPr>
          <p:cNvCxnSpPr/>
          <p:nvPr/>
        </p:nvCxnSpPr>
        <p:spPr>
          <a:xfrm>
            <a:off x="365464" y="835072"/>
            <a:ext cx="6063448"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3849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0936627-5A4B-4A40-A4B4-95A0D4F21FFC}"/>
              </a:ext>
            </a:extLst>
          </p:cNvPr>
          <p:cNvSpPr>
            <a:spLocks noGrp="1"/>
          </p:cNvSpPr>
          <p:nvPr>
            <p:ph idx="1"/>
          </p:nvPr>
        </p:nvSpPr>
        <p:spPr>
          <a:xfrm>
            <a:off x="-131526" y="913005"/>
            <a:ext cx="5467006" cy="6035017"/>
          </a:xfrm>
        </p:spPr>
        <p:txBody>
          <a:bodyPr>
            <a:normAutofit/>
          </a:bodyPr>
          <a:lstStyle/>
          <a:p>
            <a:r>
              <a:rPr lang="en-US" sz="1800" b="1" dirty="0">
                <a:latin typeface="+mn-lt"/>
                <a:cs typeface="Times New Roman" panose="02020603050405020304" pitchFamily="18" charset="0"/>
              </a:rPr>
              <a:t>Kentucky’s only NAHLN Level 1 laboratory: </a:t>
            </a:r>
            <a:r>
              <a:rPr lang="en-US" sz="1800" i="1" dirty="0">
                <a:latin typeface="+mn-lt"/>
                <a:cs typeface="Times New Roman" panose="02020603050405020304" pitchFamily="18" charset="0"/>
              </a:rPr>
              <a:t>Serving the entire Commonwealth</a:t>
            </a:r>
          </a:p>
          <a:p>
            <a:r>
              <a:rPr lang="en-US" sz="1800" dirty="0">
                <a:latin typeface="+mn-lt"/>
                <a:cs typeface="Times New Roman" panose="02020603050405020304" pitchFamily="18" charset="0"/>
              </a:rPr>
              <a:t>Testing added:</a:t>
            </a:r>
          </a:p>
          <a:p>
            <a:pPr lvl="1"/>
            <a:r>
              <a:rPr lang="en-US" sz="1800" dirty="0">
                <a:latin typeface="+mn-lt"/>
                <a:cs typeface="Times New Roman" panose="02020603050405020304" pitchFamily="18" charset="0"/>
              </a:rPr>
              <a:t>Chronic Wasting Disease		</a:t>
            </a:r>
          </a:p>
          <a:p>
            <a:pPr lvl="1"/>
            <a:r>
              <a:rPr lang="en-US" sz="1800" dirty="0">
                <a:latin typeface="+mn-lt"/>
                <a:cs typeface="Times New Roman" panose="02020603050405020304" pitchFamily="18" charset="0"/>
              </a:rPr>
              <a:t>African Swine Fever</a:t>
            </a:r>
          </a:p>
          <a:p>
            <a:pPr lvl="1"/>
            <a:r>
              <a:rPr lang="en-US" sz="1800" dirty="0">
                <a:latin typeface="+mn-lt"/>
                <a:cs typeface="Times New Roman" panose="02020603050405020304" pitchFamily="18" charset="0"/>
              </a:rPr>
              <a:t>Meat Testing</a:t>
            </a:r>
          </a:p>
          <a:p>
            <a:pPr lvl="1"/>
            <a:r>
              <a:rPr lang="en-US" sz="1800" dirty="0">
                <a:latin typeface="+mn-lt"/>
                <a:cs typeface="Times New Roman" panose="02020603050405020304" pitchFamily="18" charset="0"/>
              </a:rPr>
              <a:t>SARS Covid-19 in animals</a:t>
            </a:r>
          </a:p>
          <a:p>
            <a:r>
              <a:rPr lang="en-US" sz="1800" dirty="0">
                <a:latin typeface="+mn-lt"/>
                <a:cs typeface="Times New Roman" panose="02020603050405020304" pitchFamily="18" charset="0"/>
              </a:rPr>
              <a:t>Foreign Animal Disease Testing</a:t>
            </a:r>
          </a:p>
          <a:p>
            <a:pPr lvl="1"/>
            <a:r>
              <a:rPr lang="en-US" sz="1800" dirty="0">
                <a:latin typeface="+mn-lt"/>
                <a:cs typeface="Times New Roman" panose="02020603050405020304" pitchFamily="18" charset="0"/>
              </a:rPr>
              <a:t>New Castle Disease</a:t>
            </a:r>
          </a:p>
          <a:p>
            <a:pPr lvl="1"/>
            <a:r>
              <a:rPr lang="en-US" sz="1800" dirty="0">
                <a:latin typeface="+mn-lt"/>
                <a:cs typeface="Times New Roman" panose="02020603050405020304" pitchFamily="18" charset="0"/>
              </a:rPr>
              <a:t>High Pathogen Avian Influenza</a:t>
            </a:r>
          </a:p>
          <a:p>
            <a:pPr lvl="1"/>
            <a:r>
              <a:rPr lang="en-US" sz="1800" dirty="0">
                <a:latin typeface="+mn-lt"/>
                <a:cs typeface="Times New Roman" panose="02020603050405020304" pitchFamily="18" charset="0"/>
              </a:rPr>
              <a:t>Swine Influenza</a:t>
            </a:r>
          </a:p>
          <a:p>
            <a:pPr lvl="1"/>
            <a:r>
              <a:rPr lang="en-US" sz="1800" dirty="0">
                <a:latin typeface="+mn-lt"/>
                <a:cs typeface="Times New Roman" panose="02020603050405020304" pitchFamily="18" charset="0"/>
              </a:rPr>
              <a:t>Classic Swine Fever</a:t>
            </a:r>
          </a:p>
          <a:p>
            <a:pPr lvl="1"/>
            <a:r>
              <a:rPr lang="en-US" sz="1800" dirty="0">
                <a:latin typeface="+mn-lt"/>
                <a:cs typeface="Times New Roman" panose="02020603050405020304" pitchFamily="18" charset="0"/>
              </a:rPr>
              <a:t>African Swine Fever</a:t>
            </a:r>
          </a:p>
          <a:p>
            <a:pPr lvl="1"/>
            <a:r>
              <a:rPr lang="en-US" sz="1800" dirty="0">
                <a:latin typeface="+mn-lt"/>
                <a:cs typeface="Times New Roman" panose="02020603050405020304" pitchFamily="18" charset="0"/>
              </a:rPr>
              <a:t>Foot and Mouth Disease </a:t>
            </a:r>
          </a:p>
          <a:p>
            <a:pPr marL="457200" lvl="1" indent="0">
              <a:buNone/>
            </a:pPr>
            <a:endParaRPr lang="en-US" sz="1800" dirty="0">
              <a:latin typeface="+mn-lt"/>
              <a:cs typeface="Times New Roman" panose="02020603050405020304" pitchFamily="18" charset="0"/>
            </a:endParaRPr>
          </a:p>
          <a:p>
            <a:pPr marL="457200" lvl="1" indent="0">
              <a:buNone/>
            </a:pPr>
            <a:endParaRPr lang="en-US" sz="1800" dirty="0">
              <a:latin typeface="+mn-lt"/>
              <a:cs typeface="Times New Roman" panose="02020603050405020304" pitchFamily="18" charset="0"/>
            </a:endParaRPr>
          </a:p>
          <a:p>
            <a:pPr marL="800100" lvl="1" indent="-342900">
              <a:buFont typeface="Arial" panose="020B0604020202020204" pitchFamily="34" charset="0"/>
              <a:buChar char="•"/>
            </a:pPr>
            <a:endParaRPr lang="en-US" sz="1800" dirty="0">
              <a:latin typeface="+mn-lt"/>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1DF64880-1441-4F56-AF9A-76621BA60083}"/>
              </a:ext>
            </a:extLst>
          </p:cNvPr>
          <p:cNvPicPr>
            <a:picLocks noChangeAspect="1"/>
          </p:cNvPicPr>
          <p:nvPr/>
        </p:nvPicPr>
        <p:blipFill>
          <a:blip r:embed="rId2"/>
          <a:stretch>
            <a:fillRect/>
          </a:stretch>
        </p:blipFill>
        <p:spPr>
          <a:xfrm>
            <a:off x="5166803" y="1799602"/>
            <a:ext cx="3849084" cy="3657599"/>
          </a:xfrm>
          <a:prstGeom prst="rect">
            <a:avLst/>
          </a:prstGeom>
          <a:ln>
            <a:solidFill>
              <a:schemeClr val="tx1"/>
            </a:solidFill>
          </a:ln>
        </p:spPr>
      </p:pic>
      <p:sp>
        <p:nvSpPr>
          <p:cNvPr id="4" name="Slide Number Placeholder 3">
            <a:extLst>
              <a:ext uri="{FF2B5EF4-FFF2-40B4-BE49-F238E27FC236}">
                <a16:creationId xmlns:a16="http://schemas.microsoft.com/office/drawing/2014/main" id="{8AB5BA7A-34BE-4FED-8527-B98015AB6ADD}"/>
              </a:ext>
            </a:extLst>
          </p:cNvPr>
          <p:cNvSpPr>
            <a:spLocks noGrp="1"/>
          </p:cNvSpPr>
          <p:nvPr>
            <p:ph type="sldNum" sz="quarter" idx="12"/>
          </p:nvPr>
        </p:nvSpPr>
        <p:spPr/>
        <p:txBody>
          <a:bodyPr/>
          <a:lstStyle/>
          <a:p>
            <a:fld id="{2C67D4D6-0F9F-3540-81D1-AEEC3CD4DB82}" type="slidenum">
              <a:rPr lang="en-US" smtClean="0"/>
              <a:t>18</a:t>
            </a:fld>
            <a:endParaRPr lang="en-US" dirty="0"/>
          </a:p>
        </p:txBody>
      </p:sp>
      <p:sp>
        <p:nvSpPr>
          <p:cNvPr id="11" name="Google Shape;156;p11">
            <a:extLst>
              <a:ext uri="{FF2B5EF4-FFF2-40B4-BE49-F238E27FC236}">
                <a16:creationId xmlns:a16="http://schemas.microsoft.com/office/drawing/2014/main" id="{C04A057D-1399-4F62-B66A-8EE10B8A30BE}"/>
              </a:ext>
            </a:extLst>
          </p:cNvPr>
          <p:cNvSpPr txBox="1">
            <a:spLocks/>
          </p:cNvSpPr>
          <p:nvPr/>
        </p:nvSpPr>
        <p:spPr>
          <a:xfrm>
            <a:off x="0" y="-69851"/>
            <a:ext cx="8229600" cy="11430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4000" dirty="0"/>
              <a:t>Breathitt Veterinary Center (BVC)</a:t>
            </a:r>
          </a:p>
        </p:txBody>
      </p:sp>
      <p:cxnSp>
        <p:nvCxnSpPr>
          <p:cNvPr id="8" name="Straight Connector 7">
            <a:extLst>
              <a:ext uri="{FF2B5EF4-FFF2-40B4-BE49-F238E27FC236}">
                <a16:creationId xmlns:a16="http://schemas.microsoft.com/office/drawing/2014/main" id="{82662F0B-75A7-448A-B279-C5F3F2485160}"/>
              </a:ext>
            </a:extLst>
          </p:cNvPr>
          <p:cNvCxnSpPr/>
          <p:nvPr/>
        </p:nvCxnSpPr>
        <p:spPr>
          <a:xfrm>
            <a:off x="328474" y="816745"/>
            <a:ext cx="6063448"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4009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0936627-5A4B-4A40-A4B4-95A0D4F21FFC}"/>
              </a:ext>
            </a:extLst>
          </p:cNvPr>
          <p:cNvSpPr>
            <a:spLocks noGrp="1"/>
          </p:cNvSpPr>
          <p:nvPr>
            <p:ph idx="1"/>
          </p:nvPr>
        </p:nvSpPr>
        <p:spPr>
          <a:xfrm>
            <a:off x="0" y="1322773"/>
            <a:ext cx="5467006" cy="6035017"/>
          </a:xfrm>
        </p:spPr>
        <p:txBody>
          <a:bodyPr>
            <a:normAutofit/>
          </a:bodyPr>
          <a:lstStyle/>
          <a:p>
            <a:pPr marL="457200" lvl="1" indent="0">
              <a:buNone/>
            </a:pPr>
            <a:endParaRPr lang="en-US" sz="1800" dirty="0">
              <a:latin typeface="+mn-lt"/>
              <a:cs typeface="Times New Roman" panose="02020603050405020304" pitchFamily="18" charset="0"/>
            </a:endParaRPr>
          </a:p>
          <a:p>
            <a:pPr marL="457200" lvl="1" indent="0">
              <a:buNone/>
            </a:pPr>
            <a:endParaRPr lang="en-US" sz="1800" dirty="0">
              <a:latin typeface="+mn-lt"/>
              <a:cs typeface="Times New Roman" panose="02020603050405020304" pitchFamily="18" charset="0"/>
            </a:endParaRPr>
          </a:p>
          <a:p>
            <a:pPr marL="800100" lvl="1" indent="-342900">
              <a:buFont typeface="Arial" panose="020B0604020202020204" pitchFamily="34" charset="0"/>
              <a:buChar char="•"/>
            </a:pPr>
            <a:endParaRPr lang="en-US" sz="1800" dirty="0">
              <a:latin typeface="+mn-lt"/>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AB5BA7A-34BE-4FED-8527-B98015AB6ADD}"/>
              </a:ext>
            </a:extLst>
          </p:cNvPr>
          <p:cNvSpPr>
            <a:spLocks noGrp="1"/>
          </p:cNvSpPr>
          <p:nvPr>
            <p:ph type="sldNum" sz="quarter" idx="12"/>
          </p:nvPr>
        </p:nvSpPr>
        <p:spPr/>
        <p:txBody>
          <a:bodyPr/>
          <a:lstStyle/>
          <a:p>
            <a:fld id="{2C67D4D6-0F9F-3540-81D1-AEEC3CD4DB82}" type="slidenum">
              <a:rPr lang="en-US" smtClean="0"/>
              <a:t>19</a:t>
            </a:fld>
            <a:endParaRPr lang="en-US" dirty="0"/>
          </a:p>
        </p:txBody>
      </p:sp>
      <p:sp>
        <p:nvSpPr>
          <p:cNvPr id="11" name="Google Shape;156;p11">
            <a:extLst>
              <a:ext uri="{FF2B5EF4-FFF2-40B4-BE49-F238E27FC236}">
                <a16:creationId xmlns:a16="http://schemas.microsoft.com/office/drawing/2014/main" id="{C04A057D-1399-4F62-B66A-8EE10B8A30BE}"/>
              </a:ext>
            </a:extLst>
          </p:cNvPr>
          <p:cNvSpPr txBox="1">
            <a:spLocks/>
          </p:cNvSpPr>
          <p:nvPr/>
        </p:nvSpPr>
        <p:spPr>
          <a:xfrm>
            <a:off x="106532" y="2218"/>
            <a:ext cx="8229600" cy="1143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4000" dirty="0"/>
              <a:t>Free Application for Federal Student Aid (FAFSA)</a:t>
            </a:r>
          </a:p>
        </p:txBody>
      </p:sp>
      <p:cxnSp>
        <p:nvCxnSpPr>
          <p:cNvPr id="8" name="Straight Connector 7">
            <a:extLst>
              <a:ext uri="{FF2B5EF4-FFF2-40B4-BE49-F238E27FC236}">
                <a16:creationId xmlns:a16="http://schemas.microsoft.com/office/drawing/2014/main" id="{82662F0B-75A7-448A-B279-C5F3F2485160}"/>
              </a:ext>
            </a:extLst>
          </p:cNvPr>
          <p:cNvCxnSpPr/>
          <p:nvPr/>
        </p:nvCxnSpPr>
        <p:spPr>
          <a:xfrm>
            <a:off x="328474" y="1233995"/>
            <a:ext cx="6063448"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29269BA5-8671-4E7F-8340-951C6B93E0B5}"/>
              </a:ext>
            </a:extLst>
          </p:cNvPr>
          <p:cNvPicPr>
            <a:picLocks noChangeAspect="1"/>
          </p:cNvPicPr>
          <p:nvPr/>
        </p:nvPicPr>
        <p:blipFill>
          <a:blip r:embed="rId2"/>
          <a:stretch>
            <a:fillRect/>
          </a:stretch>
        </p:blipFill>
        <p:spPr>
          <a:xfrm>
            <a:off x="5849332" y="1695635"/>
            <a:ext cx="3029348" cy="3195962"/>
          </a:xfrm>
          <a:prstGeom prst="rect">
            <a:avLst/>
          </a:prstGeom>
        </p:spPr>
      </p:pic>
      <p:sp>
        <p:nvSpPr>
          <p:cNvPr id="5" name="TextBox 4">
            <a:extLst>
              <a:ext uri="{FF2B5EF4-FFF2-40B4-BE49-F238E27FC236}">
                <a16:creationId xmlns:a16="http://schemas.microsoft.com/office/drawing/2014/main" id="{40057383-D3BF-4161-9E74-5A34C108752F}"/>
              </a:ext>
            </a:extLst>
          </p:cNvPr>
          <p:cNvSpPr txBox="1"/>
          <p:nvPr/>
        </p:nvSpPr>
        <p:spPr>
          <a:xfrm>
            <a:off x="106532" y="1582340"/>
            <a:ext cx="5467006" cy="3693319"/>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mn-lt"/>
              </a:rPr>
              <a:t>Only 55% of KY students completed the FAFSA in 2021 – leaving $54.4M in Pell Grant funding on the table</a:t>
            </a:r>
          </a:p>
          <a:p>
            <a:pPr marL="285750" indent="-285750">
              <a:buFont typeface="Arial" panose="020B0604020202020204" pitchFamily="34" charset="0"/>
              <a:buChar char="•"/>
            </a:pPr>
            <a:r>
              <a:rPr lang="en-US" sz="2000" dirty="0">
                <a:latin typeface="+mn-lt"/>
              </a:rPr>
              <a:t>Pell Grants are the largest sources of grants for post-secondary education and do not need to be paid back</a:t>
            </a:r>
          </a:p>
          <a:p>
            <a:pPr marL="285750" indent="-285750">
              <a:buFont typeface="Arial" panose="020B0604020202020204" pitchFamily="34" charset="0"/>
              <a:buChar char="•"/>
            </a:pPr>
            <a:r>
              <a:rPr lang="en-US" sz="2000" dirty="0">
                <a:latin typeface="+mn-lt"/>
              </a:rPr>
              <a:t>To increase college going rates and the workforce pipeline in KY, Murray State calls on the KY General Assembly to pass a FAFSA Completion Bill this legislative session.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091616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7"/>
          <p:cNvSpPr txBox="1">
            <a:spLocks noGrp="1"/>
          </p:cNvSpPr>
          <p:nvPr>
            <p:ph type="title"/>
          </p:nvPr>
        </p:nvSpPr>
        <p:spPr>
          <a:xfrm>
            <a:off x="0" y="122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800"/>
              <a:buNone/>
            </a:pPr>
            <a:r>
              <a:rPr lang="en-US" sz="4000" b="1" dirty="0"/>
              <a:t>Rankings and Reputation</a:t>
            </a:r>
            <a:endParaRPr sz="4000" b="1" dirty="0"/>
          </a:p>
        </p:txBody>
      </p:sp>
      <p:sp>
        <p:nvSpPr>
          <p:cNvPr id="123" name="Google Shape;123;p7"/>
          <p:cNvSpPr txBox="1">
            <a:spLocks noGrp="1"/>
          </p:cNvSpPr>
          <p:nvPr>
            <p:ph type="body" idx="1"/>
          </p:nvPr>
        </p:nvSpPr>
        <p:spPr>
          <a:xfrm>
            <a:off x="3879542" y="1417638"/>
            <a:ext cx="5264458" cy="4525963"/>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360"/>
              </a:spcBef>
              <a:spcAft>
                <a:spcPts val="0"/>
              </a:spcAft>
              <a:buClr>
                <a:schemeClr val="dk1"/>
              </a:buClr>
              <a:buSzPts val="1800"/>
              <a:buChar char="•"/>
            </a:pPr>
            <a:r>
              <a:rPr lang="en-US" sz="2000" dirty="0"/>
              <a:t>Highest rankings in our history</a:t>
            </a:r>
            <a:endParaRPr sz="2000" dirty="0"/>
          </a:p>
          <a:p>
            <a:pPr marL="457200" lvl="0" indent="-342900" algn="l" rtl="0">
              <a:lnSpc>
                <a:spcPct val="100000"/>
              </a:lnSpc>
              <a:spcBef>
                <a:spcPts val="360"/>
              </a:spcBef>
              <a:spcAft>
                <a:spcPts val="0"/>
              </a:spcAft>
              <a:buClr>
                <a:schemeClr val="dk1"/>
              </a:buClr>
              <a:buSzPts val="1800"/>
              <a:buChar char="•"/>
            </a:pPr>
            <a:r>
              <a:rPr lang="en-US" sz="2000" b="1" i="1" dirty="0"/>
              <a:t>Wall Street Journal/Times Higher Education </a:t>
            </a:r>
            <a:r>
              <a:rPr lang="en-US" sz="2000" dirty="0"/>
              <a:t>– 2022 Best College</a:t>
            </a:r>
            <a:endParaRPr sz="2000" dirty="0"/>
          </a:p>
          <a:p>
            <a:pPr marL="457200" lvl="0" indent="-342900" algn="l" rtl="0">
              <a:lnSpc>
                <a:spcPct val="100000"/>
              </a:lnSpc>
              <a:spcBef>
                <a:spcPts val="360"/>
              </a:spcBef>
              <a:spcAft>
                <a:spcPts val="0"/>
              </a:spcAft>
              <a:buClr>
                <a:schemeClr val="dk1"/>
              </a:buClr>
              <a:buSzPts val="1800"/>
              <a:buChar char="•"/>
            </a:pPr>
            <a:r>
              <a:rPr lang="en-US" sz="2000" b="1" i="1" dirty="0">
                <a:latin typeface="Arial"/>
                <a:ea typeface="Arial"/>
                <a:cs typeface="Arial"/>
                <a:sym typeface="Arial"/>
              </a:rPr>
              <a:t>US News &amp; World Report (South region) </a:t>
            </a:r>
            <a:endParaRPr sz="2000" dirty="0"/>
          </a:p>
          <a:p>
            <a:pPr marL="1257300" lvl="2" indent="-342900" algn="l" rtl="0">
              <a:lnSpc>
                <a:spcPct val="100000"/>
              </a:lnSpc>
              <a:spcBef>
                <a:spcPts val="360"/>
              </a:spcBef>
              <a:spcAft>
                <a:spcPts val="0"/>
              </a:spcAft>
              <a:buSzPts val="1800"/>
              <a:buFont typeface="Arial"/>
              <a:buChar char="•"/>
            </a:pPr>
            <a:r>
              <a:rPr lang="en-US" sz="2000" dirty="0">
                <a:latin typeface="Arial"/>
                <a:ea typeface="Arial"/>
                <a:cs typeface="Arial"/>
                <a:sym typeface="Arial"/>
              </a:rPr>
              <a:t>8</a:t>
            </a:r>
            <a:r>
              <a:rPr lang="en-US" sz="2000" baseline="30000" dirty="0">
                <a:latin typeface="Arial"/>
                <a:ea typeface="Arial"/>
                <a:cs typeface="Arial"/>
                <a:sym typeface="Arial"/>
              </a:rPr>
              <a:t>th</a:t>
            </a:r>
            <a:r>
              <a:rPr lang="en-US" sz="2000" dirty="0">
                <a:latin typeface="Arial"/>
                <a:ea typeface="Arial"/>
                <a:cs typeface="Arial"/>
                <a:sym typeface="Arial"/>
              </a:rPr>
              <a:t> in Top Public Schools</a:t>
            </a:r>
            <a:endParaRPr sz="2000" dirty="0"/>
          </a:p>
          <a:p>
            <a:pPr marL="1257300" lvl="2" indent="-342900" algn="l" rtl="0">
              <a:lnSpc>
                <a:spcPct val="100000"/>
              </a:lnSpc>
              <a:spcBef>
                <a:spcPts val="360"/>
              </a:spcBef>
              <a:spcAft>
                <a:spcPts val="0"/>
              </a:spcAft>
              <a:buSzPts val="1800"/>
              <a:buFont typeface="Arial"/>
              <a:buChar char="•"/>
            </a:pPr>
            <a:r>
              <a:rPr lang="en-US" sz="2000" dirty="0">
                <a:latin typeface="Arial"/>
                <a:ea typeface="Arial"/>
                <a:cs typeface="Arial"/>
                <a:sym typeface="Arial"/>
              </a:rPr>
              <a:t>8</a:t>
            </a:r>
            <a:r>
              <a:rPr lang="en-US" sz="2000" baseline="30000" dirty="0">
                <a:latin typeface="Arial"/>
                <a:ea typeface="Arial"/>
                <a:cs typeface="Arial"/>
                <a:sym typeface="Arial"/>
              </a:rPr>
              <a:t>th</a:t>
            </a:r>
            <a:r>
              <a:rPr lang="en-US" sz="2000" dirty="0">
                <a:latin typeface="Arial"/>
                <a:ea typeface="Arial"/>
                <a:cs typeface="Arial"/>
                <a:sym typeface="Arial"/>
              </a:rPr>
              <a:t> in Best Value Schools</a:t>
            </a:r>
          </a:p>
          <a:p>
            <a:pPr marL="1257300" lvl="2"/>
            <a:r>
              <a:rPr lang="en-US" sz="2000" dirty="0"/>
              <a:t>7</a:t>
            </a:r>
            <a:r>
              <a:rPr lang="en-US" sz="2000" baseline="30000" dirty="0"/>
              <a:t>th</a:t>
            </a:r>
            <a:r>
              <a:rPr lang="en-US" sz="2000" dirty="0"/>
              <a:t> in Best Colleges for Veterans</a:t>
            </a:r>
          </a:p>
          <a:p>
            <a:pPr marL="1257300" lvl="2" indent="-342900" algn="l" rtl="0">
              <a:lnSpc>
                <a:spcPct val="100000"/>
              </a:lnSpc>
              <a:spcBef>
                <a:spcPts val="360"/>
              </a:spcBef>
              <a:spcAft>
                <a:spcPts val="0"/>
              </a:spcAft>
              <a:buSzPts val="1800"/>
              <a:buFont typeface="Arial"/>
              <a:buChar char="•"/>
            </a:pPr>
            <a:r>
              <a:rPr lang="en-US" sz="2000" dirty="0">
                <a:latin typeface="Arial"/>
                <a:ea typeface="Arial"/>
                <a:cs typeface="Arial"/>
                <a:sym typeface="Arial"/>
              </a:rPr>
              <a:t>23</a:t>
            </a:r>
            <a:r>
              <a:rPr lang="en-US" sz="2000" baseline="30000" dirty="0">
                <a:latin typeface="Arial"/>
                <a:ea typeface="Arial"/>
                <a:cs typeface="Arial"/>
                <a:sym typeface="Arial"/>
              </a:rPr>
              <a:t>rd</a:t>
            </a:r>
            <a:r>
              <a:rPr lang="en-US" sz="2000" dirty="0">
                <a:latin typeface="Arial"/>
                <a:ea typeface="Arial"/>
                <a:cs typeface="Arial"/>
                <a:sym typeface="Arial"/>
              </a:rPr>
              <a:t> in Best Regional Universities </a:t>
            </a:r>
          </a:p>
          <a:p>
            <a:pPr marL="800100" lvl="1">
              <a:buFont typeface="Arial"/>
              <a:buChar char="•"/>
            </a:pPr>
            <a:r>
              <a:rPr lang="en-US" sz="2000" b="1" i="1" dirty="0"/>
              <a:t>Washington Monthly - </a:t>
            </a:r>
            <a:r>
              <a:rPr lang="en-US" sz="2000" i="1" dirty="0"/>
              <a:t> Best Bang for the Buck</a:t>
            </a:r>
            <a:endParaRPr sz="2000" i="1" dirty="0"/>
          </a:p>
        </p:txBody>
      </p:sp>
      <p:sp>
        <p:nvSpPr>
          <p:cNvPr id="124" name="Google Shape;124;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a:t>
            </a:fld>
            <a:endParaRPr/>
          </a:p>
        </p:txBody>
      </p:sp>
      <p:pic>
        <p:nvPicPr>
          <p:cNvPr id="125" name="Google Shape;125;p7"/>
          <p:cNvPicPr preferRelativeResize="0"/>
          <p:nvPr/>
        </p:nvPicPr>
        <p:blipFill rotWithShape="1">
          <a:blip r:embed="rId3">
            <a:alphaModFix/>
          </a:blip>
          <a:srcRect/>
          <a:stretch/>
        </p:blipFill>
        <p:spPr>
          <a:xfrm>
            <a:off x="556254" y="1279525"/>
            <a:ext cx="2357305" cy="1459669"/>
          </a:xfrm>
          <a:prstGeom prst="rect">
            <a:avLst/>
          </a:prstGeom>
          <a:noFill/>
          <a:ln>
            <a:noFill/>
          </a:ln>
        </p:spPr>
      </p:pic>
      <p:pic>
        <p:nvPicPr>
          <p:cNvPr id="126" name="Google Shape;126;p7"/>
          <p:cNvPicPr preferRelativeResize="0"/>
          <p:nvPr/>
        </p:nvPicPr>
        <p:blipFill rotWithShape="1">
          <a:blip r:embed="rId4">
            <a:alphaModFix/>
          </a:blip>
          <a:srcRect/>
          <a:stretch/>
        </p:blipFill>
        <p:spPr>
          <a:xfrm>
            <a:off x="678429" y="3085650"/>
            <a:ext cx="2357305" cy="1459669"/>
          </a:xfrm>
          <a:prstGeom prst="rect">
            <a:avLst/>
          </a:prstGeom>
          <a:noFill/>
          <a:ln>
            <a:noFill/>
          </a:ln>
        </p:spPr>
      </p:pic>
      <p:pic>
        <p:nvPicPr>
          <p:cNvPr id="7" name="Picture 6">
            <a:extLst>
              <a:ext uri="{FF2B5EF4-FFF2-40B4-BE49-F238E27FC236}">
                <a16:creationId xmlns:a16="http://schemas.microsoft.com/office/drawing/2014/main" id="{5C94931B-8EFA-4B30-98BC-FB369C2931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429" y="4891775"/>
            <a:ext cx="2432331" cy="905343"/>
          </a:xfrm>
          <a:prstGeom prst="rect">
            <a:avLst/>
          </a:prstGeom>
        </p:spPr>
      </p:pic>
      <p:cxnSp>
        <p:nvCxnSpPr>
          <p:cNvPr id="3" name="Straight Connector 2">
            <a:extLst>
              <a:ext uri="{FF2B5EF4-FFF2-40B4-BE49-F238E27FC236}">
                <a16:creationId xmlns:a16="http://schemas.microsoft.com/office/drawing/2014/main" id="{D7BFA292-D354-4EB4-892B-B0A5000F81D5}"/>
              </a:ext>
            </a:extLst>
          </p:cNvPr>
          <p:cNvCxnSpPr/>
          <p:nvPr/>
        </p:nvCxnSpPr>
        <p:spPr>
          <a:xfrm>
            <a:off x="142043" y="958789"/>
            <a:ext cx="6063448"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7" name="Picture 6">
            <a:extLst>
              <a:ext uri="{FF2B5EF4-FFF2-40B4-BE49-F238E27FC236}">
                <a16:creationId xmlns:a16="http://schemas.microsoft.com/office/drawing/2014/main" id="{5E289880-C430-443A-BB19-748744C41C3A}"/>
              </a:ext>
            </a:extLst>
          </p:cNvPr>
          <p:cNvPicPr>
            <a:picLocks noChangeAspect="1"/>
          </p:cNvPicPr>
          <p:nvPr/>
        </p:nvPicPr>
        <p:blipFill>
          <a:blip r:embed="rId3"/>
          <a:stretch>
            <a:fillRect/>
          </a:stretch>
        </p:blipFill>
        <p:spPr>
          <a:xfrm>
            <a:off x="111100" y="114616"/>
            <a:ext cx="8930936" cy="5886689"/>
          </a:xfrm>
          <a:prstGeom prst="rect">
            <a:avLst/>
          </a:prstGeom>
          <a:ln>
            <a:solidFill>
              <a:schemeClr val="tx1"/>
            </a:solidFill>
          </a:ln>
        </p:spPr>
      </p:pic>
      <p:sp>
        <p:nvSpPr>
          <p:cNvPr id="2" name="TextBox 1">
            <a:extLst>
              <a:ext uri="{FF2B5EF4-FFF2-40B4-BE49-F238E27FC236}">
                <a16:creationId xmlns:a16="http://schemas.microsoft.com/office/drawing/2014/main" id="{182A29EC-1EFD-4430-94DF-E629309B8D68}"/>
              </a:ext>
            </a:extLst>
          </p:cNvPr>
          <p:cNvSpPr txBox="1"/>
          <p:nvPr/>
        </p:nvSpPr>
        <p:spPr>
          <a:xfrm>
            <a:off x="2775829" y="423181"/>
            <a:ext cx="3852909" cy="523220"/>
          </a:xfrm>
          <a:prstGeom prst="rect">
            <a:avLst/>
          </a:prstGeom>
          <a:noFill/>
        </p:spPr>
        <p:txBody>
          <a:bodyPr wrap="square" rtlCol="0">
            <a:spAutoFit/>
          </a:bodyPr>
          <a:lstStyle/>
          <a:p>
            <a:pPr algn="ctr"/>
            <a:r>
              <a:rPr lang="en-US" sz="2800" b="1" dirty="0">
                <a:solidFill>
                  <a:schemeClr val="bg2"/>
                </a:solidFill>
                <a:latin typeface="Times New Roman" charset="0"/>
                <a:ea typeface="Times New Roman" charset="0"/>
                <a:cs typeface="Times New Roman" charset="0"/>
              </a:rPr>
              <a:t>Questions?  </a:t>
            </a:r>
          </a:p>
        </p:txBody>
      </p:sp>
      <p:sp>
        <p:nvSpPr>
          <p:cNvPr id="3" name="Slide Number Placeholder 2">
            <a:extLst>
              <a:ext uri="{FF2B5EF4-FFF2-40B4-BE49-F238E27FC236}">
                <a16:creationId xmlns:a16="http://schemas.microsoft.com/office/drawing/2014/main" id="{A007B404-AB50-40B0-AE20-8B78E3669D5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dirty="0"/>
          </a:p>
        </p:txBody>
      </p:sp>
    </p:spTree>
    <p:extLst>
      <p:ext uri="{BB962C8B-B14F-4D97-AF65-F5344CB8AC3E}">
        <p14:creationId xmlns:p14="http://schemas.microsoft.com/office/powerpoint/2010/main" val="1409644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2"/>
          <p:cNvSpPr txBox="1">
            <a:spLocks noGrp="1"/>
          </p:cNvSpPr>
          <p:nvPr>
            <p:ph type="title"/>
          </p:nvPr>
        </p:nvSpPr>
        <p:spPr>
          <a:xfrm>
            <a:off x="93216" y="136525"/>
            <a:ext cx="8229600" cy="1143000"/>
          </a:xfrm>
          <a:prstGeom prst="rect">
            <a:avLst/>
          </a:prstGeom>
          <a:noFill/>
          <a:ln>
            <a:noFill/>
          </a:ln>
        </p:spPr>
        <p:txBody>
          <a:bodyPr spcFirstLastPara="1" wrap="square" lIns="91425" tIns="45700" rIns="91425" bIns="45700" anchor="ctr" anchorCtr="0">
            <a:normAutofit fontScale="90000"/>
          </a:bodyPr>
          <a:lstStyle/>
          <a:p>
            <a:pPr marL="571500" lvl="0" indent="-571500" algn="l" rtl="0">
              <a:lnSpc>
                <a:spcPct val="100000"/>
              </a:lnSpc>
              <a:spcBef>
                <a:spcPts val="0"/>
              </a:spcBef>
              <a:spcAft>
                <a:spcPts val="0"/>
              </a:spcAft>
              <a:buClr>
                <a:schemeClr val="dk1"/>
              </a:buClr>
              <a:buSzPct val="86956"/>
              <a:buFont typeface="Arial" panose="020B0604020202020204" pitchFamily="34" charset="0"/>
              <a:buChar char="•"/>
            </a:pPr>
            <a:br>
              <a:rPr lang="en-US" dirty="0"/>
            </a:br>
            <a:br>
              <a:rPr lang="en-US" dirty="0"/>
            </a:br>
            <a:br>
              <a:rPr lang="en-US" dirty="0"/>
            </a:br>
            <a:br>
              <a:rPr lang="en-US" dirty="0"/>
            </a:br>
            <a:br>
              <a:rPr lang="en-US" dirty="0"/>
            </a:br>
            <a:endParaRPr sz="2300" i="1" dirty="0"/>
          </a:p>
        </p:txBody>
      </p:sp>
      <p:sp>
        <p:nvSpPr>
          <p:cNvPr id="165" name="Google Shape;165;p12"/>
          <p:cNvSpPr txBox="1">
            <a:spLocks noGrp="1"/>
          </p:cNvSpPr>
          <p:nvPr>
            <p:ph type="body" idx="1"/>
          </p:nvPr>
        </p:nvSpPr>
        <p:spPr>
          <a:xfrm>
            <a:off x="-1" y="1463389"/>
            <a:ext cx="4190261" cy="3931221"/>
          </a:xfrm>
          <a:prstGeom prst="rect">
            <a:avLst/>
          </a:prstGeom>
          <a:noFill/>
          <a:ln>
            <a:noFill/>
          </a:ln>
        </p:spPr>
        <p:txBody>
          <a:bodyPr spcFirstLastPara="1" wrap="square" lIns="91425" tIns="45700" rIns="91425" bIns="45700" anchor="t" anchorCtr="0">
            <a:normAutofit/>
          </a:bodyPr>
          <a:lstStyle/>
          <a:p>
            <a:r>
              <a:rPr lang="en-US" sz="2000" b="1" i="1" dirty="0"/>
              <a:t>University Business</a:t>
            </a:r>
            <a:r>
              <a:rPr lang="en-US" sz="2000" b="1" dirty="0"/>
              <a:t> </a:t>
            </a:r>
            <a:r>
              <a:rPr lang="en-US" sz="2000" dirty="0"/>
              <a:t>– </a:t>
            </a:r>
            <a:r>
              <a:rPr lang="en-US" sz="2000" i="1" dirty="0"/>
              <a:t>Top 100 National Award </a:t>
            </a:r>
            <a:r>
              <a:rPr lang="en-US" sz="2000" dirty="0"/>
              <a:t>– Fall 2022</a:t>
            </a:r>
          </a:p>
          <a:p>
            <a:pPr lvl="1"/>
            <a:r>
              <a:rPr lang="en-US" sz="2000" dirty="0"/>
              <a:t>The colleges that rank highest for the most transparent merit scholarships provide clear, easily accessible information on the awards and the criteria they use, according to a new analysis. </a:t>
            </a:r>
            <a:endParaRPr sz="2000" dirty="0"/>
          </a:p>
          <a:p>
            <a:pPr marL="114300" lvl="0" indent="0" algn="l" rtl="0">
              <a:lnSpc>
                <a:spcPct val="100000"/>
              </a:lnSpc>
              <a:spcBef>
                <a:spcPts val="360"/>
              </a:spcBef>
              <a:spcAft>
                <a:spcPts val="0"/>
              </a:spcAft>
              <a:buSzPts val="1800"/>
              <a:buNone/>
            </a:pPr>
            <a:endParaRPr sz="2500" dirty="0"/>
          </a:p>
        </p:txBody>
      </p:sp>
      <p:sp>
        <p:nvSpPr>
          <p:cNvPr id="166" name="Google Shape;166;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a:t>
            </a:fld>
            <a:endParaRPr/>
          </a:p>
        </p:txBody>
      </p:sp>
      <p:sp>
        <p:nvSpPr>
          <p:cNvPr id="6" name="Google Shape;122;p7">
            <a:extLst>
              <a:ext uri="{FF2B5EF4-FFF2-40B4-BE49-F238E27FC236}">
                <a16:creationId xmlns:a16="http://schemas.microsoft.com/office/drawing/2014/main" id="{35036E05-70A1-4340-A6CB-6E41EF4B6083}"/>
              </a:ext>
            </a:extLst>
          </p:cNvPr>
          <p:cNvSpPr txBox="1">
            <a:spLocks/>
          </p:cNvSpPr>
          <p:nvPr/>
        </p:nvSpPr>
        <p:spPr>
          <a:xfrm>
            <a:off x="0" y="12238"/>
            <a:ext cx="8229600" cy="11430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4000" b="1" dirty="0"/>
              <a:t>Rankings and Reputation</a:t>
            </a:r>
          </a:p>
        </p:txBody>
      </p:sp>
      <p:cxnSp>
        <p:nvCxnSpPr>
          <p:cNvPr id="7" name="Straight Connector 6">
            <a:extLst>
              <a:ext uri="{FF2B5EF4-FFF2-40B4-BE49-F238E27FC236}">
                <a16:creationId xmlns:a16="http://schemas.microsoft.com/office/drawing/2014/main" id="{4B34EC87-C3F6-4B33-B1B1-526121F8242A}"/>
              </a:ext>
            </a:extLst>
          </p:cNvPr>
          <p:cNvCxnSpPr/>
          <p:nvPr/>
        </p:nvCxnSpPr>
        <p:spPr>
          <a:xfrm>
            <a:off x="142043" y="958789"/>
            <a:ext cx="6063448"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E867B67C-3AF8-4181-8FF1-48F116DAB974}"/>
              </a:ext>
            </a:extLst>
          </p:cNvPr>
          <p:cNvPicPr>
            <a:picLocks noChangeAspect="1"/>
          </p:cNvPicPr>
          <p:nvPr/>
        </p:nvPicPr>
        <p:blipFill>
          <a:blip r:embed="rId3"/>
          <a:stretch>
            <a:fillRect/>
          </a:stretch>
        </p:blipFill>
        <p:spPr>
          <a:xfrm>
            <a:off x="4423378" y="1977502"/>
            <a:ext cx="4263422" cy="2842281"/>
          </a:xfrm>
          <a:prstGeom prst="rect">
            <a:avLst/>
          </a:prstGeom>
          <a:ln>
            <a:solidFill>
              <a:schemeClr val="bg2"/>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B614CA-0A0D-4EA6-BE23-49CEE2B72C37}"/>
              </a:ext>
            </a:extLst>
          </p:cNvPr>
          <p:cNvPicPr>
            <a:picLocks noChangeAspect="1"/>
          </p:cNvPicPr>
          <p:nvPr/>
        </p:nvPicPr>
        <p:blipFill>
          <a:blip r:embed="rId2"/>
          <a:stretch>
            <a:fillRect/>
          </a:stretch>
        </p:blipFill>
        <p:spPr>
          <a:xfrm>
            <a:off x="0" y="1"/>
            <a:ext cx="9144000" cy="5916430"/>
          </a:xfrm>
          <a:prstGeom prst="rect">
            <a:avLst/>
          </a:prstGeom>
        </p:spPr>
      </p:pic>
      <p:sp>
        <p:nvSpPr>
          <p:cNvPr id="7" name="Title 1">
            <a:extLst>
              <a:ext uri="{FF2B5EF4-FFF2-40B4-BE49-F238E27FC236}">
                <a16:creationId xmlns:a16="http://schemas.microsoft.com/office/drawing/2014/main" id="{740CEBE0-D582-41E1-A836-FDD1F4F03704}"/>
              </a:ext>
            </a:extLst>
          </p:cNvPr>
          <p:cNvSpPr txBox="1">
            <a:spLocks/>
          </p:cNvSpPr>
          <p:nvPr/>
        </p:nvSpPr>
        <p:spPr>
          <a:xfrm>
            <a:off x="0" y="749538"/>
            <a:ext cx="5725535" cy="734290"/>
          </a:xfrm>
          <a:prstGeom prst="round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3200" b="1" dirty="0">
                <a:latin typeface="+mn-lt"/>
                <a:ea typeface="Times New Roman" charset="0"/>
                <a:cs typeface="Times New Roman" charset="0"/>
              </a:rPr>
              <a:t>18-County Service Region</a:t>
            </a:r>
          </a:p>
          <a:p>
            <a:pPr>
              <a:lnSpc>
                <a:spcPct val="100000"/>
              </a:lnSpc>
            </a:pPr>
            <a:endParaRPr lang="en-US" sz="3200" b="1" dirty="0">
              <a:solidFill>
                <a:srgbClr val="002D56"/>
              </a:solidFill>
              <a:latin typeface="Times New Roman" charset="0"/>
              <a:ea typeface="Times New Roman" charset="0"/>
              <a:cs typeface="Times New Roman" charset="0"/>
            </a:endParaRPr>
          </a:p>
          <a:p>
            <a:pPr algn="l">
              <a:lnSpc>
                <a:spcPct val="100000"/>
              </a:lnSpc>
            </a:pPr>
            <a:endParaRPr lang="en-US" sz="2400" dirty="0">
              <a:solidFill>
                <a:srgbClr val="002D56"/>
              </a:solidFill>
              <a:latin typeface="Times New Roman" charset="0"/>
              <a:ea typeface="Times New Roman" charset="0"/>
              <a:cs typeface="Times New Roman" charset="0"/>
            </a:endParaRPr>
          </a:p>
        </p:txBody>
      </p:sp>
      <p:cxnSp>
        <p:nvCxnSpPr>
          <p:cNvPr id="8" name="Straight Connector 7">
            <a:extLst>
              <a:ext uri="{FF2B5EF4-FFF2-40B4-BE49-F238E27FC236}">
                <a16:creationId xmlns:a16="http://schemas.microsoft.com/office/drawing/2014/main" id="{FDBB3D57-8128-43C6-AB5A-BDFA4A993689}"/>
              </a:ext>
            </a:extLst>
          </p:cNvPr>
          <p:cNvCxnSpPr>
            <a:cxnSpLocks/>
          </p:cNvCxnSpPr>
          <p:nvPr/>
        </p:nvCxnSpPr>
        <p:spPr>
          <a:xfrm>
            <a:off x="71021" y="749538"/>
            <a:ext cx="4563123" cy="0"/>
          </a:xfrm>
          <a:prstGeom prst="line">
            <a:avLst/>
          </a:prstGeom>
          <a:ln>
            <a:solidFill>
              <a:srgbClr val="FFCC00"/>
            </a:solidFill>
          </a:ln>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819050A6-AB6A-4F23-ABA8-3030E60ACCF2}"/>
              </a:ext>
            </a:extLst>
          </p:cNvPr>
          <p:cNvSpPr>
            <a:spLocks noGrp="1"/>
          </p:cNvSpPr>
          <p:nvPr>
            <p:ph type="sldNum" sz="quarter" idx="12"/>
          </p:nvPr>
        </p:nvSpPr>
        <p:spPr/>
        <p:txBody>
          <a:bodyPr/>
          <a:lstStyle/>
          <a:p>
            <a:fld id="{2C67D4D6-0F9F-3540-81D1-AEEC3CD4DB82}" type="slidenum">
              <a:rPr lang="en-US" smtClean="0"/>
              <a:t>4</a:t>
            </a:fld>
            <a:endParaRPr lang="en-US" dirty="0"/>
          </a:p>
        </p:txBody>
      </p:sp>
    </p:spTree>
    <p:extLst>
      <p:ext uri="{BB962C8B-B14F-4D97-AF65-F5344CB8AC3E}">
        <p14:creationId xmlns:p14="http://schemas.microsoft.com/office/powerpoint/2010/main" val="172716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4"/>
          <p:cNvSpPr txBox="1">
            <a:spLocks noGrp="1"/>
          </p:cNvSpPr>
          <p:nvPr>
            <p:ph type="title"/>
          </p:nvPr>
        </p:nvSpPr>
        <p:spPr>
          <a:xfrm>
            <a:off x="11800" y="0"/>
            <a:ext cx="8229600" cy="92546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800"/>
              <a:buNone/>
            </a:pPr>
            <a:r>
              <a:rPr lang="en-US" sz="4000" dirty="0"/>
              <a:t>Recruiting and Retention</a:t>
            </a:r>
            <a:endParaRPr sz="4000" dirty="0"/>
          </a:p>
        </p:txBody>
      </p:sp>
      <p:sp>
        <p:nvSpPr>
          <p:cNvPr id="182" name="Google Shape;182;p14"/>
          <p:cNvSpPr txBox="1">
            <a:spLocks noGrp="1"/>
          </p:cNvSpPr>
          <p:nvPr>
            <p:ph type="body" idx="1"/>
          </p:nvPr>
        </p:nvSpPr>
        <p:spPr>
          <a:xfrm>
            <a:off x="0" y="925468"/>
            <a:ext cx="5140171" cy="1455531"/>
          </a:xfrm>
          <a:prstGeom prst="rect">
            <a:avLst/>
          </a:prstGeom>
          <a:noFill/>
          <a:ln>
            <a:noFill/>
          </a:ln>
        </p:spPr>
        <p:txBody>
          <a:bodyPr spcFirstLastPara="1" wrap="square" lIns="91425" tIns="45700" rIns="91425" bIns="45700" anchor="t" anchorCtr="0">
            <a:normAutofit fontScale="77500" lnSpcReduction="20000"/>
          </a:bodyPr>
          <a:lstStyle/>
          <a:p>
            <a:pPr marL="457200" lvl="0" indent="-342900" algn="l" rtl="0">
              <a:lnSpc>
                <a:spcPct val="100000"/>
              </a:lnSpc>
              <a:spcBef>
                <a:spcPts val="360"/>
              </a:spcBef>
              <a:spcAft>
                <a:spcPts val="0"/>
              </a:spcAft>
              <a:buClr>
                <a:schemeClr val="dk1"/>
              </a:buClr>
              <a:buSzPts val="1800"/>
              <a:buChar char="•"/>
            </a:pPr>
            <a:r>
              <a:rPr lang="en-US" sz="2400" dirty="0"/>
              <a:t>Record scholarships/financial aid - $115M</a:t>
            </a:r>
          </a:p>
          <a:p>
            <a:pPr marL="457200" lvl="0" indent="-342900" algn="l" rtl="0">
              <a:lnSpc>
                <a:spcPct val="100000"/>
              </a:lnSpc>
              <a:spcBef>
                <a:spcPts val="360"/>
              </a:spcBef>
              <a:spcAft>
                <a:spcPts val="0"/>
              </a:spcAft>
              <a:buClr>
                <a:schemeClr val="dk1"/>
              </a:buClr>
              <a:buSzPts val="1800"/>
              <a:buChar char="•"/>
            </a:pPr>
            <a:r>
              <a:rPr lang="en-US" sz="2400" dirty="0"/>
              <a:t>Over 50% of our students graduate with no known debt</a:t>
            </a:r>
            <a:endParaRPr sz="2400" dirty="0"/>
          </a:p>
          <a:p>
            <a:pPr marL="457200" lvl="0" indent="-342900" algn="l" rtl="0">
              <a:lnSpc>
                <a:spcPct val="100000"/>
              </a:lnSpc>
              <a:spcBef>
                <a:spcPts val="360"/>
              </a:spcBef>
              <a:spcAft>
                <a:spcPts val="0"/>
              </a:spcAft>
              <a:buClr>
                <a:schemeClr val="dk1"/>
              </a:buClr>
              <a:buSzPts val="1800"/>
              <a:buChar char="•"/>
            </a:pPr>
            <a:r>
              <a:rPr lang="en-US" sz="2400" dirty="0"/>
              <a:t>72% of our budget is enrollment driven</a:t>
            </a:r>
            <a:endParaRPr sz="2400" dirty="0"/>
          </a:p>
          <a:p>
            <a:pPr marL="114300" lvl="0" indent="0" algn="l" rtl="0">
              <a:lnSpc>
                <a:spcPct val="100000"/>
              </a:lnSpc>
              <a:spcBef>
                <a:spcPts val="360"/>
              </a:spcBef>
              <a:spcAft>
                <a:spcPts val="0"/>
              </a:spcAft>
              <a:buSzPts val="1800"/>
              <a:buNone/>
            </a:pPr>
            <a:endParaRPr dirty="0"/>
          </a:p>
        </p:txBody>
      </p:sp>
      <p:sp>
        <p:nvSpPr>
          <p:cNvPr id="183" name="Google Shape;183;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a:t>
            </a:fld>
            <a:endParaRPr/>
          </a:p>
        </p:txBody>
      </p:sp>
      <p:pic>
        <p:nvPicPr>
          <p:cNvPr id="6" name="Google Shape;194;g18c6cb406b3_0_0">
            <a:extLst>
              <a:ext uri="{FF2B5EF4-FFF2-40B4-BE49-F238E27FC236}">
                <a16:creationId xmlns:a16="http://schemas.microsoft.com/office/drawing/2014/main" id="{541EB6E7-2A18-4844-9147-44BCCB105F40}"/>
              </a:ext>
            </a:extLst>
          </p:cNvPr>
          <p:cNvPicPr preferRelativeResize="0"/>
          <p:nvPr/>
        </p:nvPicPr>
        <p:blipFill>
          <a:blip r:embed="rId3">
            <a:alphaModFix/>
          </a:blip>
          <a:stretch>
            <a:fillRect/>
          </a:stretch>
        </p:blipFill>
        <p:spPr>
          <a:xfrm>
            <a:off x="974892" y="2460899"/>
            <a:ext cx="3597108" cy="3275860"/>
          </a:xfrm>
          <a:prstGeom prst="rect">
            <a:avLst/>
          </a:prstGeom>
          <a:noFill/>
          <a:ln>
            <a:noFill/>
          </a:ln>
        </p:spPr>
      </p:pic>
      <p:pic>
        <p:nvPicPr>
          <p:cNvPr id="2" name="Picture 1">
            <a:extLst>
              <a:ext uri="{FF2B5EF4-FFF2-40B4-BE49-F238E27FC236}">
                <a16:creationId xmlns:a16="http://schemas.microsoft.com/office/drawing/2014/main" id="{3FD5006E-96FB-45A9-9B62-4BE9F07C1FA2}"/>
              </a:ext>
            </a:extLst>
          </p:cNvPr>
          <p:cNvPicPr>
            <a:picLocks noChangeAspect="1"/>
          </p:cNvPicPr>
          <p:nvPr/>
        </p:nvPicPr>
        <p:blipFill>
          <a:blip r:embed="rId4"/>
          <a:stretch>
            <a:fillRect/>
          </a:stretch>
        </p:blipFill>
        <p:spPr>
          <a:xfrm>
            <a:off x="5411702" y="1171297"/>
            <a:ext cx="3588134" cy="4515405"/>
          </a:xfrm>
          <a:prstGeom prst="rect">
            <a:avLst/>
          </a:prstGeom>
          <a:ln>
            <a:solidFill>
              <a:schemeClr val="bg2"/>
            </a:solidFill>
          </a:ln>
        </p:spPr>
      </p:pic>
      <p:cxnSp>
        <p:nvCxnSpPr>
          <p:cNvPr id="8" name="Straight Connector 7">
            <a:extLst>
              <a:ext uri="{FF2B5EF4-FFF2-40B4-BE49-F238E27FC236}">
                <a16:creationId xmlns:a16="http://schemas.microsoft.com/office/drawing/2014/main" id="{68FBB63C-8576-4D55-9EE2-3159DE18E315}"/>
              </a:ext>
            </a:extLst>
          </p:cNvPr>
          <p:cNvCxnSpPr/>
          <p:nvPr/>
        </p:nvCxnSpPr>
        <p:spPr>
          <a:xfrm>
            <a:off x="115410" y="807868"/>
            <a:ext cx="6063448"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937C993-0E65-4959-87A4-3EB30900FA68}"/>
              </a:ext>
            </a:extLst>
          </p:cNvPr>
          <p:cNvSpPr>
            <a:spLocks noGrp="1"/>
          </p:cNvSpPr>
          <p:nvPr>
            <p:ph type="title"/>
          </p:nvPr>
        </p:nvSpPr>
        <p:spPr>
          <a:xfrm>
            <a:off x="0" y="176982"/>
            <a:ext cx="6684885" cy="1163545"/>
          </a:xfrm>
        </p:spPr>
        <p:txBody>
          <a:bodyPr>
            <a:normAutofit/>
          </a:bodyPr>
          <a:lstStyle/>
          <a:p>
            <a:pPr algn="l"/>
            <a:br>
              <a:rPr lang="en-US" sz="3200" b="1" dirty="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 </a:t>
            </a:r>
          </a:p>
        </p:txBody>
      </p:sp>
      <p:sp>
        <p:nvSpPr>
          <p:cNvPr id="10" name="Content Placeholder 2">
            <a:extLst>
              <a:ext uri="{FF2B5EF4-FFF2-40B4-BE49-F238E27FC236}">
                <a16:creationId xmlns:a16="http://schemas.microsoft.com/office/drawing/2014/main" id="{981A5692-78AF-4E48-BF40-49A25A534B84}"/>
              </a:ext>
            </a:extLst>
          </p:cNvPr>
          <p:cNvSpPr>
            <a:spLocks noGrp="1"/>
          </p:cNvSpPr>
          <p:nvPr>
            <p:ph idx="1"/>
          </p:nvPr>
        </p:nvSpPr>
        <p:spPr>
          <a:xfrm>
            <a:off x="1" y="824228"/>
            <a:ext cx="5619563" cy="5351755"/>
          </a:xfrm>
        </p:spPr>
        <p:txBody>
          <a:bodyPr>
            <a:normAutofit/>
          </a:bodyPr>
          <a:lstStyle/>
          <a:p>
            <a:r>
              <a:rPr lang="en-US" sz="2000" b="1" dirty="0">
                <a:latin typeface="+mn-lt"/>
                <a:cs typeface="Times New Roman" panose="02020603050405020304" pitchFamily="18" charset="0"/>
              </a:rPr>
              <a:t>99%</a:t>
            </a:r>
            <a:r>
              <a:rPr lang="en-US" sz="2000" dirty="0">
                <a:latin typeface="+mn-lt"/>
                <a:cs typeface="Times New Roman" panose="02020603050405020304" pitchFamily="18" charset="0"/>
              </a:rPr>
              <a:t> of First-Time/Full-Time Students Receive Financial Aid</a:t>
            </a:r>
          </a:p>
          <a:p>
            <a:pPr>
              <a:buFont typeface="Arial" panose="020B0604020202020204" pitchFamily="34" charset="0"/>
              <a:buChar char="•"/>
            </a:pPr>
            <a:r>
              <a:rPr lang="en-US" sz="2000" b="1" dirty="0">
                <a:latin typeface="+mn-lt"/>
                <a:cs typeface="Times New Roman" panose="02020603050405020304" pitchFamily="18" charset="0"/>
              </a:rPr>
              <a:t>Top Undergraduate Majors: </a:t>
            </a:r>
          </a:p>
          <a:p>
            <a:pPr lvl="1">
              <a:buFont typeface="Arial" panose="020B0604020202020204" pitchFamily="34" charset="0"/>
              <a:buChar char="•"/>
            </a:pPr>
            <a:r>
              <a:rPr lang="en-US" sz="1600" dirty="0">
                <a:latin typeface="+mn-lt"/>
                <a:cs typeface="Times New Roman" panose="02020603050405020304" pitchFamily="18" charset="0"/>
              </a:rPr>
              <a:t>Nursing, Psychology, Business Administration, Accounting, Biology, Elementary Education, Animal Health Technology/Pre-Vet, Finance, Agribusiness, Engineering</a:t>
            </a:r>
          </a:p>
          <a:p>
            <a:pPr>
              <a:buFont typeface="Arial" panose="020B0604020202020204" pitchFamily="34" charset="0"/>
              <a:buChar char="•"/>
            </a:pPr>
            <a:r>
              <a:rPr lang="en-US" sz="2000" b="1" dirty="0">
                <a:latin typeface="+mn-lt"/>
                <a:cs typeface="Times New Roman" panose="02020603050405020304" pitchFamily="18" charset="0"/>
              </a:rPr>
              <a:t>Top Graduate Majors: </a:t>
            </a:r>
          </a:p>
          <a:p>
            <a:pPr lvl="1">
              <a:buFont typeface="Arial" panose="020B0604020202020204" pitchFamily="34" charset="0"/>
              <a:buChar char="•"/>
            </a:pPr>
            <a:r>
              <a:rPr lang="en-US" sz="1600" dirty="0">
                <a:latin typeface="+mn-lt"/>
                <a:cs typeface="Times New Roman" panose="02020603050405020304" pitchFamily="18" charset="0"/>
              </a:rPr>
              <a:t>Business Admin, Public Admin, Computer Science, Teaching Certification, Doctor of Nursing Practice (DNP)</a:t>
            </a:r>
          </a:p>
          <a:p>
            <a:pPr>
              <a:buFont typeface="Arial" panose="020B0604020202020204" pitchFamily="34" charset="0"/>
              <a:buChar char="•"/>
            </a:pPr>
            <a:r>
              <a:rPr lang="en-US" sz="2000" b="1" dirty="0">
                <a:latin typeface="+mn-lt"/>
                <a:cs typeface="Times New Roman" panose="02020603050405020304" pitchFamily="18" charset="0"/>
              </a:rPr>
              <a:t>Business and industry partners:</a:t>
            </a:r>
          </a:p>
          <a:p>
            <a:pPr lvl="1">
              <a:buFont typeface="Arial" panose="020B0604020202020204" pitchFamily="34" charset="0"/>
              <a:buChar char="•"/>
            </a:pPr>
            <a:r>
              <a:rPr lang="en-US" sz="1600" dirty="0">
                <a:latin typeface="+mn-lt"/>
                <a:cs typeface="Times New Roman" panose="02020603050405020304" pitchFamily="18" charset="0"/>
              </a:rPr>
              <a:t>Boeing, Lockheed Martin, Microsoft, Yamaha and many others on workforce solutions and initiatives</a:t>
            </a:r>
          </a:p>
          <a:p>
            <a:pPr>
              <a:buFont typeface="Arial" panose="020B0604020202020204" pitchFamily="34" charset="0"/>
              <a:buChar char="•"/>
            </a:pPr>
            <a:r>
              <a:rPr lang="en-US" sz="2000" b="1" dirty="0">
                <a:latin typeface="+mn-lt"/>
                <a:cs typeface="Times New Roman" panose="02020603050405020304" pitchFamily="18" charset="0"/>
              </a:rPr>
              <a:t>$500 Million </a:t>
            </a:r>
            <a:r>
              <a:rPr lang="en-US" sz="2000" dirty="0">
                <a:latin typeface="+mn-lt"/>
                <a:cs typeface="Times New Roman" panose="02020603050405020304" pitchFamily="18" charset="0"/>
              </a:rPr>
              <a:t>Economic Impact Annually to the State</a:t>
            </a:r>
          </a:p>
          <a:p>
            <a:pPr>
              <a:buFont typeface="Arial" panose="020B0604020202020204" pitchFamily="34" charset="0"/>
              <a:buChar char="•"/>
            </a:pPr>
            <a:endParaRPr lang="en-US" sz="22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D8ED36D-A29F-4AE7-94FA-91D052C004E8}"/>
              </a:ext>
            </a:extLst>
          </p:cNvPr>
          <p:cNvSpPr>
            <a:spLocks noGrp="1"/>
          </p:cNvSpPr>
          <p:nvPr>
            <p:ph type="sldNum" sz="quarter" idx="12"/>
          </p:nvPr>
        </p:nvSpPr>
        <p:spPr/>
        <p:txBody>
          <a:bodyPr/>
          <a:lstStyle/>
          <a:p>
            <a:fld id="{2C67D4D6-0F9F-3540-81D1-AEEC3CD4DB82}" type="slidenum">
              <a:rPr lang="en-US" smtClean="0"/>
              <a:t>6</a:t>
            </a:fld>
            <a:endParaRPr lang="en-US" dirty="0"/>
          </a:p>
        </p:txBody>
      </p:sp>
      <p:sp>
        <p:nvSpPr>
          <p:cNvPr id="8" name="Google Shape;156;p11">
            <a:extLst>
              <a:ext uri="{FF2B5EF4-FFF2-40B4-BE49-F238E27FC236}">
                <a16:creationId xmlns:a16="http://schemas.microsoft.com/office/drawing/2014/main" id="{94F98F19-9247-4DCC-A52B-E037C99157FB}"/>
              </a:ext>
            </a:extLst>
          </p:cNvPr>
          <p:cNvSpPr txBox="1">
            <a:spLocks/>
          </p:cNvSpPr>
          <p:nvPr/>
        </p:nvSpPr>
        <p:spPr>
          <a:xfrm>
            <a:off x="0" y="-25399"/>
            <a:ext cx="8229600" cy="965037"/>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4000" dirty="0"/>
              <a:t>Academic Excellence</a:t>
            </a:r>
          </a:p>
        </p:txBody>
      </p:sp>
      <p:cxnSp>
        <p:nvCxnSpPr>
          <p:cNvPr id="7" name="Straight Connector 6">
            <a:extLst>
              <a:ext uri="{FF2B5EF4-FFF2-40B4-BE49-F238E27FC236}">
                <a16:creationId xmlns:a16="http://schemas.microsoft.com/office/drawing/2014/main" id="{1BE11B62-DF19-40C1-B8CB-C10FA11DECCC}"/>
              </a:ext>
            </a:extLst>
          </p:cNvPr>
          <p:cNvCxnSpPr/>
          <p:nvPr/>
        </p:nvCxnSpPr>
        <p:spPr>
          <a:xfrm>
            <a:off x="115410" y="807868"/>
            <a:ext cx="6063448"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48BF532F-7E88-42D8-BAC8-9BBC29ED0363}"/>
              </a:ext>
            </a:extLst>
          </p:cNvPr>
          <p:cNvPicPr>
            <a:picLocks noChangeAspect="1"/>
          </p:cNvPicPr>
          <p:nvPr/>
        </p:nvPicPr>
        <p:blipFill>
          <a:blip r:embed="rId2"/>
          <a:stretch>
            <a:fillRect/>
          </a:stretch>
        </p:blipFill>
        <p:spPr>
          <a:xfrm>
            <a:off x="5946188" y="1142019"/>
            <a:ext cx="2807194" cy="4202487"/>
          </a:xfrm>
          <a:prstGeom prst="rect">
            <a:avLst/>
          </a:prstGeom>
          <a:ln>
            <a:solidFill>
              <a:schemeClr val="accent1"/>
            </a:solidFill>
          </a:ln>
        </p:spPr>
      </p:pic>
    </p:spTree>
    <p:extLst>
      <p:ext uri="{BB962C8B-B14F-4D97-AF65-F5344CB8AC3E}">
        <p14:creationId xmlns:p14="http://schemas.microsoft.com/office/powerpoint/2010/main" val="1156132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1"/>
          <p:cNvSpPr txBox="1">
            <a:spLocks noGrp="1"/>
          </p:cNvSpPr>
          <p:nvPr>
            <p:ph type="title"/>
          </p:nvPr>
        </p:nvSpPr>
        <p:spPr>
          <a:xfrm>
            <a:off x="0" y="6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800"/>
              <a:buNone/>
            </a:pPr>
            <a:r>
              <a:rPr lang="en-US" sz="4000" dirty="0"/>
              <a:t>Academic Colleges and Schools</a:t>
            </a:r>
            <a:endParaRPr sz="4000" dirty="0"/>
          </a:p>
        </p:txBody>
      </p:sp>
      <p:sp>
        <p:nvSpPr>
          <p:cNvPr id="157" name="Google Shape;157;p11"/>
          <p:cNvSpPr txBox="1">
            <a:spLocks noGrp="1"/>
          </p:cNvSpPr>
          <p:nvPr>
            <p:ph type="body" idx="1"/>
          </p:nvPr>
        </p:nvSpPr>
        <p:spPr>
          <a:xfrm>
            <a:off x="0" y="1273945"/>
            <a:ext cx="5022574" cy="4525963"/>
          </a:xfrm>
          <a:prstGeom prst="rect">
            <a:avLst/>
          </a:prstGeom>
          <a:noFill/>
          <a:ln>
            <a:noFill/>
          </a:ln>
        </p:spPr>
        <p:txBody>
          <a:bodyPr spcFirstLastPara="1" wrap="square" lIns="91425" tIns="45700" rIns="91425" bIns="45700" anchor="t" anchorCtr="0">
            <a:normAutofit/>
          </a:bodyPr>
          <a:lstStyle/>
          <a:p>
            <a:pPr marL="571500"/>
            <a:r>
              <a:rPr lang="en-US" sz="2200" dirty="0"/>
              <a:t>Bauernfeind College of Business</a:t>
            </a:r>
          </a:p>
          <a:p>
            <a:pPr marL="571500"/>
            <a:r>
              <a:rPr lang="en-US" sz="2200" dirty="0"/>
              <a:t>Hutson School of Agriculture</a:t>
            </a:r>
          </a:p>
          <a:p>
            <a:pPr marL="571500"/>
            <a:r>
              <a:rPr lang="en-US" sz="2200" dirty="0"/>
              <a:t>Jones College of Science Engineering and Technology</a:t>
            </a:r>
          </a:p>
          <a:p>
            <a:pPr marL="571500"/>
            <a:r>
              <a:rPr lang="en-US" sz="2200" dirty="0"/>
              <a:t>School of Engineering</a:t>
            </a:r>
          </a:p>
          <a:p>
            <a:pPr marL="571500"/>
            <a:r>
              <a:rPr lang="en-US" sz="2200" dirty="0"/>
              <a:t>School of Nursing and Health Professions</a:t>
            </a:r>
          </a:p>
          <a:p>
            <a:pPr marL="571500"/>
            <a:r>
              <a:rPr lang="en-US" sz="2200" dirty="0"/>
              <a:t>College of Education and Human Services</a:t>
            </a:r>
          </a:p>
          <a:p>
            <a:pPr marL="571500"/>
            <a:r>
              <a:rPr lang="en-US" sz="2200" dirty="0"/>
              <a:t>College of Humanities and Fine Arts</a:t>
            </a:r>
          </a:p>
          <a:p>
            <a:pPr marL="571500"/>
            <a:endParaRPr lang="en-US" sz="2500" dirty="0"/>
          </a:p>
          <a:p>
            <a:pPr marL="571500"/>
            <a:endParaRPr sz="2500" dirty="0"/>
          </a:p>
        </p:txBody>
      </p:sp>
      <p:sp>
        <p:nvSpPr>
          <p:cNvPr id="158" name="Google Shape;158;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a:t>
            </a:fld>
            <a:endParaRPr/>
          </a:p>
        </p:txBody>
      </p:sp>
      <p:pic>
        <p:nvPicPr>
          <p:cNvPr id="7" name="Picture 6">
            <a:extLst>
              <a:ext uri="{FF2B5EF4-FFF2-40B4-BE49-F238E27FC236}">
                <a16:creationId xmlns:a16="http://schemas.microsoft.com/office/drawing/2014/main" id="{D7BE2421-C185-434B-B82C-833EA5DC8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2574" y="1660124"/>
            <a:ext cx="3899485" cy="2885243"/>
          </a:xfrm>
          <a:prstGeom prst="rect">
            <a:avLst/>
          </a:prstGeom>
          <a:ln>
            <a:solidFill>
              <a:schemeClr val="bg2"/>
            </a:solidFill>
          </a:ln>
        </p:spPr>
      </p:pic>
      <p:cxnSp>
        <p:nvCxnSpPr>
          <p:cNvPr id="6" name="Straight Connector 5">
            <a:extLst>
              <a:ext uri="{FF2B5EF4-FFF2-40B4-BE49-F238E27FC236}">
                <a16:creationId xmlns:a16="http://schemas.microsoft.com/office/drawing/2014/main" id="{5E443DCE-BAB9-4346-9E50-8DAF88ED56AA}"/>
              </a:ext>
            </a:extLst>
          </p:cNvPr>
          <p:cNvCxnSpPr/>
          <p:nvPr/>
        </p:nvCxnSpPr>
        <p:spPr>
          <a:xfrm>
            <a:off x="213065" y="941033"/>
            <a:ext cx="6063448"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0410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9"/>
          <p:cNvSpPr txBox="1">
            <a:spLocks noGrp="1"/>
          </p:cNvSpPr>
          <p:nvPr>
            <p:ph type="title"/>
          </p:nvPr>
        </p:nvSpPr>
        <p:spPr>
          <a:xfrm>
            <a:off x="0" y="0"/>
            <a:ext cx="8229600" cy="914297"/>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800"/>
              <a:buNone/>
            </a:pPr>
            <a:r>
              <a:rPr lang="en-US" sz="4000" dirty="0"/>
              <a:t>Enrollment and Retention</a:t>
            </a:r>
            <a:endParaRPr sz="4000" dirty="0"/>
          </a:p>
        </p:txBody>
      </p:sp>
      <p:sp>
        <p:nvSpPr>
          <p:cNvPr id="141" name="Google Shape;141;p9"/>
          <p:cNvSpPr txBox="1">
            <a:spLocks noGrp="1"/>
          </p:cNvSpPr>
          <p:nvPr>
            <p:ph type="body" idx="1"/>
          </p:nvPr>
        </p:nvSpPr>
        <p:spPr>
          <a:xfrm>
            <a:off x="0" y="1515292"/>
            <a:ext cx="4074850" cy="4525963"/>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360"/>
              </a:spcBef>
              <a:spcAft>
                <a:spcPts val="0"/>
              </a:spcAft>
              <a:buSzPts val="1800"/>
              <a:buFont typeface="Arial"/>
              <a:buChar char="•"/>
            </a:pPr>
            <a:r>
              <a:rPr lang="en-US" sz="2200" dirty="0"/>
              <a:t>42% - First Generation</a:t>
            </a:r>
          </a:p>
          <a:p>
            <a:pPr marL="457200" lvl="0" indent="-342900" algn="l" rtl="0">
              <a:lnSpc>
                <a:spcPct val="100000"/>
              </a:lnSpc>
              <a:spcBef>
                <a:spcPts val="360"/>
              </a:spcBef>
              <a:spcAft>
                <a:spcPts val="0"/>
              </a:spcAft>
              <a:buSzPts val="1800"/>
              <a:buFont typeface="Arial"/>
              <a:buChar char="•"/>
            </a:pPr>
            <a:r>
              <a:rPr lang="en-US" sz="2200" dirty="0"/>
              <a:t>38% - Low Income</a:t>
            </a:r>
          </a:p>
          <a:p>
            <a:pPr marL="457200" lvl="0" indent="-342900" algn="l" rtl="0">
              <a:lnSpc>
                <a:spcPct val="100000"/>
              </a:lnSpc>
              <a:spcBef>
                <a:spcPts val="360"/>
              </a:spcBef>
              <a:spcAft>
                <a:spcPts val="0"/>
              </a:spcAft>
              <a:buSzPts val="1800"/>
              <a:buFont typeface="Arial"/>
              <a:buChar char="•"/>
            </a:pPr>
            <a:r>
              <a:rPr lang="en-US" sz="2200" dirty="0"/>
              <a:t>109 KY counties</a:t>
            </a:r>
          </a:p>
          <a:p>
            <a:pPr lvl="0"/>
            <a:r>
              <a:rPr lang="en-US" sz="2200" dirty="0"/>
              <a:t>Highest Retention rate among public, comprehensives</a:t>
            </a:r>
          </a:p>
          <a:p>
            <a:pPr lvl="0"/>
            <a:r>
              <a:rPr lang="en-US" sz="2200" dirty="0"/>
              <a:t>Lowest time to degree for regional, comprehensives (4 years)</a:t>
            </a:r>
          </a:p>
          <a:p>
            <a:pPr lvl="1" indent="-355600">
              <a:spcBef>
                <a:spcPts val="400"/>
              </a:spcBef>
              <a:buSzPct val="102040"/>
            </a:pPr>
            <a:endParaRPr lang="en-US" dirty="0"/>
          </a:p>
          <a:p>
            <a:pPr marL="457200" lvl="0" indent="-342900" algn="l" rtl="0">
              <a:lnSpc>
                <a:spcPct val="100000"/>
              </a:lnSpc>
              <a:spcBef>
                <a:spcPts val="360"/>
              </a:spcBef>
              <a:spcAft>
                <a:spcPts val="0"/>
              </a:spcAft>
              <a:buSzPts val="1800"/>
              <a:buFont typeface="Arial"/>
              <a:buChar char="•"/>
            </a:pPr>
            <a:endParaRPr lang="en-US" dirty="0"/>
          </a:p>
          <a:p>
            <a:pPr marL="457200" lvl="0" indent="-342900" algn="l" rtl="0">
              <a:lnSpc>
                <a:spcPct val="100000"/>
              </a:lnSpc>
              <a:spcBef>
                <a:spcPts val="360"/>
              </a:spcBef>
              <a:spcAft>
                <a:spcPts val="0"/>
              </a:spcAft>
              <a:buSzPts val="1800"/>
              <a:buFont typeface="Arial"/>
              <a:buChar char="•"/>
            </a:pPr>
            <a:endParaRPr lang="en-US" dirty="0"/>
          </a:p>
          <a:p>
            <a:pPr marL="457200" lvl="0" indent="-342900" algn="l" rtl="0">
              <a:lnSpc>
                <a:spcPct val="100000"/>
              </a:lnSpc>
              <a:spcBef>
                <a:spcPts val="360"/>
              </a:spcBef>
              <a:spcAft>
                <a:spcPts val="0"/>
              </a:spcAft>
              <a:buSzPts val="1800"/>
              <a:buFont typeface="Arial"/>
              <a:buChar char="•"/>
            </a:pPr>
            <a:endParaRPr dirty="0"/>
          </a:p>
        </p:txBody>
      </p:sp>
      <p:sp>
        <p:nvSpPr>
          <p:cNvPr id="142" name="Google Shape;142;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a:t>
            </a:fld>
            <a:endParaRPr/>
          </a:p>
        </p:txBody>
      </p:sp>
      <p:cxnSp>
        <p:nvCxnSpPr>
          <p:cNvPr id="6" name="Straight Connector 5">
            <a:extLst>
              <a:ext uri="{FF2B5EF4-FFF2-40B4-BE49-F238E27FC236}">
                <a16:creationId xmlns:a16="http://schemas.microsoft.com/office/drawing/2014/main" id="{F05B8DDD-6CC3-4738-80D0-946474C1E71E}"/>
              </a:ext>
            </a:extLst>
          </p:cNvPr>
          <p:cNvCxnSpPr/>
          <p:nvPr/>
        </p:nvCxnSpPr>
        <p:spPr>
          <a:xfrm>
            <a:off x="168677" y="816745"/>
            <a:ext cx="6063448"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5D98BCE2-A0C2-413A-A2DF-8011F13E5930}"/>
              </a:ext>
            </a:extLst>
          </p:cNvPr>
          <p:cNvPicPr>
            <a:picLocks noChangeAspect="1"/>
          </p:cNvPicPr>
          <p:nvPr/>
        </p:nvPicPr>
        <p:blipFill>
          <a:blip r:embed="rId3"/>
          <a:stretch>
            <a:fillRect/>
          </a:stretch>
        </p:blipFill>
        <p:spPr>
          <a:xfrm>
            <a:off x="4209132" y="1515292"/>
            <a:ext cx="4688135" cy="3320247"/>
          </a:xfrm>
          <a:prstGeom prst="rect">
            <a:avLst/>
          </a:prstGeom>
          <a:ln>
            <a:solidFill>
              <a:schemeClr val="bg2"/>
            </a:solid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914297"/>
            <a:ext cx="4389120" cy="4794636"/>
          </a:xfrm>
        </p:spPr>
        <p:txBody>
          <a:bodyPr>
            <a:noAutofit/>
          </a:bodyPr>
          <a:lstStyle/>
          <a:p>
            <a:r>
              <a:rPr lang="en-US" sz="2000" b="1" dirty="0"/>
              <a:t>Total Enrollment: 9489 </a:t>
            </a:r>
          </a:p>
          <a:p>
            <a:r>
              <a:rPr lang="en-US" sz="2000" b="1" dirty="0"/>
              <a:t>Headcount:</a:t>
            </a:r>
          </a:p>
          <a:p>
            <a:pPr lvl="2"/>
            <a:r>
              <a:rPr lang="en-US" sz="2000" dirty="0"/>
              <a:t>2018 – 2022: (+2.8%)</a:t>
            </a:r>
          </a:p>
          <a:p>
            <a:r>
              <a:rPr lang="en-US" sz="2000" b="1" dirty="0"/>
              <a:t>Freshmen:</a:t>
            </a:r>
          </a:p>
          <a:p>
            <a:pPr lvl="2"/>
            <a:r>
              <a:rPr lang="en-US" sz="2000" dirty="0"/>
              <a:t>2018 – 2022 (+3.5%)</a:t>
            </a:r>
          </a:p>
          <a:p>
            <a:pPr lvl="2"/>
            <a:r>
              <a:rPr lang="en-US" sz="2000" dirty="0"/>
              <a:t>URM – +10%</a:t>
            </a:r>
          </a:p>
          <a:p>
            <a:r>
              <a:rPr lang="en-US" sz="2000" b="1" dirty="0"/>
              <a:t>Graduate:</a:t>
            </a:r>
          </a:p>
          <a:p>
            <a:pPr lvl="2"/>
            <a:r>
              <a:rPr lang="en-US" sz="2000" dirty="0"/>
              <a:t>2018 – 2022 (+27%)</a:t>
            </a:r>
          </a:p>
          <a:p>
            <a:pPr marL="285750" lvl="1" indent="-285750">
              <a:buFont typeface="Arial" panose="020B0604020202020204" pitchFamily="34" charset="0"/>
              <a:buChar char="•"/>
            </a:pPr>
            <a:r>
              <a:rPr lang="en-US" sz="2000" b="1" dirty="0"/>
              <a:t>International:</a:t>
            </a:r>
          </a:p>
          <a:p>
            <a:pPr lvl="2">
              <a:buFont typeface="Arial" panose="020B0604020202020204" pitchFamily="34" charset="0"/>
              <a:buChar char="•"/>
            </a:pPr>
            <a:r>
              <a:rPr lang="en-US" sz="2000" dirty="0"/>
              <a:t>2018 – 2022 (+67%)</a:t>
            </a:r>
          </a:p>
          <a:p>
            <a:pPr>
              <a:buFont typeface="Arial" panose="020B0604020202020204" pitchFamily="34" charset="0"/>
              <a:buChar char="•"/>
            </a:pPr>
            <a:r>
              <a:rPr lang="en-US" sz="2000" b="1" dirty="0"/>
              <a:t>Dual Credit:</a:t>
            </a:r>
          </a:p>
          <a:p>
            <a:pPr lvl="2"/>
            <a:r>
              <a:rPr lang="en-US" sz="2000" dirty="0"/>
              <a:t>2018 – 2022 (+32%)</a:t>
            </a:r>
          </a:p>
          <a:p>
            <a:r>
              <a:rPr lang="en-US" sz="2000" dirty="0"/>
              <a:t>64% of students have UG credit upon matriculation</a:t>
            </a:r>
          </a:p>
          <a:p>
            <a:pPr lvl="1"/>
            <a:endParaRPr lang="en-US" sz="1900"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dirty="0"/>
          </a:p>
        </p:txBody>
      </p:sp>
      <p:pic>
        <p:nvPicPr>
          <p:cNvPr id="5" name="Google Shape;242;p6"/>
          <p:cNvPicPr preferRelativeResize="0"/>
          <p:nvPr/>
        </p:nvPicPr>
        <p:blipFill rotWithShape="1">
          <a:blip r:embed="rId2">
            <a:alphaModFix/>
          </a:blip>
          <a:srcRect/>
          <a:stretch/>
        </p:blipFill>
        <p:spPr>
          <a:xfrm>
            <a:off x="4634144" y="1731042"/>
            <a:ext cx="4206240" cy="3092627"/>
          </a:xfrm>
          <a:prstGeom prst="rect">
            <a:avLst/>
          </a:prstGeom>
          <a:noFill/>
          <a:ln w="9525" cap="flat" cmpd="sng">
            <a:solidFill>
              <a:schemeClr val="dk1"/>
            </a:solidFill>
            <a:prstDash val="solid"/>
            <a:round/>
            <a:headEnd type="none" w="sm" len="sm"/>
            <a:tailEnd type="none" w="sm" len="sm"/>
          </a:ln>
        </p:spPr>
      </p:pic>
      <p:sp>
        <p:nvSpPr>
          <p:cNvPr id="15" name="Rectangle 14">
            <a:extLst>
              <a:ext uri="{FF2B5EF4-FFF2-40B4-BE49-F238E27FC236}">
                <a16:creationId xmlns:a16="http://schemas.microsoft.com/office/drawing/2014/main" id="{A67AE3D6-2245-4001-BB20-CEB94782ED56}"/>
              </a:ext>
            </a:extLst>
          </p:cNvPr>
          <p:cNvSpPr/>
          <p:nvPr/>
        </p:nvSpPr>
        <p:spPr>
          <a:xfrm>
            <a:off x="4834392" y="3007655"/>
            <a:ext cx="3597965" cy="1938992"/>
          </a:xfrm>
          <a:prstGeom prst="rect">
            <a:avLst/>
          </a:prstGeom>
        </p:spPr>
        <p:txBody>
          <a:bodyPr wrap="square">
            <a:spAutoFit/>
          </a:bodyPr>
          <a:lstStyle/>
          <a:p>
            <a:pPr lvl="1"/>
            <a:endParaRPr lang="en-US" sz="1500" b="1" dirty="0"/>
          </a:p>
          <a:p>
            <a:pPr lvl="1"/>
            <a:endParaRPr lang="en-US" sz="1500" b="1" dirty="0"/>
          </a:p>
          <a:p>
            <a:pPr lvl="1"/>
            <a:endParaRPr lang="en-US" sz="1500" b="1" dirty="0"/>
          </a:p>
          <a:p>
            <a:pPr lvl="1"/>
            <a:endParaRPr lang="en-US" sz="1500" b="1" dirty="0"/>
          </a:p>
          <a:p>
            <a:pPr lvl="1"/>
            <a:endParaRPr lang="en-US" sz="1500" b="1" dirty="0"/>
          </a:p>
          <a:p>
            <a:pPr lvl="2"/>
            <a:r>
              <a:rPr lang="en-US" sz="1500" dirty="0"/>
              <a:t>	</a:t>
            </a:r>
          </a:p>
          <a:p>
            <a:pPr lvl="1"/>
            <a:endParaRPr lang="en-US" sz="1500" dirty="0"/>
          </a:p>
          <a:p>
            <a:endParaRPr lang="en-US" sz="1500" dirty="0"/>
          </a:p>
        </p:txBody>
      </p:sp>
      <p:sp>
        <p:nvSpPr>
          <p:cNvPr id="9" name="Google Shape;140;p9">
            <a:extLst>
              <a:ext uri="{FF2B5EF4-FFF2-40B4-BE49-F238E27FC236}">
                <a16:creationId xmlns:a16="http://schemas.microsoft.com/office/drawing/2014/main" id="{27513E35-9250-41F5-AF1E-68351DD21262}"/>
              </a:ext>
            </a:extLst>
          </p:cNvPr>
          <p:cNvSpPr txBox="1">
            <a:spLocks noGrp="1"/>
          </p:cNvSpPr>
          <p:nvPr>
            <p:ph type="title"/>
          </p:nvPr>
        </p:nvSpPr>
        <p:spPr>
          <a:xfrm>
            <a:off x="0" y="0"/>
            <a:ext cx="8229600" cy="914297"/>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800"/>
              <a:buNone/>
            </a:pPr>
            <a:r>
              <a:rPr lang="en-US" sz="4000" dirty="0"/>
              <a:t>Enrollment and Retention</a:t>
            </a:r>
            <a:endParaRPr sz="4000" dirty="0"/>
          </a:p>
        </p:txBody>
      </p:sp>
      <p:cxnSp>
        <p:nvCxnSpPr>
          <p:cNvPr id="10" name="Straight Connector 9">
            <a:extLst>
              <a:ext uri="{FF2B5EF4-FFF2-40B4-BE49-F238E27FC236}">
                <a16:creationId xmlns:a16="http://schemas.microsoft.com/office/drawing/2014/main" id="{B783A89A-B13E-4EE8-8D2C-4158F628DF1C}"/>
              </a:ext>
            </a:extLst>
          </p:cNvPr>
          <p:cNvCxnSpPr/>
          <p:nvPr/>
        </p:nvCxnSpPr>
        <p:spPr>
          <a:xfrm>
            <a:off x="168677" y="816745"/>
            <a:ext cx="6063448"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780136"/>
      </p:ext>
    </p:extLst>
  </p:cSld>
  <p:clrMapOvr>
    <a:masterClrMapping/>
  </p:clrMapOvr>
</p:sld>
</file>

<file path=ppt/theme/theme1.xml><?xml version="1.0" encoding="utf-8"?>
<a:theme xmlns:a="http://schemas.openxmlformats.org/drawingml/2006/main" name="navystripe (3)">
  <a:themeElements>
    <a:clrScheme name="Custom 1">
      <a:dk1>
        <a:srgbClr val="002100"/>
      </a:dk1>
      <a:lt1>
        <a:srgbClr val="FFFFFF"/>
      </a:lt1>
      <a:dk2>
        <a:srgbClr val="1F497D"/>
      </a:dk2>
      <a:lt2>
        <a:srgbClr val="EEECE1"/>
      </a:lt2>
      <a:accent1>
        <a:srgbClr val="005EBD"/>
      </a:accent1>
      <a:accent2>
        <a:srgbClr val="FF4500"/>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1643</TotalTime>
  <Words>991</Words>
  <Application>Microsoft Office PowerPoint</Application>
  <PresentationFormat>On-screen Show (4:3)</PresentationFormat>
  <Paragraphs>147</Paragraphs>
  <Slides>20</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Times New Roman</vt:lpstr>
      <vt:lpstr>navystripe (3)</vt:lpstr>
      <vt:lpstr>   Murray State University: House Budget Review Subcommittee on Postsecondary Education    </vt:lpstr>
      <vt:lpstr>Rankings and Reputation</vt:lpstr>
      <vt:lpstr>     </vt:lpstr>
      <vt:lpstr>PowerPoint Presentation</vt:lpstr>
      <vt:lpstr>Recruiting and Retention</vt:lpstr>
      <vt:lpstr>  </vt:lpstr>
      <vt:lpstr>Academic Colleges and Schools</vt:lpstr>
      <vt:lpstr>Enrollment and Retention</vt:lpstr>
      <vt:lpstr>Enrollment and Retention</vt:lpstr>
      <vt:lpstr>Quality Assurance Commons</vt:lpstr>
      <vt:lpstr>Cybersecurity at Murray State</vt:lpstr>
      <vt:lpstr>New Academic Building for School of Nursing and Health Professions</vt:lpstr>
      <vt:lpstr> Deferred Maintenance and Campus Improvements</vt:lpstr>
      <vt:lpstr> Deferred Maintenance and Campus Improvements</vt:lpstr>
      <vt:lpstr> Deferred Maintenance and Campus Improvements</vt:lpstr>
      <vt:lpstr> Deferred Maintenance &amp; Campus Improvements</vt:lpstr>
      <vt:lpstr>Asset Preservation Projects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finest place we know…  President’s Report</dc:title>
  <dc:creator>Bob Jackson</dc:creator>
  <cp:lastModifiedBy>Jordan Smith</cp:lastModifiedBy>
  <cp:revision>38</cp:revision>
  <dcterms:modified xsi:type="dcterms:W3CDTF">2023-02-06T22:13:06Z</dcterms:modified>
</cp:coreProperties>
</file>