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7" r:id="rId5"/>
    <p:sldId id="1042" r:id="rId6"/>
    <p:sldId id="258" r:id="rId7"/>
    <p:sldId id="265" r:id="rId8"/>
    <p:sldId id="266" r:id="rId9"/>
    <p:sldId id="268" r:id="rId10"/>
    <p:sldId id="267" r:id="rId11"/>
    <p:sldId id="1028" r:id="rId12"/>
    <p:sldId id="1038" r:id="rId13"/>
    <p:sldId id="1040" r:id="rId14"/>
    <p:sldId id="1029" r:id="rId15"/>
    <p:sldId id="308" r:id="rId16"/>
    <p:sldId id="1027" r:id="rId17"/>
    <p:sldId id="989" r:id="rId18"/>
    <p:sldId id="1017" r:id="rId19"/>
    <p:sldId id="1032" r:id="rId20"/>
    <p:sldId id="1034" r:id="rId21"/>
    <p:sldId id="1035" r:id="rId22"/>
    <p:sldId id="1037" r:id="rId23"/>
    <p:sldId id="1033" r:id="rId24"/>
    <p:sldId id="1036" r:id="rId25"/>
    <p:sldId id="1030" r:id="rId26"/>
    <p:sldId id="1031" r:id="rId27"/>
    <p:sldId id="10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376D40-8D99-C134-57A3-E69604848CC9}" name="Jennings, Joshua" initials="JJ" userId="S::jkje222@uky.edu::68f96524-7e12-40cf-84e3-bd3e055f9c27" providerId="AD"/>
  <p188:author id="{396DA55B-873B-7905-5EDB-FBB6AF38FFC0}" name="The', Tiana S." initials="TS" userId="S::tsth223@uky.edu::8b67c285-f342-444b-a94f-7c0425447e39" providerId="AD"/>
  <p188:author id="{63BE8B88-627D-360E-89BC-18AC5ED40A6C}" name="Blanton, Jay" initials="BJ" userId="S::jdblan3@uky.edu::fe213ea0-ccf8-468e-87d8-b8910b65625b" providerId="AD"/>
  <p188:author id="{AD66CEBC-50F6-1964-AAC2-948492889215}" name="Timoney, Amy L." initials="TL" userId="S::aljoneb@uky.edu::4eee0abd-4d00-4e96-9a3a-7dae6b6326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F5EF3-BBE0-3E15-28B7-4409BA779FE7}" v="1714" dt="2023-02-13T16:32:08.918"/>
    <p1510:client id="{0230FFB2-9CC0-3CE8-3CDC-72F7383A1F29}" v="117" dt="2023-02-13T14:05:23.497"/>
    <p1510:client id="{0801E638-F340-9610-BD12-387F8B00ADC6}" v="7" dt="2023-02-13T16:12:27.698"/>
    <p1510:client id="{23E6971C-2BF5-0930-253D-1C40DAB2DDA2}" v="2" dt="2023-02-13T15:16:59.891"/>
    <p1510:client id="{8708A38C-1FEC-4D69-4089-D743A65CFCD4}" v="114" dt="2023-02-13T14:12:37.794"/>
    <p1510:client id="{E081A6E8-1BDD-434C-B8AD-98B60011DA28}" v="784" dt="2023-02-13T16:33:31.513"/>
    <p1510:client id="{E8A7015A-B57F-E3AA-C998-1CBBAD07811C}" v="262" dt="2023-02-13T15:19:17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/>
    <p:restoredTop sz="94694"/>
  </p:normalViewPr>
  <p:slideViewPr>
    <p:cSldViewPr snapToGrid="0">
      <p:cViewPr varScale="1">
        <p:scale>
          <a:sx n="80" d="100"/>
          <a:sy n="80" d="100"/>
        </p:scale>
        <p:origin x="85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Angela S." userId="193bb211-db4a-44a6-9456-82b1fcd48620" providerId="ADAL" clId="{0CCC06F9-499C-4A2B-9370-D4F93D920975}"/>
    <pc:docChg chg="modSld">
      <pc:chgData name="Martin, Angela S." userId="193bb211-db4a-44a6-9456-82b1fcd48620" providerId="ADAL" clId="{0CCC06F9-499C-4A2B-9370-D4F93D920975}" dt="2023-02-14T13:03:50.423" v="27" actId="113"/>
      <pc:docMkLst>
        <pc:docMk/>
      </pc:docMkLst>
      <pc:sldChg chg="modSp mod">
        <pc:chgData name="Martin, Angela S." userId="193bb211-db4a-44a6-9456-82b1fcd48620" providerId="ADAL" clId="{0CCC06F9-499C-4A2B-9370-D4F93D920975}" dt="2023-02-13T22:05:31.716" v="26" actId="20577"/>
        <pc:sldMkLst>
          <pc:docMk/>
          <pc:sldMk cId="2282217346" sldId="1038"/>
        </pc:sldMkLst>
        <pc:spChg chg="mod">
          <ac:chgData name="Martin, Angela S." userId="193bb211-db4a-44a6-9456-82b1fcd48620" providerId="ADAL" clId="{0CCC06F9-499C-4A2B-9370-D4F93D920975}" dt="2023-02-13T22:05:31.716" v="26" actId="20577"/>
          <ac:spMkLst>
            <pc:docMk/>
            <pc:sldMk cId="2282217346" sldId="1038"/>
            <ac:spMk id="3" creationId="{472367AF-B533-485E-A94B-A31087883BE8}"/>
          </ac:spMkLst>
        </pc:spChg>
      </pc:sldChg>
      <pc:sldChg chg="modSp mod">
        <pc:chgData name="Martin, Angela S." userId="193bb211-db4a-44a6-9456-82b1fcd48620" providerId="ADAL" clId="{0CCC06F9-499C-4A2B-9370-D4F93D920975}" dt="2023-02-14T13:03:50.423" v="27" actId="113"/>
        <pc:sldMkLst>
          <pc:docMk/>
          <pc:sldMk cId="511422275" sldId="1040"/>
        </pc:sldMkLst>
        <pc:graphicFrameChg chg="modGraphic">
          <ac:chgData name="Martin, Angela S." userId="193bb211-db4a-44a6-9456-82b1fcd48620" providerId="ADAL" clId="{0CCC06F9-499C-4A2B-9370-D4F93D920975}" dt="2023-02-14T13:03:50.423" v="27" actId="113"/>
          <ac:graphicFrameMkLst>
            <pc:docMk/>
            <pc:sldMk cId="511422275" sldId="1040"/>
            <ac:graphicFrameMk id="17" creationId="{F6EF895B-B4B5-20E2-78D1-931EE50387F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C7E6-CBCD-8049-A319-D5EE110E878A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3029-BF28-734F-ABB3-A6D2E642EB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5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4060F-BAE0-42AC-A32F-80F33E0DF3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1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9FC1C-0FAE-0E41-8B8F-FC1EBEF22C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5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BA114-198C-2A45-8320-BA9851F6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E5775B4-F0E7-4A48-BF5D-AF263FA2D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9DD850-EB65-E74F-922F-F4E9D2D6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EA889-A0CE-A941-8DDA-4DB8664F5642}"/>
              </a:ext>
            </a:extLst>
          </p:cNvPr>
          <p:cNvGrpSpPr/>
          <p:nvPr userDrawn="1"/>
        </p:nvGrpSpPr>
        <p:grpSpPr>
          <a:xfrm>
            <a:off x="504918" y="7345394"/>
            <a:ext cx="603504" cy="402336"/>
            <a:chOff x="906957" y="5127686"/>
            <a:chExt cx="603504" cy="402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D9B29-B374-DE4D-BDC9-04764A7F62B8}"/>
                </a:ext>
              </a:extLst>
            </p:cNvPr>
            <p:cNvSpPr/>
            <p:nvPr userDrawn="1"/>
          </p:nvSpPr>
          <p:spPr>
            <a:xfrm>
              <a:off x="906957" y="5131272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5B77AF-2853-E148-91FA-CD57B509FF2A}"/>
                </a:ext>
              </a:extLst>
            </p:cNvPr>
            <p:cNvSpPr/>
            <p:nvPr userDrawn="1"/>
          </p:nvSpPr>
          <p:spPr>
            <a:xfrm>
              <a:off x="1108125" y="5328854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44623E-5CCB-694E-8878-814010C76B70}"/>
                </a:ext>
              </a:extLst>
            </p:cNvPr>
            <p:cNvSpPr/>
            <p:nvPr userDrawn="1"/>
          </p:nvSpPr>
          <p:spPr>
            <a:xfrm>
              <a:off x="1309293" y="5127686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90611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34DBAE-BB9B-FD48-B664-5EB48F2D2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64" y="295680"/>
            <a:ext cx="11299785" cy="427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baseline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33D3F-0958-F94B-9E02-539A512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11145406" cy="484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rgbClr val="0033A0"/>
                </a:solidFill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163956-4C83-984C-A689-1F794DE749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0183" y="748477"/>
            <a:ext cx="9376067" cy="29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SUB TITLE styles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A50D111-FE8F-4149-B08C-546FF19A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03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A315-6C17-0B47-8B21-CEA03B245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1" y="1364100"/>
            <a:ext cx="1024742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TRANSITION SLIDE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30D9-14CB-694B-8997-602B06B7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8320" y="3843775"/>
            <a:ext cx="8544560" cy="1569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transition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2FB7-6D54-AC4D-83AE-3BD293BC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30090399-1C1E-BD4A-8E6A-FE5581517C0F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7F5E-0CCF-9847-A64A-8EEA223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6D915-7298-9442-B8B6-23BFF06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3829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4429-E73B-2340-B580-E078B542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C029-675D-7A44-A487-3FF32FE84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E1BC-F6A3-EA4E-B3E5-A565CACB9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69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9AB4A-BF54-FA45-9D55-ED7E8C819D4C}"/>
              </a:ext>
            </a:extLst>
          </p:cNvPr>
          <p:cNvCxnSpPr/>
          <p:nvPr userDrawn="1"/>
        </p:nvCxnSpPr>
        <p:spPr>
          <a:xfrm>
            <a:off x="6055056" y="1526429"/>
            <a:ext cx="0" cy="4464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642EC9-0F95-A74D-A043-CFE26461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1885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36C5-7AE9-514B-86BE-D8C6A4B25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2973" y="1418332"/>
            <a:ext cx="6221787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 b="0" i="0">
                <a:latin typeface="Helvetica" pitchFamily="2" charset="0"/>
              </a:defRPr>
            </a:lvl2pPr>
            <a:lvl3pPr>
              <a:defRPr sz="2000" b="0" i="0">
                <a:latin typeface="Helvetica" pitchFamily="2" charset="0"/>
              </a:defRPr>
            </a:lvl3pPr>
            <a:lvl4pPr>
              <a:defRPr sz="1800" b="0" i="0">
                <a:latin typeface="Helvetica" pitchFamily="2" charset="0"/>
              </a:defRPr>
            </a:lvl4pPr>
            <a:lvl5pPr>
              <a:defRPr sz="1800" b="0" i="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PHOTO/Graphic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17435-89D2-1F4E-A337-D4EF05657D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241" y="1425156"/>
            <a:ext cx="4258784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b="0" i="0" cap="none" baseline="0">
                <a:solidFill>
                  <a:srgbClr val="0033A0"/>
                </a:solidFill>
                <a:latin typeface="Helvetica" pitchFamily="2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FA85E-7020-944A-93D6-38523D0F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E4EE142-64BB-C541-B03B-A0D0D0FA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2812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7C9EE3-2405-8C46-8F1C-9CB7FA23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6FCA695-0ECC-AC44-B73B-FF825B1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253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2C740-F8C1-FF46-8CA9-BD5F4BF0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6D56DF8E-A258-7144-8E54-7BB18F4B4455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1F79D-61BE-A741-9261-0739EE05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9ACF0-3D9F-FB45-A2F7-2DEB2564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0F86FC-35DC-2846-A754-69CEAC93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50339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6B0B1-110A-8140-8049-F61A63649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E15ECC-31DF-8643-A175-042D116B9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975" y="2832652"/>
            <a:ext cx="8915400" cy="48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Secondary/presenter’s name/subhead inserted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3CC8FE-EBD5-4547-876B-53305F52C7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7975" y="534504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0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the 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394F5B-9509-9BAB-3013-179C5E2219F1}"/>
              </a:ext>
            </a:extLst>
          </p:cNvPr>
          <p:cNvSpPr/>
          <p:nvPr userDrawn="1"/>
        </p:nvSpPr>
        <p:spPr>
          <a:xfrm>
            <a:off x="0" y="0"/>
            <a:ext cx="12192000" cy="19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8FFA1-2653-038A-C1D8-5DEA381CF538}"/>
              </a:ext>
            </a:extLst>
          </p:cNvPr>
          <p:cNvSpPr/>
          <p:nvPr userDrawn="1"/>
        </p:nvSpPr>
        <p:spPr>
          <a:xfrm>
            <a:off x="0" y="3258200"/>
            <a:ext cx="12192000" cy="3599800"/>
          </a:xfrm>
          <a:prstGeom prst="rect">
            <a:avLst/>
          </a:prstGeom>
          <a:solidFill>
            <a:srgbClr val="243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479CD-D856-3219-9008-17496E5E7CB4}"/>
              </a:ext>
            </a:extLst>
          </p:cNvPr>
          <p:cNvSpPr/>
          <p:nvPr userDrawn="1"/>
        </p:nvSpPr>
        <p:spPr>
          <a:xfrm>
            <a:off x="0" y="5814204"/>
            <a:ext cx="12192000" cy="106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8A4ACCC-C9AD-B3AC-EE3D-82245AE7D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5974970"/>
            <a:ext cx="1835727" cy="6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3468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3A0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7" name="bg object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751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738013" y="647419"/>
            <a:ext cx="211800" cy="203699"/>
          </a:xfrm>
          <a:custGeom>
            <a:avLst/>
            <a:gdLst/>
            <a:ahLst/>
            <a:cxnLst/>
            <a:rect l="l" t="t" r="r" b="b"/>
            <a:pathLst>
              <a:path w="349250" h="335915">
                <a:moveTo>
                  <a:pt x="348638" y="0"/>
                </a:moveTo>
                <a:lnTo>
                  <a:pt x="0" y="0"/>
                </a:lnTo>
                <a:lnTo>
                  <a:pt x="0" y="335455"/>
                </a:lnTo>
                <a:lnTo>
                  <a:pt x="348638" y="335455"/>
                </a:lnTo>
                <a:lnTo>
                  <a:pt x="348638" y="0"/>
                </a:lnTo>
                <a:close/>
              </a:path>
            </a:pathLst>
          </a:custGeom>
          <a:solidFill>
            <a:srgbClr val="B1C9E8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43" b="0" i="0">
                <a:solidFill>
                  <a:schemeClr val="bg1"/>
                </a:solidFill>
                <a:latin typeface="Blackbike"/>
                <a:cs typeface="Blackbike"/>
              </a:defRPr>
            </a:lvl1pPr>
          </a:lstStyle>
          <a:p>
            <a:pPr marL="7701">
              <a:lnSpc>
                <a:spcPts val="1474"/>
              </a:lnSpc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1154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5A66-0C4D-E74B-A752-506B36EED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996" y="6446291"/>
            <a:ext cx="843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6"/>
                </a:solidFill>
              </a:defRPr>
            </a:lvl1pPr>
          </a:lstStyle>
          <a:p>
            <a:fld id="{353451E3-4F41-1445-87BC-F9CDA16C100D}" type="datetime1">
              <a:rPr lang="en-US" smtClean="0">
                <a:latin typeface="Helvetica" pitchFamily="2" charset="0"/>
              </a:rPr>
              <a:pPr/>
              <a:t>2/14/2023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37071-1953-F449-9911-5C43C3CE9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5291" y="6447155"/>
            <a:ext cx="464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accent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4E634-0D26-394D-BB12-B982CDF63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4658" y="6446291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accent6"/>
                </a:solidFill>
                <a:latin typeface="Helvetica" pitchFamily="2" charset="0"/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F49C8A26-9D16-E04A-980E-5DD0108F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  <a:br>
              <a:rPr lang="en-US"/>
            </a:br>
            <a:r>
              <a:rPr lang="en-US"/>
              <a:t>Master </a:t>
            </a:r>
            <a:br>
              <a:rPr lang="en-US"/>
            </a:br>
            <a:r>
              <a:rPr lang="en-US"/>
              <a:t>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DF2674-7339-C84F-B2D7-B4544D96B62B}"/>
              </a:ext>
            </a:extLst>
          </p:cNvPr>
          <p:cNvCxnSpPr/>
          <p:nvPr userDrawn="1"/>
        </p:nvCxnSpPr>
        <p:spPr>
          <a:xfrm>
            <a:off x="9924902" y="6446291"/>
            <a:ext cx="0" cy="3651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739F3-1551-AA48-B130-A5C00E7AFF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320" y="7043604"/>
            <a:ext cx="1493900" cy="43871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36C05F-ED3A-A549-A054-FE051762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3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49" r:id="rId3"/>
    <p:sldLayoutId id="2147483652" r:id="rId4"/>
    <p:sldLayoutId id="2147483656" r:id="rId5"/>
    <p:sldLayoutId id="2147483660" r:id="rId6"/>
    <p:sldLayoutId id="2147483659" r:id="rId7"/>
    <p:sldLayoutId id="2147483689" r:id="rId8"/>
    <p:sldLayoutId id="2147483690" r:id="rId9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6000" b="0" i="0" kern="1200" cap="all" baseline="0">
          <a:solidFill>
            <a:schemeClr val="bg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800" b="0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University of Kentucky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9C6F-ECC6-AA47-99B8-36EBA5FA4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23,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E4516-D517-3844-9094-5B5A0FDAB5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AD12-4592-D74F-9CC1-53CA535AA3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8AC79E-DE72-938F-B1EA-993A891B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8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B72-C1DD-4407-AB7F-8871075A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434226"/>
            <a:ext cx="11299785" cy="5979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Health Education Building legislative authorization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0707C7F-63D6-1493-D6C4-AB3AEAC06335}"/>
              </a:ext>
            </a:extLst>
          </p:cNvPr>
          <p:cNvSpPr txBox="1">
            <a:spLocks/>
          </p:cNvSpPr>
          <p:nvPr/>
        </p:nvSpPr>
        <p:spPr>
          <a:xfrm>
            <a:off x="9913289" y="6446102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F6EF895B-B4B5-20E2-78D1-931EE50387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384123"/>
              </p:ext>
            </p:extLst>
          </p:nvPr>
        </p:nvGraphicFramePr>
        <p:xfrm>
          <a:off x="1662475" y="2256721"/>
          <a:ext cx="8637698" cy="2239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01275">
                  <a:extLst>
                    <a:ext uri="{9D8B030D-6E8A-4147-A177-3AD203B41FA5}">
                      <a16:colId xmlns:a16="http://schemas.microsoft.com/office/drawing/2014/main" val="321423482"/>
                    </a:ext>
                  </a:extLst>
                </a:gridCol>
                <a:gridCol w="3836423">
                  <a:extLst>
                    <a:ext uri="{9D8B030D-6E8A-4147-A177-3AD203B41FA5}">
                      <a16:colId xmlns:a16="http://schemas.microsoft.com/office/drawing/2014/main" val="297450595"/>
                    </a:ext>
                  </a:extLst>
                </a:gridCol>
              </a:tblGrid>
              <a:tr h="373006"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463691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rgbClr val="000000"/>
                          </a:solidFill>
                        </a:rPr>
                        <a:t>Construct Health Education Building 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           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 $380,000,000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089532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Restricted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               $30,000,000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935357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State Bond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             $250,000,000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94235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Agency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               $50,000,000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737007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                   $50,000,000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286127"/>
                  </a:ext>
                </a:extLst>
              </a:tr>
            </a:tbl>
          </a:graphicData>
        </a:graphic>
      </p:graphicFrame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52035E5-7AB3-631F-55FA-14D2E826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22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Health Education Building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$30M was approved by UK Board of Trustees in May 2021 for design.</a:t>
            </a:r>
            <a:endParaRPr lang="en-US" dirty="0"/>
          </a:p>
          <a:p>
            <a:r>
              <a:rPr lang="en-US" sz="2000" dirty="0">
                <a:latin typeface="Helvetica"/>
                <a:cs typeface="Helvetica"/>
              </a:rPr>
              <a:t>Design is scheduled to be complete in April 2024 with construction ending in April 2026.</a:t>
            </a:r>
          </a:p>
          <a:p>
            <a:r>
              <a:rPr lang="en-US" sz="2000" dirty="0">
                <a:latin typeface="Helvetica"/>
                <a:cs typeface="Helvetica"/>
              </a:rPr>
              <a:t>The building is going to be shared by the colleges of Medicine, Nursing, Health Sciences and Public Health.</a:t>
            </a:r>
          </a:p>
          <a:p>
            <a:endParaRPr lang="en-US" sz="2000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0B642-EA2B-7B55-C5AB-A914B689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3477" y="1743495"/>
            <a:ext cx="5789352" cy="40578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91DFB-22FD-FDFD-F798-02F78AE7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4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802628D-3F21-A172-BF45-C8E340E90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63" y="1476837"/>
            <a:ext cx="6530211" cy="4610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33A0E-FBB2-D53C-F0B5-565D74691480}"/>
              </a:ext>
            </a:extLst>
          </p:cNvPr>
          <p:cNvSpPr txBox="1"/>
          <p:nvPr/>
        </p:nvSpPr>
        <p:spPr>
          <a:xfrm>
            <a:off x="759171" y="2406233"/>
            <a:ext cx="3390900" cy="3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870BE7D-0EB6-AF73-AE3C-3A81EC531780}"/>
              </a:ext>
            </a:extLst>
          </p:cNvPr>
          <p:cNvSpPr txBox="1">
            <a:spLocks/>
          </p:cNvSpPr>
          <p:nvPr/>
        </p:nvSpPr>
        <p:spPr>
          <a:xfrm>
            <a:off x="680582" y="1353123"/>
            <a:ext cx="4936537" cy="47459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33A0"/>
                </a:solidFill>
                <a:latin typeface="Helvetica Neue"/>
                <a:cs typeface="Arial"/>
              </a:rPr>
              <a:t>The August 2022 cost estimate indicated a 9.5% increase over the initial estimate.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rgbClr val="0033A0"/>
                </a:solidFill>
                <a:latin typeface="Helvetica Neue"/>
                <a:cs typeface="Arial"/>
              </a:rPr>
              <a:t>To stay within budget, approximately 42,000 GSF of area was cut from the building. The focus of the reductions were workplace areas and </a:t>
            </a:r>
            <a:r>
              <a:rPr lang="en-US" sz="2000" u="sng" dirty="0">
                <a:solidFill>
                  <a:srgbClr val="0033A0"/>
                </a:solidFill>
                <a:latin typeface="Helvetica Neue"/>
                <a:cs typeface="Arial"/>
              </a:rPr>
              <a:t>not</a:t>
            </a:r>
            <a:r>
              <a:rPr lang="en-US" sz="2000" dirty="0">
                <a:solidFill>
                  <a:srgbClr val="0033A0"/>
                </a:solidFill>
                <a:latin typeface="Helvetica Neue"/>
                <a:cs typeface="Arial"/>
              </a:rPr>
              <a:t> classrooms and simulation lab spaces.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33A0"/>
                </a:solidFill>
                <a:latin typeface="Helvetica Neue"/>
                <a:cs typeface="Arial"/>
              </a:rPr>
              <a:t>Additional measures that may need to be taken to accommodate increases in the cost of construction include “shelling” portions of floors for a future construction project.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21229-0CC1-19B2-5BF3-20FF55F4243E}"/>
              </a:ext>
            </a:extLst>
          </p:cNvPr>
          <p:cNvSpPr/>
          <p:nvPr/>
        </p:nvSpPr>
        <p:spPr>
          <a:xfrm>
            <a:off x="10410998" y="5073345"/>
            <a:ext cx="1418376" cy="61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A112C61-E2D4-7EE2-9C7D-DEFFBE37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28" y="89765"/>
            <a:ext cx="10637520" cy="854240"/>
          </a:xfrm>
        </p:spPr>
        <p:txBody>
          <a:bodyPr/>
          <a:lstStyle/>
          <a:p>
            <a:pPr algn="l"/>
            <a:r>
              <a:rPr lang="en-US" sz="2700" dirty="0"/>
              <a:t>HEALTH EDUCATION BUILDING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DDD64A19-212C-0E4B-0EE9-154240265AAB}"/>
              </a:ext>
            </a:extLst>
          </p:cNvPr>
          <p:cNvSpPr>
            <a:spLocks noGrp="1"/>
          </p:cNvSpPr>
          <p:nvPr/>
        </p:nvSpPr>
        <p:spPr>
          <a:xfrm>
            <a:off x="9913289" y="6446102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E7C83-3D16-2745-AE33-39C22653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2853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1CBA19A-0A49-36BB-2649-EDBFC88152B7}"/>
              </a:ext>
            </a:extLst>
          </p:cNvPr>
          <p:cNvSpPr txBox="1">
            <a:spLocks/>
          </p:cNvSpPr>
          <p:nvPr/>
        </p:nvSpPr>
        <p:spPr>
          <a:xfrm>
            <a:off x="450014" y="390008"/>
            <a:ext cx="11189860" cy="49534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cap="all" dirty="0">
                <a:solidFill>
                  <a:srgbClr val="0033A0"/>
                </a:solidFill>
                <a:latin typeface="Arial Black"/>
              </a:rPr>
              <a:t>Principles for the Asset Preservation Pool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B9C8B33-CB86-D1FB-39FA-DCE15C9405EA}"/>
              </a:ext>
            </a:extLst>
          </p:cNvPr>
          <p:cNvGrpSpPr/>
          <p:nvPr/>
        </p:nvGrpSpPr>
        <p:grpSpPr>
          <a:xfrm>
            <a:off x="295084" y="821414"/>
            <a:ext cx="11225504" cy="1158186"/>
            <a:chOff x="430233" y="1135430"/>
            <a:chExt cx="11225504" cy="115818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BEE1D7-3D7D-CC8F-DF49-2D222F04E0DE}"/>
                </a:ext>
              </a:extLst>
            </p:cNvPr>
            <p:cNvSpPr/>
            <p:nvPr/>
          </p:nvSpPr>
          <p:spPr>
            <a:xfrm>
              <a:off x="454084" y="1473835"/>
              <a:ext cx="11201653" cy="6845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6A4E22E1-7E28-1556-9B88-AA6B5EE8A50C}"/>
                </a:ext>
              </a:extLst>
            </p:cNvPr>
            <p:cNvSpPr txBox="1">
              <a:spLocks/>
            </p:cNvSpPr>
            <p:nvPr/>
          </p:nvSpPr>
          <p:spPr>
            <a:xfrm>
              <a:off x="1699449" y="1651346"/>
              <a:ext cx="9732283" cy="422003"/>
            </a:xfrm>
            <a:prstGeom prst="rect">
              <a:avLst/>
            </a:prstGeom>
          </p:spPr>
          <p:txBody>
            <a:bodyPr lIns="91440" tIns="45720" rIns="91440" bIns="4572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Arial"/>
                </a:rPr>
                <a:t>Preserve and extend the useful life of existing facilities.</a:t>
              </a:r>
              <a:endParaRPr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Arial"/>
              </a:endParaRPr>
            </a:p>
          </p:txBody>
        </p:sp>
        <p:pic>
          <p:nvPicPr>
            <p:cNvPr id="9" name="Graphic 8" descr="Modern architecture with solid fill">
              <a:extLst>
                <a:ext uri="{FF2B5EF4-FFF2-40B4-BE49-F238E27FC236}">
                  <a16:creationId xmlns:a16="http://schemas.microsoft.com/office/drawing/2014/main" id="{B5D47E43-A957-6DFA-7E56-FE17D04C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0233" y="1135430"/>
              <a:ext cx="1158186" cy="115818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334C21-48C8-C5E4-4F58-56383825376A}"/>
              </a:ext>
            </a:extLst>
          </p:cNvPr>
          <p:cNvGrpSpPr/>
          <p:nvPr/>
        </p:nvGrpSpPr>
        <p:grpSpPr>
          <a:xfrm>
            <a:off x="295084" y="2023253"/>
            <a:ext cx="11225504" cy="1244095"/>
            <a:chOff x="430233" y="2052281"/>
            <a:chExt cx="11225504" cy="124409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7490CC-FBE8-5E51-74E5-283C7DE683E8}"/>
                </a:ext>
              </a:extLst>
            </p:cNvPr>
            <p:cNvSpPr/>
            <p:nvPr/>
          </p:nvSpPr>
          <p:spPr>
            <a:xfrm>
              <a:off x="454084" y="2052281"/>
              <a:ext cx="11201653" cy="11181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34ACEAF8-E949-7224-E365-CDAADE728124}"/>
                </a:ext>
              </a:extLst>
            </p:cNvPr>
            <p:cNvSpPr txBox="1">
              <a:spLocks/>
            </p:cNvSpPr>
            <p:nvPr/>
          </p:nvSpPr>
          <p:spPr>
            <a:xfrm>
              <a:off x="1699449" y="2144522"/>
              <a:ext cx="9940425" cy="1151854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Arial"/>
                </a:rPr>
                <a:t>Improve the utilization of space by providing a more flexible array of classrooms to serve our growing student population, creating spaces that are responding to Kentucky’s workforce needs, especially in the STEM+H (science, technology, engineering, math and health) disciplines.</a:t>
              </a:r>
              <a:endParaRPr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Arial"/>
              </a:endParaRPr>
            </a:p>
          </p:txBody>
        </p:sp>
        <p:pic>
          <p:nvPicPr>
            <p:cNvPr id="29" name="Graphic 28" descr="Classroom with solid fill">
              <a:extLst>
                <a:ext uri="{FF2B5EF4-FFF2-40B4-BE49-F238E27FC236}">
                  <a16:creationId xmlns:a16="http://schemas.microsoft.com/office/drawing/2014/main" id="{3CCF14FC-2FD2-3870-2D20-854AEB35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233" y="2055881"/>
              <a:ext cx="1171324" cy="117132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D95F45E-6345-382D-6427-6D62C1973B3C}"/>
              </a:ext>
            </a:extLst>
          </p:cNvPr>
          <p:cNvGrpSpPr/>
          <p:nvPr/>
        </p:nvGrpSpPr>
        <p:grpSpPr>
          <a:xfrm>
            <a:off x="295084" y="3268265"/>
            <a:ext cx="11201653" cy="1019223"/>
            <a:chOff x="454084" y="3297293"/>
            <a:chExt cx="11201653" cy="101922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51B971C-FB93-525C-67EF-72D507B6BFE1}"/>
                </a:ext>
              </a:extLst>
            </p:cNvPr>
            <p:cNvSpPr/>
            <p:nvPr/>
          </p:nvSpPr>
          <p:spPr>
            <a:xfrm>
              <a:off x="454084" y="3326322"/>
              <a:ext cx="11201653" cy="8689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DD6D4B85-36FC-ED01-6CE7-849421EF2F0C}"/>
                </a:ext>
              </a:extLst>
            </p:cNvPr>
            <p:cNvSpPr txBox="1">
              <a:spLocks/>
            </p:cNvSpPr>
            <p:nvPr/>
          </p:nvSpPr>
          <p:spPr>
            <a:xfrm>
              <a:off x="1699449" y="3503832"/>
              <a:ext cx="9732283" cy="8126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Create better space to increase research collaboration among faculty, staff and students across and among disciplines where ingenuity can unfold.</a:t>
              </a:r>
            </a:p>
          </p:txBody>
        </p:sp>
        <p:pic>
          <p:nvPicPr>
            <p:cNvPr id="25" name="Graphic 24" descr="Scientist female with solid fill">
              <a:extLst>
                <a:ext uri="{FF2B5EF4-FFF2-40B4-BE49-F238E27FC236}">
                  <a16:creationId xmlns:a16="http://schemas.microsoft.com/office/drawing/2014/main" id="{16CA524A-2A7C-B224-E656-F0658B210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9567" y="3297293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483C01B-5C33-A5C4-3B5F-80D2D7846B0B}"/>
              </a:ext>
            </a:extLst>
          </p:cNvPr>
          <p:cNvGrpSpPr/>
          <p:nvPr/>
        </p:nvGrpSpPr>
        <p:grpSpPr>
          <a:xfrm>
            <a:off x="318935" y="4298035"/>
            <a:ext cx="11201653" cy="914400"/>
            <a:chOff x="454084" y="4743206"/>
            <a:chExt cx="11201653" cy="9144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3877374-0954-DD5B-2F94-4F6A5DAB9246}"/>
                </a:ext>
              </a:extLst>
            </p:cNvPr>
            <p:cNvSpPr/>
            <p:nvPr/>
          </p:nvSpPr>
          <p:spPr>
            <a:xfrm>
              <a:off x="454084" y="4781222"/>
              <a:ext cx="11201653" cy="6845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B0FF43A-E38F-2B1D-C2F6-28FDB68B7773}"/>
                </a:ext>
              </a:extLst>
            </p:cNvPr>
            <p:cNvSpPr txBox="1">
              <a:spLocks/>
            </p:cNvSpPr>
            <p:nvPr/>
          </p:nvSpPr>
          <p:spPr>
            <a:xfrm>
              <a:off x="1699449" y="4958733"/>
              <a:ext cx="9732283" cy="42200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Efficiently manage repair and maintenance costs.</a:t>
              </a:r>
            </a:p>
          </p:txBody>
        </p:sp>
        <p:pic>
          <p:nvPicPr>
            <p:cNvPr id="19" name="Graphic 18" descr="Hammer with solid fill">
              <a:extLst>
                <a:ext uri="{FF2B5EF4-FFF2-40B4-BE49-F238E27FC236}">
                  <a16:creationId xmlns:a16="http://schemas.microsoft.com/office/drawing/2014/main" id="{AF9602E1-2AAA-0663-A9B1-D0A77F6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7253" y="4743206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5D3C86-5718-F608-FE34-6E91C2F89E7D}"/>
              </a:ext>
            </a:extLst>
          </p:cNvPr>
          <p:cNvGrpSpPr/>
          <p:nvPr/>
        </p:nvGrpSpPr>
        <p:grpSpPr>
          <a:xfrm>
            <a:off x="318935" y="5223708"/>
            <a:ext cx="11201653" cy="976007"/>
            <a:chOff x="454084" y="5223708"/>
            <a:chExt cx="11201653" cy="97600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E86D95-95AA-250D-D7EE-227D46949756}"/>
                </a:ext>
              </a:extLst>
            </p:cNvPr>
            <p:cNvSpPr/>
            <p:nvPr/>
          </p:nvSpPr>
          <p:spPr>
            <a:xfrm>
              <a:off x="454084" y="5242204"/>
              <a:ext cx="11201653" cy="9061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EED01F85-5A14-3AF5-DA13-659697C79D7A}"/>
                </a:ext>
              </a:extLst>
            </p:cNvPr>
            <p:cNvSpPr txBox="1">
              <a:spLocks/>
            </p:cNvSpPr>
            <p:nvPr/>
          </p:nvSpPr>
          <p:spPr>
            <a:xfrm>
              <a:off x="1699449" y="5386439"/>
              <a:ext cx="9732283" cy="813276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Upgrade existing infrastructure to improve energy efficient systems that reduce operating costs and lower future maintenance expenses.</a:t>
              </a:r>
              <a:endParaRPr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11" name="Graphic 10" descr="Renewable Energy with solid fill">
              <a:extLst>
                <a:ext uri="{FF2B5EF4-FFF2-40B4-BE49-F238E27FC236}">
                  <a16:creationId xmlns:a16="http://schemas.microsoft.com/office/drawing/2014/main" id="{431A170F-2D69-0099-27A7-D315CB9C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9570" y="5223708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8B4745-03E4-A57A-0735-0F6803B5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4F4F5-CB71-761F-A1D0-0F4AB88AA764}"/>
              </a:ext>
            </a:extLst>
          </p:cNvPr>
          <p:cNvSpPr>
            <a:spLocks noGrp="1"/>
          </p:cNvSpPr>
          <p:nvPr/>
        </p:nvSpPr>
        <p:spPr>
          <a:xfrm>
            <a:off x="9913289" y="6446102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07EEE5-8066-E6DD-909B-C93626050FD5}"/>
              </a:ext>
            </a:extLst>
          </p:cNvPr>
          <p:cNvSpPr txBox="1">
            <a:spLocks/>
          </p:cNvSpPr>
          <p:nvPr/>
        </p:nvSpPr>
        <p:spPr>
          <a:xfrm>
            <a:off x="457199" y="365125"/>
            <a:ext cx="10896601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cap="all" dirty="0">
                <a:solidFill>
                  <a:srgbClr val="0033A0"/>
                </a:solidFill>
                <a:latin typeface="Arial Black"/>
              </a:rPr>
              <a:t>Asset Preservation Funding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C1B4875C-E94F-84F9-DF4B-464EBE8DA1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771966"/>
              </p:ext>
            </p:extLst>
          </p:nvPr>
        </p:nvGraphicFramePr>
        <p:xfrm>
          <a:off x="457199" y="4218975"/>
          <a:ext cx="11277600" cy="149330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29102">
                  <a:extLst>
                    <a:ext uri="{9D8B030D-6E8A-4147-A177-3AD203B41FA5}">
                      <a16:colId xmlns:a16="http://schemas.microsoft.com/office/drawing/2014/main" val="3042469519"/>
                    </a:ext>
                  </a:extLst>
                </a:gridCol>
                <a:gridCol w="2439394">
                  <a:extLst>
                    <a:ext uri="{9D8B030D-6E8A-4147-A177-3AD203B41FA5}">
                      <a16:colId xmlns:a16="http://schemas.microsoft.com/office/drawing/2014/main" val="2690646250"/>
                    </a:ext>
                  </a:extLst>
                </a:gridCol>
                <a:gridCol w="2561976">
                  <a:extLst>
                    <a:ext uri="{9D8B030D-6E8A-4147-A177-3AD203B41FA5}">
                      <a16:colId xmlns:a16="http://schemas.microsoft.com/office/drawing/2014/main" val="321423482"/>
                    </a:ext>
                  </a:extLst>
                </a:gridCol>
                <a:gridCol w="2047128">
                  <a:extLst>
                    <a:ext uri="{9D8B030D-6E8A-4147-A177-3AD203B41FA5}">
                      <a16:colId xmlns:a16="http://schemas.microsoft.com/office/drawing/2014/main" val="297450595"/>
                    </a:ext>
                  </a:extLst>
                </a:gridCol>
              </a:tblGrid>
              <a:tr h="373327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FY 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/>
                          <a:cs typeface="Arial"/>
                        </a:rPr>
                        <a:t>FY 2023-24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463691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State Bond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  $77,098,000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  $77,098,000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$154,196,000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089532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Campus Match, Agency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  $23,130,000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  $23,130,000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  $46,260,000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935357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Grand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$100,228,000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$100,228,000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$200,456,000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94235"/>
                  </a:ext>
                </a:extLst>
              </a:tr>
            </a:tbl>
          </a:graphicData>
        </a:graphic>
      </p:graphicFrame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9F1D1DA9-BA3A-BC39-6DE4-76C3944EFD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910512"/>
            <a:ext cx="11277600" cy="3112497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4E33BC-21A1-0AD8-0F3A-90A6B4B6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B697E0E-B043-45BF-E11C-74CDB94A2F8A}"/>
              </a:ext>
            </a:extLst>
          </p:cNvPr>
          <p:cNvSpPr>
            <a:spLocks noGrp="1"/>
          </p:cNvSpPr>
          <p:nvPr/>
        </p:nvSpPr>
        <p:spPr>
          <a:xfrm>
            <a:off x="9913289" y="6446102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14A00-7740-A05C-B7E5-CAE2B8ADCE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58042" y="6468718"/>
            <a:ext cx="473075" cy="309563"/>
          </a:xfrm>
        </p:spPr>
        <p:txBody>
          <a:bodyPr/>
          <a:lstStyle/>
          <a:p>
            <a:pPr algn="r">
              <a:defRPr/>
            </a:pPr>
            <a:fld id="{7C4F261A-1394-2F4A-9CC9-95CDD2C98823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elvetica"/>
                <a:cs typeface="Arial"/>
              </a:rPr>
              <a:pPr algn="r">
                <a:defRPr/>
              </a:pPr>
              <a:t>15</a:t>
            </a:fld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  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55F9-CB76-39A4-A8BF-3D07F758AF50}"/>
              </a:ext>
            </a:extLst>
          </p:cNvPr>
          <p:cNvSpPr txBox="1">
            <a:spLocks/>
          </p:cNvSpPr>
          <p:nvPr/>
        </p:nvSpPr>
        <p:spPr>
          <a:xfrm>
            <a:off x="747889" y="36512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cap="all" dirty="0">
                <a:solidFill>
                  <a:srgbClr val="0033A0"/>
                </a:solidFill>
                <a:latin typeface="Arial Black"/>
              </a:rPr>
              <a:t>Asset Preservation Projects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1CC30A8A-58B7-70E7-9221-1E77B55D99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689552"/>
              </p:ext>
            </p:extLst>
          </p:nvPr>
        </p:nvGraphicFramePr>
        <p:xfrm>
          <a:off x="821267" y="1013802"/>
          <a:ext cx="10532529" cy="462381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39048">
                  <a:extLst>
                    <a:ext uri="{9D8B030D-6E8A-4147-A177-3AD203B41FA5}">
                      <a16:colId xmlns:a16="http://schemas.microsoft.com/office/drawing/2014/main" val="3485721289"/>
                    </a:ext>
                  </a:extLst>
                </a:gridCol>
                <a:gridCol w="6164018">
                  <a:extLst>
                    <a:ext uri="{9D8B030D-6E8A-4147-A177-3AD203B41FA5}">
                      <a16:colId xmlns:a16="http://schemas.microsoft.com/office/drawing/2014/main" val="3930250709"/>
                    </a:ext>
                  </a:extLst>
                </a:gridCol>
                <a:gridCol w="2929463">
                  <a:extLst>
                    <a:ext uri="{9D8B030D-6E8A-4147-A177-3AD203B41FA5}">
                      <a16:colId xmlns:a16="http://schemas.microsoft.com/office/drawing/2014/main" val="3981351502"/>
                    </a:ext>
                  </a:extLst>
                </a:gridCol>
              </a:tblGrid>
              <a:tr h="38531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Estimated Scope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495004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FY 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Multi-Disciplinary Science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$15,000,000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47126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White Hall Classroom Building Phase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$8,000,000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615777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Pence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$32,000,000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419559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Patterson Office 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$7,250,000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672726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Miller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 $7,250,000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759177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Peterson Service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  $5,000,000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12877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Various Infrastructure/System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$25,500,000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37651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903630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FY 2023-24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Improve White Hall Classroom Building Phase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$75,000,000  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4694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Various Infrastructure/System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 $25,000,000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488655"/>
                  </a:ext>
                </a:extLst>
              </a:tr>
              <a:tr h="385318">
                <a:tc gridSpan="2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Grand 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$200,000,000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56683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E6C7B-EC53-E091-820A-F45E4F29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3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Multi-disciplinary science building – 5th floor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UK Board of Trustees approved the renovation of 15,800 GSF of lab space, which will add needed teaching space and offices for the colleges of Health Sciences and Nursing.</a:t>
            </a:r>
            <a:endParaRPr lang="en-US" sz="20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Design is scheduled to be complete in June 2023, with construction complete in summer 2024.</a:t>
            </a:r>
            <a:endParaRPr lang="en-US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Multidisciplinary Science Building - University of Kentucky">
            <a:extLst>
              <a:ext uri="{FF2B5EF4-FFF2-40B4-BE49-F238E27FC236}">
                <a16:creationId xmlns:a16="http://schemas.microsoft.com/office/drawing/2014/main" id="{A10D4F3C-4C60-40D8-D9F7-C86950D3C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5469" y="1200158"/>
            <a:ext cx="6182111" cy="45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3E8-A801-468D-709A-2342AA0C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97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Multi-disciplinary science building – 5th floor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original estimate of $10M has been increased to $15M due to cost escalations as well as the addition of new air handling units and needed repairs to the existing elevators to bring them up to current code.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F5BA0DCC-2683-D1A6-CF1B-3B0C08B8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94" y="1291981"/>
            <a:ext cx="6317283" cy="463356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50CD1F-E570-CA16-985F-A375A62A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3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White hall classroom building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424155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This project includes extensive renovations of approximately 119,000 GSF of the original 1960 building.  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project will provide much needed updates to classrooms and public spaces as well as necessary code and building system replacements. 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Design is scheduled to be complete in January 2024 and construction complete in summer 2026.</a:t>
            </a:r>
            <a:endParaRPr lang="en-US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2" descr="A picture containing outdoor, tree, building, curb&#10;&#10;Description automatically generated">
            <a:extLst>
              <a:ext uri="{FF2B5EF4-FFF2-40B4-BE49-F238E27FC236}">
                <a16:creationId xmlns:a16="http://schemas.microsoft.com/office/drawing/2014/main" id="{1A17200C-141D-0403-D2D8-CAB56DF50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2618" y="1539713"/>
            <a:ext cx="6349999" cy="407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5EA81-7936-C188-B818-A165168E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7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White hall classroom building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initial budget of $670/SF has been determined with a 34% cost increase built in over a more typical major renovation cost of approximately $500/SF.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To allow for flexibility on bid day, we will also design up to 90% of the project budget with the remaining 10% being addressed as additive alternatives to the project.</a:t>
            </a:r>
            <a:endParaRPr lang="en-US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5C91C00-8F22-333E-2E5D-1D3D0D8C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97" y="1305864"/>
            <a:ext cx="6327375" cy="4676285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FA7FB5-4E69-5255-9AD8-02B9644B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4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The University of Kentucky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4723409" cy="4849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ffectLst/>
                <a:latin typeface="Helvetica Neue"/>
              </a:rPr>
              <a:t>As Kentucky's university, we are anchored in our mission to educate, innovate, heal and serve.</a:t>
            </a:r>
          </a:p>
          <a:p>
            <a:r>
              <a:rPr lang="en-US" sz="2000" dirty="0">
                <a:effectLst/>
                <a:latin typeface="Helvetica Neue" panose="02000503000000020004" pitchFamily="2" charset="0"/>
              </a:rPr>
              <a:t>Our mission has evolved, but our sense of responsibility and vision of service remain the same.</a:t>
            </a:r>
          </a:p>
          <a:p>
            <a:r>
              <a:rPr lang="en-US" sz="2000" dirty="0">
                <a:effectLst/>
                <a:latin typeface="Helvetica Neue" panose="02000503000000020004" pitchFamily="2" charset="0"/>
              </a:rPr>
              <a:t>UK has a broad range of resources centered on a single campus in the heart of the Bluegrass, but with a presence in every county of the state.</a:t>
            </a:r>
          </a:p>
          <a:p>
            <a:r>
              <a:rPr lang="en-US" sz="2000" dirty="0">
                <a:effectLst/>
                <a:latin typeface="Helvetica Neue" panose="02000503000000020004" pitchFamily="2" charset="0"/>
              </a:rPr>
              <a:t>Our wide array of programs fosters engagement and collaboration across colleges, programs and research endeavors.</a:t>
            </a:r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92A928E-283C-6CAA-D08C-B1BCF145C1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/>
          <a:stretch/>
        </p:blipFill>
        <p:spPr>
          <a:xfrm>
            <a:off x="5509027" y="1738600"/>
            <a:ext cx="6011616" cy="337813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25385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843E8-74AB-20B5-5BA0-D2345D1D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3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Arial Black"/>
                <a:cs typeface="Arial"/>
              </a:rPr>
            </a:br>
            <a:br>
              <a:rPr lang="en-US" dirty="0">
                <a:latin typeface="Arial Black"/>
                <a:cs typeface="Arial"/>
              </a:rPr>
            </a:br>
            <a:r>
              <a:rPr lang="en-US" dirty="0">
                <a:latin typeface="Arial Black"/>
                <a:cs typeface="Arial"/>
              </a:rPr>
              <a:t>Pence Hall</a:t>
            </a:r>
            <a:endParaRPr lang="en-US" dirty="0">
              <a:cs typeface="Arial"/>
            </a:endParaRPr>
          </a:p>
          <a:p>
            <a:endParaRPr lang="en-US" dirty="0">
              <a:solidFill>
                <a:srgbClr val="0033A0"/>
              </a:solidFill>
              <a:latin typeface="Arial Black"/>
              <a:cs typeface="Arial"/>
            </a:endParaRPr>
          </a:p>
          <a:p>
            <a:endParaRPr lang="en-US" dirty="0">
              <a:solidFill>
                <a:srgbClr val="0033A0"/>
              </a:solidFill>
              <a:latin typeface="Arial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UK Board of Trustees approved renovations for Pence Hall.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Originally built in 1907, renovations will add classroom and office space for the College of Communication and Information.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design process should be complete in July 2023 and construction complete in summer 2025.</a:t>
            </a:r>
            <a:endParaRPr lang="en-US" sz="20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2" descr="Pence Hall - University of Kentucky">
            <a:extLst>
              <a:ext uri="{FF2B5EF4-FFF2-40B4-BE49-F238E27FC236}">
                <a16:creationId xmlns:a16="http://schemas.microsoft.com/office/drawing/2014/main" id="{62124741-7D01-61EC-AECF-71F1D2EC2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3691" y="1369733"/>
            <a:ext cx="6168094" cy="43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7A560-5FFA-BF5A-C55E-EB6A9FF5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24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Arial Black"/>
                <a:cs typeface="Arial"/>
              </a:rPr>
            </a:br>
            <a:br>
              <a:rPr lang="en-US" dirty="0">
                <a:latin typeface="Arial Black"/>
                <a:cs typeface="Arial"/>
              </a:rPr>
            </a:br>
            <a:r>
              <a:rPr lang="en-US" dirty="0">
                <a:latin typeface="Arial Black"/>
                <a:cs typeface="Arial"/>
              </a:rPr>
              <a:t>Pence Hall</a:t>
            </a:r>
            <a:endParaRPr lang="en-US" dirty="0">
              <a:cs typeface="Arial"/>
            </a:endParaRPr>
          </a:p>
          <a:p>
            <a:endParaRPr lang="en-US" dirty="0">
              <a:solidFill>
                <a:srgbClr val="0033A0"/>
              </a:solidFill>
              <a:latin typeface="Arial Black"/>
              <a:cs typeface="Arial"/>
            </a:endParaRPr>
          </a:p>
          <a:p>
            <a:endParaRPr lang="en-US" dirty="0">
              <a:solidFill>
                <a:srgbClr val="0033A0"/>
              </a:solidFill>
              <a:latin typeface="Arial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total project cost of $32M equates to approximately $760/SF. This includes a 30% increase over normal major renovation costs. This also includes a higher-than-normal renovation cost due to the need for the building to be connected to the chilled water and steam system as well as a complete replacement of aging electrical systems. </a:t>
            </a:r>
            <a:endParaRPr lang="en-US" sz="20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To allow for flexibility on bid day, we will design to 90% of the project budget with the remaining 10% being addressed as additive alternatives.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EACEE75-E76F-9312-6DBC-E6AF1F8A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724" y="911298"/>
            <a:ext cx="5978536" cy="4985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2991B-620D-CB05-E508-FEF5DF49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74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33A0"/>
                </a:solidFill>
                <a:latin typeface="Arial Black"/>
                <a:cs typeface="Arial"/>
              </a:rPr>
            </a:br>
            <a:br>
              <a:rPr lang="en-US" dirty="0">
                <a:latin typeface="Arial Black"/>
                <a:cs typeface="Arial"/>
              </a:rPr>
            </a:br>
            <a:r>
              <a:rPr lang="en-US" dirty="0">
                <a:solidFill>
                  <a:srgbClr val="0033A0"/>
                </a:solidFill>
                <a:latin typeface="Arial Black"/>
                <a:cs typeface="Arial"/>
              </a:rPr>
              <a:t>Building Systems &amp; Infrastructure Projects</a:t>
            </a:r>
          </a:p>
          <a:p>
            <a:endParaRPr lang="en-US" dirty="0">
              <a:solidFill>
                <a:srgbClr val="0033A0"/>
              </a:solidFill>
              <a:latin typeface="Arial Black"/>
              <a:cs typeface="Arial"/>
            </a:endParaRPr>
          </a:p>
          <a:p>
            <a:endParaRPr lang="en-US" dirty="0">
              <a:solidFill>
                <a:srgbClr val="0033A0"/>
              </a:solidFill>
              <a:latin typeface="Arial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Several projects have been initiated to address needs with our utility infrastructure and specific systems within existing buildings.</a:t>
            </a:r>
            <a:endParaRPr lang="en-US" sz="20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Examples include major sanitary sewer repairs, steam and condensate line replacement, window replacements, improving HVAC systems and replacing window units in several older classroom buildings.</a:t>
            </a:r>
            <a:endParaRPr lang="en-US" sz="2000" dirty="0">
              <a:cs typeface="Helvetica"/>
            </a:endParaRPr>
          </a:p>
          <a:p>
            <a:endParaRPr lang="en-US" sz="2000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22</a:t>
            </a:fld>
            <a:endParaRPr lang="en-US" dirty="0"/>
          </a:p>
        </p:txBody>
      </p:sp>
      <p:pic>
        <p:nvPicPr>
          <p:cNvPr id="12" name="Picture 11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397AF123-B065-8A19-3ACE-2E39211B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296" y="1746848"/>
            <a:ext cx="3483394" cy="3363277"/>
          </a:xfrm>
          <a:prstGeom prst="rect">
            <a:avLst/>
          </a:prstGeom>
        </p:spPr>
      </p:pic>
      <p:pic>
        <p:nvPicPr>
          <p:cNvPr id="14" name="Picture 13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id="{EB3FB60A-E654-2227-218B-6D46BC6AF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641" y="1746848"/>
            <a:ext cx="2778678" cy="336327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08156-394D-DCF9-570F-E1ED6CCA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10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33A0"/>
                </a:solidFill>
                <a:latin typeface="Arial Black"/>
                <a:cs typeface="Arial"/>
              </a:rPr>
            </a:br>
            <a:r>
              <a:rPr lang="en-US" dirty="0">
                <a:solidFill>
                  <a:srgbClr val="0033A0"/>
                </a:solidFill>
                <a:latin typeface="Arial Black"/>
                <a:cs typeface="Arial"/>
              </a:rPr>
              <a:t>Building Systems &amp; Infrastructure Projects</a:t>
            </a:r>
          </a:p>
          <a:p>
            <a:endParaRPr lang="en-US" dirty="0">
              <a:solidFill>
                <a:srgbClr val="0033A0"/>
              </a:solidFill>
              <a:latin typeface="Arial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Helvetica"/>
                <a:cs typeface="Helvetica"/>
              </a:rPr>
              <a:t>Asset preservation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plan is to set aside $25M +/- for building systems and utility infrastructure projects for each year of the biennium.</a:t>
            </a:r>
            <a:endParaRPr lang="en-US" sz="20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budgets set aside for each of these projects have been increased by approximately 25% to account for market escalation and a tighter bid environment.</a:t>
            </a:r>
            <a:endParaRPr lang="en-US" sz="20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As budgets have increased on high priority projects, other projects will be delayed.</a:t>
            </a:r>
            <a:endParaRPr lang="en-US" sz="2000" dirty="0">
              <a:cs typeface="Helvetica"/>
            </a:endParaRPr>
          </a:p>
          <a:p>
            <a:endParaRPr lang="en-US" sz="2000" dirty="0">
              <a:cs typeface="Helvetic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85D7AAEB-B7F4-27F1-BC19-20D763A831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0707" y="2101594"/>
            <a:ext cx="3938631" cy="2918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DB9A5-8252-7036-710A-267B310F0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3" t="2372" r="4584" b="11333"/>
          <a:stretch/>
        </p:blipFill>
        <p:spPr>
          <a:xfrm>
            <a:off x="8518191" y="1605738"/>
            <a:ext cx="2831089" cy="3924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273E3-782E-99FD-7C6B-5EBD5968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3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/>
              </a:rPr>
              <a:t>QUESTIONS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E4516-D517-3844-9094-5B5A0FDAB5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AD12-4592-D74F-9CC1-53CA535AA3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8AC79E-DE72-938F-B1EA-993A891B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0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ABOUT UK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4723409" cy="4849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ffectLst/>
                <a:latin typeface="Helvetica Neue"/>
              </a:rPr>
              <a:t>UK is home to nearly</a:t>
            </a:r>
            <a:r>
              <a:rPr lang="en-US" sz="2000" dirty="0">
                <a:latin typeface="Helvetica Neue"/>
              </a:rPr>
              <a:t> 33,000 </a:t>
            </a:r>
            <a:r>
              <a:rPr lang="en-US" sz="2000" dirty="0">
                <a:effectLst/>
                <a:latin typeface="Helvetica Neue"/>
              </a:rPr>
              <a:t>students and approximately 25,000 employees, including almost 2,800 full-time faculty, and operates an annual budget of $6.2 billion.</a:t>
            </a:r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  <a:p>
            <a:r>
              <a:rPr lang="en-US" sz="2000" dirty="0">
                <a:effectLst/>
                <a:latin typeface="Helvetica Neue"/>
              </a:rPr>
              <a:t>UK is one of eight universities in the United States that has colleges of agriculture, engineering, medicine and pharmacy on a single campus, leading to groundbreaking discoveries and unique interdisciplinary collaboration.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92A928E-283C-6CAA-D08C-B1BCF145C1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027" y="1738600"/>
            <a:ext cx="6011616" cy="337813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25385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843E8-74AB-20B5-5BA0-D2345D1D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7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4723409" cy="4849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ffectLst/>
                <a:latin typeface="Helvetica Neue"/>
              </a:rPr>
              <a:t>The state’s flagship university consists of 16 academic and professional, degree-granting colleges where students can choose from more than 200 majors and degree programs at the undergraduate and graduate levels.</a:t>
            </a:r>
            <a:endParaRPr lang="en-US" sz="2000" dirty="0">
              <a:latin typeface="Helvetica Neue"/>
            </a:endParaRPr>
          </a:p>
          <a:p>
            <a:endParaRPr lang="en-US" sz="2000" dirty="0">
              <a:latin typeface="Helvetica Neue"/>
            </a:endParaRPr>
          </a:p>
          <a:p>
            <a:r>
              <a:rPr lang="en-US" sz="2000" dirty="0">
                <a:latin typeface="Helvetica"/>
                <a:cs typeface="Helvetica"/>
              </a:rPr>
              <a:t>This past fall, we had about 6,100 students — a record — enroll as first-time students. 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Our six-year graduation rate is almost 69%, more than 10 percentage points higher than it was a decade ago.</a:t>
            </a:r>
            <a:endParaRPr lang="en-US" sz="2000" dirty="0">
              <a:cs typeface="Helvetic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19627C6-5A84-247E-87F3-324B18F168F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926" y="1421518"/>
            <a:ext cx="5899108" cy="393333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25385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459DE-6E87-10EE-30FA-8CB1E627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4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RESEARCH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4723409" cy="4849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For the fourth year in a row</a:t>
            </a:r>
            <a:r>
              <a:rPr lang="en-US" sz="2000" dirty="0">
                <a:effectLst/>
                <a:latin typeface="Helvetica"/>
                <a:cs typeface="Helvetica"/>
              </a:rPr>
              <a:t>, </a:t>
            </a:r>
            <a:r>
              <a:rPr lang="en-US" sz="2000" dirty="0">
                <a:latin typeface="Helvetica"/>
                <a:cs typeface="Helvetica"/>
              </a:rPr>
              <a:t>UK earned </a:t>
            </a:r>
            <a:r>
              <a:rPr lang="en-US" sz="2000" dirty="0">
                <a:effectLst/>
                <a:latin typeface="Helvetica"/>
                <a:cs typeface="Helvetica"/>
              </a:rPr>
              <a:t>more than </a:t>
            </a:r>
            <a:r>
              <a:rPr lang="en-US" sz="2000" dirty="0">
                <a:latin typeface="Helvetica"/>
                <a:cs typeface="Helvetica"/>
              </a:rPr>
              <a:t>$400 million in grants and contracts: $452.9 million in fiscal year 2022, signifying a vibrant and deep research enterprise that is focused on our state </a:t>
            </a:r>
            <a:r>
              <a:rPr lang="en-US" sz="2000" dirty="0">
                <a:effectLst/>
                <a:latin typeface="Helvetica"/>
                <a:cs typeface="Helvetica"/>
              </a:rPr>
              <a:t>and </a:t>
            </a:r>
            <a:r>
              <a:rPr lang="en-US" sz="2000" dirty="0">
                <a:latin typeface="Helvetica"/>
                <a:cs typeface="Helvetica"/>
              </a:rPr>
              <a:t>its needs.</a:t>
            </a:r>
          </a:p>
          <a:p>
            <a:endParaRPr lang="en-US" sz="2000" dirty="0">
              <a:latin typeface="Helvetica Neue" panose="02000503000000020004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E0E983A-3003-5FBF-CEF0-14223472AA3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1" y="1500259"/>
            <a:ext cx="6037474" cy="402498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25385" y="6458197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6E656-9C39-DB26-105A-DD577553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8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HEALTH CARE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49" y="1413165"/>
            <a:ext cx="3413997" cy="39055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UK’s Albert B. Chandler Hospital was recognized for </a:t>
            </a:r>
            <a:r>
              <a:rPr lang="en-US" sz="2000" dirty="0">
                <a:effectLst/>
                <a:latin typeface="Helvetica"/>
                <a:cs typeface="Helvetica"/>
              </a:rPr>
              <a:t>the </a:t>
            </a:r>
            <a:r>
              <a:rPr lang="en-US" sz="2000" dirty="0">
                <a:latin typeface="Helvetica"/>
                <a:cs typeface="Helvetica"/>
              </a:rPr>
              <a:t>seventh year in a row as the state’s top hospital by U.S. News &amp; World Report</a:t>
            </a:r>
            <a:r>
              <a:rPr lang="en-US" sz="2000" dirty="0">
                <a:effectLst/>
                <a:latin typeface="Helvetica"/>
                <a:cs typeface="Helvetica"/>
              </a:rPr>
              <a:t>.</a:t>
            </a:r>
            <a:r>
              <a:rPr lang="en-US" sz="2000" dirty="0">
                <a:latin typeface="Helvetica"/>
                <a:cs typeface="Helvetica"/>
              </a:rPr>
              <a:t>  </a:t>
            </a:r>
            <a:endParaRPr lang="en-US" dirty="0"/>
          </a:p>
          <a:p>
            <a:endParaRPr lang="en-US" sz="2000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17CE61A-2BD0-D28A-4AED-90C0C9FC3A3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823" y="1295978"/>
            <a:ext cx="6815599" cy="454417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25385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3ABD8-0ED3-671D-1844-E1CA87F6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2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OUTREACH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373752"/>
            <a:ext cx="4762822" cy="48890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Helvetica Neue"/>
              </a:rPr>
              <a:t>The UK</a:t>
            </a:r>
            <a:r>
              <a:rPr lang="en-US" sz="2000" dirty="0">
                <a:latin typeface="Helvetica"/>
                <a:cs typeface="Helvetica"/>
              </a:rPr>
              <a:t> Cooperative Extension Service, with offices in all 120 Kentucky counties, is a valuable resource for communities across the Commonwealth.</a:t>
            </a:r>
          </a:p>
          <a:p>
            <a:r>
              <a:rPr lang="en-US" sz="2000" dirty="0">
                <a:latin typeface="Helvetica"/>
                <a:cs typeface="Helvetica"/>
              </a:rPr>
              <a:t>In the aftermath of recent natural disasters, employees in those offices stepped up, providing service and outreach to survivors and their communities. </a:t>
            </a:r>
          </a:p>
          <a:p>
            <a:endParaRPr lang="en-US" sz="2000" dirty="0">
              <a:highlight>
                <a:srgbClr val="FFFF00"/>
              </a:highlight>
              <a:cs typeface="Helvetica"/>
            </a:endParaRPr>
          </a:p>
        </p:txBody>
      </p:sp>
      <p:pic>
        <p:nvPicPr>
          <p:cNvPr id="8" name="Picture 8" descr="A picture containing text, indoor, window, person&#10;&#10;Description automatically generated">
            <a:extLst>
              <a:ext uri="{FF2B5EF4-FFF2-40B4-BE49-F238E27FC236}">
                <a16:creationId xmlns:a16="http://schemas.microsoft.com/office/drawing/2014/main" id="{9F887576-3A7C-D511-71BA-5FB916134B4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393079" y="1462097"/>
            <a:ext cx="5885659" cy="396732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13289" y="6446102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262F4-9595-593A-C88F-AFB114FC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1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B72-C1DD-4407-AB7F-8871075A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Kentucky performance funding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367AF-B533-485E-A94B-A31087883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344" y="1180797"/>
            <a:ext cx="8168231" cy="49437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Since 2017, state funds are allocated using Kentucky Performance Funding Model.</a:t>
            </a:r>
            <a:br>
              <a:rPr lang="en-US" dirty="0"/>
            </a:br>
            <a:endParaRPr lang="en-US" dirty="0"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For the public universities, the model includes 11 metrics such as bachelor’s degrees awarded, student progression and earned credit hours.</a:t>
            </a:r>
            <a:br>
              <a:rPr lang="en-US" dirty="0"/>
            </a:br>
            <a:endParaRPr lang="en-US" dirty="0"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For FY 2022-23, UK was the only university to exceed the growth of the system average for each of the 11 metrics.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0707C7F-63D6-1493-D6C4-AB3AEAC06335}"/>
              </a:ext>
            </a:extLst>
          </p:cNvPr>
          <p:cNvSpPr txBox="1">
            <a:spLocks/>
          </p:cNvSpPr>
          <p:nvPr/>
        </p:nvSpPr>
        <p:spPr>
          <a:xfrm>
            <a:off x="9913289" y="6446102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FF079-B9B5-AFBA-1A5D-3114A1B9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38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B72-C1DD-4407-AB7F-8871075A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</a:rPr>
              <a:t>Current construction environment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367AF-B533-485E-A94B-A31087883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82" y="810894"/>
            <a:ext cx="9455493" cy="59869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Procurement Lead Times </a:t>
            </a:r>
            <a:endParaRPr lang="en-US" dirty="0">
              <a:solidFill>
                <a:schemeClr val="tx1"/>
              </a:solidFill>
              <a:cs typeface="Helvetica"/>
            </a:endParaRPr>
          </a:p>
          <a:p>
            <a:pPr marL="1085215" lvl="1" indent="-34226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Unprecedented orders in 2022 have caused manufacturers significant delays in filling orders. To manage this, we have been utilizing early procurement packages for these long-lead items. The result, however, is that it takes longer to complete a construction project, which leads to increased overall costs.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Helvetica Neue"/>
              <a:cs typeface="Helvetica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Skilled Trade Shortages</a:t>
            </a:r>
          </a:p>
          <a:p>
            <a:pPr marL="1257300" lvl="1" indent="-342900">
              <a:lnSpc>
                <a:spcPct val="100000"/>
              </a:lnSpc>
              <a:spcBef>
                <a:spcPts val="0"/>
              </a:spcBef>
              <a:buFont typeface="Arial" pitchFamily="2" charset="2"/>
              <a:buChar char="•"/>
            </a:pP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In combination with the high level of construction activity in the state, skilled trade </a:t>
            </a:r>
            <a:r>
              <a:rPr lang="en-US">
                <a:solidFill>
                  <a:schemeClr val="tx1"/>
                </a:solidFill>
                <a:latin typeface="Helvetica Neue"/>
                <a:cs typeface="Helvetica"/>
              </a:rPr>
              <a:t>shortages have </a:t>
            </a: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caused trade contractors to be more selective in the work that they perform. This results in a decrease in the competition for trade packages. Less competition results in higher costs.</a:t>
            </a:r>
            <a:endParaRPr lang="en-US" dirty="0">
              <a:solidFill>
                <a:schemeClr val="tx1"/>
              </a:solidFill>
              <a:cs typeface="Helvetica"/>
            </a:endParaRPr>
          </a:p>
          <a:p>
            <a:pPr marL="9144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Helvetica Neue"/>
              <a:cs typeface="Helvetica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Inflation/Escalation</a:t>
            </a:r>
          </a:p>
          <a:p>
            <a:pPr marL="1257300" lvl="1" indent="-342900">
              <a:lnSpc>
                <a:spcPct val="100000"/>
              </a:lnSpc>
              <a:spcBef>
                <a:spcPts val="0"/>
              </a:spcBef>
              <a:buFont typeface="Arial" pitchFamily="2" charset="2"/>
              <a:buChar char="•"/>
            </a:pPr>
            <a:r>
              <a:rPr lang="en-US" dirty="0">
                <a:solidFill>
                  <a:schemeClr val="tx1"/>
                </a:solidFill>
                <a:latin typeface="Helvetica Neue"/>
                <a:cs typeface="Helvetica"/>
              </a:rPr>
              <a:t>While inflation seems to be leveling off somewhat overall, the material costs associated with construction remain high and are still increasing, albeit at a slower rate than in the past year and a half. We are mitigating this by including a “Volatility Contingency” in our project budgets upwards of 30%. We are also implementing a “design to 90%” strategy early on with the design teams.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Helvetica Neue"/>
              <a:cs typeface="Helvetica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0707C7F-63D6-1493-D6C4-AB3AEAC06335}"/>
              </a:ext>
            </a:extLst>
          </p:cNvPr>
          <p:cNvSpPr txBox="1">
            <a:spLocks/>
          </p:cNvSpPr>
          <p:nvPr/>
        </p:nvSpPr>
        <p:spPr>
          <a:xfrm>
            <a:off x="9913289" y="6446102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16B8CB-D56F-2744-807F-154426EF1DF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BA424-9DEA-C685-6478-41D3F371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17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 Brand Color Set">
      <a:dk1>
        <a:srgbClr val="0033A0"/>
      </a:dk1>
      <a:lt1>
        <a:srgbClr val="FFFFFF"/>
      </a:lt1>
      <a:dk2>
        <a:srgbClr val="1B365D"/>
      </a:dk2>
      <a:lt2>
        <a:srgbClr val="DCDDDE"/>
      </a:lt2>
      <a:accent1>
        <a:srgbClr val="1E8AFF"/>
      </a:accent1>
      <a:accent2>
        <a:srgbClr val="FFA360"/>
      </a:accent2>
      <a:accent3>
        <a:srgbClr val="4CBCC0"/>
      </a:accent3>
      <a:accent4>
        <a:srgbClr val="FFC000"/>
      </a:accent4>
      <a:accent5>
        <a:srgbClr val="B1C9E8"/>
      </a:accent5>
      <a:accent6>
        <a:srgbClr val="D6D2C3"/>
      </a:accent6>
      <a:hlink>
        <a:srgbClr val="0C3AA7"/>
      </a:hlink>
      <a:folHlink>
        <a:srgbClr val="2247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 Blue Speckle PowerPoint Template 16x9" id="{EDD7F30A-B8B4-7543-86C7-2433AB860907}" vid="{91E28251-BC54-7142-9F53-A4C9FF9332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925F4095429440BC609009F71735FF" ma:contentTypeVersion="15" ma:contentTypeDescription="Create a new document." ma:contentTypeScope="" ma:versionID="3dc5bdd44d7870f069831f8d47a7d1ab">
  <xsd:schema xmlns:xsd="http://www.w3.org/2001/XMLSchema" xmlns:xs="http://www.w3.org/2001/XMLSchema" xmlns:p="http://schemas.microsoft.com/office/2006/metadata/properties" xmlns:ns2="250830d7-d285-437d-a9f7-a0ddb4dc4ed7" xmlns:ns3="e44c55b5-2ae3-4e02-9037-93bbf4f04ab0" targetNamespace="http://schemas.microsoft.com/office/2006/metadata/properties" ma:root="true" ma:fieldsID="de91f17224d1148a311e160c4f530952" ns2:_="" ns3:_="">
    <xsd:import namespace="250830d7-d285-437d-a9f7-a0ddb4dc4ed7"/>
    <xsd:import namespace="e44c55b5-2ae3-4e02-9037-93bbf4f04a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830d7-d285-437d-a9f7-a0ddb4dc4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560d88b-9459-45c3-8a30-9c03b99f5b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c55b5-2ae3-4e02-9037-93bbf4f04ab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b79cde5-53eb-4fad-8b59-a4e469986689}" ma:internalName="TaxCatchAll" ma:showField="CatchAllData" ma:web="e44c55b5-2ae3-4e02-9037-93bbf4f04a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0830d7-d285-437d-a9f7-a0ddb4dc4ed7">
      <Terms xmlns="http://schemas.microsoft.com/office/infopath/2007/PartnerControls"/>
    </lcf76f155ced4ddcb4097134ff3c332f>
    <TaxCatchAll xmlns="e44c55b5-2ae3-4e02-9037-93bbf4f04ab0" xsi:nil="true"/>
  </documentManagement>
</p:properties>
</file>

<file path=customXml/itemProps1.xml><?xml version="1.0" encoding="utf-8"?>
<ds:datastoreItem xmlns:ds="http://schemas.openxmlformats.org/officeDocument/2006/customXml" ds:itemID="{B01C0023-724F-4D54-B868-B6C4CC669A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31B419-86A0-498C-9284-B274CCC9CDA1}">
  <ds:schemaRefs>
    <ds:schemaRef ds:uri="250830d7-d285-437d-a9f7-a0ddb4dc4ed7"/>
    <ds:schemaRef ds:uri="e44c55b5-2ae3-4e02-9037-93bbf4f04a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BC5D49-506A-49E4-AF62-71CCD42EC632}">
  <ds:schemaRefs>
    <ds:schemaRef ds:uri="250830d7-d285-437d-a9f7-a0ddb4dc4ed7"/>
    <ds:schemaRef ds:uri="e44c55b5-2ae3-4e02-9037-93bbf4f04ab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1721</Words>
  <Application>Microsoft Office PowerPoint</Application>
  <PresentationFormat>Widescreen</PresentationFormat>
  <Paragraphs>168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Arial,Sans-Serif</vt:lpstr>
      <vt:lpstr>Blackbike</vt:lpstr>
      <vt:lpstr>Calibri</vt:lpstr>
      <vt:lpstr>Helvetica</vt:lpstr>
      <vt:lpstr>Helvetica Neue</vt:lpstr>
      <vt:lpstr>Wingdings</vt:lpstr>
      <vt:lpstr>Office Theme</vt:lpstr>
      <vt:lpstr>University of Kentucky</vt:lpstr>
      <vt:lpstr>The University of Kentucky</vt:lpstr>
      <vt:lpstr>ABOUT UK</vt:lpstr>
      <vt:lpstr>Academics</vt:lpstr>
      <vt:lpstr>RESEARCH</vt:lpstr>
      <vt:lpstr>HEALTH CARE</vt:lpstr>
      <vt:lpstr>OUTREACH</vt:lpstr>
      <vt:lpstr>Kentucky performance funding model</vt:lpstr>
      <vt:lpstr>Current construction environment</vt:lpstr>
      <vt:lpstr>Health Education Building legislative authorization</vt:lpstr>
      <vt:lpstr>Health Education Building</vt:lpstr>
      <vt:lpstr>HEALTH EDUCATION BUILDING</vt:lpstr>
      <vt:lpstr>PowerPoint Presentation</vt:lpstr>
      <vt:lpstr>PowerPoint Presentation</vt:lpstr>
      <vt:lpstr>PowerPoint Presentation</vt:lpstr>
      <vt:lpstr>Multi-disciplinary science building – 5th floor</vt:lpstr>
      <vt:lpstr>Multi-disciplinary science building – 5th floor</vt:lpstr>
      <vt:lpstr>White hall classroom building</vt:lpstr>
      <vt:lpstr>White hall classroom building</vt:lpstr>
      <vt:lpstr>  Pence Hall  </vt:lpstr>
      <vt:lpstr>  Pence Hall  </vt:lpstr>
      <vt:lpstr>  Building Systems &amp; Infrastructure Projects  </vt:lpstr>
      <vt:lpstr> Building Systems &amp; Infrastructure Projects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Woodson, Sally</dc:creator>
  <cp:lastModifiedBy>Martin, Angela S.</cp:lastModifiedBy>
  <cp:revision>5</cp:revision>
  <dcterms:created xsi:type="dcterms:W3CDTF">2023-02-03T14:16:19Z</dcterms:created>
  <dcterms:modified xsi:type="dcterms:W3CDTF">2023-02-14T13:04:01Z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0x01010099925F4095429440BC609009F71735FF</vt:lpwstr>
  </property>
  <property fmtid="{D5CDD505-2E9C-101B-9397-08002B2CF9AE}" pid="3" name="MediaServiceImageTags">
    <vt:lpwstr/>
  </property>
</Properties>
</file>