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ff0497905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ff049790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ecf15a84f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ecf15a84f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400">
                <a:solidFill>
                  <a:schemeClr val="dk1"/>
                </a:solidFill>
              </a:rPr>
              <a:t>Two roof projects, Rowlette and Powell, are complete and came in under budget but still with similar volatility seen in other project concepts and with higher costs than if completed in the recent past.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4577949c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f4577949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ecf15a84f_7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ecf15a84f_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4577949c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f4577949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eecf15a84f_7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eecf15a84f_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ecf15a84f_7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ecf15a84f_7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128a3ef5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128a3ef5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f4577949c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f4577949c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0ff049790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0ff049790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125fc2a841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125fc2a841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25fc2a841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25fc2a84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ff0497905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ff049790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ff049790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0ff049790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ecf15a84f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eecf15a84f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ecf15a84f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ecf15a84f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ecf15a84f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ecf15a84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92463" y="-108912"/>
            <a:ext cx="9528922" cy="5361325"/>
          </a:xfrm>
          <a:prstGeom prst="rect">
            <a:avLst/>
          </a:prstGeom>
          <a:noFill/>
          <a:ln>
            <a:noFill/>
          </a:ln>
        </p:spPr>
      </p:pic>
      <p:pic>
        <p:nvPicPr>
          <p:cNvPr id="55" name="Google Shape;55;p13"/>
          <p:cNvPicPr preferRelativeResize="0"/>
          <p:nvPr/>
        </p:nvPicPr>
        <p:blipFill>
          <a:blip r:embed="rId4">
            <a:alphaModFix/>
          </a:blip>
          <a:stretch>
            <a:fillRect/>
          </a:stretch>
        </p:blipFill>
        <p:spPr>
          <a:xfrm>
            <a:off x="1020175" y="2290525"/>
            <a:ext cx="2550874" cy="808275"/>
          </a:xfrm>
          <a:prstGeom prst="rect">
            <a:avLst/>
          </a:prstGeom>
          <a:noFill/>
          <a:ln>
            <a:noFill/>
          </a:ln>
        </p:spPr>
      </p:pic>
      <p:sp>
        <p:nvSpPr>
          <p:cNvPr id="56" name="Google Shape;56;p13"/>
          <p:cNvSpPr txBox="1"/>
          <p:nvPr/>
        </p:nvSpPr>
        <p:spPr>
          <a:xfrm>
            <a:off x="889000" y="3098800"/>
            <a:ext cx="65169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FFFFFF"/>
                </a:solidFill>
                <a:latin typeface="Avenir"/>
                <a:ea typeface="Avenir"/>
                <a:cs typeface="Avenir"/>
                <a:sym typeface="Avenir"/>
              </a:rPr>
              <a:t>EASTERN KENTUCKY UNIVERSITY</a:t>
            </a:r>
            <a:endParaRPr sz="1800" b="1">
              <a:solidFill>
                <a:srgbClr val="FFFFFF"/>
              </a:solidFill>
              <a:latin typeface="Avenir"/>
              <a:ea typeface="Avenir"/>
              <a:cs typeface="Avenir"/>
              <a:sym typeface="Avenir"/>
            </a:endParaRPr>
          </a:p>
        </p:txBody>
      </p:sp>
      <p:sp>
        <p:nvSpPr>
          <p:cNvPr id="57" name="Google Shape;57;p13"/>
          <p:cNvSpPr txBox="1"/>
          <p:nvPr/>
        </p:nvSpPr>
        <p:spPr>
          <a:xfrm>
            <a:off x="889000" y="3418775"/>
            <a:ext cx="21354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FFFFFF"/>
                </a:solidFill>
                <a:latin typeface="Avenir"/>
                <a:ea typeface="Avenir"/>
                <a:cs typeface="Avenir"/>
                <a:sym typeface="Avenir"/>
              </a:rPr>
              <a:t>MARCH 9, 2023</a:t>
            </a:r>
            <a:endParaRPr sz="1200">
              <a:solidFill>
                <a:srgbClr val="FFFFFF"/>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0785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4A171F"/>
                </a:solidFill>
                <a:latin typeface="Avenir"/>
                <a:ea typeface="Avenir"/>
                <a:cs typeface="Avenir"/>
                <a:sym typeface="Avenir"/>
              </a:rPr>
              <a:t>Roof Project - Rowlett</a:t>
            </a:r>
            <a:endParaRPr sz="4000" b="1">
              <a:solidFill>
                <a:srgbClr val="4A171F"/>
              </a:solidFill>
              <a:latin typeface="Avenir"/>
              <a:ea typeface="Avenir"/>
              <a:cs typeface="Avenir"/>
              <a:sym typeface="Avenir"/>
            </a:endParaRPr>
          </a:p>
        </p:txBody>
      </p:sp>
      <p:sp>
        <p:nvSpPr>
          <p:cNvPr id="131" name="Google Shape;131;p22"/>
          <p:cNvSpPr txBox="1"/>
          <p:nvPr/>
        </p:nvSpPr>
        <p:spPr>
          <a:xfrm>
            <a:off x="5346175" y="1304600"/>
            <a:ext cx="39108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4A171F"/>
                </a:solidFill>
                <a:latin typeface="Avenir"/>
                <a:ea typeface="Avenir"/>
                <a:cs typeface="Avenir"/>
                <a:sym typeface="Avenir"/>
              </a:rPr>
              <a:t>  </a:t>
            </a:r>
            <a:r>
              <a:rPr lang="en" sz="2000">
                <a:solidFill>
                  <a:srgbClr val="4A171F"/>
                </a:solidFill>
                <a:latin typeface="Avenir"/>
                <a:ea typeface="Avenir"/>
                <a:cs typeface="Avenir"/>
                <a:sym typeface="Avenir"/>
              </a:rPr>
              <a:t>The Rowlett Building houses:</a:t>
            </a:r>
            <a:endParaRPr sz="2000">
              <a:solidFill>
                <a:srgbClr val="4A171F"/>
              </a:solidFill>
              <a:latin typeface="Avenir"/>
              <a:ea typeface="Avenir"/>
              <a:cs typeface="Avenir"/>
              <a:sym typeface="Avenir"/>
            </a:endParaRPr>
          </a:p>
          <a:p>
            <a:pPr marL="0" lvl="0" indent="0" algn="l" rtl="0">
              <a:spcBef>
                <a:spcPts val="0"/>
              </a:spcBef>
              <a:spcAft>
                <a:spcPts val="0"/>
              </a:spcAft>
              <a:buNone/>
            </a:pPr>
            <a:endParaRPr sz="2000">
              <a:solidFill>
                <a:srgbClr val="4A171F"/>
              </a:solidFill>
              <a:latin typeface="Avenir"/>
              <a:ea typeface="Avenir"/>
              <a:cs typeface="Avenir"/>
              <a:sym typeface="Avenir"/>
            </a:endParaRPr>
          </a:p>
          <a:p>
            <a:pPr marL="457200" lvl="0" indent="-355600" algn="l" rtl="0">
              <a:spcBef>
                <a:spcPts val="0"/>
              </a:spcBef>
              <a:spcAft>
                <a:spcPts val="0"/>
              </a:spcAft>
              <a:buClr>
                <a:srgbClr val="4A171F"/>
              </a:buClr>
              <a:buSzPts val="2000"/>
              <a:buFont typeface="Avenir"/>
              <a:buChar char="●"/>
            </a:pPr>
            <a:r>
              <a:rPr lang="en" sz="2000">
                <a:solidFill>
                  <a:srgbClr val="4A171F"/>
                </a:solidFill>
                <a:latin typeface="Avenir"/>
                <a:ea typeface="Avenir"/>
                <a:cs typeface="Avenir"/>
                <a:sym typeface="Avenir"/>
              </a:rPr>
              <a:t>A portion of the College of Health Sciences</a:t>
            </a:r>
            <a:endParaRPr sz="2000">
              <a:solidFill>
                <a:srgbClr val="4A171F"/>
              </a:solidFill>
              <a:latin typeface="Avenir"/>
              <a:ea typeface="Avenir"/>
              <a:cs typeface="Avenir"/>
              <a:sym typeface="Avenir"/>
            </a:endParaRPr>
          </a:p>
          <a:p>
            <a:pPr marL="457200" lvl="0" indent="-355600" algn="l" rtl="0">
              <a:spcBef>
                <a:spcPts val="0"/>
              </a:spcBef>
              <a:spcAft>
                <a:spcPts val="0"/>
              </a:spcAft>
              <a:buClr>
                <a:srgbClr val="4A171F"/>
              </a:buClr>
              <a:buSzPts val="2000"/>
              <a:buFont typeface="Avenir"/>
              <a:buChar char="●"/>
            </a:pPr>
            <a:r>
              <a:rPr lang="en" sz="2000">
                <a:solidFill>
                  <a:srgbClr val="4A171F"/>
                </a:solidFill>
                <a:latin typeface="Avenir"/>
                <a:ea typeface="Avenir"/>
                <a:cs typeface="Avenir"/>
                <a:sym typeface="Avenir"/>
              </a:rPr>
              <a:t>Classrooms for 500 students </a:t>
            </a:r>
            <a:endParaRPr sz="2000">
              <a:solidFill>
                <a:srgbClr val="4A171F"/>
              </a:solidFill>
              <a:latin typeface="Avenir"/>
              <a:ea typeface="Avenir"/>
              <a:cs typeface="Avenir"/>
              <a:sym typeface="Avenir"/>
            </a:endParaRPr>
          </a:p>
          <a:p>
            <a:pPr marL="457200" lvl="0" indent="-355600" algn="l" rtl="0">
              <a:spcBef>
                <a:spcPts val="0"/>
              </a:spcBef>
              <a:spcAft>
                <a:spcPts val="0"/>
              </a:spcAft>
              <a:buClr>
                <a:srgbClr val="4A171F"/>
              </a:buClr>
              <a:buSzPts val="2000"/>
              <a:buFont typeface="Avenir"/>
              <a:buChar char="●"/>
            </a:pPr>
            <a:r>
              <a:rPr lang="en" sz="2000">
                <a:solidFill>
                  <a:srgbClr val="4A171F"/>
                </a:solidFill>
                <a:latin typeface="Avenir"/>
                <a:ea typeface="Avenir"/>
                <a:cs typeface="Avenir"/>
                <a:sym typeface="Avenir"/>
              </a:rPr>
              <a:t>Student Health Clinic, serving 3,500 students each semester.</a:t>
            </a:r>
            <a:endParaRPr sz="2000">
              <a:solidFill>
                <a:srgbClr val="4A171F"/>
              </a:solidFill>
              <a:latin typeface="Avenir"/>
              <a:ea typeface="Avenir"/>
              <a:cs typeface="Avenir"/>
              <a:sym typeface="Avenir"/>
            </a:endParaRPr>
          </a:p>
        </p:txBody>
      </p:sp>
      <p:pic>
        <p:nvPicPr>
          <p:cNvPr id="132" name="Google Shape;132;p22"/>
          <p:cNvPicPr preferRelativeResize="0"/>
          <p:nvPr/>
        </p:nvPicPr>
        <p:blipFill>
          <a:blip r:embed="rId3">
            <a:alphaModFix/>
          </a:blip>
          <a:stretch>
            <a:fillRect/>
          </a:stretch>
        </p:blipFill>
        <p:spPr>
          <a:xfrm>
            <a:off x="-192474" y="-108900"/>
            <a:ext cx="1999025" cy="5361325"/>
          </a:xfrm>
          <a:prstGeom prst="rect">
            <a:avLst/>
          </a:prstGeom>
          <a:noFill/>
          <a:ln>
            <a:noFill/>
          </a:ln>
        </p:spPr>
      </p:pic>
      <p:pic>
        <p:nvPicPr>
          <p:cNvPr id="133" name="Google Shape;133;p22"/>
          <p:cNvPicPr preferRelativeResize="0"/>
          <p:nvPr/>
        </p:nvPicPr>
        <p:blipFill rotWithShape="1">
          <a:blip r:embed="rId4">
            <a:alphaModFix/>
          </a:blip>
          <a:srcRect l="6867" t="8557" r="6634" b="10022"/>
          <a:stretch/>
        </p:blipFill>
        <p:spPr>
          <a:xfrm>
            <a:off x="186300" y="1442887"/>
            <a:ext cx="5325650" cy="28173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299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solidFill>
                  <a:srgbClr val="4A171F"/>
                </a:solidFill>
                <a:latin typeface="Avenir"/>
                <a:ea typeface="Avenir"/>
                <a:cs typeface="Avenir"/>
                <a:sym typeface="Avenir"/>
              </a:rPr>
              <a:t>Roof Project - Powell Student Center</a:t>
            </a:r>
            <a:endParaRPr sz="3900" b="1">
              <a:solidFill>
                <a:srgbClr val="4A171F"/>
              </a:solidFill>
              <a:latin typeface="Avenir"/>
              <a:ea typeface="Avenir"/>
              <a:cs typeface="Avenir"/>
              <a:sym typeface="Avenir"/>
            </a:endParaRPr>
          </a:p>
        </p:txBody>
      </p:sp>
      <p:sp>
        <p:nvSpPr>
          <p:cNvPr id="139" name="Google Shape;139;p23"/>
          <p:cNvSpPr txBox="1"/>
          <p:nvPr/>
        </p:nvSpPr>
        <p:spPr>
          <a:xfrm>
            <a:off x="235500" y="1233050"/>
            <a:ext cx="4200600" cy="32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4A171F"/>
                </a:solidFill>
                <a:latin typeface="Avenir"/>
                <a:ea typeface="Avenir"/>
                <a:cs typeface="Avenir"/>
                <a:sym typeface="Avenir"/>
              </a:rPr>
              <a:t>The Powell Student Center houses:</a:t>
            </a:r>
            <a:endParaRPr sz="2000">
              <a:solidFill>
                <a:srgbClr val="4A171F"/>
              </a:solidFill>
              <a:latin typeface="Avenir"/>
              <a:ea typeface="Avenir"/>
              <a:cs typeface="Avenir"/>
              <a:sym typeface="Avenir"/>
            </a:endParaRPr>
          </a:p>
          <a:p>
            <a:pPr marL="0" lvl="0" indent="0" algn="l" rtl="0">
              <a:spcBef>
                <a:spcPts val="0"/>
              </a:spcBef>
              <a:spcAft>
                <a:spcPts val="0"/>
              </a:spcAft>
              <a:buNone/>
            </a:pPr>
            <a:endParaRPr sz="700">
              <a:solidFill>
                <a:srgbClr val="4A171F"/>
              </a:solidFill>
              <a:latin typeface="Avenir"/>
              <a:ea typeface="Avenir"/>
              <a:cs typeface="Avenir"/>
              <a:sym typeface="Avenir"/>
            </a:endParaRPr>
          </a:p>
          <a:p>
            <a:pPr marL="457200" lvl="0" indent="-222250" algn="l" rtl="0">
              <a:spcBef>
                <a:spcPts val="0"/>
              </a:spcBef>
              <a:spcAft>
                <a:spcPts val="0"/>
              </a:spcAft>
              <a:buClr>
                <a:srgbClr val="4A171F"/>
              </a:buClr>
              <a:buSzPts val="1700"/>
              <a:buFont typeface="Avenir"/>
              <a:buChar char="●"/>
            </a:pPr>
            <a:r>
              <a:rPr lang="en" sz="2000">
                <a:solidFill>
                  <a:srgbClr val="4A171F"/>
                </a:solidFill>
                <a:latin typeface="Avenir"/>
                <a:ea typeface="Avenir"/>
                <a:cs typeface="Avenir"/>
                <a:sym typeface="Avenir"/>
              </a:rPr>
              <a:t>Student Life</a:t>
            </a:r>
            <a:endParaRPr sz="2000">
              <a:solidFill>
                <a:srgbClr val="4A171F"/>
              </a:solidFill>
              <a:latin typeface="Avenir"/>
              <a:ea typeface="Avenir"/>
              <a:cs typeface="Avenir"/>
              <a:sym typeface="Avenir"/>
            </a:endParaRPr>
          </a:p>
          <a:p>
            <a:pPr marL="457200" lvl="0" indent="-222250" algn="l" rtl="0">
              <a:spcBef>
                <a:spcPts val="0"/>
              </a:spcBef>
              <a:spcAft>
                <a:spcPts val="0"/>
              </a:spcAft>
              <a:buClr>
                <a:srgbClr val="4A171F"/>
              </a:buClr>
              <a:buSzPts val="1700"/>
              <a:buFont typeface="Avenir"/>
              <a:buChar char="●"/>
            </a:pPr>
            <a:r>
              <a:rPr lang="en" sz="2000">
                <a:solidFill>
                  <a:srgbClr val="4A171F"/>
                </a:solidFill>
                <a:latin typeface="Avenir"/>
                <a:ea typeface="Avenir"/>
                <a:cs typeface="Avenir"/>
                <a:sym typeface="Avenir"/>
              </a:rPr>
              <a:t>Veterans Affairs </a:t>
            </a:r>
            <a:endParaRPr sz="2000">
              <a:solidFill>
                <a:srgbClr val="4A171F"/>
              </a:solidFill>
              <a:latin typeface="Avenir"/>
              <a:ea typeface="Avenir"/>
              <a:cs typeface="Avenir"/>
              <a:sym typeface="Avenir"/>
            </a:endParaRPr>
          </a:p>
          <a:p>
            <a:pPr marL="457200" lvl="0" indent="-222250" algn="l" rtl="0">
              <a:spcBef>
                <a:spcPts val="0"/>
              </a:spcBef>
              <a:spcAft>
                <a:spcPts val="0"/>
              </a:spcAft>
              <a:buClr>
                <a:srgbClr val="4A171F"/>
              </a:buClr>
              <a:buSzPts val="1700"/>
              <a:buFont typeface="Avenir"/>
              <a:buChar char="●"/>
            </a:pPr>
            <a:r>
              <a:rPr lang="en" sz="2000">
                <a:solidFill>
                  <a:srgbClr val="4A171F"/>
                </a:solidFill>
                <a:latin typeface="Avenir"/>
                <a:ea typeface="Avenir"/>
                <a:cs typeface="Avenir"/>
                <a:sym typeface="Avenir"/>
              </a:rPr>
              <a:t>Student Government Assoc</a:t>
            </a:r>
            <a:endParaRPr sz="2000">
              <a:solidFill>
                <a:srgbClr val="4A171F"/>
              </a:solidFill>
              <a:latin typeface="Avenir"/>
              <a:ea typeface="Avenir"/>
              <a:cs typeface="Avenir"/>
              <a:sym typeface="Avenir"/>
            </a:endParaRPr>
          </a:p>
          <a:p>
            <a:pPr marL="457200" lvl="0" indent="-222250" algn="l" rtl="0">
              <a:spcBef>
                <a:spcPts val="0"/>
              </a:spcBef>
              <a:spcAft>
                <a:spcPts val="0"/>
              </a:spcAft>
              <a:buClr>
                <a:srgbClr val="4A171F"/>
              </a:buClr>
              <a:buSzPts val="1700"/>
              <a:buFont typeface="Avenir"/>
              <a:buChar char="●"/>
            </a:pPr>
            <a:r>
              <a:rPr lang="en" sz="2000">
                <a:solidFill>
                  <a:srgbClr val="4A171F"/>
                </a:solidFill>
                <a:latin typeface="Avenir"/>
                <a:ea typeface="Avenir"/>
                <a:cs typeface="Avenir"/>
                <a:sym typeface="Avenir"/>
              </a:rPr>
              <a:t>Classrooms</a:t>
            </a:r>
            <a:endParaRPr sz="2000">
              <a:solidFill>
                <a:srgbClr val="4A171F"/>
              </a:solidFill>
              <a:latin typeface="Avenir"/>
              <a:ea typeface="Avenir"/>
              <a:cs typeface="Avenir"/>
              <a:sym typeface="Avenir"/>
            </a:endParaRPr>
          </a:p>
          <a:p>
            <a:pPr marL="457200" lvl="0" indent="-222250" algn="l" rtl="0">
              <a:spcBef>
                <a:spcPts val="0"/>
              </a:spcBef>
              <a:spcAft>
                <a:spcPts val="0"/>
              </a:spcAft>
              <a:buClr>
                <a:srgbClr val="4A171F"/>
              </a:buClr>
              <a:buSzPts val="1700"/>
              <a:buFont typeface="Avenir"/>
              <a:buChar char="●"/>
            </a:pPr>
            <a:r>
              <a:rPr lang="en" sz="2000">
                <a:solidFill>
                  <a:srgbClr val="4A171F"/>
                </a:solidFill>
                <a:latin typeface="Avenir"/>
                <a:ea typeface="Avenir"/>
                <a:cs typeface="Avenir"/>
                <a:sym typeface="Avenir"/>
              </a:rPr>
              <a:t>Gathering/study spaces</a:t>
            </a:r>
            <a:endParaRPr sz="2000">
              <a:solidFill>
                <a:srgbClr val="4A171F"/>
              </a:solidFill>
              <a:latin typeface="Avenir"/>
              <a:ea typeface="Avenir"/>
              <a:cs typeface="Avenir"/>
              <a:sym typeface="Avenir"/>
            </a:endParaRPr>
          </a:p>
          <a:p>
            <a:pPr marL="457200" lvl="0" indent="-241300" algn="l" rtl="0">
              <a:spcBef>
                <a:spcPts val="0"/>
              </a:spcBef>
              <a:spcAft>
                <a:spcPts val="0"/>
              </a:spcAft>
              <a:buClr>
                <a:srgbClr val="4A171F"/>
              </a:buClr>
              <a:buSzPts val="2000"/>
              <a:buFont typeface="Avenir"/>
              <a:buChar char="●"/>
            </a:pPr>
            <a:r>
              <a:rPr lang="en" sz="2000">
                <a:solidFill>
                  <a:srgbClr val="4A171F"/>
                </a:solidFill>
                <a:latin typeface="Avenir"/>
                <a:ea typeface="Avenir"/>
                <a:cs typeface="Avenir"/>
                <a:sym typeface="Avenir"/>
              </a:rPr>
              <a:t>EKU Bookstore</a:t>
            </a:r>
            <a:endParaRPr sz="2000">
              <a:solidFill>
                <a:srgbClr val="4A171F"/>
              </a:solidFill>
              <a:latin typeface="Avenir"/>
              <a:ea typeface="Avenir"/>
              <a:cs typeface="Avenir"/>
              <a:sym typeface="Avenir"/>
            </a:endParaRPr>
          </a:p>
          <a:p>
            <a:pPr marL="457200" lvl="0" indent="-241300" algn="l" rtl="0">
              <a:spcBef>
                <a:spcPts val="0"/>
              </a:spcBef>
              <a:spcAft>
                <a:spcPts val="0"/>
              </a:spcAft>
              <a:buClr>
                <a:srgbClr val="4A171F"/>
              </a:buClr>
              <a:buSzPts val="2000"/>
              <a:buFont typeface="Avenir"/>
              <a:buChar char="●"/>
            </a:pPr>
            <a:r>
              <a:rPr lang="en" sz="2000">
                <a:solidFill>
                  <a:srgbClr val="4A171F"/>
                </a:solidFill>
                <a:latin typeface="Avenir"/>
                <a:ea typeface="Avenir"/>
                <a:cs typeface="Avenir"/>
                <a:sym typeface="Avenir"/>
              </a:rPr>
              <a:t>Dining venues</a:t>
            </a:r>
            <a:endParaRPr sz="2000">
              <a:solidFill>
                <a:srgbClr val="4A171F"/>
              </a:solidFill>
              <a:latin typeface="Avenir"/>
              <a:ea typeface="Avenir"/>
              <a:cs typeface="Avenir"/>
              <a:sym typeface="Avenir"/>
            </a:endParaRPr>
          </a:p>
          <a:p>
            <a:pPr marL="0" lvl="0" indent="0" algn="l" rtl="0">
              <a:spcBef>
                <a:spcPts val="0"/>
              </a:spcBef>
              <a:spcAft>
                <a:spcPts val="0"/>
              </a:spcAft>
              <a:buNone/>
            </a:pPr>
            <a:endParaRPr>
              <a:solidFill>
                <a:srgbClr val="4A171F"/>
              </a:solidFill>
              <a:latin typeface="Avenir"/>
              <a:ea typeface="Avenir"/>
              <a:cs typeface="Avenir"/>
              <a:sym typeface="Avenir"/>
            </a:endParaRPr>
          </a:p>
          <a:p>
            <a:pPr marL="0" lvl="0" indent="0" algn="l" rtl="0">
              <a:spcBef>
                <a:spcPts val="0"/>
              </a:spcBef>
              <a:spcAft>
                <a:spcPts val="0"/>
              </a:spcAft>
              <a:buNone/>
            </a:pPr>
            <a:endParaRPr sz="2000">
              <a:solidFill>
                <a:srgbClr val="4A171F"/>
              </a:solidFill>
              <a:latin typeface="Avenir"/>
              <a:ea typeface="Avenir"/>
              <a:cs typeface="Avenir"/>
              <a:sym typeface="Avenir"/>
            </a:endParaRPr>
          </a:p>
        </p:txBody>
      </p:sp>
      <p:pic>
        <p:nvPicPr>
          <p:cNvPr id="140" name="Google Shape;140;p23"/>
          <p:cNvPicPr preferRelativeResize="0"/>
          <p:nvPr/>
        </p:nvPicPr>
        <p:blipFill>
          <a:blip r:embed="rId3">
            <a:alphaModFix/>
          </a:blip>
          <a:stretch>
            <a:fillRect/>
          </a:stretch>
        </p:blipFill>
        <p:spPr>
          <a:xfrm>
            <a:off x="5231900" y="1580000"/>
            <a:ext cx="3811298" cy="3032799"/>
          </a:xfrm>
          <a:prstGeom prst="rect">
            <a:avLst/>
          </a:prstGeom>
          <a:noFill/>
          <a:ln>
            <a:noFill/>
          </a:ln>
        </p:spPr>
      </p:pic>
      <p:pic>
        <p:nvPicPr>
          <p:cNvPr id="141" name="Google Shape;141;p23"/>
          <p:cNvPicPr preferRelativeResize="0"/>
          <p:nvPr/>
        </p:nvPicPr>
        <p:blipFill rotWithShape="1">
          <a:blip r:embed="rId4">
            <a:alphaModFix/>
          </a:blip>
          <a:srcRect l="8134" t="2812" r="14687" b="4060"/>
          <a:stretch/>
        </p:blipFill>
        <p:spPr>
          <a:xfrm>
            <a:off x="4436100" y="1233050"/>
            <a:ext cx="4472402" cy="3032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rotWithShape="1">
          <a:blip r:embed="rId3">
            <a:alphaModFix/>
          </a:blip>
          <a:srcRect l="18573"/>
          <a:stretch/>
        </p:blipFill>
        <p:spPr>
          <a:xfrm>
            <a:off x="3102000" y="172325"/>
            <a:ext cx="5882701" cy="4818801"/>
          </a:xfrm>
          <a:prstGeom prst="rect">
            <a:avLst/>
          </a:prstGeom>
          <a:noFill/>
          <a:ln>
            <a:noFill/>
          </a:ln>
        </p:spPr>
      </p:pic>
      <p:pic>
        <p:nvPicPr>
          <p:cNvPr id="147" name="Google Shape;147;p24"/>
          <p:cNvPicPr preferRelativeResize="0"/>
          <p:nvPr/>
        </p:nvPicPr>
        <p:blipFill>
          <a:blip r:embed="rId4">
            <a:alphaModFix/>
          </a:blip>
          <a:stretch>
            <a:fillRect/>
          </a:stretch>
        </p:blipFill>
        <p:spPr>
          <a:xfrm>
            <a:off x="-137450" y="172325"/>
            <a:ext cx="3299901" cy="4818801"/>
          </a:xfrm>
          <a:prstGeom prst="rect">
            <a:avLst/>
          </a:prstGeom>
          <a:noFill/>
          <a:ln>
            <a:noFill/>
          </a:ln>
        </p:spPr>
      </p:pic>
      <p:sp>
        <p:nvSpPr>
          <p:cNvPr id="148" name="Google Shape;148;p24"/>
          <p:cNvSpPr txBox="1">
            <a:spLocks noGrp="1"/>
          </p:cNvSpPr>
          <p:nvPr>
            <p:ph type="title"/>
          </p:nvPr>
        </p:nvSpPr>
        <p:spPr>
          <a:xfrm>
            <a:off x="162150" y="610100"/>
            <a:ext cx="3000300" cy="21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solidFill>
                  <a:schemeClr val="lt1"/>
                </a:solidFill>
                <a:latin typeface="Avenir"/>
                <a:ea typeface="Avenir"/>
                <a:cs typeface="Avenir"/>
                <a:sym typeface="Avenir"/>
              </a:rPr>
              <a:t>Electrical</a:t>
            </a:r>
            <a:endParaRPr sz="3300" b="1">
              <a:solidFill>
                <a:schemeClr val="lt1"/>
              </a:solidFill>
              <a:latin typeface="Avenir"/>
              <a:ea typeface="Avenir"/>
              <a:cs typeface="Avenir"/>
              <a:sym typeface="Avenir"/>
            </a:endParaRPr>
          </a:p>
          <a:p>
            <a:pPr marL="0" lvl="0" indent="0" algn="l" rtl="0">
              <a:spcBef>
                <a:spcPts val="0"/>
              </a:spcBef>
              <a:spcAft>
                <a:spcPts val="0"/>
              </a:spcAft>
              <a:buNone/>
            </a:pPr>
            <a:r>
              <a:rPr lang="en" sz="3300" b="1">
                <a:solidFill>
                  <a:schemeClr val="lt1"/>
                </a:solidFill>
                <a:latin typeface="Avenir"/>
                <a:ea typeface="Avenir"/>
                <a:cs typeface="Avenir"/>
                <a:sym typeface="Avenir"/>
              </a:rPr>
              <a:t>Distribution</a:t>
            </a:r>
            <a:endParaRPr sz="3300" b="1">
              <a:solidFill>
                <a:schemeClr val="lt1"/>
              </a:solidFill>
              <a:latin typeface="Avenir"/>
              <a:ea typeface="Avenir"/>
              <a:cs typeface="Avenir"/>
              <a:sym typeface="Avenir"/>
            </a:endParaRPr>
          </a:p>
          <a:p>
            <a:pPr marL="0" lvl="0" indent="0" algn="l" rtl="0">
              <a:spcBef>
                <a:spcPts val="0"/>
              </a:spcBef>
              <a:spcAft>
                <a:spcPts val="0"/>
              </a:spcAft>
              <a:buNone/>
            </a:pPr>
            <a:r>
              <a:rPr lang="en" sz="3300" b="1">
                <a:solidFill>
                  <a:schemeClr val="lt1"/>
                </a:solidFill>
                <a:latin typeface="Avenir"/>
                <a:ea typeface="Avenir"/>
                <a:cs typeface="Avenir"/>
                <a:sym typeface="Avenir"/>
              </a:rPr>
              <a:t>Systems</a:t>
            </a:r>
            <a:endParaRPr sz="3300" b="1">
              <a:solidFill>
                <a:schemeClr val="lt1"/>
              </a:solidFill>
              <a:latin typeface="Avenir"/>
              <a:ea typeface="Avenir"/>
              <a:cs typeface="Avenir"/>
              <a:sym typeface="Avenir"/>
            </a:endParaRPr>
          </a:p>
        </p:txBody>
      </p:sp>
      <p:sp>
        <p:nvSpPr>
          <p:cNvPr id="149" name="Google Shape;149;p24"/>
          <p:cNvSpPr txBox="1"/>
          <p:nvPr/>
        </p:nvSpPr>
        <p:spPr>
          <a:xfrm>
            <a:off x="162150" y="2473675"/>
            <a:ext cx="2666700" cy="182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 sz="1900">
                <a:solidFill>
                  <a:schemeClr val="lt1"/>
                </a:solidFill>
                <a:latin typeface="Avenir"/>
                <a:ea typeface="Avenir"/>
                <a:cs typeface="Avenir"/>
                <a:sym typeface="Avenir"/>
              </a:rPr>
              <a:t>Electrical distribution systems with significant deferred maintenance are being modernized.</a:t>
            </a:r>
            <a:endParaRPr sz="1900">
              <a:solidFill>
                <a:schemeClr val="lt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317350" y="398850"/>
            <a:ext cx="4672500" cy="73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venir"/>
                <a:ea typeface="Avenir"/>
                <a:cs typeface="Avenir"/>
                <a:sym typeface="Avenir"/>
              </a:rPr>
              <a:t>Coates Building </a:t>
            </a:r>
            <a:endParaRPr sz="3600" b="1">
              <a:latin typeface="Avenir"/>
              <a:ea typeface="Avenir"/>
              <a:cs typeface="Avenir"/>
              <a:sym typeface="Avenir"/>
            </a:endParaRPr>
          </a:p>
        </p:txBody>
      </p:sp>
      <p:sp>
        <p:nvSpPr>
          <p:cNvPr id="155" name="Google Shape;155;p25"/>
          <p:cNvSpPr txBox="1">
            <a:spLocks noGrp="1"/>
          </p:cNvSpPr>
          <p:nvPr>
            <p:ph type="body" idx="1"/>
          </p:nvPr>
        </p:nvSpPr>
        <p:spPr>
          <a:xfrm>
            <a:off x="4317350" y="1174350"/>
            <a:ext cx="5022900" cy="39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000000"/>
                </a:solidFill>
                <a:latin typeface="Avenir"/>
                <a:ea typeface="Avenir"/>
                <a:cs typeface="Avenir"/>
                <a:sym typeface="Avenir"/>
              </a:rPr>
              <a:t>First extensive renovation since the early 1980s.</a:t>
            </a:r>
            <a:endParaRPr sz="2300">
              <a:solidFill>
                <a:srgbClr val="000000"/>
              </a:solidFill>
              <a:latin typeface="Avenir"/>
              <a:ea typeface="Avenir"/>
              <a:cs typeface="Avenir"/>
              <a:sym typeface="Avenir"/>
            </a:endParaRPr>
          </a:p>
          <a:p>
            <a:pPr marL="0" lvl="0" indent="0" algn="l" rtl="0">
              <a:spcBef>
                <a:spcPts val="1200"/>
              </a:spcBef>
              <a:spcAft>
                <a:spcPts val="0"/>
              </a:spcAft>
              <a:buNone/>
            </a:pPr>
            <a:r>
              <a:rPr lang="en" sz="2300">
                <a:solidFill>
                  <a:srgbClr val="000000"/>
                </a:solidFill>
                <a:latin typeface="Avenir"/>
                <a:ea typeface="Avenir"/>
                <a:cs typeface="Avenir"/>
                <a:sym typeface="Avenir"/>
              </a:rPr>
              <a:t>Home to: </a:t>
            </a:r>
            <a:endParaRPr sz="2300">
              <a:solidFill>
                <a:srgbClr val="000000"/>
              </a:solidFill>
              <a:latin typeface="Avenir"/>
              <a:ea typeface="Avenir"/>
              <a:cs typeface="Avenir"/>
              <a:sym typeface="Avenir"/>
            </a:endParaRPr>
          </a:p>
          <a:p>
            <a:pPr marL="457200" lvl="0" indent="-374650" algn="l" rtl="0">
              <a:spcBef>
                <a:spcPts val="1200"/>
              </a:spcBef>
              <a:spcAft>
                <a:spcPts val="0"/>
              </a:spcAft>
              <a:buClr>
                <a:srgbClr val="000000"/>
              </a:buClr>
              <a:buSzPts val="2300"/>
              <a:buFont typeface="Avenir"/>
              <a:buChar char="●"/>
            </a:pPr>
            <a:r>
              <a:rPr lang="en" sz="2300">
                <a:solidFill>
                  <a:schemeClr val="dk1"/>
                </a:solidFill>
                <a:latin typeface="Avenir"/>
                <a:ea typeface="Avenir"/>
                <a:cs typeface="Avenir"/>
                <a:sym typeface="Avenir"/>
              </a:rPr>
              <a:t>EKU Alumni Student Ambassadors</a:t>
            </a:r>
            <a:endParaRPr sz="2300">
              <a:solidFill>
                <a:schemeClr val="dk1"/>
              </a:solidFill>
              <a:latin typeface="Avenir"/>
              <a:ea typeface="Avenir"/>
              <a:cs typeface="Avenir"/>
              <a:sym typeface="Avenir"/>
            </a:endParaRPr>
          </a:p>
          <a:p>
            <a:pPr marL="457200" lvl="0" indent="-374650" algn="l" rtl="0">
              <a:spcBef>
                <a:spcPts val="0"/>
              </a:spcBef>
              <a:spcAft>
                <a:spcPts val="0"/>
              </a:spcAft>
              <a:buClr>
                <a:srgbClr val="000000"/>
              </a:buClr>
              <a:buSzPts val="2300"/>
              <a:buFont typeface="Avenir"/>
              <a:buChar char="●"/>
            </a:pPr>
            <a:r>
              <a:rPr lang="en" sz="2300">
                <a:solidFill>
                  <a:srgbClr val="000000"/>
                </a:solidFill>
                <a:latin typeface="Avenir"/>
                <a:ea typeface="Avenir"/>
                <a:cs typeface="Avenir"/>
                <a:sym typeface="Avenir"/>
              </a:rPr>
              <a:t>Youth Music Programs</a:t>
            </a:r>
            <a:endParaRPr sz="2300">
              <a:solidFill>
                <a:srgbClr val="000000"/>
              </a:solidFill>
              <a:latin typeface="Avenir"/>
              <a:ea typeface="Avenir"/>
              <a:cs typeface="Avenir"/>
              <a:sym typeface="Avenir"/>
            </a:endParaRPr>
          </a:p>
          <a:p>
            <a:pPr marL="457200" lvl="0" indent="-374650" algn="l" rtl="0">
              <a:spcBef>
                <a:spcPts val="0"/>
              </a:spcBef>
              <a:spcAft>
                <a:spcPts val="0"/>
              </a:spcAft>
              <a:buClr>
                <a:srgbClr val="000000"/>
              </a:buClr>
              <a:buSzPts val="2300"/>
              <a:buFont typeface="Avenir"/>
              <a:buChar char="●"/>
            </a:pPr>
            <a:r>
              <a:rPr lang="en" sz="2300">
                <a:solidFill>
                  <a:srgbClr val="000000"/>
                </a:solidFill>
                <a:latin typeface="Avenir"/>
                <a:ea typeface="Avenir"/>
                <a:cs typeface="Avenir"/>
                <a:sym typeface="Avenir"/>
              </a:rPr>
              <a:t>High School Conferences</a:t>
            </a:r>
            <a:endParaRPr sz="2300">
              <a:solidFill>
                <a:srgbClr val="000000"/>
              </a:solidFill>
              <a:latin typeface="Avenir"/>
              <a:ea typeface="Avenir"/>
              <a:cs typeface="Avenir"/>
              <a:sym typeface="Avenir"/>
            </a:endParaRPr>
          </a:p>
          <a:p>
            <a:pPr marL="457200" lvl="0" indent="-374650" algn="l" rtl="0">
              <a:spcBef>
                <a:spcPts val="0"/>
              </a:spcBef>
              <a:spcAft>
                <a:spcPts val="0"/>
              </a:spcAft>
              <a:buClr>
                <a:srgbClr val="000000"/>
              </a:buClr>
              <a:buSzPts val="2300"/>
              <a:buFont typeface="Avenir"/>
              <a:buChar char="●"/>
            </a:pPr>
            <a:r>
              <a:rPr lang="en" sz="2300">
                <a:solidFill>
                  <a:srgbClr val="000000"/>
                </a:solidFill>
                <a:latin typeface="Avenir"/>
                <a:ea typeface="Avenir"/>
                <a:cs typeface="Avenir"/>
                <a:sym typeface="Avenir"/>
              </a:rPr>
              <a:t>Community Events</a:t>
            </a:r>
            <a:endParaRPr sz="1900">
              <a:solidFill>
                <a:srgbClr val="000000"/>
              </a:solidFill>
              <a:latin typeface="Avenir"/>
              <a:ea typeface="Avenir"/>
              <a:cs typeface="Avenir"/>
              <a:sym typeface="Avenir"/>
            </a:endParaRPr>
          </a:p>
        </p:txBody>
      </p:sp>
      <p:pic>
        <p:nvPicPr>
          <p:cNvPr id="156" name="Google Shape;156;p25"/>
          <p:cNvPicPr preferRelativeResize="0"/>
          <p:nvPr/>
        </p:nvPicPr>
        <p:blipFill>
          <a:blip r:embed="rId3">
            <a:alphaModFix/>
          </a:blip>
          <a:stretch>
            <a:fillRect/>
          </a:stretch>
        </p:blipFill>
        <p:spPr>
          <a:xfrm>
            <a:off x="0" y="0"/>
            <a:ext cx="4137950" cy="5143500"/>
          </a:xfrm>
          <a:prstGeom prst="rect">
            <a:avLst/>
          </a:prstGeom>
          <a:noFill/>
          <a:ln>
            <a:noFill/>
          </a:ln>
        </p:spPr>
      </p:pic>
      <p:pic>
        <p:nvPicPr>
          <p:cNvPr id="157" name="Google Shape;157;p25"/>
          <p:cNvPicPr preferRelativeResize="0"/>
          <p:nvPr/>
        </p:nvPicPr>
        <p:blipFill rotWithShape="1">
          <a:blip r:embed="rId4">
            <a:alphaModFix/>
          </a:blip>
          <a:srcRect l="11527" r="18945"/>
          <a:stretch/>
        </p:blipFill>
        <p:spPr>
          <a:xfrm>
            <a:off x="123600" y="925150"/>
            <a:ext cx="3879398" cy="3499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6"/>
          <p:cNvPicPr preferRelativeResize="0"/>
          <p:nvPr/>
        </p:nvPicPr>
        <p:blipFill rotWithShape="1">
          <a:blip r:embed="rId3">
            <a:alphaModFix/>
          </a:blip>
          <a:srcRect b="66514"/>
          <a:stretch/>
        </p:blipFill>
        <p:spPr>
          <a:xfrm>
            <a:off x="0" y="400050"/>
            <a:ext cx="9144003" cy="800099"/>
          </a:xfrm>
          <a:prstGeom prst="rect">
            <a:avLst/>
          </a:prstGeom>
          <a:noFill/>
          <a:ln>
            <a:noFill/>
          </a:ln>
        </p:spPr>
      </p:pic>
      <p:sp>
        <p:nvSpPr>
          <p:cNvPr id="163" name="Google Shape;163;p26"/>
          <p:cNvSpPr txBox="1">
            <a:spLocks noGrp="1"/>
          </p:cNvSpPr>
          <p:nvPr>
            <p:ph type="title"/>
          </p:nvPr>
        </p:nvSpPr>
        <p:spPr>
          <a:xfrm>
            <a:off x="216050" y="388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lt1"/>
                </a:solidFill>
                <a:latin typeface="Avenir"/>
                <a:ea typeface="Avenir"/>
                <a:cs typeface="Avenir"/>
                <a:sym typeface="Avenir"/>
              </a:rPr>
              <a:t>Campus Utilities </a:t>
            </a:r>
            <a:endParaRPr sz="4000" b="1">
              <a:solidFill>
                <a:schemeClr val="lt1"/>
              </a:solidFill>
              <a:latin typeface="Avenir"/>
              <a:ea typeface="Avenir"/>
              <a:cs typeface="Avenir"/>
              <a:sym typeface="Avenir"/>
            </a:endParaRPr>
          </a:p>
        </p:txBody>
      </p:sp>
      <p:sp>
        <p:nvSpPr>
          <p:cNvPr id="164" name="Google Shape;164;p26"/>
          <p:cNvSpPr txBox="1">
            <a:spLocks noGrp="1"/>
          </p:cNvSpPr>
          <p:nvPr>
            <p:ph type="body" idx="1"/>
          </p:nvPr>
        </p:nvSpPr>
        <p:spPr>
          <a:xfrm>
            <a:off x="216050" y="1193075"/>
            <a:ext cx="8732100" cy="13170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Clr>
                <a:schemeClr val="dk1"/>
              </a:buClr>
              <a:buSzPts val="1100"/>
              <a:buFont typeface="Arial"/>
              <a:buNone/>
            </a:pPr>
            <a:r>
              <a:rPr lang="en" sz="1900">
                <a:solidFill>
                  <a:schemeClr val="dk1"/>
                </a:solidFill>
                <a:latin typeface="Avenir"/>
                <a:ea typeface="Avenir"/>
                <a:cs typeface="Avenir"/>
                <a:sym typeface="Avenir"/>
              </a:rPr>
              <a:t>Extensive plumbing, water distribution, boiler and heating, cooling and chiller systems are being replaced/upgraded based on the season of use to keep campus disruptions to a minimum. </a:t>
            </a:r>
            <a:endParaRPr sz="1900">
              <a:solidFill>
                <a:srgbClr val="000000"/>
              </a:solidFill>
              <a:latin typeface="Avenir"/>
              <a:ea typeface="Avenir"/>
              <a:cs typeface="Avenir"/>
              <a:sym typeface="Avenir"/>
            </a:endParaRPr>
          </a:p>
        </p:txBody>
      </p:sp>
      <p:pic>
        <p:nvPicPr>
          <p:cNvPr id="165" name="Google Shape;165;p26"/>
          <p:cNvPicPr preferRelativeResize="0"/>
          <p:nvPr/>
        </p:nvPicPr>
        <p:blipFill rotWithShape="1">
          <a:blip r:embed="rId4">
            <a:alphaModFix/>
          </a:blip>
          <a:srcRect l="18414" r="13078"/>
          <a:stretch/>
        </p:blipFill>
        <p:spPr>
          <a:xfrm>
            <a:off x="216050" y="2589875"/>
            <a:ext cx="2687099" cy="2386149"/>
          </a:xfrm>
          <a:prstGeom prst="rect">
            <a:avLst/>
          </a:prstGeom>
          <a:noFill/>
          <a:ln>
            <a:noFill/>
          </a:ln>
        </p:spPr>
      </p:pic>
      <p:pic>
        <p:nvPicPr>
          <p:cNvPr id="166" name="Google Shape;166;p26"/>
          <p:cNvPicPr preferRelativeResize="0"/>
          <p:nvPr/>
        </p:nvPicPr>
        <p:blipFill rotWithShape="1">
          <a:blip r:embed="rId5">
            <a:alphaModFix/>
          </a:blip>
          <a:srcRect l="13078" r="18414"/>
          <a:stretch/>
        </p:blipFill>
        <p:spPr>
          <a:xfrm>
            <a:off x="6260975" y="2589875"/>
            <a:ext cx="2687099" cy="2386149"/>
          </a:xfrm>
          <a:prstGeom prst="rect">
            <a:avLst/>
          </a:prstGeom>
          <a:noFill/>
          <a:ln>
            <a:noFill/>
          </a:ln>
        </p:spPr>
      </p:pic>
      <p:pic>
        <p:nvPicPr>
          <p:cNvPr id="167" name="Google Shape;167;p26"/>
          <p:cNvPicPr preferRelativeResize="0"/>
          <p:nvPr/>
        </p:nvPicPr>
        <p:blipFill rotWithShape="1">
          <a:blip r:embed="rId6">
            <a:alphaModFix/>
          </a:blip>
          <a:srcRect l="21137" r="1462"/>
          <a:stretch/>
        </p:blipFill>
        <p:spPr>
          <a:xfrm>
            <a:off x="3064200" y="2589875"/>
            <a:ext cx="3035725" cy="2386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7"/>
          <p:cNvPicPr preferRelativeResize="0"/>
          <p:nvPr/>
        </p:nvPicPr>
        <p:blipFill>
          <a:blip r:embed="rId3">
            <a:alphaModFix/>
          </a:blip>
          <a:stretch>
            <a:fillRect/>
          </a:stretch>
        </p:blipFill>
        <p:spPr>
          <a:xfrm>
            <a:off x="1775938" y="152400"/>
            <a:ext cx="7215662" cy="4809250"/>
          </a:xfrm>
          <a:prstGeom prst="rect">
            <a:avLst/>
          </a:prstGeom>
          <a:noFill/>
          <a:ln>
            <a:noFill/>
          </a:ln>
        </p:spPr>
      </p:pic>
      <p:pic>
        <p:nvPicPr>
          <p:cNvPr id="173" name="Google Shape;173;p27"/>
          <p:cNvPicPr preferRelativeResize="0"/>
          <p:nvPr/>
        </p:nvPicPr>
        <p:blipFill>
          <a:blip r:embed="rId4">
            <a:alphaModFix/>
          </a:blip>
          <a:stretch>
            <a:fillRect/>
          </a:stretch>
        </p:blipFill>
        <p:spPr>
          <a:xfrm>
            <a:off x="0" y="0"/>
            <a:ext cx="4139827" cy="5143500"/>
          </a:xfrm>
          <a:prstGeom prst="rect">
            <a:avLst/>
          </a:prstGeom>
          <a:noFill/>
          <a:ln>
            <a:noFill/>
          </a:ln>
        </p:spPr>
      </p:pic>
      <p:sp>
        <p:nvSpPr>
          <p:cNvPr id="174" name="Google Shape;174;p27"/>
          <p:cNvSpPr txBox="1">
            <a:spLocks noGrp="1"/>
          </p:cNvSpPr>
          <p:nvPr>
            <p:ph type="title"/>
          </p:nvPr>
        </p:nvSpPr>
        <p:spPr>
          <a:xfrm>
            <a:off x="245525" y="699850"/>
            <a:ext cx="419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lt1"/>
                </a:solidFill>
                <a:latin typeface="Avenir"/>
                <a:ea typeface="Avenir"/>
                <a:cs typeface="Avenir"/>
                <a:sym typeface="Avenir"/>
              </a:rPr>
              <a:t>Walkability Upgrades</a:t>
            </a:r>
            <a:endParaRPr b="1">
              <a:solidFill>
                <a:schemeClr val="lt1"/>
              </a:solidFill>
              <a:latin typeface="Avenir"/>
              <a:ea typeface="Avenir"/>
              <a:cs typeface="Avenir"/>
              <a:sym typeface="Avenir"/>
            </a:endParaRPr>
          </a:p>
        </p:txBody>
      </p:sp>
      <p:sp>
        <p:nvSpPr>
          <p:cNvPr id="175" name="Google Shape;175;p27"/>
          <p:cNvSpPr txBox="1">
            <a:spLocks noGrp="1"/>
          </p:cNvSpPr>
          <p:nvPr>
            <p:ph type="body" idx="1"/>
          </p:nvPr>
        </p:nvSpPr>
        <p:spPr>
          <a:xfrm>
            <a:off x="245525" y="1642975"/>
            <a:ext cx="3894300" cy="2814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500">
                <a:solidFill>
                  <a:schemeClr val="lt1"/>
                </a:solidFill>
                <a:latin typeface="Avenir"/>
                <a:ea typeface="Avenir"/>
                <a:cs typeface="Avenir"/>
                <a:sym typeface="Avenir"/>
              </a:rPr>
              <a:t>Sidewalks, area lighting and pedestrian routes and pathways are being addressed as well to retain campus walkability and improve safety. </a:t>
            </a:r>
            <a:endParaRPr sz="2500">
              <a:solidFill>
                <a:schemeClr val="lt1"/>
              </a:solidFill>
              <a:latin typeface="Avenir"/>
              <a:ea typeface="Avenir"/>
              <a:cs typeface="Avenir"/>
              <a:sym typeface="Avenir"/>
            </a:endParaRPr>
          </a:p>
          <a:p>
            <a:pPr marL="0" lvl="0" indent="0" algn="ctr" rtl="0">
              <a:spcBef>
                <a:spcPts val="1200"/>
              </a:spcBef>
              <a:spcAft>
                <a:spcPts val="1200"/>
              </a:spcAft>
              <a:buNone/>
            </a:pP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8"/>
          <p:cNvPicPr preferRelativeResize="0"/>
          <p:nvPr/>
        </p:nvPicPr>
        <p:blipFill>
          <a:blip r:embed="rId3">
            <a:alphaModFix/>
          </a:blip>
          <a:stretch>
            <a:fillRect/>
          </a:stretch>
        </p:blipFill>
        <p:spPr>
          <a:xfrm>
            <a:off x="-192463" y="-108912"/>
            <a:ext cx="9528922" cy="5361325"/>
          </a:xfrm>
          <a:prstGeom prst="rect">
            <a:avLst/>
          </a:prstGeom>
          <a:noFill/>
          <a:ln>
            <a:noFill/>
          </a:ln>
        </p:spPr>
      </p:pic>
      <p:sp>
        <p:nvSpPr>
          <p:cNvPr id="181" name="Google Shape;181;p28"/>
          <p:cNvSpPr txBox="1">
            <a:spLocks noGrp="1"/>
          </p:cNvSpPr>
          <p:nvPr>
            <p:ph type="title"/>
          </p:nvPr>
        </p:nvSpPr>
        <p:spPr>
          <a:xfrm>
            <a:off x="489625" y="1684200"/>
            <a:ext cx="8301300" cy="12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891"/>
              <a:buNone/>
            </a:pPr>
            <a:r>
              <a:rPr lang="en" sz="4470" b="1">
                <a:solidFill>
                  <a:schemeClr val="lt1"/>
                </a:solidFill>
                <a:latin typeface="Avenir"/>
                <a:ea typeface="Avenir"/>
                <a:cs typeface="Avenir"/>
                <a:sym typeface="Avenir"/>
              </a:rPr>
              <a:t>Eastern Kentucky University Thanks You!</a:t>
            </a:r>
            <a:r>
              <a:rPr lang="en" sz="6070" b="1">
                <a:solidFill>
                  <a:schemeClr val="lt1"/>
                </a:solidFill>
                <a:latin typeface="Avenir"/>
                <a:ea typeface="Avenir"/>
                <a:cs typeface="Avenir"/>
                <a:sym typeface="Avenir"/>
              </a:rPr>
              <a:t>  </a:t>
            </a:r>
            <a:endParaRPr sz="6070" b="1">
              <a:solidFill>
                <a:schemeClr val="lt1"/>
              </a:solidFill>
              <a:latin typeface="Avenir"/>
              <a:ea typeface="Avenir"/>
              <a:cs typeface="Avenir"/>
              <a:sym typeface="Avenir"/>
            </a:endParaRPr>
          </a:p>
        </p:txBody>
      </p:sp>
      <p:pic>
        <p:nvPicPr>
          <p:cNvPr id="182" name="Google Shape;182;p28"/>
          <p:cNvPicPr preferRelativeResize="0"/>
          <p:nvPr/>
        </p:nvPicPr>
        <p:blipFill>
          <a:blip r:embed="rId4">
            <a:alphaModFix/>
          </a:blip>
          <a:stretch>
            <a:fillRect/>
          </a:stretch>
        </p:blipFill>
        <p:spPr>
          <a:xfrm>
            <a:off x="4094938" y="4403675"/>
            <a:ext cx="954124" cy="302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9"/>
          <p:cNvPicPr preferRelativeResize="0"/>
          <p:nvPr/>
        </p:nvPicPr>
        <p:blipFill>
          <a:blip r:embed="rId3">
            <a:alphaModFix/>
          </a:blip>
          <a:stretch>
            <a:fillRect/>
          </a:stretch>
        </p:blipFill>
        <p:spPr>
          <a:xfrm>
            <a:off x="-192463" y="-108912"/>
            <a:ext cx="9528922" cy="5361325"/>
          </a:xfrm>
          <a:prstGeom prst="rect">
            <a:avLst/>
          </a:prstGeom>
          <a:noFill/>
          <a:ln>
            <a:noFill/>
          </a:ln>
        </p:spPr>
      </p:pic>
      <p:sp>
        <p:nvSpPr>
          <p:cNvPr id="188" name="Google Shape;188;p29"/>
          <p:cNvSpPr txBox="1">
            <a:spLocks noGrp="1"/>
          </p:cNvSpPr>
          <p:nvPr>
            <p:ph type="title"/>
          </p:nvPr>
        </p:nvSpPr>
        <p:spPr>
          <a:xfrm>
            <a:off x="3106650" y="2290525"/>
            <a:ext cx="2776200" cy="72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891"/>
              <a:buNone/>
            </a:pPr>
            <a:r>
              <a:rPr lang="en" sz="3770">
                <a:solidFill>
                  <a:schemeClr val="lt1"/>
                </a:solidFill>
                <a:latin typeface="Avenir"/>
                <a:ea typeface="Avenir"/>
                <a:cs typeface="Avenir"/>
                <a:sym typeface="Avenir"/>
              </a:rPr>
              <a:t>Questions?</a:t>
            </a:r>
            <a:endParaRPr sz="3770">
              <a:solidFill>
                <a:schemeClr val="lt1"/>
              </a:solidFill>
              <a:latin typeface="Avenir"/>
              <a:ea typeface="Avenir"/>
              <a:cs typeface="Avenir"/>
              <a:sym typeface="Avenir"/>
            </a:endParaRPr>
          </a:p>
        </p:txBody>
      </p:sp>
      <p:pic>
        <p:nvPicPr>
          <p:cNvPr id="189" name="Google Shape;189;p29"/>
          <p:cNvPicPr preferRelativeResize="0"/>
          <p:nvPr/>
        </p:nvPicPr>
        <p:blipFill>
          <a:blip r:embed="rId4">
            <a:alphaModFix/>
          </a:blip>
          <a:stretch>
            <a:fillRect/>
          </a:stretch>
        </p:blipFill>
        <p:spPr>
          <a:xfrm>
            <a:off x="4094938" y="4403675"/>
            <a:ext cx="954124" cy="30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4465"/>
            <a:ext cx="9144003" cy="5134572"/>
          </a:xfrm>
          <a:prstGeom prst="rect">
            <a:avLst/>
          </a:prstGeom>
          <a:noFill/>
          <a:ln>
            <a:noFill/>
          </a:ln>
        </p:spPr>
      </p:pic>
      <p:pic>
        <p:nvPicPr>
          <p:cNvPr id="63" name="Google Shape;63;p14"/>
          <p:cNvPicPr preferRelativeResize="0"/>
          <p:nvPr/>
        </p:nvPicPr>
        <p:blipFill>
          <a:blip r:embed="rId4">
            <a:alphaModFix amt="84000"/>
          </a:blip>
          <a:stretch>
            <a:fillRect/>
          </a:stretch>
        </p:blipFill>
        <p:spPr>
          <a:xfrm>
            <a:off x="500275" y="194737"/>
            <a:ext cx="8449524" cy="4754026"/>
          </a:xfrm>
          <a:prstGeom prst="rect">
            <a:avLst/>
          </a:prstGeom>
          <a:noFill/>
          <a:ln>
            <a:noFill/>
          </a:ln>
        </p:spPr>
      </p:pic>
      <p:sp>
        <p:nvSpPr>
          <p:cNvPr id="64" name="Google Shape;64;p14"/>
          <p:cNvSpPr txBox="1"/>
          <p:nvPr/>
        </p:nvSpPr>
        <p:spPr>
          <a:xfrm>
            <a:off x="394988" y="220925"/>
            <a:ext cx="86601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chemeClr val="lt1"/>
                </a:solidFill>
                <a:latin typeface="Avenir"/>
                <a:ea typeface="Avenir"/>
                <a:cs typeface="Avenir"/>
                <a:sym typeface="Avenir"/>
              </a:rPr>
              <a:t>About EKU</a:t>
            </a:r>
            <a:endParaRPr b="1">
              <a:solidFill>
                <a:srgbClr val="4A171F"/>
              </a:solidFill>
              <a:latin typeface="Avenir"/>
              <a:ea typeface="Avenir"/>
              <a:cs typeface="Avenir"/>
              <a:sym typeface="Avenir"/>
            </a:endParaRPr>
          </a:p>
        </p:txBody>
      </p:sp>
      <p:sp>
        <p:nvSpPr>
          <p:cNvPr id="65" name="Google Shape;65;p14"/>
          <p:cNvSpPr txBox="1"/>
          <p:nvPr/>
        </p:nvSpPr>
        <p:spPr>
          <a:xfrm>
            <a:off x="802625" y="1174150"/>
            <a:ext cx="8198700" cy="3388500"/>
          </a:xfrm>
          <a:prstGeom prst="rect">
            <a:avLst/>
          </a:prstGeom>
          <a:noFill/>
          <a:ln>
            <a:noFill/>
          </a:ln>
        </p:spPr>
        <p:txBody>
          <a:bodyPr spcFirstLastPara="1" wrap="square" lIns="91425" tIns="91425" rIns="91425" bIns="91425" anchor="t" anchorCtr="0">
            <a:spAutoFit/>
          </a:bodyPr>
          <a:lstStyle/>
          <a:p>
            <a:pPr marL="457200" lvl="0" indent="-2603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Enrollment: 14,324 students (2.3% increase)</a:t>
            </a:r>
            <a:endParaRPr sz="2300">
              <a:solidFill>
                <a:schemeClr val="lt1"/>
              </a:solidFill>
              <a:latin typeface="Avenir"/>
              <a:ea typeface="Avenir"/>
              <a:cs typeface="Avenir"/>
              <a:sym typeface="Avenir"/>
            </a:endParaRPr>
          </a:p>
          <a:p>
            <a:pPr marL="914400" lvl="1" indent="-2603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85% of undergraduates are from Kentucky</a:t>
            </a:r>
            <a:endParaRPr sz="2300">
              <a:solidFill>
                <a:schemeClr val="lt1"/>
              </a:solidFill>
              <a:latin typeface="Avenir"/>
              <a:ea typeface="Avenir"/>
              <a:cs typeface="Avenir"/>
              <a:sym typeface="Avenir"/>
            </a:endParaRPr>
          </a:p>
          <a:p>
            <a:pPr marL="914400" lvl="1" indent="-2603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Freshman and Transfer class: 3,654 (3.7% increase)</a:t>
            </a:r>
            <a:endParaRPr sz="2300">
              <a:solidFill>
                <a:schemeClr val="lt1"/>
              </a:solidFill>
              <a:latin typeface="Avenir"/>
              <a:ea typeface="Avenir"/>
              <a:cs typeface="Avenir"/>
              <a:sym typeface="Avenir"/>
            </a:endParaRPr>
          </a:p>
          <a:p>
            <a:pPr marL="914400" lvl="1" indent="-2603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Average student GPA: 3.40</a:t>
            </a:r>
            <a:endParaRPr sz="2300">
              <a:solidFill>
                <a:schemeClr val="lt1"/>
              </a:solidFill>
              <a:latin typeface="Avenir"/>
              <a:ea typeface="Avenir"/>
              <a:cs typeface="Avenir"/>
              <a:sym typeface="Avenir"/>
            </a:endParaRPr>
          </a:p>
          <a:p>
            <a:pPr marL="457200" lvl="0" indent="-2603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15:1 student-to-faculty ratio </a:t>
            </a:r>
            <a:endParaRPr sz="2300">
              <a:solidFill>
                <a:schemeClr val="lt1"/>
              </a:solidFill>
              <a:latin typeface="Avenir"/>
              <a:ea typeface="Avenir"/>
              <a:cs typeface="Avenir"/>
              <a:sym typeface="Avenir"/>
            </a:endParaRPr>
          </a:p>
          <a:p>
            <a:pPr marL="457200" lvl="0" indent="-3746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53% of freshmen are first-generation college students</a:t>
            </a:r>
            <a:endParaRPr sz="2300">
              <a:solidFill>
                <a:schemeClr val="lt1"/>
              </a:solidFill>
              <a:latin typeface="Avenir"/>
              <a:ea typeface="Avenir"/>
              <a:cs typeface="Avenir"/>
              <a:sym typeface="Avenir"/>
            </a:endParaRPr>
          </a:p>
          <a:p>
            <a:pPr marL="457200" lvl="0" indent="-260350" algn="l" rtl="0">
              <a:lnSpc>
                <a:spcPct val="115000"/>
              </a:lnSpc>
              <a:spcBef>
                <a:spcPts val="0"/>
              </a:spcBef>
              <a:spcAft>
                <a:spcPts val="0"/>
              </a:spcAft>
              <a:buClr>
                <a:schemeClr val="lt1"/>
              </a:buClr>
              <a:buSzPts val="2300"/>
              <a:buFont typeface="Avenir"/>
              <a:buChar char="●"/>
            </a:pPr>
            <a:r>
              <a:rPr lang="en" sz="2300">
                <a:solidFill>
                  <a:schemeClr val="lt1"/>
                </a:solidFill>
                <a:latin typeface="Avenir"/>
                <a:ea typeface="Avenir"/>
                <a:cs typeface="Avenir"/>
                <a:sym typeface="Avenir"/>
              </a:rPr>
              <a:t>Graduation rates increased more than 10% in the last 8 years</a:t>
            </a:r>
            <a:endParaRPr sz="2300">
              <a:solidFill>
                <a:schemeClr val="lt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l="18048" t="9057" r="32517"/>
          <a:stretch/>
        </p:blipFill>
        <p:spPr>
          <a:xfrm>
            <a:off x="4952251" y="16850"/>
            <a:ext cx="4191749"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226200" y="245450"/>
            <a:ext cx="4742399" cy="4740599"/>
          </a:xfrm>
          <a:prstGeom prst="rect">
            <a:avLst/>
          </a:prstGeom>
          <a:noFill/>
          <a:ln>
            <a:noFill/>
          </a:ln>
        </p:spPr>
      </p:pic>
      <p:sp>
        <p:nvSpPr>
          <p:cNvPr id="72" name="Google Shape;72;p15"/>
          <p:cNvSpPr txBox="1"/>
          <p:nvPr/>
        </p:nvSpPr>
        <p:spPr>
          <a:xfrm>
            <a:off x="378600" y="245450"/>
            <a:ext cx="4742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chemeClr val="lt1"/>
                </a:solidFill>
                <a:latin typeface="Avenir"/>
                <a:ea typeface="Avenir"/>
                <a:cs typeface="Avenir"/>
                <a:sym typeface="Avenir"/>
              </a:rPr>
              <a:t>Serving Our Students</a:t>
            </a:r>
            <a:endParaRPr sz="3400" b="1">
              <a:solidFill>
                <a:schemeClr val="lt1"/>
              </a:solidFill>
              <a:latin typeface="Avenir"/>
              <a:ea typeface="Avenir"/>
              <a:cs typeface="Avenir"/>
              <a:sym typeface="Avenir"/>
            </a:endParaRPr>
          </a:p>
        </p:txBody>
      </p:sp>
      <p:sp>
        <p:nvSpPr>
          <p:cNvPr id="73" name="Google Shape;73;p15"/>
          <p:cNvSpPr txBox="1"/>
          <p:nvPr/>
        </p:nvSpPr>
        <p:spPr>
          <a:xfrm>
            <a:off x="214350" y="953150"/>
            <a:ext cx="5070900" cy="4078009"/>
          </a:xfrm>
          <a:prstGeom prst="rect">
            <a:avLst/>
          </a:prstGeom>
          <a:noFill/>
          <a:ln>
            <a:noFill/>
          </a:ln>
        </p:spPr>
        <p:txBody>
          <a:bodyPr spcFirstLastPara="1" wrap="square" lIns="91425" tIns="91425" rIns="91425" bIns="91425" anchor="t" anchorCtr="0">
            <a:spAutoFit/>
          </a:bodyPr>
          <a:lstStyle/>
          <a:p>
            <a:pPr marL="457200" lvl="0" indent="-241300" algn="l" rtl="0">
              <a:lnSpc>
                <a:spcPct val="115000"/>
              </a:lnSpc>
              <a:spcBef>
                <a:spcPts val="0"/>
              </a:spcBef>
              <a:spcAft>
                <a:spcPts val="0"/>
              </a:spcAft>
              <a:buClr>
                <a:schemeClr val="lt1"/>
              </a:buClr>
              <a:buSzPts val="2000"/>
              <a:buFont typeface="Avenir"/>
              <a:buChar char="●"/>
            </a:pPr>
            <a:r>
              <a:rPr lang="en" sz="2000" dirty="0">
                <a:solidFill>
                  <a:schemeClr val="lt1"/>
                </a:solidFill>
                <a:latin typeface="Avenir"/>
                <a:ea typeface="Avenir"/>
                <a:cs typeface="Avenir"/>
                <a:sym typeface="Avenir"/>
              </a:rPr>
              <a:t>Awarded more than $91 million in financial aid to students in 2022 </a:t>
            </a:r>
            <a:endParaRPr sz="2000" dirty="0">
              <a:solidFill>
                <a:schemeClr val="lt1"/>
              </a:solidFill>
              <a:latin typeface="Avenir"/>
              <a:ea typeface="Avenir"/>
              <a:cs typeface="Avenir"/>
              <a:sym typeface="Avenir"/>
            </a:endParaRPr>
          </a:p>
          <a:p>
            <a:pPr marL="457200" lvl="0" indent="-241300" algn="l" rtl="0">
              <a:lnSpc>
                <a:spcPct val="115000"/>
              </a:lnSpc>
              <a:spcBef>
                <a:spcPts val="0"/>
              </a:spcBef>
              <a:spcAft>
                <a:spcPts val="0"/>
              </a:spcAft>
              <a:buClr>
                <a:schemeClr val="lt1"/>
              </a:buClr>
              <a:buSzPts val="2000"/>
              <a:buFont typeface="Avenir"/>
              <a:buChar char="●"/>
            </a:pPr>
            <a:r>
              <a:rPr lang="en" sz="2000" dirty="0">
                <a:solidFill>
                  <a:schemeClr val="lt1"/>
                </a:solidFill>
                <a:latin typeface="Avenir"/>
                <a:ea typeface="Avenir"/>
                <a:cs typeface="Avenir"/>
                <a:sym typeface="Avenir"/>
              </a:rPr>
              <a:t>100% of students on scholarship through BookSmart</a:t>
            </a:r>
            <a:endParaRPr sz="2000" dirty="0">
              <a:solidFill>
                <a:schemeClr val="lt1"/>
              </a:solidFill>
              <a:latin typeface="Avenir"/>
              <a:ea typeface="Avenir"/>
              <a:cs typeface="Avenir"/>
              <a:sym typeface="Avenir"/>
            </a:endParaRPr>
          </a:p>
          <a:p>
            <a:pPr marL="457200" lvl="0" indent="-241300" algn="l" rtl="0">
              <a:lnSpc>
                <a:spcPct val="115000"/>
              </a:lnSpc>
              <a:spcBef>
                <a:spcPts val="0"/>
              </a:spcBef>
              <a:spcAft>
                <a:spcPts val="0"/>
              </a:spcAft>
              <a:buClr>
                <a:schemeClr val="lt1"/>
              </a:buClr>
              <a:buSzPts val="2000"/>
              <a:buFont typeface="Avenir"/>
              <a:buChar char="●"/>
            </a:pPr>
            <a:r>
              <a:rPr lang="en" sz="2000" dirty="0">
                <a:solidFill>
                  <a:schemeClr val="lt1"/>
                </a:solidFill>
                <a:latin typeface="Avenir"/>
                <a:ea typeface="Avenir"/>
                <a:cs typeface="Avenir"/>
                <a:sym typeface="Avenir"/>
              </a:rPr>
              <a:t>Competitive merit based scholarship model</a:t>
            </a:r>
            <a:endParaRPr sz="2000" dirty="0">
              <a:solidFill>
                <a:schemeClr val="lt1"/>
              </a:solidFill>
              <a:latin typeface="Avenir"/>
              <a:ea typeface="Avenir"/>
              <a:cs typeface="Avenir"/>
              <a:sym typeface="Avenir"/>
            </a:endParaRPr>
          </a:p>
          <a:p>
            <a:pPr marL="457200" lvl="0" indent="-241300" algn="l" rtl="0">
              <a:lnSpc>
                <a:spcPct val="115000"/>
              </a:lnSpc>
              <a:spcBef>
                <a:spcPts val="0"/>
              </a:spcBef>
              <a:spcAft>
                <a:spcPts val="0"/>
              </a:spcAft>
              <a:buClr>
                <a:schemeClr val="lt1"/>
              </a:buClr>
              <a:buSzPts val="2000"/>
              <a:buFont typeface="Avenir"/>
              <a:buChar char="●"/>
            </a:pPr>
            <a:r>
              <a:rPr lang="en" sz="2000" dirty="0">
                <a:solidFill>
                  <a:schemeClr val="lt1"/>
                </a:solidFill>
                <a:latin typeface="Avenir"/>
                <a:ea typeface="Avenir"/>
                <a:cs typeface="Avenir"/>
                <a:sym typeface="Avenir"/>
              </a:rPr>
              <a:t>94% of EKU graduates report satisfaction with their career choice 6 months after graduation</a:t>
            </a:r>
            <a:endParaRPr sz="2000" dirty="0">
              <a:solidFill>
                <a:schemeClr val="lt1"/>
              </a:solidFill>
              <a:latin typeface="Avenir"/>
              <a:ea typeface="Avenir"/>
              <a:cs typeface="Avenir"/>
              <a:sym typeface="Avenir"/>
            </a:endParaRPr>
          </a:p>
          <a:p>
            <a:pPr marL="457200" lvl="0" indent="-241300" algn="l" rtl="0">
              <a:lnSpc>
                <a:spcPct val="115000"/>
              </a:lnSpc>
              <a:spcBef>
                <a:spcPts val="0"/>
              </a:spcBef>
              <a:spcAft>
                <a:spcPts val="0"/>
              </a:spcAft>
              <a:buClr>
                <a:schemeClr val="lt1"/>
              </a:buClr>
              <a:buSzPts val="2000"/>
              <a:buFont typeface="Avenir"/>
              <a:buChar char="●"/>
            </a:pPr>
            <a:r>
              <a:rPr lang="en" sz="2000" dirty="0">
                <a:solidFill>
                  <a:schemeClr val="lt1"/>
                </a:solidFill>
                <a:latin typeface="Avenir"/>
                <a:ea typeface="Avenir"/>
                <a:cs typeface="Avenir"/>
                <a:sym typeface="Avenir"/>
              </a:rPr>
              <a:t>Ranked #3 in the Country and #1 in Kentucky Best for Vets</a:t>
            </a:r>
            <a:endParaRPr sz="2000" dirty="0">
              <a:solidFill>
                <a:schemeClr val="lt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p:nvPr/>
        </p:nvSpPr>
        <p:spPr>
          <a:xfrm>
            <a:off x="3600450" y="412050"/>
            <a:ext cx="5517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000" b="1">
                <a:solidFill>
                  <a:srgbClr val="4A171F"/>
                </a:solidFill>
                <a:latin typeface="Avenir"/>
                <a:ea typeface="Avenir"/>
                <a:cs typeface="Avenir"/>
                <a:sym typeface="Avenir"/>
              </a:rPr>
              <a:t>Impacting the Commonwealth</a:t>
            </a:r>
            <a:endParaRPr sz="3000" b="1">
              <a:solidFill>
                <a:srgbClr val="4A171F"/>
              </a:solidFill>
              <a:latin typeface="Avenir"/>
              <a:ea typeface="Avenir"/>
              <a:cs typeface="Avenir"/>
              <a:sym typeface="Avenir"/>
            </a:endParaRPr>
          </a:p>
        </p:txBody>
      </p:sp>
      <p:sp>
        <p:nvSpPr>
          <p:cNvPr id="79" name="Google Shape;79;p16"/>
          <p:cNvSpPr txBox="1"/>
          <p:nvPr/>
        </p:nvSpPr>
        <p:spPr>
          <a:xfrm>
            <a:off x="3486150" y="1136775"/>
            <a:ext cx="5631900" cy="3481800"/>
          </a:xfrm>
          <a:prstGeom prst="rect">
            <a:avLst/>
          </a:prstGeom>
          <a:noFill/>
          <a:ln>
            <a:noFill/>
          </a:ln>
        </p:spPr>
        <p:txBody>
          <a:bodyPr spcFirstLastPara="1" wrap="square" lIns="91425" tIns="91425" rIns="91425" bIns="91425" anchor="t" anchorCtr="0">
            <a:spAutoFit/>
          </a:bodyPr>
          <a:lstStyle/>
          <a:p>
            <a:pPr marL="457200" lvl="0" indent="-190500" algn="l" rtl="0">
              <a:lnSpc>
                <a:spcPct val="115000"/>
              </a:lnSpc>
              <a:spcBef>
                <a:spcPts val="0"/>
              </a:spcBef>
              <a:spcAft>
                <a:spcPts val="0"/>
              </a:spcAft>
              <a:buClr>
                <a:srgbClr val="4A171F"/>
              </a:buClr>
              <a:buSzPts val="2100"/>
              <a:buFont typeface="Avenir"/>
              <a:buChar char="●"/>
            </a:pPr>
            <a:r>
              <a:rPr lang="en" sz="2100">
                <a:solidFill>
                  <a:srgbClr val="4A171F"/>
                </a:solidFill>
                <a:highlight>
                  <a:schemeClr val="lt1"/>
                </a:highlight>
                <a:latin typeface="Avenir"/>
                <a:ea typeface="Avenir"/>
                <a:cs typeface="Avenir"/>
                <a:sym typeface="Avenir"/>
              </a:rPr>
              <a:t>EKU fuels Kentucky’s talent pool</a:t>
            </a:r>
            <a:endParaRPr sz="2100">
              <a:solidFill>
                <a:srgbClr val="4A171F"/>
              </a:solidFill>
              <a:highlight>
                <a:schemeClr val="lt1"/>
              </a:highlight>
              <a:latin typeface="Avenir"/>
              <a:ea typeface="Avenir"/>
              <a:cs typeface="Avenir"/>
              <a:sym typeface="Avenir"/>
            </a:endParaRPr>
          </a:p>
          <a:p>
            <a:pPr marL="914400" lvl="1" indent="-247650" algn="l" rtl="0">
              <a:lnSpc>
                <a:spcPct val="115000"/>
              </a:lnSpc>
              <a:spcBef>
                <a:spcPts val="0"/>
              </a:spcBef>
              <a:spcAft>
                <a:spcPts val="0"/>
              </a:spcAft>
              <a:buClr>
                <a:srgbClr val="4A171F"/>
              </a:buClr>
              <a:buSzPts val="2100"/>
              <a:buFont typeface="Avenir"/>
              <a:buChar char="○"/>
            </a:pPr>
            <a:r>
              <a:rPr lang="en" sz="2100">
                <a:solidFill>
                  <a:srgbClr val="4A171F"/>
                </a:solidFill>
                <a:highlight>
                  <a:schemeClr val="lt1"/>
                </a:highlight>
                <a:latin typeface="Avenir"/>
                <a:ea typeface="Avenir"/>
                <a:cs typeface="Avenir"/>
                <a:sym typeface="Avenir"/>
              </a:rPr>
              <a:t>Highest graduate employment rate among public institutions</a:t>
            </a:r>
            <a:endParaRPr sz="2100">
              <a:solidFill>
                <a:srgbClr val="4A171F"/>
              </a:solidFill>
              <a:highlight>
                <a:schemeClr val="lt1"/>
              </a:highlight>
              <a:latin typeface="Avenir"/>
              <a:ea typeface="Avenir"/>
              <a:cs typeface="Avenir"/>
              <a:sym typeface="Avenir"/>
            </a:endParaRPr>
          </a:p>
          <a:p>
            <a:pPr marL="914400" lvl="1" indent="-247650" algn="l" rtl="0">
              <a:lnSpc>
                <a:spcPct val="115000"/>
              </a:lnSpc>
              <a:spcBef>
                <a:spcPts val="0"/>
              </a:spcBef>
              <a:spcAft>
                <a:spcPts val="0"/>
              </a:spcAft>
              <a:buClr>
                <a:srgbClr val="4A171F"/>
              </a:buClr>
              <a:buSzPts val="2100"/>
              <a:buFont typeface="Avenir"/>
              <a:buChar char="○"/>
            </a:pPr>
            <a:r>
              <a:rPr lang="en" sz="2100">
                <a:solidFill>
                  <a:srgbClr val="4A171F"/>
                </a:solidFill>
                <a:highlight>
                  <a:schemeClr val="lt1"/>
                </a:highlight>
                <a:latin typeface="Avenir"/>
                <a:ea typeface="Avenir"/>
                <a:cs typeface="Avenir"/>
                <a:sym typeface="Avenir"/>
              </a:rPr>
              <a:t>Internship Programs</a:t>
            </a:r>
            <a:endParaRPr sz="2100">
              <a:solidFill>
                <a:srgbClr val="4A171F"/>
              </a:solidFill>
              <a:highlight>
                <a:schemeClr val="lt1"/>
              </a:highlight>
              <a:latin typeface="Avenir"/>
              <a:ea typeface="Avenir"/>
              <a:cs typeface="Avenir"/>
              <a:sym typeface="Avenir"/>
            </a:endParaRPr>
          </a:p>
          <a:p>
            <a:pPr marL="457200" lvl="0" indent="-190500" algn="l" rtl="0">
              <a:lnSpc>
                <a:spcPct val="115000"/>
              </a:lnSpc>
              <a:spcBef>
                <a:spcPts val="0"/>
              </a:spcBef>
              <a:spcAft>
                <a:spcPts val="0"/>
              </a:spcAft>
              <a:buClr>
                <a:srgbClr val="4A171F"/>
              </a:buClr>
              <a:buSzPts val="2100"/>
              <a:buFont typeface="Avenir"/>
              <a:buChar char="●"/>
            </a:pPr>
            <a:r>
              <a:rPr lang="en" sz="2100">
                <a:solidFill>
                  <a:srgbClr val="4A171F"/>
                </a:solidFill>
                <a:latin typeface="Avenir"/>
                <a:ea typeface="Avenir"/>
                <a:cs typeface="Avenir"/>
                <a:sym typeface="Avenir"/>
              </a:rPr>
              <a:t>$580 million annual economic impact to the local, regional and state economy</a:t>
            </a:r>
            <a:endParaRPr sz="2100">
              <a:solidFill>
                <a:srgbClr val="4A171F"/>
              </a:solidFill>
              <a:latin typeface="Avenir"/>
              <a:ea typeface="Avenir"/>
              <a:cs typeface="Avenir"/>
              <a:sym typeface="Avenir"/>
            </a:endParaRPr>
          </a:p>
          <a:p>
            <a:pPr marL="457200" lvl="0" indent="-190500" algn="l" rtl="0">
              <a:lnSpc>
                <a:spcPct val="115000"/>
              </a:lnSpc>
              <a:spcBef>
                <a:spcPts val="0"/>
              </a:spcBef>
              <a:spcAft>
                <a:spcPts val="0"/>
              </a:spcAft>
              <a:buClr>
                <a:srgbClr val="4A171F"/>
              </a:buClr>
              <a:buSzPts val="2100"/>
              <a:buFont typeface="Avenir"/>
              <a:buChar char="●"/>
            </a:pPr>
            <a:r>
              <a:rPr lang="en" sz="2100">
                <a:solidFill>
                  <a:srgbClr val="4A171F"/>
                </a:solidFill>
                <a:latin typeface="Avenir"/>
                <a:ea typeface="Avenir"/>
                <a:cs typeface="Avenir"/>
                <a:sym typeface="Avenir"/>
              </a:rPr>
              <a:t>Supports more than 6,000 jobs and $324.6 million in wages</a:t>
            </a:r>
            <a:endParaRPr sz="2100">
              <a:solidFill>
                <a:srgbClr val="4A171F"/>
              </a:solidFill>
              <a:latin typeface="Avenir"/>
              <a:ea typeface="Avenir"/>
              <a:cs typeface="Avenir"/>
              <a:sym typeface="Avenir"/>
            </a:endParaRPr>
          </a:p>
          <a:p>
            <a:pPr marL="457200" lvl="0" indent="0" algn="l" rtl="0">
              <a:lnSpc>
                <a:spcPct val="115000"/>
              </a:lnSpc>
              <a:spcBef>
                <a:spcPts val="0"/>
              </a:spcBef>
              <a:spcAft>
                <a:spcPts val="0"/>
              </a:spcAft>
              <a:buNone/>
            </a:pPr>
            <a:endParaRPr sz="2100">
              <a:solidFill>
                <a:srgbClr val="4A171F"/>
              </a:solidFill>
              <a:highlight>
                <a:schemeClr val="lt1"/>
              </a:highlight>
              <a:latin typeface="Avenir"/>
              <a:ea typeface="Avenir"/>
              <a:cs typeface="Avenir"/>
              <a:sym typeface="Avenir"/>
            </a:endParaRPr>
          </a:p>
        </p:txBody>
      </p:sp>
      <p:pic>
        <p:nvPicPr>
          <p:cNvPr id="80" name="Google Shape;80;p16"/>
          <p:cNvPicPr preferRelativeResize="0"/>
          <p:nvPr/>
        </p:nvPicPr>
        <p:blipFill>
          <a:blip r:embed="rId3">
            <a:alphaModFix/>
          </a:blip>
          <a:stretch>
            <a:fillRect/>
          </a:stretch>
        </p:blipFill>
        <p:spPr>
          <a:xfrm>
            <a:off x="-192478" y="-108900"/>
            <a:ext cx="3792926" cy="5361325"/>
          </a:xfrm>
          <a:prstGeom prst="rect">
            <a:avLst/>
          </a:prstGeom>
          <a:noFill/>
          <a:ln>
            <a:noFill/>
          </a:ln>
        </p:spPr>
      </p:pic>
      <p:pic>
        <p:nvPicPr>
          <p:cNvPr id="81" name="Google Shape;81;p16"/>
          <p:cNvPicPr preferRelativeResize="0"/>
          <p:nvPr/>
        </p:nvPicPr>
        <p:blipFill rotWithShape="1">
          <a:blip r:embed="rId4">
            <a:alphaModFix/>
          </a:blip>
          <a:srcRect l="36773" r="12454"/>
          <a:stretch/>
        </p:blipFill>
        <p:spPr>
          <a:xfrm>
            <a:off x="190500" y="412050"/>
            <a:ext cx="3409951" cy="4479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192463" y="-108912"/>
            <a:ext cx="9528922" cy="5361325"/>
          </a:xfrm>
          <a:prstGeom prst="rect">
            <a:avLst/>
          </a:prstGeom>
          <a:noFill/>
          <a:ln>
            <a:noFill/>
          </a:ln>
        </p:spPr>
      </p:pic>
      <p:sp>
        <p:nvSpPr>
          <p:cNvPr id="87" name="Google Shape;87;p17"/>
          <p:cNvSpPr txBox="1">
            <a:spLocks noGrp="1"/>
          </p:cNvSpPr>
          <p:nvPr>
            <p:ph type="title"/>
          </p:nvPr>
        </p:nvSpPr>
        <p:spPr>
          <a:xfrm>
            <a:off x="311700" y="450700"/>
            <a:ext cx="8520600" cy="68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20" b="1">
                <a:solidFill>
                  <a:schemeClr val="lt1"/>
                </a:solidFill>
                <a:latin typeface="Avenir"/>
                <a:ea typeface="Avenir"/>
                <a:cs typeface="Avenir"/>
                <a:sym typeface="Avenir"/>
              </a:rPr>
              <a:t>Standing Out in the Crowd</a:t>
            </a:r>
            <a:endParaRPr sz="3620" b="1">
              <a:solidFill>
                <a:schemeClr val="lt1"/>
              </a:solidFill>
              <a:latin typeface="Avenir"/>
              <a:ea typeface="Avenir"/>
              <a:cs typeface="Avenir"/>
              <a:sym typeface="Avenir"/>
            </a:endParaRPr>
          </a:p>
        </p:txBody>
      </p:sp>
      <p:sp>
        <p:nvSpPr>
          <p:cNvPr id="88" name="Google Shape;88;p17"/>
          <p:cNvSpPr txBox="1">
            <a:spLocks noGrp="1"/>
          </p:cNvSpPr>
          <p:nvPr>
            <p:ph type="body" idx="1"/>
          </p:nvPr>
        </p:nvSpPr>
        <p:spPr>
          <a:xfrm>
            <a:off x="311700" y="1343350"/>
            <a:ext cx="9097200" cy="39048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#1 in the U.S. - Risk Management and Insurance Degree</a:t>
            </a:r>
            <a:endParaRPr sz="2200">
              <a:solidFill>
                <a:schemeClr val="lt1"/>
              </a:solidFill>
              <a:latin typeface="Avenir"/>
              <a:ea typeface="Avenir"/>
              <a:cs typeface="Avenir"/>
              <a:sym typeface="Avenir"/>
            </a:endParaRPr>
          </a:p>
          <a:p>
            <a:pPr marL="457200" lvl="0" indent="-368300" algn="l" rtl="0">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#1 Best RN to BSN in Kentucky</a:t>
            </a:r>
            <a:endParaRPr sz="2200">
              <a:solidFill>
                <a:schemeClr val="lt1"/>
              </a:solidFill>
              <a:latin typeface="Avenir"/>
              <a:ea typeface="Avenir"/>
              <a:cs typeface="Avenir"/>
              <a:sym typeface="Avenir"/>
            </a:endParaRPr>
          </a:p>
          <a:p>
            <a:pPr marL="457200" lvl="0"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Ranked Top 10 Nationally - Occupational Safety Degree</a:t>
            </a:r>
            <a:endParaRPr sz="2200" b="1">
              <a:solidFill>
                <a:schemeClr val="lt1"/>
              </a:solidFill>
              <a:latin typeface="Avenir"/>
              <a:ea typeface="Avenir"/>
              <a:cs typeface="Avenir"/>
              <a:sym typeface="Avenir"/>
            </a:endParaRPr>
          </a:p>
          <a:p>
            <a:pPr marL="457200" lvl="0"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Only 4 year aviation program in KY with more than 300 students</a:t>
            </a:r>
            <a:endParaRPr sz="2200">
              <a:solidFill>
                <a:schemeClr val="lt1"/>
              </a:solidFill>
              <a:latin typeface="Avenir"/>
              <a:ea typeface="Avenir"/>
              <a:cs typeface="Avenir"/>
              <a:sym typeface="Avenir"/>
            </a:endParaRPr>
          </a:p>
          <a:p>
            <a:pPr marL="914400" lvl="1"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Third busiest airport in the Commonwealth</a:t>
            </a:r>
            <a:endParaRPr sz="2200">
              <a:solidFill>
                <a:schemeClr val="lt1"/>
              </a:solidFill>
              <a:latin typeface="Avenir"/>
              <a:ea typeface="Avenir"/>
              <a:cs typeface="Avenir"/>
              <a:sym typeface="Avenir"/>
            </a:endParaRPr>
          </a:p>
          <a:p>
            <a:pPr marL="457200" lvl="0"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Voted “Best Bang for the Buck”</a:t>
            </a:r>
            <a:endParaRPr sz="2200">
              <a:solidFill>
                <a:schemeClr val="lt1"/>
              </a:solidFill>
              <a:latin typeface="Avenir"/>
              <a:ea typeface="Avenir"/>
              <a:cs typeface="Avenir"/>
              <a:sym typeface="Avenir"/>
            </a:endParaRPr>
          </a:p>
          <a:p>
            <a:pPr marL="457200" lvl="0"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Ranked “America’s Top Colleges”</a:t>
            </a:r>
            <a:endParaRPr sz="2200">
              <a:solidFill>
                <a:schemeClr val="lt1"/>
              </a:solidFill>
              <a:latin typeface="Avenir"/>
              <a:ea typeface="Avenir"/>
              <a:cs typeface="Avenir"/>
              <a:sym typeface="Avenir"/>
            </a:endParaRPr>
          </a:p>
          <a:p>
            <a:pPr marL="457200" lvl="0" indent="-368300" algn="l" rtl="0">
              <a:lnSpc>
                <a:spcPct val="115000"/>
              </a:lnSpc>
              <a:spcBef>
                <a:spcPts val="0"/>
              </a:spcBef>
              <a:spcAft>
                <a:spcPts val="0"/>
              </a:spcAft>
              <a:buClr>
                <a:schemeClr val="lt1"/>
              </a:buClr>
              <a:buSzPts val="2200"/>
              <a:buFont typeface="Avenir"/>
              <a:buChar char="●"/>
            </a:pPr>
            <a:r>
              <a:rPr lang="en" sz="2200">
                <a:solidFill>
                  <a:schemeClr val="lt1"/>
                </a:solidFill>
                <a:latin typeface="Avenir"/>
                <a:ea typeface="Avenir"/>
                <a:cs typeface="Avenir"/>
                <a:sym typeface="Avenir"/>
              </a:rPr>
              <a:t>Ranked Best Regional University in the South</a:t>
            </a:r>
            <a:endParaRPr sz="2200">
              <a:solidFill>
                <a:schemeClr val="lt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3">
            <a:alphaModFix/>
          </a:blip>
          <a:srcRect b="9255"/>
          <a:stretch/>
        </p:blipFill>
        <p:spPr>
          <a:xfrm>
            <a:off x="4988325" y="76200"/>
            <a:ext cx="4042926" cy="2446899"/>
          </a:xfrm>
          <a:prstGeom prst="rect">
            <a:avLst/>
          </a:prstGeom>
          <a:noFill/>
          <a:ln>
            <a:noFill/>
          </a:ln>
        </p:spPr>
      </p:pic>
      <p:pic>
        <p:nvPicPr>
          <p:cNvPr id="94" name="Google Shape;94;p18"/>
          <p:cNvPicPr preferRelativeResize="0"/>
          <p:nvPr/>
        </p:nvPicPr>
        <p:blipFill>
          <a:blip r:embed="rId4">
            <a:alphaModFix/>
          </a:blip>
          <a:stretch>
            <a:fillRect/>
          </a:stretch>
        </p:blipFill>
        <p:spPr>
          <a:xfrm>
            <a:off x="-192476" y="-108900"/>
            <a:ext cx="5180799" cy="5361325"/>
          </a:xfrm>
          <a:prstGeom prst="rect">
            <a:avLst/>
          </a:prstGeom>
          <a:noFill/>
          <a:ln>
            <a:noFill/>
          </a:ln>
        </p:spPr>
      </p:pic>
      <p:sp>
        <p:nvSpPr>
          <p:cNvPr id="95" name="Google Shape;95;p18"/>
          <p:cNvSpPr txBox="1">
            <a:spLocks noGrp="1"/>
          </p:cNvSpPr>
          <p:nvPr>
            <p:ph type="title"/>
          </p:nvPr>
        </p:nvSpPr>
        <p:spPr>
          <a:xfrm>
            <a:off x="311700" y="335700"/>
            <a:ext cx="444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80" b="1">
                <a:solidFill>
                  <a:schemeClr val="lt1"/>
                </a:solidFill>
                <a:latin typeface="Avenir"/>
                <a:ea typeface="Avenir"/>
                <a:cs typeface="Avenir"/>
                <a:sym typeface="Avenir"/>
              </a:rPr>
              <a:t>Academic Excellence</a:t>
            </a:r>
            <a:endParaRPr sz="2820" b="1">
              <a:solidFill>
                <a:schemeClr val="lt1"/>
              </a:solidFill>
            </a:endParaRPr>
          </a:p>
        </p:txBody>
      </p:sp>
      <p:sp>
        <p:nvSpPr>
          <p:cNvPr id="96" name="Google Shape;96;p18"/>
          <p:cNvSpPr txBox="1">
            <a:spLocks noGrp="1"/>
          </p:cNvSpPr>
          <p:nvPr>
            <p:ph type="body" idx="1"/>
          </p:nvPr>
        </p:nvSpPr>
        <p:spPr>
          <a:xfrm>
            <a:off x="238425" y="1126025"/>
            <a:ext cx="4749900" cy="3785700"/>
          </a:xfrm>
          <a:prstGeom prst="rect">
            <a:avLst/>
          </a:prstGeom>
        </p:spPr>
        <p:txBody>
          <a:bodyPr spcFirstLastPara="1" wrap="square" lIns="91425" tIns="91425" rIns="91425" bIns="91425" anchor="t" anchorCtr="0">
            <a:noAutofit/>
          </a:bodyPr>
          <a:lstStyle/>
          <a:p>
            <a:pPr marL="0" lvl="0" indent="0" algn="l" rtl="0">
              <a:lnSpc>
                <a:spcPct val="85000"/>
              </a:lnSpc>
              <a:spcBef>
                <a:spcPts val="400"/>
              </a:spcBef>
              <a:spcAft>
                <a:spcPts val="0"/>
              </a:spcAft>
              <a:buNone/>
            </a:pPr>
            <a:r>
              <a:rPr lang="en" sz="2000">
                <a:solidFill>
                  <a:schemeClr val="lt1"/>
                </a:solidFill>
                <a:latin typeface="Avenir"/>
                <a:ea typeface="Avenir"/>
                <a:cs typeface="Avenir"/>
                <a:sym typeface="Avenir"/>
              </a:rPr>
              <a:t>EKU offers more than 100 degrees and concentrations with nationally prominent signature programs in:</a:t>
            </a:r>
            <a:endParaRPr sz="2000">
              <a:solidFill>
                <a:schemeClr val="lt1"/>
              </a:solidFill>
              <a:latin typeface="Avenir"/>
              <a:ea typeface="Avenir"/>
              <a:cs typeface="Avenir"/>
              <a:sym typeface="Avenir"/>
            </a:endParaRPr>
          </a:p>
          <a:p>
            <a:pPr marL="0" lvl="0" indent="0" algn="l" rtl="0">
              <a:lnSpc>
                <a:spcPct val="85000"/>
              </a:lnSpc>
              <a:spcBef>
                <a:spcPts val="400"/>
              </a:spcBef>
              <a:spcAft>
                <a:spcPts val="0"/>
              </a:spcAft>
              <a:buClr>
                <a:schemeClr val="dk1"/>
              </a:buClr>
              <a:buSzPts val="1100"/>
              <a:buFont typeface="Arial"/>
              <a:buNone/>
            </a:pPr>
            <a:endParaRPr sz="1400">
              <a:solidFill>
                <a:schemeClr val="lt1"/>
              </a:solidFill>
              <a:latin typeface="Avenir"/>
              <a:ea typeface="Avenir"/>
              <a:cs typeface="Avenir"/>
              <a:sym typeface="Avenir"/>
            </a:endParaRPr>
          </a:p>
          <a:p>
            <a:pPr marL="0" lvl="0" indent="0" algn="l" rtl="0">
              <a:lnSpc>
                <a:spcPct val="95000"/>
              </a:lnSpc>
              <a:spcBef>
                <a:spcPts val="0"/>
              </a:spcBef>
              <a:spcAft>
                <a:spcPts val="0"/>
              </a:spcAft>
              <a:buNone/>
            </a:pPr>
            <a:r>
              <a:rPr lang="en" sz="1700">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Aviation</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Clr>
                <a:schemeClr val="dk1"/>
              </a:buClr>
              <a:buSzPts val="1100"/>
              <a:buFont typeface="Arial"/>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Nursing</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Clr>
                <a:schemeClr val="dk1"/>
              </a:buClr>
              <a:buSzPts val="1100"/>
              <a:buFont typeface="Arial"/>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Manufacturing Engineering (NEW)</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Clr>
                <a:schemeClr val="dk1"/>
              </a:buClr>
              <a:buSzPts val="1100"/>
              <a:buFont typeface="Arial"/>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Mental Health and Social Services</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Clr>
                <a:schemeClr val="dk1"/>
              </a:buClr>
              <a:buSzPts val="1100"/>
              <a:buFont typeface="Arial"/>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Occupational Therapy</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Global Supply Chain Management</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Risk Management and Insurance</a:t>
            </a:r>
            <a:endParaRPr sz="2000">
              <a:solidFill>
                <a:schemeClr val="lt1"/>
              </a:solidFill>
              <a:latin typeface="Avenir"/>
              <a:ea typeface="Avenir"/>
              <a:cs typeface="Avenir"/>
              <a:sym typeface="Avenir"/>
            </a:endParaRPr>
          </a:p>
          <a:p>
            <a:pPr marL="0" lvl="0" indent="0" algn="l" rtl="0">
              <a:lnSpc>
                <a:spcPct val="95000"/>
              </a:lnSpc>
              <a:spcBef>
                <a:spcPts val="0"/>
              </a:spcBef>
              <a:spcAft>
                <a:spcPts val="0"/>
              </a:spcAft>
              <a:buNone/>
            </a:pPr>
            <a:r>
              <a:rPr lang="en">
                <a:solidFill>
                  <a:schemeClr val="lt1"/>
                </a:solidFill>
                <a:latin typeface="Avenir"/>
                <a:ea typeface="Avenir"/>
                <a:cs typeface="Avenir"/>
                <a:sym typeface="Avenir"/>
              </a:rPr>
              <a:t>•</a:t>
            </a:r>
            <a:r>
              <a:rPr lang="en" sz="2000">
                <a:solidFill>
                  <a:schemeClr val="lt1"/>
                </a:solidFill>
                <a:latin typeface="Avenir"/>
                <a:ea typeface="Avenir"/>
                <a:cs typeface="Avenir"/>
                <a:sym typeface="Avenir"/>
              </a:rPr>
              <a:t> Occupational Health and Safety</a:t>
            </a:r>
            <a:endParaRPr sz="2000">
              <a:solidFill>
                <a:schemeClr val="lt1"/>
              </a:solidFill>
              <a:latin typeface="Avenir"/>
              <a:ea typeface="Avenir"/>
              <a:cs typeface="Avenir"/>
              <a:sym typeface="Avenir"/>
            </a:endParaRPr>
          </a:p>
        </p:txBody>
      </p:sp>
      <p:pic>
        <p:nvPicPr>
          <p:cNvPr id="97" name="Google Shape;97;p18"/>
          <p:cNvPicPr preferRelativeResize="0"/>
          <p:nvPr/>
        </p:nvPicPr>
        <p:blipFill rotWithShape="1">
          <a:blip r:embed="rId5">
            <a:alphaModFix/>
          </a:blip>
          <a:srcRect t="9255"/>
          <a:stretch/>
        </p:blipFill>
        <p:spPr>
          <a:xfrm>
            <a:off x="4988325" y="2620400"/>
            <a:ext cx="4042926" cy="2446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l="1580" t="9259" r="55832" b="7400"/>
          <a:stretch/>
        </p:blipFill>
        <p:spPr>
          <a:xfrm>
            <a:off x="0" y="0"/>
            <a:ext cx="3894298" cy="4286249"/>
          </a:xfrm>
          <a:prstGeom prst="rect">
            <a:avLst/>
          </a:prstGeom>
          <a:noFill/>
          <a:ln>
            <a:noFill/>
          </a:ln>
        </p:spPr>
      </p:pic>
      <p:pic>
        <p:nvPicPr>
          <p:cNvPr id="103" name="Google Shape;103;p19"/>
          <p:cNvPicPr preferRelativeResize="0"/>
          <p:nvPr/>
        </p:nvPicPr>
        <p:blipFill rotWithShape="1">
          <a:blip r:embed="rId4">
            <a:alphaModFix/>
          </a:blip>
          <a:srcRect l="25932" r="18998"/>
          <a:stretch/>
        </p:blipFill>
        <p:spPr>
          <a:xfrm>
            <a:off x="145825" y="114750"/>
            <a:ext cx="4027023" cy="4877102"/>
          </a:xfrm>
          <a:prstGeom prst="rect">
            <a:avLst/>
          </a:prstGeom>
          <a:noFill/>
          <a:ln>
            <a:noFill/>
          </a:ln>
        </p:spPr>
      </p:pic>
      <p:sp>
        <p:nvSpPr>
          <p:cNvPr id="104" name="Google Shape;104;p19"/>
          <p:cNvSpPr/>
          <p:nvPr/>
        </p:nvSpPr>
        <p:spPr>
          <a:xfrm>
            <a:off x="6898725" y="4121475"/>
            <a:ext cx="2188500" cy="102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a:spLocks noGrp="1"/>
          </p:cNvSpPr>
          <p:nvPr>
            <p:ph type="body" idx="1"/>
          </p:nvPr>
        </p:nvSpPr>
        <p:spPr>
          <a:xfrm>
            <a:off x="3990300" y="1531375"/>
            <a:ext cx="5153700" cy="3296100"/>
          </a:xfrm>
          <a:prstGeom prst="rect">
            <a:avLst/>
          </a:prstGeom>
        </p:spPr>
        <p:txBody>
          <a:bodyPr spcFirstLastPara="1" wrap="square" lIns="91425" tIns="91425" rIns="91425" bIns="91425" anchor="t" anchorCtr="0">
            <a:normAutofit/>
          </a:bodyPr>
          <a:lstStyle/>
          <a:p>
            <a:pPr marL="457200" lvl="0" indent="-222250" algn="l" rtl="0">
              <a:spcBef>
                <a:spcPts val="0"/>
              </a:spcBef>
              <a:spcAft>
                <a:spcPts val="0"/>
              </a:spcAft>
              <a:buClr>
                <a:srgbClr val="4A171F"/>
              </a:buClr>
              <a:buSzPts val="1700"/>
              <a:buFont typeface="Avenir"/>
              <a:buChar char="●"/>
            </a:pPr>
            <a:r>
              <a:rPr lang="en" sz="1700">
                <a:solidFill>
                  <a:srgbClr val="4A171F"/>
                </a:solidFill>
                <a:latin typeface="Avenir"/>
                <a:ea typeface="Avenir"/>
                <a:cs typeface="Avenir"/>
                <a:sym typeface="Avenir"/>
              </a:rPr>
              <a:t>Total 2022 HB 1 Asset Preservation Pool for EKU: $63,028,000</a:t>
            </a:r>
            <a:endParaRPr sz="1700">
              <a:solidFill>
                <a:srgbClr val="4A171F"/>
              </a:solidFill>
              <a:latin typeface="Avenir"/>
              <a:ea typeface="Avenir"/>
              <a:cs typeface="Avenir"/>
              <a:sym typeface="Avenir"/>
            </a:endParaRPr>
          </a:p>
          <a:p>
            <a:pPr marL="457200" lvl="0" indent="-222250" algn="l" rtl="0">
              <a:spcBef>
                <a:spcPts val="1000"/>
              </a:spcBef>
              <a:spcAft>
                <a:spcPts val="0"/>
              </a:spcAft>
              <a:buClr>
                <a:srgbClr val="4A171F"/>
              </a:buClr>
              <a:buSzPts val="1700"/>
              <a:buFont typeface="Avenir"/>
              <a:buChar char="●"/>
            </a:pPr>
            <a:r>
              <a:rPr lang="en" sz="1700">
                <a:solidFill>
                  <a:srgbClr val="4A171F"/>
                </a:solidFill>
                <a:latin typeface="Avenir"/>
                <a:ea typeface="Avenir"/>
                <a:cs typeface="Avenir"/>
                <a:sym typeface="Avenir"/>
              </a:rPr>
              <a:t>$59,200,000 has been approved by the Board of Regents, CPE, and the Office of the State Budget Director. </a:t>
            </a:r>
            <a:endParaRPr sz="1700">
              <a:solidFill>
                <a:srgbClr val="4A171F"/>
              </a:solidFill>
              <a:latin typeface="Avenir"/>
              <a:ea typeface="Avenir"/>
              <a:cs typeface="Avenir"/>
              <a:sym typeface="Avenir"/>
            </a:endParaRPr>
          </a:p>
          <a:p>
            <a:pPr marL="457200" lvl="0" indent="-222250" algn="l" rtl="0">
              <a:spcBef>
                <a:spcPts val="1000"/>
              </a:spcBef>
              <a:spcAft>
                <a:spcPts val="1000"/>
              </a:spcAft>
              <a:buClr>
                <a:srgbClr val="4A171F"/>
              </a:buClr>
              <a:buSzPts val="1700"/>
              <a:buFont typeface="Avenir"/>
              <a:buChar char="●"/>
            </a:pPr>
            <a:r>
              <a:rPr lang="en" sz="1700">
                <a:solidFill>
                  <a:srgbClr val="4A171F"/>
                </a:solidFill>
                <a:latin typeface="Avenir"/>
                <a:ea typeface="Avenir"/>
                <a:cs typeface="Avenir"/>
                <a:sym typeface="Avenir"/>
              </a:rPr>
              <a:t>Projects are underway with the remainder of the pool in reserve for potential cost fluctuations.</a:t>
            </a:r>
            <a:endParaRPr sz="1700">
              <a:solidFill>
                <a:srgbClr val="4A171F"/>
              </a:solidFill>
              <a:latin typeface="Avenir"/>
              <a:ea typeface="Avenir"/>
              <a:cs typeface="Avenir"/>
              <a:sym typeface="Avenir"/>
            </a:endParaRPr>
          </a:p>
        </p:txBody>
      </p:sp>
      <p:sp>
        <p:nvSpPr>
          <p:cNvPr id="106" name="Google Shape;106;p19"/>
          <p:cNvSpPr txBox="1">
            <a:spLocks noGrp="1"/>
          </p:cNvSpPr>
          <p:nvPr>
            <p:ph type="title"/>
          </p:nvPr>
        </p:nvSpPr>
        <p:spPr>
          <a:xfrm>
            <a:off x="4290150" y="114750"/>
            <a:ext cx="42900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b="1">
                <a:solidFill>
                  <a:srgbClr val="4A171F"/>
                </a:solidFill>
                <a:latin typeface="Avenir"/>
                <a:ea typeface="Avenir"/>
                <a:cs typeface="Avenir"/>
                <a:sym typeface="Avenir"/>
              </a:rPr>
              <a:t>Asset Preservation Summary</a:t>
            </a:r>
            <a:endParaRPr sz="3600" b="1">
              <a:solidFill>
                <a:srgbClr val="4A171F"/>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b="15668"/>
          <a:stretch/>
        </p:blipFill>
        <p:spPr>
          <a:xfrm>
            <a:off x="0" y="0"/>
            <a:ext cx="9144003" cy="5143499"/>
          </a:xfrm>
          <a:prstGeom prst="rect">
            <a:avLst/>
          </a:prstGeom>
          <a:noFill/>
          <a:ln>
            <a:noFill/>
          </a:ln>
        </p:spPr>
      </p:pic>
      <p:pic>
        <p:nvPicPr>
          <p:cNvPr id="112" name="Google Shape;112;p20"/>
          <p:cNvPicPr preferRelativeResize="0"/>
          <p:nvPr/>
        </p:nvPicPr>
        <p:blipFill rotWithShape="1">
          <a:blip r:embed="rId4">
            <a:alphaModFix amt="92000"/>
          </a:blip>
          <a:srcRect l="1580" t="20738" r="55832" b="18515"/>
          <a:stretch/>
        </p:blipFill>
        <p:spPr>
          <a:xfrm>
            <a:off x="646350" y="1321500"/>
            <a:ext cx="7789199" cy="2378474"/>
          </a:xfrm>
          <a:prstGeom prst="rect">
            <a:avLst/>
          </a:prstGeom>
          <a:noFill/>
          <a:ln>
            <a:noFill/>
          </a:ln>
        </p:spPr>
      </p:pic>
      <p:sp>
        <p:nvSpPr>
          <p:cNvPr id="113" name="Google Shape;113;p20"/>
          <p:cNvSpPr txBox="1">
            <a:spLocks noGrp="1"/>
          </p:cNvSpPr>
          <p:nvPr>
            <p:ph type="body" idx="2"/>
          </p:nvPr>
        </p:nvSpPr>
        <p:spPr>
          <a:xfrm>
            <a:off x="978300" y="2286450"/>
            <a:ext cx="7187400" cy="1736700"/>
          </a:xfrm>
          <a:prstGeom prst="rect">
            <a:avLst/>
          </a:prstGeom>
        </p:spPr>
        <p:txBody>
          <a:bodyPr spcFirstLastPara="1" wrap="square" lIns="91425" tIns="91425" rIns="91425" bIns="91425" anchor="t" anchorCtr="0">
            <a:normAutofit/>
          </a:bodyPr>
          <a:lstStyle/>
          <a:p>
            <a:pPr marL="0" lvl="0" indent="0" algn="ctr" rtl="0">
              <a:spcBef>
                <a:spcPts val="1200"/>
              </a:spcBef>
              <a:spcAft>
                <a:spcPts val="1200"/>
              </a:spcAft>
              <a:buNone/>
            </a:pPr>
            <a:r>
              <a:rPr lang="en" sz="2400">
                <a:solidFill>
                  <a:schemeClr val="lt1"/>
                </a:solidFill>
                <a:latin typeface="Avenir"/>
                <a:ea typeface="Avenir"/>
                <a:cs typeface="Avenir"/>
                <a:sym typeface="Avenir"/>
              </a:rPr>
              <a:t>Thirteen Capital Projects from the pool are addressing extensive deferred maintenance needs across the entire campus.</a:t>
            </a:r>
            <a:endParaRPr sz="2400">
              <a:solidFill>
                <a:schemeClr val="lt1"/>
              </a:solidFill>
              <a:latin typeface="Avenir"/>
              <a:ea typeface="Avenir"/>
              <a:cs typeface="Avenir"/>
              <a:sym typeface="Avenir"/>
            </a:endParaRPr>
          </a:p>
        </p:txBody>
      </p:sp>
      <p:sp>
        <p:nvSpPr>
          <p:cNvPr id="114" name="Google Shape;114;p20"/>
          <p:cNvSpPr txBox="1">
            <a:spLocks noGrp="1"/>
          </p:cNvSpPr>
          <p:nvPr>
            <p:ph type="title"/>
          </p:nvPr>
        </p:nvSpPr>
        <p:spPr>
          <a:xfrm>
            <a:off x="311700" y="1321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a:solidFill>
                  <a:schemeClr val="lt1"/>
                </a:solidFill>
                <a:latin typeface="Avenir"/>
                <a:ea typeface="Avenir"/>
                <a:cs typeface="Avenir"/>
                <a:sym typeface="Avenir"/>
              </a:rPr>
              <a:t>Maintenance Needs Campus-Wide</a:t>
            </a:r>
            <a:endParaRPr sz="3800" b="1">
              <a:solidFill>
                <a:schemeClr val="lt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3">
            <a:alphaModFix/>
          </a:blip>
          <a:srcRect l="1580" t="15766" r="55832" b="25689"/>
          <a:stretch/>
        </p:blipFill>
        <p:spPr>
          <a:xfrm>
            <a:off x="152100" y="345050"/>
            <a:ext cx="8839798" cy="778899"/>
          </a:xfrm>
          <a:prstGeom prst="rect">
            <a:avLst/>
          </a:prstGeom>
          <a:noFill/>
          <a:ln>
            <a:noFill/>
          </a:ln>
        </p:spPr>
      </p:pic>
      <p:sp>
        <p:nvSpPr>
          <p:cNvPr id="120" name="Google Shape;120;p21"/>
          <p:cNvSpPr txBox="1">
            <a:spLocks noGrp="1"/>
          </p:cNvSpPr>
          <p:nvPr>
            <p:ph type="title"/>
          </p:nvPr>
        </p:nvSpPr>
        <p:spPr>
          <a:xfrm>
            <a:off x="311700" y="345050"/>
            <a:ext cx="8467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lt1"/>
                </a:solidFill>
                <a:latin typeface="Avenir"/>
                <a:ea typeface="Avenir"/>
                <a:cs typeface="Avenir"/>
                <a:sym typeface="Avenir"/>
              </a:rPr>
              <a:t>Steam Distribution Systems</a:t>
            </a:r>
            <a:endParaRPr sz="4000" b="1">
              <a:solidFill>
                <a:schemeClr val="lt1"/>
              </a:solidFill>
              <a:latin typeface="Avenir"/>
              <a:ea typeface="Avenir"/>
              <a:cs typeface="Avenir"/>
              <a:sym typeface="Avenir"/>
            </a:endParaRPr>
          </a:p>
        </p:txBody>
      </p:sp>
      <p:sp>
        <p:nvSpPr>
          <p:cNvPr id="121" name="Google Shape;121;p21"/>
          <p:cNvSpPr txBox="1">
            <a:spLocks noGrp="1"/>
          </p:cNvSpPr>
          <p:nvPr>
            <p:ph type="body" idx="1"/>
          </p:nvPr>
        </p:nvSpPr>
        <p:spPr>
          <a:xfrm>
            <a:off x="152100" y="1316750"/>
            <a:ext cx="8839800" cy="864000"/>
          </a:xfrm>
          <a:prstGeom prst="rect">
            <a:avLst/>
          </a:prstGeom>
        </p:spPr>
        <p:txBody>
          <a:bodyPr spcFirstLastPara="1" wrap="square" lIns="91425" tIns="91425" rIns="91425" bIns="91425" anchor="t" anchorCtr="0">
            <a:noAutofit/>
          </a:bodyPr>
          <a:lstStyle/>
          <a:p>
            <a:pPr marL="0" lvl="0" indent="0" algn="ctr" rtl="0">
              <a:spcBef>
                <a:spcPts val="1200"/>
              </a:spcBef>
              <a:spcAft>
                <a:spcPts val="1200"/>
              </a:spcAft>
              <a:buNone/>
            </a:pPr>
            <a:r>
              <a:rPr lang="en" sz="2100">
                <a:solidFill>
                  <a:schemeClr val="dk1"/>
                </a:solidFill>
                <a:latin typeface="Avenir"/>
                <a:ea typeface="Avenir"/>
                <a:cs typeface="Avenir"/>
                <a:sym typeface="Avenir"/>
              </a:rPr>
              <a:t>Upgrade of 80-90 year old steam lines to modern efficient steam distribution systems.</a:t>
            </a:r>
            <a:endParaRPr sz="2100">
              <a:solidFill>
                <a:schemeClr val="dk1"/>
              </a:solidFill>
              <a:latin typeface="Avenir"/>
              <a:ea typeface="Avenir"/>
              <a:cs typeface="Avenir"/>
              <a:sym typeface="Avenir"/>
            </a:endParaRPr>
          </a:p>
        </p:txBody>
      </p:sp>
      <p:pic>
        <p:nvPicPr>
          <p:cNvPr id="122" name="Google Shape;122;p21"/>
          <p:cNvPicPr preferRelativeResize="0"/>
          <p:nvPr/>
        </p:nvPicPr>
        <p:blipFill rotWithShape="1">
          <a:blip r:embed="rId4">
            <a:alphaModFix/>
          </a:blip>
          <a:srcRect l="4350" r="7411"/>
          <a:stretch/>
        </p:blipFill>
        <p:spPr>
          <a:xfrm>
            <a:off x="93075" y="2351150"/>
            <a:ext cx="2922450" cy="2205750"/>
          </a:xfrm>
          <a:prstGeom prst="rect">
            <a:avLst/>
          </a:prstGeom>
          <a:noFill/>
          <a:ln>
            <a:noFill/>
          </a:ln>
        </p:spPr>
      </p:pic>
      <p:pic>
        <p:nvPicPr>
          <p:cNvPr id="123" name="Google Shape;123;p21"/>
          <p:cNvPicPr preferRelativeResize="0"/>
          <p:nvPr/>
        </p:nvPicPr>
        <p:blipFill rotWithShape="1">
          <a:blip r:embed="rId5">
            <a:alphaModFix/>
          </a:blip>
          <a:srcRect l="4482" r="7279"/>
          <a:stretch/>
        </p:blipFill>
        <p:spPr>
          <a:xfrm>
            <a:off x="3110775" y="2351150"/>
            <a:ext cx="2922450" cy="2205750"/>
          </a:xfrm>
          <a:prstGeom prst="rect">
            <a:avLst/>
          </a:prstGeom>
          <a:noFill/>
          <a:ln>
            <a:noFill/>
          </a:ln>
        </p:spPr>
      </p:pic>
      <p:pic>
        <p:nvPicPr>
          <p:cNvPr id="124" name="Google Shape;124;p21"/>
          <p:cNvPicPr preferRelativeResize="0"/>
          <p:nvPr/>
        </p:nvPicPr>
        <p:blipFill rotWithShape="1">
          <a:blip r:embed="rId6">
            <a:alphaModFix/>
          </a:blip>
          <a:srcRect l="11629"/>
          <a:stretch/>
        </p:blipFill>
        <p:spPr>
          <a:xfrm>
            <a:off x="6128475" y="2351150"/>
            <a:ext cx="2922450" cy="2205749"/>
          </a:xfrm>
          <a:prstGeom prst="rect">
            <a:avLst/>
          </a:prstGeom>
          <a:noFill/>
          <a:ln>
            <a:noFill/>
          </a:ln>
        </p:spPr>
      </p:pic>
      <p:pic>
        <p:nvPicPr>
          <p:cNvPr id="125" name="Google Shape;125;p21"/>
          <p:cNvPicPr preferRelativeResize="0"/>
          <p:nvPr/>
        </p:nvPicPr>
        <p:blipFill rotWithShape="1">
          <a:blip r:embed="rId7">
            <a:alphaModFix/>
          </a:blip>
          <a:srcRect t="7421" b="8629"/>
          <a:stretch/>
        </p:blipFill>
        <p:spPr>
          <a:xfrm>
            <a:off x="-4766550" y="2351150"/>
            <a:ext cx="3939410" cy="22057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On-screen Show (16:9)</PresentationFormat>
  <Paragraphs>84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Avenir</vt:lpstr>
      <vt:lpstr>Simple Light</vt:lpstr>
      <vt:lpstr>PowerPoint Presentation</vt:lpstr>
      <vt:lpstr>PowerPoint Presentation</vt:lpstr>
      <vt:lpstr>PowerPoint Presentation</vt:lpstr>
      <vt:lpstr>PowerPoint Presentation</vt:lpstr>
      <vt:lpstr>Standing Out in the Crowd</vt:lpstr>
      <vt:lpstr>Academic Excellence</vt:lpstr>
      <vt:lpstr>Asset Preservation Summary</vt:lpstr>
      <vt:lpstr>Maintenance Needs Campus-Wide</vt:lpstr>
      <vt:lpstr>Steam Distribution Systems</vt:lpstr>
      <vt:lpstr>Roof Project - Rowlett</vt:lpstr>
      <vt:lpstr>Roof Project - Powell Student Center</vt:lpstr>
      <vt:lpstr>Electrical Distribution Systems</vt:lpstr>
      <vt:lpstr>Coates Building </vt:lpstr>
      <vt:lpstr>Campus Utilities </vt:lpstr>
      <vt:lpstr>Walkability Upgrades</vt:lpstr>
      <vt:lpstr>Eastern Kentucky University Thanks You!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Justin (LRC)</dc:creator>
  <cp:lastModifiedBy>Smith, Justin (LRC)</cp:lastModifiedBy>
  <cp:revision>2</cp:revision>
  <dcterms:modified xsi:type="dcterms:W3CDTF">2023-03-01T13:34:52Z</dcterms:modified>
</cp:coreProperties>
</file>