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0" r:id="rId3"/>
    <p:sldMasterId id="2147483679" r:id="rId4"/>
    <p:sldMasterId id="2147483688" r:id="rId5"/>
    <p:sldMasterId id="2147483697" r:id="rId6"/>
    <p:sldMasterId id="2147483706" r:id="rId7"/>
  </p:sldMasterIdLst>
  <p:notesMasterIdLst>
    <p:notesMasterId r:id="rId24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7175" cy="13716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ranklin Gothic" panose="020B0604020202020204" charset="0"/>
      <p:bold r:id="rId29"/>
    </p:embeddedFont>
    <p:embeddedFont>
      <p:font typeface="Libre Franklin" pitchFamily="2" charset="0"/>
      <p:regular r:id="rId30"/>
      <p:bold r:id="rId31"/>
      <p:italic r:id="rId32"/>
      <p:boldItalic r:id="rId33"/>
    </p:embeddedFont>
    <p:embeddedFont>
      <p:font typeface="Libre Franklin Medium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87xhnvkm35+14iSqEhlVmFrLi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5BDCDC-C847-408E-BF36-319F38BFC68F}">
  <a:tblStyle styleId="{B65BDCDC-C847-408E-BF36-319F38BFC68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5E7"/>
          </a:solidFill>
        </a:fill>
      </a:tcStyle>
    </a:wholeTbl>
    <a:band1H>
      <a:tcTxStyle/>
      <a:tcStyle>
        <a:tcBdr/>
        <a:fill>
          <a:solidFill>
            <a:srgbClr val="FFEA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A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14" y="102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- Blank">
  <p:cSld name="Black - 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- 50/50 Image">
  <p:cSld name="1_White - 50/50 Im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9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1"/>
          </p:nvPr>
        </p:nvSpPr>
        <p:spPr>
          <a:xfrm>
            <a:off x="665018" y="1964267"/>
            <a:ext cx="10059144" cy="14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2"/>
          </p:nvPr>
        </p:nvSpPr>
        <p:spPr>
          <a:xfrm>
            <a:off x="665018" y="3756454"/>
            <a:ext cx="10059144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9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7" name="Google Shape;57;p29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- 20/80 Image">
  <p:cSld name="Black - 20/80 Imag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30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0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6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Blank">
  <p:cSld name="White - 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Headline">
  <p:cSld name="White - Headlin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2"/>
          </p:nvPr>
        </p:nvSpPr>
        <p:spPr>
          <a:xfrm>
            <a:off x="3086528" y="4117616"/>
            <a:ext cx="18214118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Headline + Content">
  <p:cSld name="White - Headline +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3 Column">
  <p:cSld name="White - 3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body" idx="7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body" idx="8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body" idx="9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50/50 Image Left">
  <p:cSld name="White - 50/50 Image Lef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5" name="Google Shape;95;p35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5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1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body" idx="4"/>
          </p:nvPr>
        </p:nvSpPr>
        <p:spPr>
          <a:xfrm>
            <a:off x="722313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50/50 Image Right">
  <p:cSld name="White - 50/50 Image Righ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6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3" name="Google Shape;103;p36"/>
          <p:cNvSpPr txBox="1">
            <a:spLocks noGrp="1"/>
          </p:cNvSpPr>
          <p:nvPr>
            <p:ph type="body" idx="1"/>
          </p:nvPr>
        </p:nvSpPr>
        <p:spPr>
          <a:xfrm>
            <a:off x="681644" y="1913467"/>
            <a:ext cx="10042518" cy="147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body" idx="2"/>
          </p:nvPr>
        </p:nvSpPr>
        <p:spPr>
          <a:xfrm>
            <a:off x="681644" y="3756454"/>
            <a:ext cx="10042518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36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6" name="Google Shape;106;p36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36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20/80">
  <p:cSld name="White - 20/80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7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2" name="Google Shape;112;p37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3" name="Google Shape;113;p37"/>
          <p:cNvCxnSpPr/>
          <p:nvPr/>
        </p:nvCxnSpPr>
        <p:spPr>
          <a:xfrm>
            <a:off x="6400800" y="0"/>
            <a:ext cx="0" cy="13716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37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- 20/80">
  <p:cSld name="Black - 20/80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9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20/80 Image">
  <p:cSld name="White - 20/80 Imag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8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38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8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38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0" name="Google Shape;120;p38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body" idx="6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Blank">
  <p:cSld name="Yellow - 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Headline">
  <p:cSld name="Yellow - Headlin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2"/>
          </p:nvPr>
        </p:nvSpPr>
        <p:spPr>
          <a:xfrm>
            <a:off x="3086527" y="4067397"/>
            <a:ext cx="182141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Headline + Content">
  <p:cSld name="Yellow - Headline +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2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42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3 Column">
  <p:cSld name="Yellow - 3 Colum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3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43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43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43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43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43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body" idx="7"/>
          </p:nvPr>
        </p:nvSpPr>
        <p:spPr>
          <a:xfrm>
            <a:off x="714593" y="3069870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43"/>
          <p:cNvSpPr txBox="1">
            <a:spLocks noGrp="1"/>
          </p:cNvSpPr>
          <p:nvPr>
            <p:ph type="body" idx="8"/>
          </p:nvPr>
        </p:nvSpPr>
        <p:spPr>
          <a:xfrm>
            <a:off x="8893394" y="3014694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body" idx="9"/>
          </p:nvPr>
        </p:nvSpPr>
        <p:spPr>
          <a:xfrm>
            <a:off x="17072189" y="3006027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50/50">
  <p:cSld name="Yellow - 50/50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4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4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8" name="Google Shape;148;p44"/>
          <p:cNvSpPr txBox="1">
            <a:spLocks noGrp="1"/>
          </p:cNvSpPr>
          <p:nvPr>
            <p:ph type="body" idx="1"/>
          </p:nvPr>
        </p:nvSpPr>
        <p:spPr>
          <a:xfrm>
            <a:off x="598516" y="2471353"/>
            <a:ext cx="10176576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44"/>
          <p:cNvSpPr txBox="1">
            <a:spLocks noGrp="1"/>
          </p:cNvSpPr>
          <p:nvPr>
            <p:ph type="body" idx="2"/>
          </p:nvPr>
        </p:nvSpPr>
        <p:spPr>
          <a:xfrm>
            <a:off x="581891" y="3385750"/>
            <a:ext cx="10193201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44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4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50/50 Image">
  <p:cSld name="Yellow - 50/50 Imag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5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5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5" name="Google Shape;155;p45"/>
          <p:cNvSpPr txBox="1">
            <a:spLocks noGrp="1"/>
          </p:cNvSpPr>
          <p:nvPr>
            <p:ph type="body" idx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body" idx="2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45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8" name="Google Shape;158;p45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45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20/80">
  <p:cSld name="Yellow - 20/80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6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46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6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4" name="Google Shape;164;p46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46"/>
          <p:cNvSpPr txBox="1">
            <a:spLocks noGrp="1"/>
          </p:cNvSpPr>
          <p:nvPr>
            <p:ph type="body" idx="3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20/80 Image">
  <p:cSld name="Yellow - 20/80 Imag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7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47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7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0" name="Google Shape;170;p47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1" name="Google Shape;171;p47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47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7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body" idx="6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Concrete - Blank">
  <p:cSld name="Yellow Concrete - 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Concrete - Headline">
  <p:cSld name="Yellow Concrete - Headlin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0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50"/>
          <p:cNvSpPr txBox="1">
            <a:spLocks noGrp="1"/>
          </p:cNvSpPr>
          <p:nvPr>
            <p:ph type="body" idx="2"/>
          </p:nvPr>
        </p:nvSpPr>
        <p:spPr>
          <a:xfrm>
            <a:off x="3086528" y="4067396"/>
            <a:ext cx="18214118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3 Column">
  <p:cSld name="White - 3 Colum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1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51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51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51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51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51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51"/>
          <p:cNvSpPr txBox="1">
            <a:spLocks noGrp="1"/>
          </p:cNvSpPr>
          <p:nvPr>
            <p:ph type="body" idx="7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51"/>
          <p:cNvSpPr txBox="1">
            <a:spLocks noGrp="1"/>
          </p:cNvSpPr>
          <p:nvPr>
            <p:ph type="body" idx="8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51"/>
          <p:cNvSpPr txBox="1">
            <a:spLocks noGrp="1"/>
          </p:cNvSpPr>
          <p:nvPr>
            <p:ph type="body" idx="9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Concrete - Headline + Content">
  <p:cSld name="Yellow Concrete - Headline +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2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52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Concrete - 50/50">
  <p:cSld name="Yellow Concrete - 50/50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3"/>
          <p:cNvSpPr txBox="1">
            <a:spLocks noGrp="1"/>
          </p:cNvSpPr>
          <p:nvPr>
            <p:ph type="body" idx="1"/>
          </p:nvPr>
        </p:nvSpPr>
        <p:spPr>
          <a:xfrm>
            <a:off x="581891" y="3385750"/>
            <a:ext cx="10193201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53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3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0" name="Google Shape;200;p53"/>
          <p:cNvSpPr txBox="1">
            <a:spLocks noGrp="1"/>
          </p:cNvSpPr>
          <p:nvPr>
            <p:ph type="body" idx="2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53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53"/>
          <p:cNvSpPr txBox="1">
            <a:spLocks noGrp="1"/>
          </p:cNvSpPr>
          <p:nvPr>
            <p:ph type="body" idx="4"/>
          </p:nvPr>
        </p:nvSpPr>
        <p:spPr>
          <a:xfrm>
            <a:off x="581891" y="2471353"/>
            <a:ext cx="10203025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50/50 Image">
  <p:cSld name="Yellow - 50/50 Image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4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4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6" name="Google Shape;206;p54"/>
          <p:cNvSpPr txBox="1">
            <a:spLocks noGrp="1"/>
          </p:cNvSpPr>
          <p:nvPr>
            <p:ph type="body" idx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54"/>
          <p:cNvSpPr txBox="1">
            <a:spLocks noGrp="1"/>
          </p:cNvSpPr>
          <p:nvPr>
            <p:ph type="body" idx="2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54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9" name="Google Shape;209;p54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54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Concrete - 20/80">
  <p:cSld name="Yellow Concrete - 20/80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55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5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5" name="Google Shape;215;p55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55"/>
          <p:cNvSpPr txBox="1">
            <a:spLocks noGrp="1"/>
          </p:cNvSpPr>
          <p:nvPr>
            <p:ph type="body" idx="3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Concrete - 20/80 Image">
  <p:cSld name="Yellow Concrete - 20/80 Image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6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56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6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1" name="Google Shape;221;p56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22" name="Google Shape;222;p56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56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56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56"/>
          <p:cNvSpPr txBox="1">
            <a:spLocks noGrp="1"/>
          </p:cNvSpPr>
          <p:nvPr>
            <p:ph type="body" idx="6"/>
          </p:nvPr>
        </p:nvSpPr>
        <p:spPr>
          <a:xfrm>
            <a:off x="716690" y="2471353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ncrete - Blank">
  <p:cSld name="Dark Concrete - Blank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ncrete - Headline">
  <p:cSld name="Dark Concrete - Headlin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9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59"/>
          <p:cNvSpPr txBox="1">
            <a:spLocks noGrp="1"/>
          </p:cNvSpPr>
          <p:nvPr>
            <p:ph type="body" idx="2"/>
          </p:nvPr>
        </p:nvSpPr>
        <p:spPr>
          <a:xfrm>
            <a:off x="3086528" y="4075482"/>
            <a:ext cx="18214118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ncrete - Headline + Content">
  <p:cSld name="Dark Concrete - Headline + Conten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0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Blank">
  <p:cSld name="White - 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3 Column">
  <p:cSld name="White - 3 Colum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61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61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61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61"/>
          <p:cNvSpPr txBox="1">
            <a:spLocks noGrp="1"/>
          </p:cNvSpPr>
          <p:nvPr>
            <p:ph type="body" idx="7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61"/>
          <p:cNvSpPr txBox="1">
            <a:spLocks noGrp="1"/>
          </p:cNvSpPr>
          <p:nvPr>
            <p:ph type="body" idx="8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61"/>
          <p:cNvSpPr txBox="1">
            <a:spLocks noGrp="1"/>
          </p:cNvSpPr>
          <p:nvPr>
            <p:ph type="body" idx="9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ncrete - 50/50">
  <p:cSld name="Dark Concrete - 50/50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2"/>
          <p:cNvSpPr txBox="1">
            <a:spLocks noGrp="1"/>
          </p:cNvSpPr>
          <p:nvPr>
            <p:ph type="body" idx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62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2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1" name="Google Shape;251;p62"/>
          <p:cNvSpPr txBox="1">
            <a:spLocks noGrp="1"/>
          </p:cNvSpPr>
          <p:nvPr>
            <p:ph type="body" idx="2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62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body" idx="4"/>
          </p:nvPr>
        </p:nvSpPr>
        <p:spPr>
          <a:xfrm>
            <a:off x="681644" y="2496064"/>
            <a:ext cx="10103273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50/50 Image">
  <p:cSld name="Yellow - 50/50 Imag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3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3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7" name="Google Shape;257;p63"/>
          <p:cNvSpPr txBox="1">
            <a:spLocks noGrp="1"/>
          </p:cNvSpPr>
          <p:nvPr>
            <p:ph type="body" idx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63"/>
          <p:cNvSpPr txBox="1">
            <a:spLocks noGrp="1"/>
          </p:cNvSpPr>
          <p:nvPr>
            <p:ph type="body" idx="2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63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0" name="Google Shape;260;p63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63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ncrete - 20/80">
  <p:cSld name="Dark Concrete - 20/80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4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64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64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6" name="Google Shape;266;p64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64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Concrete - 20/80 Image">
  <p:cSld name="Dark Concrete - 20/80 Imag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5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65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5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2" name="Google Shape;272;p65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3" name="Google Shape;273;p65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65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65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65"/>
          <p:cNvSpPr txBox="1">
            <a:spLocks noGrp="1"/>
          </p:cNvSpPr>
          <p:nvPr>
            <p:ph type="body" idx="6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rete - Blank">
  <p:cSld name="Concrete - Blank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rete - Headline">
  <p:cSld name="Concrete - Headlin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8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68"/>
          <p:cNvSpPr txBox="1">
            <a:spLocks noGrp="1"/>
          </p:cNvSpPr>
          <p:nvPr>
            <p:ph type="body" idx="2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3 Column">
  <p:cSld name="White - 3 Column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9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69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69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69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Google Shape;290;p69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69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69"/>
          <p:cNvSpPr txBox="1">
            <a:spLocks noGrp="1"/>
          </p:cNvSpPr>
          <p:nvPr>
            <p:ph type="body" idx="7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69"/>
          <p:cNvSpPr txBox="1">
            <a:spLocks noGrp="1"/>
          </p:cNvSpPr>
          <p:nvPr>
            <p:ph type="body" idx="8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69"/>
          <p:cNvSpPr txBox="1">
            <a:spLocks noGrp="1"/>
          </p:cNvSpPr>
          <p:nvPr>
            <p:ph type="body" idx="9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rete - Headline + Content">
  <p:cSld name="Concrete - Headline + Conten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0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70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rete - 50/50">
  <p:cSld name="Concrete - 50/50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1"/>
          <p:cNvSpPr txBox="1">
            <a:spLocks noGrp="1"/>
          </p:cNvSpPr>
          <p:nvPr>
            <p:ph type="body" idx="1"/>
          </p:nvPr>
        </p:nvSpPr>
        <p:spPr>
          <a:xfrm>
            <a:off x="681644" y="3385750"/>
            <a:ext cx="10093448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71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1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2" name="Google Shape;302;p71"/>
          <p:cNvSpPr txBox="1">
            <a:spLocks noGrp="1"/>
          </p:cNvSpPr>
          <p:nvPr>
            <p:ph type="body" idx="2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3" name="Google Shape;303;p71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71"/>
          <p:cNvSpPr txBox="1">
            <a:spLocks noGrp="1"/>
          </p:cNvSpPr>
          <p:nvPr>
            <p:ph type="body" idx="4"/>
          </p:nvPr>
        </p:nvSpPr>
        <p:spPr>
          <a:xfrm>
            <a:off x="716690" y="2496064"/>
            <a:ext cx="10058402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- Headline">
  <p:cSld name="Black - Headli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2"/>
          </p:nvPr>
        </p:nvSpPr>
        <p:spPr>
          <a:xfrm>
            <a:off x="3086527" y="4075482"/>
            <a:ext cx="182141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rete - 20/80">
  <p:cSld name="Concrete - 20/80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2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72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2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09" name="Google Shape;309;p72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72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50/50 Image">
  <p:cSld name="Yellow - 50/50 Imag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3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73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4" name="Google Shape;314;p73"/>
          <p:cNvSpPr txBox="1">
            <a:spLocks noGrp="1"/>
          </p:cNvSpPr>
          <p:nvPr>
            <p:ph type="body" idx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73"/>
          <p:cNvSpPr txBox="1">
            <a:spLocks noGrp="1"/>
          </p:cNvSpPr>
          <p:nvPr>
            <p:ph type="body" idx="2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73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7" name="Google Shape;317;p73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73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rete - 20/80 Image">
  <p:cSld name="Concrete - 20/80 Imag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4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74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74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23" name="Google Shape;323;p74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24" name="Google Shape;324;p74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74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74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Google Shape;327;p74"/>
          <p:cNvSpPr txBox="1">
            <a:spLocks noGrp="1"/>
          </p:cNvSpPr>
          <p:nvPr>
            <p:ph type="body" idx="6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- Blank">
  <p:cSld name="Grey - Blank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- Headline">
  <p:cSld name="Grey - Headline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7"/>
          <p:cNvSpPr txBox="1">
            <a:spLocks noGrp="1"/>
          </p:cNvSpPr>
          <p:nvPr>
            <p:ph type="body" idx="1"/>
          </p:nvPr>
        </p:nvSpPr>
        <p:spPr>
          <a:xfrm>
            <a:off x="3086528" y="509042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5" name="Google Shape;335;p77"/>
          <p:cNvSpPr txBox="1">
            <a:spLocks noGrp="1"/>
          </p:cNvSpPr>
          <p:nvPr>
            <p:ph type="body" idx="2"/>
          </p:nvPr>
        </p:nvSpPr>
        <p:spPr>
          <a:xfrm>
            <a:off x="3086528" y="4058857"/>
            <a:ext cx="18214118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- Headline + Content">
  <p:cSld name="Grey - Headline + Conten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8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78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- 3 Column">
  <p:cSld name="White - 3 Colum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9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79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Google Shape;342;p79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3" name="Google Shape;343;p79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79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5" name="Google Shape;345;p79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79"/>
          <p:cNvSpPr txBox="1">
            <a:spLocks noGrp="1"/>
          </p:cNvSpPr>
          <p:nvPr>
            <p:ph type="body" idx="7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79"/>
          <p:cNvSpPr txBox="1">
            <a:spLocks noGrp="1"/>
          </p:cNvSpPr>
          <p:nvPr>
            <p:ph type="body" idx="8"/>
          </p:nvPr>
        </p:nvSpPr>
        <p:spPr>
          <a:xfrm>
            <a:off x="8893389" y="3096826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79"/>
          <p:cNvSpPr txBox="1">
            <a:spLocks noGrp="1"/>
          </p:cNvSpPr>
          <p:nvPr>
            <p:ph type="body" idx="9"/>
          </p:nvPr>
        </p:nvSpPr>
        <p:spPr>
          <a:xfrm>
            <a:off x="17072185" y="3108829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- 50/50">
  <p:cSld name="Grey - 50/50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0"/>
          <p:cNvSpPr txBox="1">
            <a:spLocks noGrp="1"/>
          </p:cNvSpPr>
          <p:nvPr>
            <p:ph type="body" idx="1"/>
          </p:nvPr>
        </p:nvSpPr>
        <p:spPr>
          <a:xfrm>
            <a:off x="648393" y="3385750"/>
            <a:ext cx="10126699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80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80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3" name="Google Shape;353;p80"/>
          <p:cNvSpPr txBox="1">
            <a:spLocks noGrp="1"/>
          </p:cNvSpPr>
          <p:nvPr>
            <p:ph type="body" idx="2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80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80"/>
          <p:cNvSpPr txBox="1">
            <a:spLocks noGrp="1"/>
          </p:cNvSpPr>
          <p:nvPr>
            <p:ph type="body" idx="4"/>
          </p:nvPr>
        </p:nvSpPr>
        <p:spPr>
          <a:xfrm>
            <a:off x="648394" y="2412939"/>
            <a:ext cx="101365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- 20/80">
  <p:cSld name="Grey - 20/80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1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81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81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0" name="Google Shape;360;p81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81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50/50 Image">
  <p:cSld name="Yellow - 50/50 Image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2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82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5" name="Google Shape;365;p82"/>
          <p:cNvSpPr txBox="1">
            <a:spLocks noGrp="1"/>
          </p:cNvSpPr>
          <p:nvPr>
            <p:ph type="body" idx="1"/>
          </p:nvPr>
        </p:nvSpPr>
        <p:spPr>
          <a:xfrm>
            <a:off x="615142" y="1964267"/>
            <a:ext cx="10109020" cy="1421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7000"/>
              <a:buFont typeface="Arial"/>
              <a:buNone/>
              <a:defRPr sz="7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82"/>
          <p:cNvSpPr txBox="1">
            <a:spLocks noGrp="1"/>
          </p:cNvSpPr>
          <p:nvPr>
            <p:ph type="body" idx="2"/>
          </p:nvPr>
        </p:nvSpPr>
        <p:spPr>
          <a:xfrm>
            <a:off x="615142" y="3756454"/>
            <a:ext cx="10109020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82"/>
          <p:cNvSpPr>
            <a:spLocks noGrp="1"/>
          </p:cNvSpPr>
          <p:nvPr>
            <p:ph type="pic" idx="3"/>
          </p:nvPr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68" name="Google Shape;368;p82"/>
          <p:cNvSpPr txBox="1">
            <a:spLocks noGrp="1"/>
          </p:cNvSpPr>
          <p:nvPr>
            <p:ph type="body" idx="4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9" name="Google Shape;369;p82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ellow - Blank">
  <p:cSld name="Yellow - 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- 20/80 Image">
  <p:cSld name="Grey - 20/80 Imag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83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224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6000"/>
              <a:buFont typeface="Arial"/>
              <a:buNone/>
              <a:defRPr sz="6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83"/>
          <p:cNvSpPr/>
          <p:nvPr/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83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4" name="Google Shape;374;p83"/>
          <p:cNvSpPr>
            <a:spLocks noGrp="1"/>
          </p:cNvSpPr>
          <p:nvPr>
            <p:ph type="pic" idx="2"/>
          </p:nvPr>
        </p:nvSpPr>
        <p:spPr>
          <a:xfrm>
            <a:off x="6400800" y="0"/>
            <a:ext cx="17986375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75" name="Google Shape;375;p83"/>
          <p:cNvSpPr txBox="1">
            <a:spLocks noGrp="1"/>
          </p:cNvSpPr>
          <p:nvPr>
            <p:ph type="body" idx="3"/>
          </p:nvPr>
        </p:nvSpPr>
        <p:spPr>
          <a:xfrm>
            <a:off x="22816709" y="12813028"/>
            <a:ext cx="847725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83"/>
          <p:cNvSpPr txBox="1">
            <a:spLocks noGrp="1"/>
          </p:cNvSpPr>
          <p:nvPr>
            <p:ph type="body" idx="4"/>
          </p:nvPr>
        </p:nvSpPr>
        <p:spPr>
          <a:xfrm>
            <a:off x="716690" y="5659393"/>
            <a:ext cx="4967417" cy="625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83"/>
          <p:cNvSpPr txBox="1">
            <a:spLocks noGrp="1"/>
          </p:cNvSpPr>
          <p:nvPr>
            <p:ph type="body" idx="5"/>
          </p:nvPr>
        </p:nvSpPr>
        <p:spPr>
          <a:xfrm>
            <a:off x="20065077" y="10261311"/>
            <a:ext cx="3599357" cy="19129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274300" tIns="45700" rIns="18287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83"/>
          <p:cNvSpPr txBox="1">
            <a:spLocks noGrp="1"/>
          </p:cNvSpPr>
          <p:nvPr>
            <p:ph type="body" idx="6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- Headline + Content">
  <p:cSld name="Black - Headline +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2282137" y="2496064"/>
            <a:ext cx="19822899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2282137" y="3707026"/>
            <a:ext cx="19822899" cy="88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ck - Headline + Content">
  <p:cSld name="1_Black - Headline +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7145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7145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3"/>
          </p:nvPr>
        </p:nvSpPr>
        <p:spPr>
          <a:xfrm>
            <a:off x="8893394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4"/>
          </p:nvPr>
        </p:nvSpPr>
        <p:spPr>
          <a:xfrm>
            <a:off x="8893395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5"/>
          </p:nvPr>
        </p:nvSpPr>
        <p:spPr>
          <a:xfrm>
            <a:off x="17072192" y="5350123"/>
            <a:ext cx="6313224" cy="704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6"/>
          </p:nvPr>
        </p:nvSpPr>
        <p:spPr>
          <a:xfrm>
            <a:off x="17072193" y="4089732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7"/>
          </p:nvPr>
        </p:nvSpPr>
        <p:spPr>
          <a:xfrm>
            <a:off x="714593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8"/>
          </p:nvPr>
        </p:nvSpPr>
        <p:spPr>
          <a:xfrm>
            <a:off x="8893394" y="3077955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9"/>
          </p:nvPr>
        </p:nvSpPr>
        <p:spPr>
          <a:xfrm>
            <a:off x="17072192" y="3085914"/>
            <a:ext cx="6313224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- 50/50">
  <p:cSld name="Black - 50/50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body" idx="1"/>
          </p:nvPr>
        </p:nvSpPr>
        <p:spPr>
          <a:xfrm>
            <a:off x="698269" y="3385750"/>
            <a:ext cx="10076823" cy="9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8"/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8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13612083" y="1408670"/>
            <a:ext cx="9366422" cy="1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  <a:defRPr sz="70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3"/>
          </p:nvPr>
        </p:nvSpPr>
        <p:spPr>
          <a:xfrm>
            <a:off x="13612083" y="3756454"/>
            <a:ext cx="9366422" cy="877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4"/>
          </p:nvPr>
        </p:nvSpPr>
        <p:spPr>
          <a:xfrm>
            <a:off x="698269" y="2397210"/>
            <a:ext cx="10076823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1" name="Google Shape;11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892" y="188078"/>
            <a:ext cx="3200400" cy="18514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4" name="Google Shape;74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2C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9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6" name="Google Shape;126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731" y="211525"/>
            <a:ext cx="3204586" cy="184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8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77" name="Google Shape;177;p4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731" y="211525"/>
            <a:ext cx="3204586" cy="18470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7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28" name="Google Shape;228;p5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892" y="188078"/>
            <a:ext cx="3200400" cy="18514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6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79" name="Google Shape;279;p6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6895" y="583719"/>
            <a:ext cx="2043905" cy="100756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888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5"/>
          <p:cNvSpPr txBox="1"/>
          <p:nvPr/>
        </p:nvSpPr>
        <p:spPr>
          <a:xfrm>
            <a:off x="22824175" y="12795139"/>
            <a:ext cx="8402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 b="1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‹#›</a:t>
            </a:fld>
            <a:endParaRPr sz="1600" b="1" i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30" name="Google Shape;330;p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2739" y="12783802"/>
            <a:ext cx="4170993" cy="22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892" y="188078"/>
            <a:ext cx="3200400" cy="18514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"/>
          <p:cNvSpPr txBox="1"/>
          <p:nvPr/>
        </p:nvSpPr>
        <p:spPr>
          <a:xfrm>
            <a:off x="3086528" y="8621487"/>
            <a:ext cx="18214118" cy="295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accen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Arial"/>
              <a:buNone/>
            </a:pPr>
            <a:r>
              <a:rPr lang="en-US" sz="75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BONITA BROWN, J.D.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920"/>
              <a:buFont typeface="Arial"/>
              <a:buNone/>
            </a:pPr>
            <a:r>
              <a:rPr lang="en-US" sz="2920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INTERIM PRESIDENT, NOTHERN KENTUCKY UNIVERSITY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920"/>
              <a:buFont typeface="Arial"/>
              <a:buNone/>
            </a:pPr>
            <a:r>
              <a:rPr lang="en-US" sz="2920" b="0" i="0" u="none" strike="noStrike" cap="none">
                <a:solidFill>
                  <a:schemeClr val="accent1"/>
                </a:solidFill>
                <a:latin typeface="Avenir"/>
                <a:ea typeface="Avenir"/>
                <a:cs typeface="Avenir"/>
                <a:sym typeface="Avenir"/>
              </a:rPr>
              <a:t>MARCH 9, 2023</a:t>
            </a:r>
            <a:endParaRPr/>
          </a:p>
        </p:txBody>
      </p:sp>
      <p:cxnSp>
        <p:nvCxnSpPr>
          <p:cNvPr id="385" name="Google Shape;385;p1"/>
          <p:cNvCxnSpPr/>
          <p:nvPr/>
        </p:nvCxnSpPr>
        <p:spPr>
          <a:xfrm>
            <a:off x="5042263" y="8593476"/>
            <a:ext cx="14160137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1"/>
          <p:cNvSpPr txBox="1"/>
          <p:nvPr/>
        </p:nvSpPr>
        <p:spPr>
          <a:xfrm>
            <a:off x="-1" y="1910378"/>
            <a:ext cx="24387175" cy="632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0"/>
              <a:buFont typeface="Arial"/>
              <a:buNone/>
            </a:pPr>
            <a:r>
              <a:rPr lang="en-US" sz="175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Budget Review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0"/>
              <a:buFont typeface="Arial"/>
              <a:buNone/>
            </a:pPr>
            <a:r>
              <a:rPr lang="en-US" sz="175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Subcommittee</a:t>
            </a:r>
            <a:br>
              <a:rPr lang="en-US" sz="17500" b="1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</a:br>
            <a:r>
              <a:rPr lang="en-US" sz="75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on Higher Education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848" y="0"/>
            <a:ext cx="24403438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"/>
          <p:cNvSpPr txBox="1"/>
          <p:nvPr/>
        </p:nvSpPr>
        <p:spPr>
          <a:xfrm>
            <a:off x="3086528" y="4455517"/>
            <a:ext cx="18214118" cy="71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Doubling down on our enrollment marketing strategies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Rightsizing our expenditures in all areas across the institution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Ramping up fundraising efforts for scholarship support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Maximizing alternative revenue opportunities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Realignment of Financial Aid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C72C"/>
              </a:buClr>
              <a:buSzPts val="4800"/>
              <a:buFont typeface="Arial"/>
              <a:buNone/>
            </a:pPr>
            <a:endParaRPr sz="4800" b="1" i="0">
              <a:solidFill>
                <a:srgbClr val="FFC72C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4" name="Google Shape;454;p11"/>
          <p:cNvSpPr txBox="1"/>
          <p:nvPr/>
        </p:nvSpPr>
        <p:spPr>
          <a:xfrm>
            <a:off x="3086528" y="2377317"/>
            <a:ext cx="18214118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10000"/>
              <a:buFont typeface="Arial"/>
              <a:buNone/>
            </a:pPr>
            <a:r>
              <a:rPr lang="en-US" sz="10000" b="1">
                <a:solidFill>
                  <a:srgbClr val="FFC72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STRATEGIES FOR THE FUTURE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2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</a:pPr>
            <a:r>
              <a:rPr lang="en-US" sz="5500"/>
              <a:t>HERMANN SCIENCE CENTER EXPANSION</a:t>
            </a:r>
            <a:endParaRPr sz="5400"/>
          </a:p>
          <a:p>
            <a:pPr marL="685800" lvl="0" indent="-685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 b="0">
                <a:latin typeface="Avenir"/>
                <a:ea typeface="Avenir"/>
                <a:cs typeface="Avenir"/>
                <a:sym typeface="Avenir"/>
              </a:rPr>
              <a:t>87,000 square-foot addition</a:t>
            </a:r>
            <a:endParaRPr/>
          </a:p>
          <a:p>
            <a:pPr marL="685800" lvl="0" indent="-685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 b="0">
                <a:latin typeface="Avenir"/>
                <a:ea typeface="Avenir"/>
                <a:cs typeface="Avenir"/>
                <a:sym typeface="Avenir"/>
              </a:rPr>
              <a:t>Addresses urgent need for STEM</a:t>
            </a:r>
            <a:endParaRPr/>
          </a:p>
          <a:p>
            <a:pPr marL="685800" lvl="0" indent="-685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 b="0">
                <a:latin typeface="Avenir"/>
                <a:ea typeface="Avenir"/>
                <a:cs typeface="Avenir"/>
                <a:sym typeface="Avenir"/>
              </a:rPr>
              <a:t>Currently in architectural design phase</a:t>
            </a:r>
            <a:endParaRPr/>
          </a:p>
        </p:txBody>
      </p:sp>
      <p:sp>
        <p:nvSpPr>
          <p:cNvPr id="461" name="Google Shape;461;p12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CAPITAL PROJECT</a:t>
            </a:r>
            <a:endParaRPr/>
          </a:p>
        </p:txBody>
      </p:sp>
      <p:pic>
        <p:nvPicPr>
          <p:cNvPr id="462" name="Google Shape;462;p12"/>
          <p:cNvPicPr preferRelativeResize="0"/>
          <p:nvPr/>
        </p:nvPicPr>
        <p:blipFill rotWithShape="1">
          <a:blip r:embed="rId3">
            <a:alphaModFix/>
          </a:blip>
          <a:srcRect l="6201" b="17305"/>
          <a:stretch/>
        </p:blipFill>
        <p:spPr>
          <a:xfrm>
            <a:off x="10380919" y="7072719"/>
            <a:ext cx="10380919" cy="610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/>
          <p:cNvPicPr preferRelativeResize="0"/>
          <p:nvPr/>
        </p:nvPicPr>
        <p:blipFill rotWithShape="1">
          <a:blip r:embed="rId4">
            <a:alphaModFix/>
          </a:blip>
          <a:srcRect t="9621" b="7724"/>
          <a:stretch/>
        </p:blipFill>
        <p:spPr>
          <a:xfrm>
            <a:off x="10380920" y="496394"/>
            <a:ext cx="10380919" cy="6106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"/>
          <p:cNvSpPr txBox="1">
            <a:spLocks noGrp="1"/>
          </p:cNvSpPr>
          <p:nvPr>
            <p:ph type="body" idx="1"/>
          </p:nvPr>
        </p:nvSpPr>
        <p:spPr>
          <a:xfrm>
            <a:off x="716700" y="3385750"/>
            <a:ext cx="4967400" cy="9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673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Char char="•"/>
            </a:pPr>
            <a:r>
              <a:rPr lang="en-US" sz="4600" b="0"/>
              <a:t>Preserve and extend life of legacy buildings</a:t>
            </a:r>
            <a:endParaRPr sz="6800"/>
          </a:p>
          <a:p>
            <a:pPr marL="685800" lvl="0" indent="-6731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Char char="•"/>
            </a:pPr>
            <a:r>
              <a:rPr lang="en-US" sz="4600" b="0"/>
              <a:t>Improve space utilization</a:t>
            </a:r>
            <a:endParaRPr sz="6800"/>
          </a:p>
          <a:p>
            <a:pPr marL="685800" lvl="0" indent="-6731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Char char="•"/>
            </a:pPr>
            <a:r>
              <a:rPr lang="en-US" sz="4600" b="0"/>
              <a:t>Manage repair and renovation efficiently</a:t>
            </a:r>
            <a:endParaRPr sz="6800"/>
          </a:p>
          <a:p>
            <a:pPr marL="685800" lvl="0" indent="-6731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Arial"/>
              <a:buChar char="•"/>
            </a:pPr>
            <a:r>
              <a:rPr lang="en-US" sz="4600" b="0"/>
              <a:t>Create spaces that foster innovation and collaboration</a:t>
            </a:r>
            <a:endParaRPr sz="6800"/>
          </a:p>
        </p:txBody>
      </p:sp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5243" y="496394"/>
            <a:ext cx="4447341" cy="619048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3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ASSET PRESERVATION</a:t>
            </a:r>
            <a:endParaRPr/>
          </a:p>
        </p:txBody>
      </p:sp>
      <p:pic>
        <p:nvPicPr>
          <p:cNvPr id="472" name="Google Shape;4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34103" y="521237"/>
            <a:ext cx="9333915" cy="618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3" descr="A hand holding a rule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r="4211"/>
          <a:stretch/>
        </p:blipFill>
        <p:spPr>
          <a:xfrm>
            <a:off x="18015243" y="7007267"/>
            <a:ext cx="4445192" cy="618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3" descr="A picture containing stone, ceme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5291" r="-308"/>
          <a:stretch/>
        </p:blipFill>
        <p:spPr>
          <a:xfrm>
            <a:off x="8334104" y="7007269"/>
            <a:ext cx="9367865" cy="6187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en-US" sz="5400"/>
              <a:t>NUMEROUS</a:t>
            </a:r>
            <a:br>
              <a:rPr lang="en-US" sz="5400"/>
            </a:br>
            <a:r>
              <a:rPr lang="en-US" sz="5400"/>
              <a:t>PROJECTS</a:t>
            </a:r>
            <a:endParaRPr/>
          </a:p>
          <a:p>
            <a:pPr marL="685800" lvl="0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Fine Arts Building</a:t>
            </a:r>
            <a:endParaRPr/>
          </a:p>
          <a:p>
            <a:pPr marL="685800" lvl="0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Steely Library</a:t>
            </a:r>
            <a:endParaRPr/>
          </a:p>
          <a:p>
            <a:pPr marL="685800" lvl="0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Nunn Hall </a:t>
            </a:r>
            <a:endParaRPr/>
          </a:p>
        </p:txBody>
      </p:sp>
      <p:sp>
        <p:nvSpPr>
          <p:cNvPr id="480" name="Google Shape;480;p14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Capital Project</a:t>
            </a:r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ASSET PRESERVATION</a:t>
            </a:r>
            <a:endParaRPr/>
          </a:p>
        </p:txBody>
      </p:sp>
      <p:graphicFrame>
        <p:nvGraphicFramePr>
          <p:cNvPr id="482" name="Google Shape;482;p14"/>
          <p:cNvGraphicFramePr/>
          <p:nvPr/>
        </p:nvGraphicFramePr>
        <p:xfrm>
          <a:off x="7858897" y="3385750"/>
          <a:ext cx="15119600" cy="8778200"/>
        </p:xfrm>
        <a:graphic>
          <a:graphicData uri="http://schemas.openxmlformats.org/drawingml/2006/table">
            <a:tbl>
              <a:tblPr firstRow="1" bandRow="1">
                <a:noFill/>
                <a:tableStyleId>{B65BDCDC-C847-408E-BF36-319F38BFC68F}</a:tableStyleId>
              </a:tblPr>
              <a:tblGrid>
                <a:gridCol w="1016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 u="none" strike="noStrike" cap="non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2022–2024 AP Funds for NKU</a:t>
                      </a:r>
                      <a:br>
                        <a:rPr lang="en-US" sz="4800" u="none" strike="noStrike" cap="non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</a:br>
                      <a:r>
                        <a:rPr lang="en-US" sz="4800" u="none" strike="noStrike" cap="none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(Bond Funds + Match)</a:t>
                      </a:r>
                      <a:endParaRPr/>
                    </a:p>
                  </a:txBody>
                  <a:tcPr marL="5486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solidFill>
                            <a:schemeClr val="dk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$53,814,000</a:t>
                      </a:r>
                      <a:endParaRPr/>
                    </a:p>
                  </a:txBody>
                  <a:tcPr marL="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Increase Needed to </a:t>
                      </a:r>
                      <a:br>
                        <a:rPr lang="en-US" sz="4800">
                          <a:latin typeface="Avenir"/>
                          <a:ea typeface="Avenir"/>
                          <a:cs typeface="Avenir"/>
                          <a:sym typeface="Avenir"/>
                        </a:rPr>
                      </a:br>
                      <a:r>
                        <a:rPr lang="en-US" sz="4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Complete Projects</a:t>
                      </a:r>
                      <a:endParaRPr/>
                    </a:p>
                  </a:txBody>
                  <a:tcPr marL="548650" marR="91450" marT="45725" marB="45725" anchor="ctr">
                    <a:solidFill>
                      <a:srgbClr val="FF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16,500,000</a:t>
                      </a:r>
                      <a:endParaRPr/>
                    </a:p>
                  </a:txBody>
                  <a:tcPr marL="0" marR="91450" marT="45725" marB="45725" anchor="ctr">
                    <a:solidFill>
                      <a:srgbClr val="FF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New Amount Needed</a:t>
                      </a:r>
                      <a:endParaRPr/>
                    </a:p>
                  </a:txBody>
                  <a:tcPr marL="548650" marR="91450" marT="45725" marB="45725" anchor="ctr">
                    <a:solidFill>
                      <a:srgbClr val="FFF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latin typeface="Avenir"/>
                          <a:ea typeface="Avenir"/>
                          <a:cs typeface="Avenir"/>
                          <a:sym typeface="Avenir"/>
                        </a:rPr>
                        <a:t>$70,314,000</a:t>
                      </a:r>
                      <a:endParaRPr/>
                    </a:p>
                  </a:txBody>
                  <a:tcPr marL="0" marR="91450" marT="45725" marB="45725" anchor="ctr">
                    <a:solidFill>
                      <a:srgbClr val="FFF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Percentage Increase</a:t>
                      </a:r>
                      <a:endParaRPr/>
                    </a:p>
                  </a:txBody>
                  <a:tcPr marL="548650" marR="91450" marT="45725" marB="45725" anchor="ctr">
                    <a:solidFill>
                      <a:srgbClr val="3F3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800">
                          <a:solidFill>
                            <a:schemeClr val="lt1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31%</a:t>
                      </a:r>
                      <a:endParaRPr/>
                    </a:p>
                  </a:txBody>
                  <a:tcPr marL="0" marR="91450" marT="45725" marB="45725" anchor="ctr"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83" name="Google Shape;483;p14"/>
          <p:cNvCxnSpPr/>
          <p:nvPr/>
        </p:nvCxnSpPr>
        <p:spPr>
          <a:xfrm>
            <a:off x="18033167" y="7764905"/>
            <a:ext cx="4945200" cy="9900"/>
          </a:xfrm>
          <a:prstGeom prst="straightConnector1">
            <a:avLst/>
          </a:prstGeom>
          <a:noFill/>
          <a:ln w="571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6"/>
          <p:cNvSpPr txBox="1">
            <a:spLocks noGrp="1"/>
          </p:cNvSpPr>
          <p:nvPr>
            <p:ph type="ctrTitle"/>
          </p:nvPr>
        </p:nvSpPr>
        <p:spPr>
          <a:xfrm>
            <a:off x="3048397" y="4856161"/>
            <a:ext cx="18290381" cy="331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20000"/>
              <a:buFont typeface="Franklin Gothic"/>
              <a:buNone/>
            </a:pPr>
            <a:r>
              <a:rPr lang="en-US" sz="20000" b="1">
                <a:solidFill>
                  <a:srgbClr val="FFC72C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en-US" sz="5000"/>
              <a:t>77,000 Alumni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en-US" sz="5000"/>
              <a:t>82 percent stay in our region</a:t>
            </a:r>
            <a:endParaRPr/>
          </a:p>
        </p:txBody>
      </p:sp>
      <p:sp>
        <p:nvSpPr>
          <p:cNvPr id="393" name="Google Shape;393;p2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/>
          </a:p>
        </p:txBody>
      </p:sp>
      <p:sp>
        <p:nvSpPr>
          <p:cNvPr id="394" name="Google Shape;394;p2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REGIONAL LEADERS</a:t>
            </a:r>
            <a:endParaRPr/>
          </a:p>
        </p:txBody>
      </p:sp>
      <p:pic>
        <p:nvPicPr>
          <p:cNvPr id="395" name="Google Shape;3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4552" y="0"/>
            <a:ext cx="2122251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" y="2273808"/>
            <a:ext cx="24384000" cy="10082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8000"/>
              <a:t>Success </a:t>
            </a:r>
            <a:br>
              <a:rPr lang="en-US" sz="8000"/>
            </a:br>
            <a:r>
              <a:rPr lang="en-US" sz="8000"/>
              <a:t>By Design</a:t>
            </a:r>
            <a:endParaRPr/>
          </a:p>
        </p:txBody>
      </p:sp>
      <p:pic>
        <p:nvPicPr>
          <p:cNvPr id="406" name="Google Shape;406;p4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197" y="1168353"/>
            <a:ext cx="16635445" cy="11379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7200" dirty="0"/>
              <a:t>Impact</a:t>
            </a:r>
            <a:endParaRPr sz="7200" dirty="0"/>
          </a:p>
          <a:p>
            <a:pPr marL="0" lvl="0" indent="0" algn="l" rtl="0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7200" dirty="0"/>
              <a:t>Economic Mobility</a:t>
            </a:r>
            <a:endParaRPr sz="7200" dirty="0"/>
          </a:p>
          <a:p>
            <a:pPr marL="0" lvl="0" indent="0" algn="l" rtl="0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7200" dirty="0"/>
              <a:t>ROI</a:t>
            </a:r>
            <a:endParaRPr sz="7200"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</a:pPr>
            <a:endParaRPr dirty="0"/>
          </a:p>
        </p:txBody>
      </p:sp>
      <p:sp>
        <p:nvSpPr>
          <p:cNvPr id="412" name="Google Shape;412;p5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Top tier of Economic Mobility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en-US" sz="4800"/>
              <a:t>Rankings for return on investment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en-US" sz="4800"/>
              <a:t>According to policy think tank, Third Way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br>
              <a:rPr lang="en-US" sz="4800"/>
            </a:b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WalletHub Rankings on Return on Investment 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en-US" sz="4800"/>
              <a:t>NKU Ranks No. 1 in Kentucky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World’s Universities with Real Impact – Top 100 Most Innovative Universities in the world (No. 78)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en-US" sz="4800"/>
              <a:t>NKU also ranked No. 17 globally in category of Entrepreneurial Spirit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</a:pPr>
            <a:r>
              <a:rPr lang="en-US" sz="4800"/>
              <a:t>Only university in Greater Cincinnati or Commonwealth of Kentucky included in rankings</a:t>
            </a:r>
            <a:br>
              <a:rPr lang="en-US" b="1">
                <a:latin typeface="Avenir"/>
                <a:ea typeface="Avenir"/>
                <a:cs typeface="Avenir"/>
                <a:sym typeface="Avenir"/>
              </a:rPr>
            </a:br>
            <a:endParaRPr sz="3600"/>
          </a:p>
        </p:txBody>
      </p:sp>
      <p:sp>
        <p:nvSpPr>
          <p:cNvPr id="413" name="Google Shape;413;p5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HIGH RANKINGS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"/>
          <p:cNvSpPr txBox="1">
            <a:spLocks noGrp="1"/>
          </p:cNvSpPr>
          <p:nvPr>
            <p:ph type="body" idx="1"/>
          </p:nvPr>
        </p:nvSpPr>
        <p:spPr>
          <a:xfrm>
            <a:off x="716690" y="338575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6600" dirty="0"/>
              <a:t>Enrollment</a:t>
            </a:r>
            <a:endParaRPr sz="6600" dirty="0"/>
          </a:p>
        </p:txBody>
      </p:sp>
      <p:sp>
        <p:nvSpPr>
          <p:cNvPr id="419" name="Google Shape;419;p6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SPRING 2023</a:t>
            </a:r>
            <a:endParaRPr/>
          </a:p>
        </p:txBody>
      </p:sp>
      <p:sp>
        <p:nvSpPr>
          <p:cNvPr id="420" name="Google Shape;420;p6"/>
          <p:cNvSpPr txBox="1">
            <a:spLocks noGrp="1"/>
          </p:cNvSpPr>
          <p:nvPr>
            <p:ph type="body" idx="2"/>
          </p:nvPr>
        </p:nvSpPr>
        <p:spPr>
          <a:xfrm>
            <a:off x="7858897" y="2496064"/>
            <a:ext cx="15119608" cy="10033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Total enrollment: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15,827 (Fall 2022)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Retention rate: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77.5% (an increase of 9 percentage points since 2018)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Graduation rate: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51.7% (an increase of 8 percentage points since 2018)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>
                <a:latin typeface="Avenir"/>
                <a:ea typeface="Avenir"/>
                <a:cs typeface="Avenir"/>
                <a:sym typeface="Avenir"/>
              </a:rPr>
              <a:t>Dual credit: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46% of our students arrive at NKU</a:t>
            </a:r>
            <a:br>
              <a:rPr lang="en-US" sz="4800"/>
            </a:br>
            <a:r>
              <a:rPr lang="en-US" sz="4800"/>
              <a:t>with some college credit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endParaRPr sz="4800"/>
          </a:p>
          <a:p>
            <a:pPr marL="0" lvl="0" indent="0" algn="l" rtl="0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i="1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9" y="0"/>
            <a:ext cx="243586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body" idx="1"/>
          </p:nvPr>
        </p:nvSpPr>
        <p:spPr>
          <a:xfrm>
            <a:off x="716690" y="3982064"/>
            <a:ext cx="5422853" cy="83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8000"/>
              <a:t>Top Programs</a:t>
            </a:r>
            <a:endParaRPr/>
          </a:p>
        </p:txBody>
      </p:sp>
      <p:sp>
        <p:nvSpPr>
          <p:cNvPr id="432" name="Google Shape;432;p8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MEETING THE REGION’S NEEDS</a:t>
            </a:r>
            <a:endParaRPr/>
          </a:p>
        </p:txBody>
      </p:sp>
      <p:sp>
        <p:nvSpPr>
          <p:cNvPr id="433" name="Google Shape;433;p8"/>
          <p:cNvSpPr txBox="1"/>
          <p:nvPr/>
        </p:nvSpPr>
        <p:spPr>
          <a:xfrm>
            <a:off x="7858897" y="2496064"/>
            <a:ext cx="9677989" cy="951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Overall Top 5 programs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Primary Care Nurse Practitioner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Business Administration (MBA)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Psych-Mental Health </a:t>
            </a:r>
            <a:b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Nurse Practitioner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Biological Sciences Major (BS)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Computer Science Major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Top 5 Undergrad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Biological Sciences Major (BS)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Computer Science Major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Nursing Major RN-BSN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Psychology Major (BA)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Nursing Major Traditional</a:t>
            </a:r>
            <a:endParaRPr/>
          </a:p>
        </p:txBody>
      </p:sp>
      <p:sp>
        <p:nvSpPr>
          <p:cNvPr id="434" name="Google Shape;434;p8"/>
          <p:cNvSpPr txBox="1"/>
          <p:nvPr/>
        </p:nvSpPr>
        <p:spPr>
          <a:xfrm>
            <a:off x="15990526" y="2496064"/>
            <a:ext cx="1219744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Top 5 Graduate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Primary Care Nurse Practitioner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Business Administration (MBA)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Psych-Mental Health </a:t>
            </a:r>
            <a:b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Nurse Practitioner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Law Major (Full-Time)</a:t>
            </a:r>
            <a:endParaRPr/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Doctor of Nursing Practice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"/>
          <p:cNvSpPr txBox="1">
            <a:spLocks noGrp="1"/>
          </p:cNvSpPr>
          <p:nvPr>
            <p:ph type="body" idx="1"/>
          </p:nvPr>
        </p:nvSpPr>
        <p:spPr>
          <a:xfrm>
            <a:off x="716690" y="3964870"/>
            <a:ext cx="4967417" cy="897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</a:pPr>
            <a:r>
              <a:rPr lang="en-US" sz="6600" dirty="0"/>
              <a:t>Programs of </a:t>
            </a:r>
            <a:br>
              <a:rPr lang="en-US" sz="6600" dirty="0"/>
            </a:br>
            <a:r>
              <a:rPr lang="en-US" sz="6600" dirty="0"/>
              <a:t>Distinction</a:t>
            </a:r>
            <a:endParaRPr sz="6600" dirty="0"/>
          </a:p>
        </p:txBody>
      </p:sp>
      <p:sp>
        <p:nvSpPr>
          <p:cNvPr id="440" name="Google Shape;440;p9"/>
          <p:cNvSpPr txBox="1">
            <a:spLocks noGrp="1"/>
          </p:cNvSpPr>
          <p:nvPr>
            <p:ph type="body" idx="3"/>
          </p:nvPr>
        </p:nvSpPr>
        <p:spPr>
          <a:xfrm>
            <a:off x="716690" y="2496064"/>
            <a:ext cx="4967417" cy="889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72C"/>
              </a:buClr>
              <a:buSzPts val="4000"/>
              <a:buNone/>
            </a:pPr>
            <a:r>
              <a:rPr lang="en-US"/>
              <a:t>MEETING THE REGION’S NEEDS</a:t>
            </a:r>
            <a:endParaRPr/>
          </a:p>
        </p:txBody>
      </p:sp>
      <p:sp>
        <p:nvSpPr>
          <p:cNvPr id="441" name="Google Shape;441;p9"/>
          <p:cNvSpPr txBox="1"/>
          <p:nvPr/>
        </p:nvSpPr>
        <p:spPr>
          <a:xfrm>
            <a:off x="7782696" y="2521466"/>
            <a:ext cx="15066417" cy="78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Data Science Programs – Achieved ABET Accreditation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Engineering Technology Programs – ABET Accredited since 1994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Verst Group Logistics Hub of Supply Chain Excellence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Health Innovation Center</a:t>
            </a:r>
            <a:endParaRPr/>
          </a:p>
          <a:p>
            <a:pPr marL="1143000" marR="0" lvl="1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Attracted multi-million investment form St. Elizabeth Healthcare</a:t>
            </a:r>
            <a:endParaRPr/>
          </a:p>
          <a:p>
            <a:pPr marL="1143000" marR="0" lvl="1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More than $10 million grants for Institute for Health Innovation</a:t>
            </a:r>
            <a:endParaRPr/>
          </a:p>
          <a:p>
            <a:pPr marL="1143000" marR="0" lvl="1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Home to UK College of Medicine co-location on Campus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Cybersecurity Program - NSA Designation and Homeland Security partner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685800" marR="0" lvl="0" indent="-685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-US" sz="36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CINSAM STEM Education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ries - Black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ries - Whi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ries - Yellow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72C"/>
      </a:accent1>
      <a:accent2>
        <a:srgbClr val="ED7D31"/>
      </a:accent2>
      <a:accent3>
        <a:srgbClr val="A5A5A5"/>
      </a:accent3>
      <a:accent4>
        <a:srgbClr val="FFC72C"/>
      </a:accent4>
      <a:accent5>
        <a:srgbClr val="000000"/>
      </a:accent5>
      <a:accent6>
        <a:srgbClr val="FFC72C"/>
      </a:accent6>
      <a:hlink>
        <a:srgbClr val="FFC72C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ries - Yellow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72C"/>
      </a:accent1>
      <a:accent2>
        <a:srgbClr val="ED7D31"/>
      </a:accent2>
      <a:accent3>
        <a:srgbClr val="A5A5A5"/>
      </a:accent3>
      <a:accent4>
        <a:srgbClr val="FFC72C"/>
      </a:accent4>
      <a:accent5>
        <a:srgbClr val="000000"/>
      </a:accent5>
      <a:accent6>
        <a:srgbClr val="FFC72C"/>
      </a:accent6>
      <a:hlink>
        <a:srgbClr val="FFC72C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eries - Dark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eries - Concrete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ries - Grey">
  <a:themeElements>
    <a:clrScheme name="NK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628"/>
      </a:accent1>
      <a:accent2>
        <a:srgbClr val="ED7D31"/>
      </a:accent2>
      <a:accent3>
        <a:srgbClr val="A5A5A5"/>
      </a:accent3>
      <a:accent4>
        <a:srgbClr val="FFC628"/>
      </a:accent4>
      <a:accent5>
        <a:srgbClr val="000000"/>
      </a:accent5>
      <a:accent6>
        <a:srgbClr val="FFC628"/>
      </a:accent6>
      <a:hlink>
        <a:srgbClr val="FFC628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Custom</PresentationFormat>
  <Paragraphs>113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Calibri</vt:lpstr>
      <vt:lpstr>Libre Franklin Medium</vt:lpstr>
      <vt:lpstr>Franklin Gothic</vt:lpstr>
      <vt:lpstr>Avenir</vt:lpstr>
      <vt:lpstr>Libre Franklin</vt:lpstr>
      <vt:lpstr>Arial</vt:lpstr>
      <vt:lpstr>Series - Black</vt:lpstr>
      <vt:lpstr>Series - White</vt:lpstr>
      <vt:lpstr>Series - Yellow</vt:lpstr>
      <vt:lpstr>Series - Yellow Concrete</vt:lpstr>
      <vt:lpstr>Series - Dark Concrete</vt:lpstr>
      <vt:lpstr>Series - Concrete</vt:lpstr>
      <vt:lpstr>Series - Grey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Smith, Justin (LRC)</cp:lastModifiedBy>
  <cp:revision>2</cp:revision>
  <dcterms:created xsi:type="dcterms:W3CDTF">2022-08-02T11:23:04Z</dcterms:created>
  <dcterms:modified xsi:type="dcterms:W3CDTF">2023-02-28T19:06:28Z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0x0101000BB1961C790AC34685B5C693F0F7B6CD</vt:lpwstr>
  </property>
</Properties>
</file>