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50"/>
  </p:notesMasterIdLst>
  <p:sldIdLst>
    <p:sldId id="1464" r:id="rId9"/>
    <p:sldId id="1465" r:id="rId10"/>
    <p:sldId id="256" r:id="rId11"/>
    <p:sldId id="257" r:id="rId12"/>
    <p:sldId id="262" r:id="rId13"/>
    <p:sldId id="258" r:id="rId14"/>
    <p:sldId id="264" r:id="rId15"/>
    <p:sldId id="265" r:id="rId16"/>
    <p:sldId id="266" r:id="rId17"/>
    <p:sldId id="267" r:id="rId18"/>
    <p:sldId id="268" r:id="rId19"/>
    <p:sldId id="1475" r:id="rId20"/>
    <p:sldId id="288" r:id="rId21"/>
    <p:sldId id="1754" r:id="rId22"/>
    <p:sldId id="1755" r:id="rId23"/>
    <p:sldId id="1756" r:id="rId24"/>
    <p:sldId id="1753" r:id="rId25"/>
    <p:sldId id="273" r:id="rId26"/>
    <p:sldId id="276" r:id="rId27"/>
    <p:sldId id="1749" r:id="rId28"/>
    <p:sldId id="1752" r:id="rId29"/>
    <p:sldId id="1758" r:id="rId30"/>
    <p:sldId id="290" r:id="rId31"/>
    <p:sldId id="1747" r:id="rId32"/>
    <p:sldId id="1748" r:id="rId33"/>
    <p:sldId id="1750" r:id="rId34"/>
    <p:sldId id="1466" r:id="rId35"/>
    <p:sldId id="1467" r:id="rId36"/>
    <p:sldId id="1468" r:id="rId37"/>
    <p:sldId id="260" r:id="rId38"/>
    <p:sldId id="261" r:id="rId39"/>
    <p:sldId id="263" r:id="rId40"/>
    <p:sldId id="1469" r:id="rId41"/>
    <p:sldId id="1470" r:id="rId42"/>
    <p:sldId id="1471" r:id="rId43"/>
    <p:sldId id="1472" r:id="rId44"/>
    <p:sldId id="1473" r:id="rId45"/>
    <p:sldId id="269" r:id="rId46"/>
    <p:sldId id="1474" r:id="rId47"/>
    <p:sldId id="270" r:id="rId48"/>
    <p:sldId id="271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1E"/>
    <a:srgbClr val="0D6937"/>
    <a:srgbClr val="EDCB04"/>
    <a:srgbClr val="F7D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zh\2nycrzpj40q872y1617yh7240000gp\T\com.microsoft.Outlook\Outlook%20Temp\Cash%20Position%201.31.23%20-%20Copy%5b10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zh\2nycrzpj40q872y1617yh7240000gp\T\com.microsoft.Outlook\Outlook%20Temp\Cash%20Position%201.31.23%20-%20Copy%5b86%5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Maia.Langley\Documents\MIP\Charts%20and%20Graphs\Charts%20and%20graphs%20for%20progr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Cash Position</a:t>
            </a:r>
          </a:p>
          <a:p>
            <a:pPr>
              <a:defRPr sz="1200" b="1"/>
            </a:pPr>
            <a:r>
              <a:rPr lang="en-US" sz="1200" b="1"/>
              <a:t>In Millions</a:t>
            </a:r>
          </a:p>
          <a:p>
            <a:pPr>
              <a:defRPr sz="1200" b="1"/>
            </a:pPr>
            <a:r>
              <a:rPr lang="en-US" sz="1200" b="1"/>
              <a:t>July</a:t>
            </a:r>
            <a:r>
              <a:rPr lang="en-US" sz="1200" b="1" baseline="0"/>
              <a:t> 2021 through January 2023</a:t>
            </a:r>
            <a:endParaRPr lang="en-US" sz="1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000139229723698E-17"/>
                  <c:y val="-9.876539237052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EE-6C49-96F5-E91359831D61}"/>
                </c:ext>
              </c:extLst>
            </c:dLbl>
            <c:dLbl>
              <c:idx val="1"/>
              <c:layout>
                <c:manualLayout>
                  <c:x val="4.5819014891179842E-3"/>
                  <c:y val="-0.10557679874090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EE-6C49-96F5-E91359831D61}"/>
                </c:ext>
              </c:extLst>
            </c:dLbl>
            <c:dLbl>
              <c:idx val="2"/>
              <c:layout>
                <c:manualLayout>
                  <c:x val="2.2909507445589921E-3"/>
                  <c:y val="-0.12260531466686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EE-6C49-96F5-E91359831D61}"/>
                </c:ext>
              </c:extLst>
            </c:dLbl>
            <c:dLbl>
              <c:idx val="3"/>
              <c:layout>
                <c:manualLayout>
                  <c:x val="-2.2909507445590341E-3"/>
                  <c:y val="-0.197530784741055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EE-6C49-96F5-E91359831D61}"/>
                </c:ext>
              </c:extLst>
            </c:dLbl>
            <c:dLbl>
              <c:idx val="4"/>
              <c:layout>
                <c:manualLayout>
                  <c:x val="6.8728522336769758E-3"/>
                  <c:y val="-0.11919961148167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EE-6C49-96F5-E91359831D61}"/>
                </c:ext>
              </c:extLst>
            </c:dLbl>
            <c:dLbl>
              <c:idx val="5"/>
              <c:layout>
                <c:manualLayout>
                  <c:x val="0"/>
                  <c:y val="-5.1085547777859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EE-6C49-96F5-E91359831D61}"/>
                </c:ext>
              </c:extLst>
            </c:dLbl>
            <c:dLbl>
              <c:idx val="6"/>
              <c:layout>
                <c:manualLayout>
                  <c:x val="5.158232259863324E-3"/>
                  <c:y val="-0.112388205111290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sng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EE-6C49-96F5-E91359831D61}"/>
                </c:ext>
              </c:extLst>
            </c:dLbl>
            <c:dLbl>
              <c:idx val="7"/>
              <c:layout>
                <c:manualLayout>
                  <c:x val="-6.8728522336770599E-3"/>
                  <c:y val="-0.16006804970395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EE-6C49-96F5-E91359831D61}"/>
                </c:ext>
              </c:extLst>
            </c:dLbl>
            <c:dLbl>
              <c:idx val="8"/>
              <c:layout>
                <c:manualLayout>
                  <c:x val="2.2909507445589921E-3"/>
                  <c:y val="-0.14303953377800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EE-6C49-96F5-E91359831D61}"/>
                </c:ext>
              </c:extLst>
            </c:dLbl>
            <c:dLbl>
              <c:idx val="9"/>
              <c:layout>
                <c:manualLayout>
                  <c:x val="4.5819014891179E-3"/>
                  <c:y val="-0.28267336437082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EE-6C49-96F5-E91359831D61}"/>
                </c:ext>
              </c:extLst>
            </c:dLbl>
            <c:dLbl>
              <c:idx val="10"/>
              <c:layout>
                <c:manualLayout>
                  <c:x val="2.2909507445589079E-3"/>
                  <c:y val="-0.1634737528891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EE-6C49-96F5-E91359831D61}"/>
                </c:ext>
              </c:extLst>
            </c:dLbl>
            <c:dLbl>
              <c:idx val="11"/>
              <c:layout>
                <c:manualLayout>
                  <c:x val="4.11639259304017E-4"/>
                  <c:y val="-0.234993519778151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657412668777229E-2"/>
                      <c:h val="6.80631122388368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AEE-6C49-96F5-E91359831D61}"/>
                </c:ext>
              </c:extLst>
            </c:dLbl>
            <c:dLbl>
              <c:idx val="12"/>
              <c:layout>
                <c:manualLayout>
                  <c:x val="6.8728522336769758E-3"/>
                  <c:y val="-0.34057031851906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AEE-6C49-96F5-E91359831D61}"/>
                </c:ext>
              </c:extLst>
            </c:dLbl>
            <c:dLbl>
              <c:idx val="13"/>
              <c:layout>
                <c:manualLayout>
                  <c:x val="4.5819014891179842E-3"/>
                  <c:y val="-0.24861633251891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AEE-6C49-96F5-E91359831D61}"/>
                </c:ext>
              </c:extLst>
            </c:dLbl>
            <c:dLbl>
              <c:idx val="14"/>
              <c:layout>
                <c:manualLayout>
                  <c:x val="-8.4000556918894792E-17"/>
                  <c:y val="-0.17369086244472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EE-6C49-96F5-E91359831D61}"/>
                </c:ext>
              </c:extLst>
            </c:dLbl>
            <c:dLbl>
              <c:idx val="15"/>
              <c:layout>
                <c:manualLayout>
                  <c:x val="2.2909507445588238E-3"/>
                  <c:y val="-0.34057031851906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AEE-6C49-96F5-E91359831D61}"/>
                </c:ext>
              </c:extLst>
            </c:dLbl>
            <c:dLbl>
              <c:idx val="16"/>
              <c:layout>
                <c:manualLayout>
                  <c:x val="9.1638064694922645E-3"/>
                  <c:y val="-0.29289047392639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AEE-6C49-96F5-E91359831D61}"/>
                </c:ext>
              </c:extLst>
            </c:dLbl>
            <c:dLbl>
              <c:idx val="17"/>
              <c:layout>
                <c:manualLayout>
                  <c:x val="0"/>
                  <c:y val="-0.20093648792624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AEE-6C49-96F5-E91359831D61}"/>
                </c:ext>
              </c:extLst>
            </c:dLbl>
            <c:dLbl>
              <c:idx val="18"/>
              <c:layout>
                <c:manualLayout>
                  <c:x val="6.8728266311306931E-3"/>
                  <c:y val="-0.275861958000439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sng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AEE-6C49-96F5-E91359831D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'Days Cash on Hand'!$D$3:$D$21</c:f>
              <c:strCache>
                <c:ptCount val="19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  <c:pt idx="13">
                  <c:v>Aug</c:v>
                </c:pt>
                <c:pt idx="14">
                  <c:v>Sep</c:v>
                </c:pt>
                <c:pt idx="15">
                  <c:v>Oct</c:v>
                </c:pt>
                <c:pt idx="16">
                  <c:v>Nov</c:v>
                </c:pt>
                <c:pt idx="17">
                  <c:v>Dec</c:v>
                </c:pt>
                <c:pt idx="18">
                  <c:v>Jan</c:v>
                </c:pt>
              </c:strCache>
            </c:strRef>
          </c:cat>
          <c:val>
            <c:numRef>
              <c:f>'Days Cash on Hand'!$E$3:$E$21</c:f>
              <c:numCache>
                <c:formatCode>_("$"* #,##0.0_);_("$"* \(#,##0.0\);_("$"* "-"??_);_(@_)</c:formatCode>
                <c:ptCount val="19"/>
                <c:pt idx="0">
                  <c:v>3.1</c:v>
                </c:pt>
                <c:pt idx="1">
                  <c:v>2.4</c:v>
                </c:pt>
                <c:pt idx="2">
                  <c:v>4.3</c:v>
                </c:pt>
                <c:pt idx="3">
                  <c:v>7.8</c:v>
                </c:pt>
                <c:pt idx="4">
                  <c:v>3.9</c:v>
                </c:pt>
                <c:pt idx="5">
                  <c:v>0.9</c:v>
                </c:pt>
                <c:pt idx="6">
                  <c:v>3</c:v>
                </c:pt>
                <c:pt idx="7">
                  <c:v>5.9</c:v>
                </c:pt>
                <c:pt idx="8">
                  <c:v>4.9000000000000004</c:v>
                </c:pt>
                <c:pt idx="9">
                  <c:v>11.2</c:v>
                </c:pt>
                <c:pt idx="10">
                  <c:v>5.6</c:v>
                </c:pt>
                <c:pt idx="11">
                  <c:v>9.8000000000000007</c:v>
                </c:pt>
                <c:pt idx="12">
                  <c:v>14.3</c:v>
                </c:pt>
                <c:pt idx="13">
                  <c:v>10.1</c:v>
                </c:pt>
                <c:pt idx="14">
                  <c:v>6.7</c:v>
                </c:pt>
                <c:pt idx="15">
                  <c:v>14.5</c:v>
                </c:pt>
                <c:pt idx="16">
                  <c:v>11.8</c:v>
                </c:pt>
                <c:pt idx="17">
                  <c:v>8.1999999999999993</c:v>
                </c:pt>
                <c:pt idx="18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AEE-6C49-96F5-E91359831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6555024"/>
        <c:axId val="1836567920"/>
        <c:axId val="0"/>
      </c:bar3DChart>
      <c:catAx>
        <c:axId val="18365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567920"/>
        <c:crosses val="autoZero"/>
        <c:auto val="1"/>
        <c:lblAlgn val="ctr"/>
        <c:lblOffset val="100"/>
        <c:noMultiLvlLbl val="0"/>
      </c:catAx>
      <c:valAx>
        <c:axId val="183656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_);_(&quot;$&quot;* \(#,##0.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55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Year-to</a:t>
            </a:r>
            <a:r>
              <a:rPr lang="en-US" b="1" baseline="0" dirty="0"/>
              <a:t>-Year</a:t>
            </a:r>
          </a:p>
          <a:p>
            <a:pPr>
              <a:defRPr b="1"/>
            </a:pPr>
            <a:r>
              <a:rPr lang="en-US" b="1" dirty="0"/>
              <a:t>Comparison</a:t>
            </a:r>
            <a:endParaRPr lang="en-US" b="1" baseline="0" dirty="0"/>
          </a:p>
          <a:p>
            <a:pPr>
              <a:defRPr b="1"/>
            </a:pPr>
            <a:endParaRPr lang="en-US" sz="900" b="1" dirty="0"/>
          </a:p>
        </c:rich>
      </c:tx>
      <c:layout>
        <c:manualLayout>
          <c:xMode val="edge"/>
          <c:yMode val="edge"/>
          <c:x val="0.45134608068513921"/>
          <c:y val="1.79663590536774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36110966257E-2"/>
          <c:y val="0.16238444152814233"/>
          <c:w val="0.89019685039370078"/>
          <c:h val="0.6700309857101195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943935286204489E-2"/>
                  <c:y val="-8.08486157415485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sng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A4-B84E-B553-6968D5A16741}"/>
                </c:ext>
              </c:extLst>
            </c:dLbl>
            <c:dLbl>
              <c:idx val="1"/>
              <c:layout>
                <c:manualLayout>
                  <c:x val="-1.1037527593818985E-2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7F-0E49-AFE9-FAEB3D269D92}"/>
                </c:ext>
              </c:extLst>
            </c:dLbl>
            <c:dLbl>
              <c:idx val="2"/>
              <c:layout>
                <c:manualLayout>
                  <c:x val="-1.3245033112582781E-2"/>
                  <c:y val="6.4814814814814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7F-0E49-AFE9-FAEB3D269D92}"/>
                </c:ext>
              </c:extLst>
            </c:dLbl>
            <c:dLbl>
              <c:idx val="3"/>
              <c:layout>
                <c:manualLayout>
                  <c:x val="-1.9867549668874173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7F-0E49-AFE9-FAEB3D269D92}"/>
                </c:ext>
              </c:extLst>
            </c:dLbl>
            <c:dLbl>
              <c:idx val="4"/>
              <c:layout>
                <c:manualLayout>
                  <c:x val="0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7F-0E49-AFE9-FAEB3D269D92}"/>
                </c:ext>
              </c:extLst>
            </c:dLbl>
            <c:dLbl>
              <c:idx val="5"/>
              <c:layout>
                <c:manualLayout>
                  <c:x val="1.3245033112582781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7F-0E49-AFE9-FAEB3D269D92}"/>
                </c:ext>
              </c:extLst>
            </c:dLbl>
            <c:dLbl>
              <c:idx val="6"/>
              <c:layout>
                <c:manualLayout>
                  <c:x val="0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7F-0E49-AFE9-FAEB3D269D92}"/>
                </c:ext>
              </c:extLst>
            </c:dLbl>
            <c:dLbl>
              <c:idx val="7"/>
              <c:layout>
                <c:manualLayout>
                  <c:x val="6.6225165562913907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7F-0E49-AFE9-FAEB3D269D92}"/>
                </c:ext>
              </c:extLst>
            </c:dLbl>
            <c:dLbl>
              <c:idx val="9"/>
              <c:layout>
                <c:manualLayout>
                  <c:x val="-1.097931610427844E-16"/>
                  <c:y val="-3.892711128296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87F-0E49-AFE9-FAEB3D269D92}"/>
                </c:ext>
              </c:extLst>
            </c:dLbl>
            <c:dLbl>
              <c:idx val="10"/>
              <c:layout>
                <c:manualLayout>
                  <c:x val="2.994393528620339E-3"/>
                  <c:y val="-2.9943931756129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7F-0E49-AFE9-FAEB3D269D92}"/>
                </c:ext>
              </c:extLst>
            </c:dLbl>
            <c:dLbl>
              <c:idx val="11"/>
              <c:layout>
                <c:manualLayout>
                  <c:x val="-2.4282560706401765E-2"/>
                  <c:y val="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7F-0E49-AFE9-FAEB3D269D92}"/>
                </c:ext>
              </c:extLst>
            </c:dLbl>
            <c:dLbl>
              <c:idx val="12"/>
              <c:layout>
                <c:manualLayout>
                  <c:x val="-2.4282560706401765E-2"/>
                  <c:y val="-9.25925925925925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sng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7F-0E49-AFE9-FAEB3D269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'Days Cash on Hand'!$D$27:$D$39</c:f>
              <c:numCache>
                <c:formatCode>mmm\-yy</c:formatCode>
                <c:ptCount val="13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</c:numCache>
            </c:numRef>
          </c:cat>
          <c:val>
            <c:numRef>
              <c:f>'Days Cash on Hand'!$E$27:$E$39</c:f>
              <c:numCache>
                <c:formatCode>General</c:formatCode>
                <c:ptCount val="13"/>
                <c:pt idx="0">
                  <c:v>15</c:v>
                </c:pt>
                <c:pt idx="1">
                  <c:v>29</c:v>
                </c:pt>
                <c:pt idx="2">
                  <c:v>25</c:v>
                </c:pt>
                <c:pt idx="3">
                  <c:v>56</c:v>
                </c:pt>
                <c:pt idx="4">
                  <c:v>28</c:v>
                </c:pt>
                <c:pt idx="5">
                  <c:v>49</c:v>
                </c:pt>
                <c:pt idx="6">
                  <c:v>71</c:v>
                </c:pt>
                <c:pt idx="7">
                  <c:v>51</c:v>
                </c:pt>
                <c:pt idx="8">
                  <c:v>34</c:v>
                </c:pt>
                <c:pt idx="9">
                  <c:v>72</c:v>
                </c:pt>
                <c:pt idx="10">
                  <c:v>59</c:v>
                </c:pt>
                <c:pt idx="11">
                  <c:v>41</c:v>
                </c:pt>
                <c:pt idx="12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87F-0E49-AFE9-FAEB3D269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4096800"/>
        <c:axId val="1474099712"/>
      </c:lineChart>
      <c:dateAx>
        <c:axId val="147409680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099712"/>
        <c:crosses val="autoZero"/>
        <c:auto val="1"/>
        <c:lblOffset val="100"/>
        <c:baseTimeUnit val="months"/>
      </c:dateAx>
      <c:valAx>
        <c:axId val="1474099712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09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size">
        <cx:f dir="row">Disc!$B$2:$D$2</cx:f>
        <cx:lvl ptCount="3" formatCode="General">
          <cx:pt idx="0">6</cx:pt>
          <cx:pt idx="1">10</cx:pt>
          <cx:pt idx="2">18</cx:pt>
        </cx:lvl>
      </cx:numDim>
    </cx:data>
    <cx:data id="1">
      <cx:numDim type="size">
        <cx:f dir="row">Disc!$B$3:$D$3</cx:f>
        <cx:lvl ptCount="3" formatCode="General">
          <cx:pt idx="0">6</cx:pt>
          <cx:pt idx="1">10</cx:pt>
          <cx:pt idx="2">50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sunburst" uniqueId="{DC11E3BB-02BF-47CD-BA19-D01E06632996}" formatIdx="1">
          <cx:tx>
            <cx:txData>
              <cx:f>Disc!$A$2</cx:f>
              <cx:v>Objectives</cx:v>
            </cx:txData>
          </cx:tx>
          <cx:dataPt idx="0">
            <cx:spPr>
              <a:solidFill>
                <a:srgbClr val="70AD47">
                  <a:lumMod val="75000"/>
                </a:srgbClr>
              </a:solidFill>
            </cx:spPr>
          </cx:dataPt>
          <cx:dataPt idx="1">
            <cx:spPr>
              <a:solidFill>
                <a:srgbClr val="FFC000"/>
              </a:solidFill>
            </cx:spPr>
          </cx:dataPt>
          <cx:dataId val="0"/>
        </cx:series>
        <cx:series layoutId="sunburst" hidden="1" uniqueId="{AB1F902F-B885-4685-BD25-DC33C925E599}" formatIdx="2">
          <cx:tx>
            <cx:txData>
              <cx:f>Disc!$A$3</cx:f>
              <cx:v>Deliverables</cx:v>
            </cx:txData>
          </cx:tx>
          <cx:dataLabels pos="ctr">
            <cx:visibility seriesName="0" categoryName="1" value="0"/>
          </cx:dataLabels>
          <cx:dataId val="1"/>
        </cx:series>
      </cx:plotAreaRegion>
    </cx:plotArea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2A5E4-1352-4131-AE32-F7057EE8FA1D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E7A4C3B-9A30-4097-BC0A-259EF43B7FDB}">
      <dgm:prSet phldrT="[Text]" custT="1"/>
      <dgm:spPr/>
      <dgm:t>
        <a:bodyPr/>
        <a:lstStyle/>
        <a:p>
          <a:r>
            <a:rPr lang="en-US" sz="2400" dirty="0"/>
            <a:t>Restore</a:t>
          </a:r>
          <a:br>
            <a:rPr lang="en-US" sz="2400" dirty="0"/>
          </a:br>
          <a:r>
            <a:rPr lang="en-US" sz="2400" dirty="0"/>
            <a:t>(Internal Focus)</a:t>
          </a:r>
        </a:p>
      </dgm:t>
    </dgm:pt>
    <dgm:pt modelId="{AA2F2C41-61CC-49EE-ABD4-8184EC0155F3}" type="parTrans" cxnId="{AC197B20-3654-429B-B867-553E4B5F9163}">
      <dgm:prSet/>
      <dgm:spPr/>
      <dgm:t>
        <a:bodyPr/>
        <a:lstStyle/>
        <a:p>
          <a:endParaRPr lang="en-US" sz="1600"/>
        </a:p>
      </dgm:t>
    </dgm:pt>
    <dgm:pt modelId="{B20A2F7E-490D-4E01-BCA7-E929BECE5E03}" type="sibTrans" cxnId="{AC197B20-3654-429B-B867-553E4B5F9163}">
      <dgm:prSet/>
      <dgm:spPr/>
      <dgm:t>
        <a:bodyPr/>
        <a:lstStyle/>
        <a:p>
          <a:endParaRPr lang="en-US" sz="1600"/>
        </a:p>
      </dgm:t>
    </dgm:pt>
    <dgm:pt modelId="{37019C02-B9E9-4A20-884D-5309BD0932E1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CPE program CIP code review</a:t>
          </a:r>
        </a:p>
      </dgm:t>
    </dgm:pt>
    <dgm:pt modelId="{66E5853F-8473-44AD-8908-52114CF79BD5}" type="parTrans" cxnId="{03EBD5CF-A7E9-45C4-B4E4-B7FA52CF3568}">
      <dgm:prSet/>
      <dgm:spPr/>
      <dgm:t>
        <a:bodyPr/>
        <a:lstStyle/>
        <a:p>
          <a:endParaRPr lang="en-US" sz="1600"/>
        </a:p>
      </dgm:t>
    </dgm:pt>
    <dgm:pt modelId="{F90354A1-186D-47E1-8E07-3DCD357BE8A1}" type="sibTrans" cxnId="{03EBD5CF-A7E9-45C4-B4E4-B7FA52CF3568}">
      <dgm:prSet/>
      <dgm:spPr/>
      <dgm:t>
        <a:bodyPr/>
        <a:lstStyle/>
        <a:p>
          <a:endParaRPr lang="en-US" sz="1600"/>
        </a:p>
      </dgm:t>
    </dgm:pt>
    <dgm:pt modelId="{6B32B73F-72FF-4B40-862C-748E33171F09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CPE sponsored Gray &amp; Associates Training</a:t>
          </a:r>
        </a:p>
      </dgm:t>
    </dgm:pt>
    <dgm:pt modelId="{C8782B1A-1AD1-4EE7-8A88-AA6EF36A88D3}" type="parTrans" cxnId="{2F3522CB-791E-4CB7-AA42-0E46C9D4886B}">
      <dgm:prSet/>
      <dgm:spPr/>
      <dgm:t>
        <a:bodyPr/>
        <a:lstStyle/>
        <a:p>
          <a:endParaRPr lang="en-US" sz="1600"/>
        </a:p>
      </dgm:t>
    </dgm:pt>
    <dgm:pt modelId="{20FF2CE3-9CF7-4B13-BDAA-77C24E8A88F5}" type="sibTrans" cxnId="{2F3522CB-791E-4CB7-AA42-0E46C9D4886B}">
      <dgm:prSet/>
      <dgm:spPr/>
      <dgm:t>
        <a:bodyPr/>
        <a:lstStyle/>
        <a:p>
          <a:endParaRPr lang="en-US" sz="1600"/>
        </a:p>
      </dgm:t>
    </dgm:pt>
    <dgm:pt modelId="{BF6C826A-98C9-40F3-B1A8-B18EFA22A977}">
      <dgm:prSet phldrT="[Text]" custT="1"/>
      <dgm:spPr/>
      <dgm:t>
        <a:bodyPr/>
        <a:lstStyle/>
        <a:p>
          <a:r>
            <a:rPr lang="en-US" sz="2400" dirty="0"/>
            <a:t>Realign</a:t>
          </a:r>
          <a:br>
            <a:rPr lang="en-US" sz="2400" dirty="0"/>
          </a:br>
          <a:r>
            <a:rPr lang="en-US" sz="2400" dirty="0"/>
            <a:t>(Internal Focus)</a:t>
          </a:r>
        </a:p>
      </dgm:t>
    </dgm:pt>
    <dgm:pt modelId="{AE6CE7AD-3C8B-46A2-84A2-B51AB6A722DE}" type="parTrans" cxnId="{B1500E30-6C88-4E47-A363-3A0BF042F161}">
      <dgm:prSet/>
      <dgm:spPr/>
      <dgm:t>
        <a:bodyPr/>
        <a:lstStyle/>
        <a:p>
          <a:endParaRPr lang="en-US" sz="1600"/>
        </a:p>
      </dgm:t>
    </dgm:pt>
    <dgm:pt modelId="{4C5A75DF-06AB-4139-BBAC-EFFAD876E83B}" type="sibTrans" cxnId="{B1500E30-6C88-4E47-A363-3A0BF042F161}">
      <dgm:prSet/>
      <dgm:spPr/>
      <dgm:t>
        <a:bodyPr/>
        <a:lstStyle/>
        <a:p>
          <a:endParaRPr lang="en-US" sz="1600"/>
        </a:p>
      </dgm:t>
    </dgm:pt>
    <dgm:pt modelId="{B0C11143-FBB2-4DBC-B484-4EADB80272F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Academic program viability assessment</a:t>
          </a:r>
        </a:p>
      </dgm:t>
    </dgm:pt>
    <dgm:pt modelId="{23249AAE-C911-4298-8E1A-97BB9E02A035}" type="parTrans" cxnId="{435397C9-BEF5-4166-83DD-1D3567DD8EFB}">
      <dgm:prSet/>
      <dgm:spPr/>
      <dgm:t>
        <a:bodyPr/>
        <a:lstStyle/>
        <a:p>
          <a:endParaRPr lang="en-US" sz="1600"/>
        </a:p>
      </dgm:t>
    </dgm:pt>
    <dgm:pt modelId="{9B7DCB97-EF1F-4806-8BB5-C34660CBA5CD}" type="sibTrans" cxnId="{435397C9-BEF5-4166-83DD-1D3567DD8EFB}">
      <dgm:prSet/>
      <dgm:spPr/>
      <dgm:t>
        <a:bodyPr/>
        <a:lstStyle/>
        <a:p>
          <a:endParaRPr lang="en-US" sz="1600"/>
        </a:p>
      </dgm:t>
    </dgm:pt>
    <dgm:pt modelId="{3CAD202A-70D5-4C98-9E7D-D959A6D50335}">
      <dgm:prSet phldrT="[Text]" custT="1"/>
      <dgm:spPr/>
      <dgm:t>
        <a:bodyPr/>
        <a:lstStyle/>
        <a:p>
          <a:r>
            <a:rPr lang="en-US" sz="2400" dirty="0"/>
            <a:t>Reignite</a:t>
          </a:r>
          <a:br>
            <a:rPr lang="en-US" sz="2400" dirty="0"/>
          </a:br>
          <a:r>
            <a:rPr lang="en-US" sz="2400" dirty="0"/>
            <a:t>(External Focus)</a:t>
          </a:r>
        </a:p>
      </dgm:t>
    </dgm:pt>
    <dgm:pt modelId="{BAFC287B-00AA-40D0-909D-E58EEE825CF2}" type="parTrans" cxnId="{F0B0E3DE-2705-407F-AD90-A34E15C520BD}">
      <dgm:prSet/>
      <dgm:spPr/>
      <dgm:t>
        <a:bodyPr/>
        <a:lstStyle/>
        <a:p>
          <a:endParaRPr lang="en-US" sz="1600"/>
        </a:p>
      </dgm:t>
    </dgm:pt>
    <dgm:pt modelId="{65F0DB8A-3954-4E75-8435-1B203A4F66F7}" type="sibTrans" cxnId="{F0B0E3DE-2705-407F-AD90-A34E15C520BD}">
      <dgm:prSet/>
      <dgm:spPr/>
      <dgm:t>
        <a:bodyPr/>
        <a:lstStyle/>
        <a:p>
          <a:endParaRPr lang="en-US" sz="1600"/>
        </a:p>
      </dgm:t>
    </dgm:pt>
    <dgm:pt modelId="{127C9CB4-E0AD-41B5-AE80-694E57E8E0FC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400" dirty="0"/>
            <a:t>Academic programs that meet student demand</a:t>
          </a:r>
        </a:p>
      </dgm:t>
    </dgm:pt>
    <dgm:pt modelId="{0031735C-C108-43BD-9CC5-A9C14581DDCE}" type="parTrans" cxnId="{617BB19C-79DF-4DCF-BA83-C60A4E4F9F83}">
      <dgm:prSet/>
      <dgm:spPr/>
      <dgm:t>
        <a:bodyPr/>
        <a:lstStyle/>
        <a:p>
          <a:endParaRPr lang="en-US" sz="1600"/>
        </a:p>
      </dgm:t>
    </dgm:pt>
    <dgm:pt modelId="{B7783EE7-93FD-4B9E-8369-3D312BDED7B3}" type="sibTrans" cxnId="{617BB19C-79DF-4DCF-BA83-C60A4E4F9F83}">
      <dgm:prSet/>
      <dgm:spPr/>
      <dgm:t>
        <a:bodyPr/>
        <a:lstStyle/>
        <a:p>
          <a:endParaRPr lang="en-US" sz="1600"/>
        </a:p>
      </dgm:t>
    </dgm:pt>
    <dgm:pt modelId="{70473507-F557-4025-B25A-874711843D2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Degree to career pathway alignment</a:t>
          </a:r>
        </a:p>
      </dgm:t>
    </dgm:pt>
    <dgm:pt modelId="{5A93D8D7-A99B-4BFE-A36A-4A9A987709E6}" type="parTrans" cxnId="{F5970AE7-6CE7-4089-97DB-8BC444E50D17}">
      <dgm:prSet/>
      <dgm:spPr/>
      <dgm:t>
        <a:bodyPr/>
        <a:lstStyle/>
        <a:p>
          <a:endParaRPr lang="en-US" sz="1600"/>
        </a:p>
      </dgm:t>
    </dgm:pt>
    <dgm:pt modelId="{E0CADAFF-9024-4318-9D7E-D0B732BAC230}" type="sibTrans" cxnId="{F5970AE7-6CE7-4089-97DB-8BC444E50D17}">
      <dgm:prSet/>
      <dgm:spPr/>
      <dgm:t>
        <a:bodyPr/>
        <a:lstStyle/>
        <a:p>
          <a:endParaRPr lang="en-US" sz="1600"/>
        </a:p>
      </dgm:t>
    </dgm:pt>
    <dgm:pt modelId="{ECE16EA4-9CF1-4BCF-B2C8-43D5B07A32E2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Program modality review</a:t>
          </a:r>
        </a:p>
      </dgm:t>
    </dgm:pt>
    <dgm:pt modelId="{EE598C5B-77F6-460B-83C9-D59651EFFD50}" type="parTrans" cxnId="{7AA27E22-53A4-4056-BC61-72B7F399D68D}">
      <dgm:prSet/>
      <dgm:spPr/>
      <dgm:t>
        <a:bodyPr/>
        <a:lstStyle/>
        <a:p>
          <a:endParaRPr lang="en-US" sz="1600"/>
        </a:p>
      </dgm:t>
    </dgm:pt>
    <dgm:pt modelId="{B74C9871-3CA9-48B4-96F2-ADBDDB1041F8}" type="sibTrans" cxnId="{7AA27E22-53A4-4056-BC61-72B7F399D68D}">
      <dgm:prSet/>
      <dgm:spPr/>
      <dgm:t>
        <a:bodyPr/>
        <a:lstStyle/>
        <a:p>
          <a:endParaRPr lang="en-US" sz="1600"/>
        </a:p>
      </dgm:t>
    </dgm:pt>
    <dgm:pt modelId="{C076C194-EB6D-4BEB-8A6B-2BE8EED20233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CPE inventory alignment</a:t>
          </a:r>
        </a:p>
      </dgm:t>
    </dgm:pt>
    <dgm:pt modelId="{3CC67F10-247E-49AC-A6A4-3FAF8396B64C}" type="parTrans" cxnId="{947C12DC-6443-4088-8693-CD4EA556E898}">
      <dgm:prSet/>
      <dgm:spPr/>
      <dgm:t>
        <a:bodyPr/>
        <a:lstStyle/>
        <a:p>
          <a:endParaRPr lang="en-US" sz="1600"/>
        </a:p>
      </dgm:t>
    </dgm:pt>
    <dgm:pt modelId="{8783F113-B62D-430A-BA83-B910991C4BC7}" type="sibTrans" cxnId="{947C12DC-6443-4088-8693-CD4EA556E898}">
      <dgm:prSet/>
      <dgm:spPr/>
      <dgm:t>
        <a:bodyPr/>
        <a:lstStyle/>
        <a:p>
          <a:endParaRPr lang="en-US" sz="1600"/>
        </a:p>
      </dgm:t>
    </dgm:pt>
    <dgm:pt modelId="{BB801750-365F-41F7-8146-5C53891054E3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Faculty credentialing assessment</a:t>
          </a:r>
        </a:p>
      </dgm:t>
    </dgm:pt>
    <dgm:pt modelId="{5FCEA733-8E97-4214-9D21-5C10DEBE18F4}" type="parTrans" cxnId="{5675769D-8E67-4073-935B-4334F395073E}">
      <dgm:prSet/>
      <dgm:spPr/>
      <dgm:t>
        <a:bodyPr/>
        <a:lstStyle/>
        <a:p>
          <a:endParaRPr lang="en-US" sz="1600"/>
        </a:p>
      </dgm:t>
    </dgm:pt>
    <dgm:pt modelId="{9A736EF4-7A01-4B71-B082-EB3705E764DE}" type="sibTrans" cxnId="{5675769D-8E67-4073-935B-4334F395073E}">
      <dgm:prSet/>
      <dgm:spPr/>
      <dgm:t>
        <a:bodyPr/>
        <a:lstStyle/>
        <a:p>
          <a:endParaRPr lang="en-US" sz="1600"/>
        </a:p>
      </dgm:t>
    </dgm:pt>
    <dgm:pt modelId="{21BF977A-8356-40EF-89EF-92B0E6790880}">
      <dgm:prSet phldrT="[Text]" custT="1"/>
      <dgm:spPr/>
      <dgm:t>
        <a:bodyPr/>
        <a:lstStyle/>
        <a:p>
          <a:pPr marL="285750" lvl="1" indent="0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</a:pPr>
          <a:r>
            <a:rPr lang="en-US" sz="1400" dirty="0"/>
            <a:t>Program enrollment review</a:t>
          </a:r>
        </a:p>
      </dgm:t>
    </dgm:pt>
    <dgm:pt modelId="{A2A0E6D6-066D-4261-A874-2836C9BEC686}" type="parTrans" cxnId="{D1771615-963E-4151-85C3-F12D614762C5}">
      <dgm:prSet/>
      <dgm:spPr/>
      <dgm:t>
        <a:bodyPr/>
        <a:lstStyle/>
        <a:p>
          <a:endParaRPr lang="en-US" sz="1600"/>
        </a:p>
      </dgm:t>
    </dgm:pt>
    <dgm:pt modelId="{CDC20166-0D09-4248-AFEF-A04C382E9FBA}" type="sibTrans" cxnId="{D1771615-963E-4151-85C3-F12D614762C5}">
      <dgm:prSet/>
      <dgm:spPr/>
      <dgm:t>
        <a:bodyPr/>
        <a:lstStyle/>
        <a:p>
          <a:endParaRPr lang="en-US" sz="1600"/>
        </a:p>
      </dgm:t>
    </dgm:pt>
    <dgm:pt modelId="{113B441F-A54C-4C1F-9D56-BF110F713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Data informed program decision making</a:t>
          </a:r>
        </a:p>
      </dgm:t>
    </dgm:pt>
    <dgm:pt modelId="{47284A53-1913-47DE-97D0-E39A0D3C59E9}" type="parTrans" cxnId="{0060879A-7EB4-405B-862C-742D6D7740E2}">
      <dgm:prSet/>
      <dgm:spPr/>
      <dgm:t>
        <a:bodyPr/>
        <a:lstStyle/>
        <a:p>
          <a:endParaRPr lang="en-US"/>
        </a:p>
      </dgm:t>
    </dgm:pt>
    <dgm:pt modelId="{2BB59907-A387-4A9C-9F92-F278A74B303F}" type="sibTrans" cxnId="{0060879A-7EB4-405B-862C-742D6D7740E2}">
      <dgm:prSet/>
      <dgm:spPr/>
      <dgm:t>
        <a:bodyPr/>
        <a:lstStyle/>
        <a:p>
          <a:endParaRPr lang="en-US"/>
        </a:p>
      </dgm:t>
    </dgm:pt>
    <dgm:pt modelId="{DE4723AD-AF6C-4797-B638-20054F767FA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Determine new programs to “Start”</a:t>
          </a:r>
        </a:p>
      </dgm:t>
    </dgm:pt>
    <dgm:pt modelId="{A478BE28-C7CF-4DF7-B80B-2FC23EC3E485}" type="parTrans" cxnId="{69EB6747-DB81-462B-A0D1-CE37F8D8A476}">
      <dgm:prSet/>
      <dgm:spPr/>
      <dgm:t>
        <a:bodyPr/>
        <a:lstStyle/>
        <a:p>
          <a:endParaRPr lang="en-US"/>
        </a:p>
      </dgm:t>
    </dgm:pt>
    <dgm:pt modelId="{A448463A-879D-4787-95F2-0888AD0F36E2}" type="sibTrans" cxnId="{69EB6747-DB81-462B-A0D1-CE37F8D8A476}">
      <dgm:prSet/>
      <dgm:spPr/>
      <dgm:t>
        <a:bodyPr/>
        <a:lstStyle/>
        <a:p>
          <a:endParaRPr lang="en-US"/>
        </a:p>
      </dgm:t>
    </dgm:pt>
    <dgm:pt modelId="{59030FC4-301D-429C-BFC5-F0C370F6DBCA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Determine programs to “Stop”</a:t>
          </a:r>
        </a:p>
      </dgm:t>
    </dgm:pt>
    <dgm:pt modelId="{50EE832A-E323-46C1-AEAC-81ABEC3FFB49}" type="sibTrans" cxnId="{9B2A0C77-B56F-4D76-8158-53BB978594C4}">
      <dgm:prSet/>
      <dgm:spPr/>
      <dgm:t>
        <a:bodyPr/>
        <a:lstStyle/>
        <a:p>
          <a:endParaRPr lang="en-US"/>
        </a:p>
      </dgm:t>
    </dgm:pt>
    <dgm:pt modelId="{CD542AF4-903A-485D-848F-B196EE360BC9}" type="parTrans" cxnId="{9B2A0C77-B56F-4D76-8158-53BB978594C4}">
      <dgm:prSet/>
      <dgm:spPr/>
      <dgm:t>
        <a:bodyPr/>
        <a:lstStyle/>
        <a:p>
          <a:endParaRPr lang="en-US"/>
        </a:p>
      </dgm:t>
    </dgm:pt>
    <dgm:pt modelId="{20A7356A-7427-46C1-A964-52E8FAAFA47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Determine programs to “Grow”</a:t>
          </a:r>
        </a:p>
      </dgm:t>
    </dgm:pt>
    <dgm:pt modelId="{E7011AA3-739F-4FD7-8763-831F5BF853CC}" type="sibTrans" cxnId="{379173A5-98F8-4C0C-A029-8B3608415040}">
      <dgm:prSet/>
      <dgm:spPr/>
      <dgm:t>
        <a:bodyPr/>
        <a:lstStyle/>
        <a:p>
          <a:endParaRPr lang="en-US"/>
        </a:p>
      </dgm:t>
    </dgm:pt>
    <dgm:pt modelId="{F4BF7A08-396D-4A56-BB43-21F9B1FA1F01}" type="parTrans" cxnId="{379173A5-98F8-4C0C-A029-8B3608415040}">
      <dgm:prSet/>
      <dgm:spPr/>
      <dgm:t>
        <a:bodyPr/>
        <a:lstStyle/>
        <a:p>
          <a:endParaRPr lang="en-US"/>
        </a:p>
      </dgm:t>
    </dgm:pt>
    <dgm:pt modelId="{C8033110-4541-4434-B798-10BF5F7C444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Establish Academic program portfolio</a:t>
          </a:r>
        </a:p>
      </dgm:t>
    </dgm:pt>
    <dgm:pt modelId="{A73B5E92-193A-48F3-BAF4-EF17ABDA869B}" type="parTrans" cxnId="{07D2F06B-22DD-40B6-91F5-466AF6789D82}">
      <dgm:prSet/>
      <dgm:spPr/>
      <dgm:t>
        <a:bodyPr/>
        <a:lstStyle/>
        <a:p>
          <a:endParaRPr lang="en-US"/>
        </a:p>
      </dgm:t>
    </dgm:pt>
    <dgm:pt modelId="{AF022864-2172-4A5F-9E31-98B36144426F}" type="sibTrans" cxnId="{07D2F06B-22DD-40B6-91F5-466AF6789D82}">
      <dgm:prSet/>
      <dgm:spPr/>
      <dgm:t>
        <a:bodyPr/>
        <a:lstStyle/>
        <a:p>
          <a:endParaRPr lang="en-US"/>
        </a:p>
      </dgm:t>
    </dgm:pt>
    <dgm:pt modelId="{8EC76CDE-3C47-4D32-91D6-1BFAAF76651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Market positioning – competitive advantage</a:t>
          </a:r>
        </a:p>
      </dgm:t>
    </dgm:pt>
    <dgm:pt modelId="{C459CE7A-BBF0-4EF6-BB58-070E2AD70628}" type="parTrans" cxnId="{7601EB1D-D3DE-4B7D-8EF5-3C315CF79B6D}">
      <dgm:prSet/>
      <dgm:spPr/>
      <dgm:t>
        <a:bodyPr/>
        <a:lstStyle/>
        <a:p>
          <a:endParaRPr lang="en-US"/>
        </a:p>
      </dgm:t>
    </dgm:pt>
    <dgm:pt modelId="{D77DF19E-DCF4-45E9-8F74-57CAEC9A2F14}" type="sibTrans" cxnId="{7601EB1D-D3DE-4B7D-8EF5-3C315CF79B6D}">
      <dgm:prSet/>
      <dgm:spPr/>
      <dgm:t>
        <a:bodyPr/>
        <a:lstStyle/>
        <a:p>
          <a:endParaRPr lang="en-US"/>
        </a:p>
      </dgm:t>
    </dgm:pt>
    <dgm:pt modelId="{9BB6F8DA-FFDA-45AC-88E9-0E7A7C723B2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Meeting the needs of our community and the commonwealth</a:t>
          </a:r>
        </a:p>
      </dgm:t>
    </dgm:pt>
    <dgm:pt modelId="{E9DB1D62-B4B6-4B6A-81A8-89C9820A7B96}" type="parTrans" cxnId="{E9A3DE81-32AE-48AF-983B-83902E363BBF}">
      <dgm:prSet/>
      <dgm:spPr/>
      <dgm:t>
        <a:bodyPr/>
        <a:lstStyle/>
        <a:p>
          <a:endParaRPr lang="en-US"/>
        </a:p>
      </dgm:t>
    </dgm:pt>
    <dgm:pt modelId="{DECBD973-F70A-4AA7-8F0F-12F327DE63E8}" type="sibTrans" cxnId="{E9A3DE81-32AE-48AF-983B-83902E363BBF}">
      <dgm:prSet/>
      <dgm:spPr/>
      <dgm:t>
        <a:bodyPr/>
        <a:lstStyle/>
        <a:p>
          <a:endParaRPr lang="en-US"/>
        </a:p>
      </dgm:t>
    </dgm:pt>
    <dgm:pt modelId="{A2BA061A-A64B-4FCF-A771-6A9C9EADE20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Measurable return on investment</a:t>
          </a:r>
        </a:p>
      </dgm:t>
    </dgm:pt>
    <dgm:pt modelId="{4105AD1D-5D16-4B8C-BEB5-921CD687F4C1}" type="parTrans" cxnId="{DF9EED41-3C45-43C3-8C12-9D92C52D1BC8}">
      <dgm:prSet/>
      <dgm:spPr/>
      <dgm:t>
        <a:bodyPr/>
        <a:lstStyle/>
        <a:p>
          <a:endParaRPr lang="en-US"/>
        </a:p>
      </dgm:t>
    </dgm:pt>
    <dgm:pt modelId="{2B414921-AB41-4A3C-B9AC-84C177C39518}" type="sibTrans" cxnId="{DF9EED41-3C45-43C3-8C12-9D92C52D1BC8}">
      <dgm:prSet/>
      <dgm:spPr/>
      <dgm:t>
        <a:bodyPr/>
        <a:lstStyle/>
        <a:p>
          <a:endParaRPr lang="en-US"/>
        </a:p>
      </dgm:t>
    </dgm:pt>
    <dgm:pt modelId="{0B8D449A-DF3B-4028-8505-8C37C3DC729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 dirty="0"/>
            <a:t>Alignment to the 10 essential skills of the Kentucky Graduate Profile</a:t>
          </a:r>
        </a:p>
      </dgm:t>
    </dgm:pt>
    <dgm:pt modelId="{A8AB0CFA-5FA5-4B40-9E32-C9CA6DD90699}" type="parTrans" cxnId="{A584572E-1772-4AC4-9C47-7B20995AB740}">
      <dgm:prSet/>
      <dgm:spPr/>
      <dgm:t>
        <a:bodyPr/>
        <a:lstStyle/>
        <a:p>
          <a:endParaRPr lang="en-US"/>
        </a:p>
      </dgm:t>
    </dgm:pt>
    <dgm:pt modelId="{07FBBD45-9E29-4293-9B3F-04987775B435}" type="sibTrans" cxnId="{A584572E-1772-4AC4-9C47-7B20995AB740}">
      <dgm:prSet/>
      <dgm:spPr/>
      <dgm:t>
        <a:bodyPr/>
        <a:lstStyle/>
        <a:p>
          <a:endParaRPr lang="en-US"/>
        </a:p>
      </dgm:t>
    </dgm:pt>
    <dgm:pt modelId="{74A913B6-811C-480F-89F2-9137F0DEF524}" type="pres">
      <dgm:prSet presAssocID="{6192A5E4-1352-4131-AE32-F7057EE8FA1D}" presName="Name0" presStyleCnt="0">
        <dgm:presLayoutVars>
          <dgm:dir/>
          <dgm:animLvl val="lvl"/>
          <dgm:resizeHandles val="exact"/>
        </dgm:presLayoutVars>
      </dgm:prSet>
      <dgm:spPr/>
    </dgm:pt>
    <dgm:pt modelId="{B3E123C8-647C-4DE9-915D-FCF4D364104D}" type="pres">
      <dgm:prSet presAssocID="{1E7A4C3B-9A30-4097-BC0A-259EF43B7FDB}" presName="composite" presStyleCnt="0"/>
      <dgm:spPr/>
    </dgm:pt>
    <dgm:pt modelId="{B201A7DE-37DA-432E-80EE-8A125BF0AEC1}" type="pres">
      <dgm:prSet presAssocID="{1E7A4C3B-9A30-4097-BC0A-259EF43B7F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B0D2BAF-8FB5-49C6-B93D-A28F0B8FB4B9}" type="pres">
      <dgm:prSet presAssocID="{1E7A4C3B-9A30-4097-BC0A-259EF43B7FDB}" presName="desTx" presStyleLbl="alignAccFollowNode1" presStyleIdx="0" presStyleCnt="3">
        <dgm:presLayoutVars>
          <dgm:bulletEnabled val="1"/>
        </dgm:presLayoutVars>
      </dgm:prSet>
      <dgm:spPr/>
    </dgm:pt>
    <dgm:pt modelId="{BB356B90-FE22-48DA-9C2F-04DD8BD67EA9}" type="pres">
      <dgm:prSet presAssocID="{B20A2F7E-490D-4E01-BCA7-E929BECE5E03}" presName="space" presStyleCnt="0"/>
      <dgm:spPr/>
    </dgm:pt>
    <dgm:pt modelId="{8C62E1D9-37C5-4FD0-854A-166FE94FFFAC}" type="pres">
      <dgm:prSet presAssocID="{BF6C826A-98C9-40F3-B1A8-B18EFA22A977}" presName="composite" presStyleCnt="0"/>
      <dgm:spPr/>
    </dgm:pt>
    <dgm:pt modelId="{BA28BF84-9282-47B1-B96F-5E4E635337C3}" type="pres">
      <dgm:prSet presAssocID="{BF6C826A-98C9-40F3-B1A8-B18EFA22A97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3CEA22E-D623-464C-98FC-9C21A4836E8C}" type="pres">
      <dgm:prSet presAssocID="{BF6C826A-98C9-40F3-B1A8-B18EFA22A977}" presName="desTx" presStyleLbl="alignAccFollowNode1" presStyleIdx="1" presStyleCnt="3">
        <dgm:presLayoutVars>
          <dgm:bulletEnabled val="1"/>
        </dgm:presLayoutVars>
      </dgm:prSet>
      <dgm:spPr/>
    </dgm:pt>
    <dgm:pt modelId="{740445D9-AF34-4F1B-B316-4C4971D2DD25}" type="pres">
      <dgm:prSet presAssocID="{4C5A75DF-06AB-4139-BBAC-EFFAD876E83B}" presName="space" presStyleCnt="0"/>
      <dgm:spPr/>
    </dgm:pt>
    <dgm:pt modelId="{F5970EA9-4E70-46E8-86F1-FBADADB3C3F1}" type="pres">
      <dgm:prSet presAssocID="{3CAD202A-70D5-4C98-9E7D-D959A6D50335}" presName="composite" presStyleCnt="0"/>
      <dgm:spPr/>
    </dgm:pt>
    <dgm:pt modelId="{8EAE4DA1-0A09-4A90-880A-163C166BA2EB}" type="pres">
      <dgm:prSet presAssocID="{3CAD202A-70D5-4C98-9E7D-D959A6D503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5A90CDD-1AEF-4741-BABF-B8EBF27718CF}" type="pres">
      <dgm:prSet presAssocID="{3CAD202A-70D5-4C98-9E7D-D959A6D50335}" presName="desTx" presStyleLbl="alignAccFollowNode1" presStyleIdx="2" presStyleCnt="3" custLinFactNeighborX="103" custLinFactNeighborY="-827">
        <dgm:presLayoutVars>
          <dgm:bulletEnabled val="1"/>
        </dgm:presLayoutVars>
      </dgm:prSet>
      <dgm:spPr/>
    </dgm:pt>
  </dgm:ptLst>
  <dgm:cxnLst>
    <dgm:cxn modelId="{F9DDB903-9B0F-4B41-BB6D-C27CD751E469}" type="presOf" srcId="{6192A5E4-1352-4131-AE32-F7057EE8FA1D}" destId="{74A913B6-811C-480F-89F2-9137F0DEF524}" srcOrd="0" destOrd="0" presId="urn:microsoft.com/office/officeart/2005/8/layout/hList1"/>
    <dgm:cxn modelId="{335C9008-3A59-4B2F-969A-C41455637592}" type="presOf" srcId="{8EC76CDE-3C47-4D32-91D6-1BFAAF766518}" destId="{25A90CDD-1AEF-4741-BABF-B8EBF27718CF}" srcOrd="0" destOrd="2" presId="urn:microsoft.com/office/officeart/2005/8/layout/hList1"/>
    <dgm:cxn modelId="{D1771615-963E-4151-85C3-F12D614762C5}" srcId="{1E7A4C3B-9A30-4097-BC0A-259EF43B7FDB}" destId="{21BF977A-8356-40EF-89EF-92B0E6790880}" srcOrd="4" destOrd="0" parTransId="{A2A0E6D6-066D-4261-A874-2836C9BEC686}" sibTransId="{CDC20166-0D09-4248-AFEF-A04C382E9FBA}"/>
    <dgm:cxn modelId="{597AE215-5A5A-4D59-8913-26DD22835C0C}" type="presOf" srcId="{59030FC4-301D-429C-BFC5-F0C370F6DBCA}" destId="{83CEA22E-D623-464C-98FC-9C21A4836E8C}" srcOrd="0" destOrd="4" presId="urn:microsoft.com/office/officeart/2005/8/layout/hList1"/>
    <dgm:cxn modelId="{7601EB1D-D3DE-4B7D-8EF5-3C315CF79B6D}" srcId="{3CAD202A-70D5-4C98-9E7D-D959A6D50335}" destId="{8EC76CDE-3C47-4D32-91D6-1BFAAF766518}" srcOrd="2" destOrd="0" parTransId="{C459CE7A-BBF0-4EF6-BB58-070E2AD70628}" sibTransId="{D77DF19E-DCF4-45E9-8F74-57CAEC9A2F14}"/>
    <dgm:cxn modelId="{AC197B20-3654-429B-B867-553E4B5F9163}" srcId="{6192A5E4-1352-4131-AE32-F7057EE8FA1D}" destId="{1E7A4C3B-9A30-4097-BC0A-259EF43B7FDB}" srcOrd="0" destOrd="0" parTransId="{AA2F2C41-61CC-49EE-ABD4-8184EC0155F3}" sibTransId="{B20A2F7E-490D-4E01-BCA7-E929BECE5E03}"/>
    <dgm:cxn modelId="{7AA27E22-53A4-4056-BC61-72B7F399D68D}" srcId="{1E7A4C3B-9A30-4097-BC0A-259EF43B7FDB}" destId="{ECE16EA4-9CF1-4BCF-B2C8-43D5B07A32E2}" srcOrd="1" destOrd="0" parTransId="{EE598C5B-77F6-460B-83C9-D59651EFFD50}" sibTransId="{B74C9871-3CA9-48B4-96F2-ADBDDB1041F8}"/>
    <dgm:cxn modelId="{A584572E-1772-4AC4-9C47-7B20995AB740}" srcId="{BF6C826A-98C9-40F3-B1A8-B18EFA22A977}" destId="{0B8D449A-DF3B-4028-8505-8C37C3DC7293}" srcOrd="1" destOrd="0" parTransId="{A8AB0CFA-5FA5-4B40-9E32-C9CA6DD90699}" sibTransId="{07FBBD45-9E29-4293-9B3F-04987775B435}"/>
    <dgm:cxn modelId="{B1500E30-6C88-4E47-A363-3A0BF042F161}" srcId="{6192A5E4-1352-4131-AE32-F7057EE8FA1D}" destId="{BF6C826A-98C9-40F3-B1A8-B18EFA22A977}" srcOrd="1" destOrd="0" parTransId="{AE6CE7AD-3C8B-46A2-84A2-B51AB6A722DE}" sibTransId="{4C5A75DF-06AB-4139-BBAC-EFFAD876E83B}"/>
    <dgm:cxn modelId="{F22B423B-76ED-47EA-94CA-445D52482DB3}" type="presOf" srcId="{20A7356A-7427-46C1-A964-52E8FAAFA47C}" destId="{83CEA22E-D623-464C-98FC-9C21A4836E8C}" srcOrd="0" destOrd="5" presId="urn:microsoft.com/office/officeart/2005/8/layout/hList1"/>
    <dgm:cxn modelId="{D1DB725E-7852-435A-8E78-9DEEB824A9CA}" type="presOf" srcId="{0B8D449A-DF3B-4028-8505-8C37C3DC7293}" destId="{83CEA22E-D623-464C-98FC-9C21A4836E8C}" srcOrd="0" destOrd="1" presId="urn:microsoft.com/office/officeart/2005/8/layout/hList1"/>
    <dgm:cxn modelId="{DF9EED41-3C45-43C3-8C12-9D92C52D1BC8}" srcId="{3CAD202A-70D5-4C98-9E7D-D959A6D50335}" destId="{A2BA061A-A64B-4FCF-A771-6A9C9EADE201}" srcOrd="4" destOrd="0" parTransId="{4105AD1D-5D16-4B8C-BEB5-921CD687F4C1}" sibTransId="{2B414921-AB41-4A3C-B9AC-84C177C39518}"/>
    <dgm:cxn modelId="{A6510166-3131-4E23-9FF2-F0F653313739}" type="presOf" srcId="{C076C194-EB6D-4BEB-8A6B-2BE8EED20233}" destId="{9B0D2BAF-8FB5-49C6-B93D-A28F0B8FB4B9}" srcOrd="0" destOrd="2" presId="urn:microsoft.com/office/officeart/2005/8/layout/hList1"/>
    <dgm:cxn modelId="{69EB6747-DB81-462B-A0D1-CE37F8D8A476}" srcId="{113B441F-A54C-4C1F-9D56-BF110F7134C7}" destId="{DE4723AD-AF6C-4797-B638-20054F767FA9}" srcOrd="0" destOrd="0" parTransId="{A478BE28-C7CF-4DF7-B80B-2FC23EC3E485}" sibTransId="{A448463A-879D-4787-95F2-0888AD0F36E2}"/>
    <dgm:cxn modelId="{09D23468-D055-4D8E-9D94-F0125D556D90}" type="presOf" srcId="{A2BA061A-A64B-4FCF-A771-6A9C9EADE201}" destId="{25A90CDD-1AEF-4741-BABF-B8EBF27718CF}" srcOrd="0" destOrd="4" presId="urn:microsoft.com/office/officeart/2005/8/layout/hList1"/>
    <dgm:cxn modelId="{07D2F06B-22DD-40B6-91F5-466AF6789D82}" srcId="{BF6C826A-98C9-40F3-B1A8-B18EFA22A977}" destId="{C8033110-4541-4434-B798-10BF5F7C444D}" srcOrd="3" destOrd="0" parTransId="{A73B5E92-193A-48F3-BAF4-EF17ABDA869B}" sibTransId="{AF022864-2172-4A5F-9E31-98B36144426F}"/>
    <dgm:cxn modelId="{0105CD4C-E1C1-4F9B-9415-7F9BF5E18827}" type="presOf" srcId="{6B32B73F-72FF-4B40-862C-748E33171F09}" destId="{9B0D2BAF-8FB5-49C6-B93D-A28F0B8FB4B9}" srcOrd="0" destOrd="5" presId="urn:microsoft.com/office/officeart/2005/8/layout/hList1"/>
    <dgm:cxn modelId="{DC01CE70-D5AD-480B-BBE7-B93DFAF860BE}" type="presOf" srcId="{ECE16EA4-9CF1-4BCF-B2C8-43D5B07A32E2}" destId="{9B0D2BAF-8FB5-49C6-B93D-A28F0B8FB4B9}" srcOrd="0" destOrd="1" presId="urn:microsoft.com/office/officeart/2005/8/layout/hList1"/>
    <dgm:cxn modelId="{C888CB75-16DD-4A25-AF60-F1B6698477DE}" type="presOf" srcId="{113B441F-A54C-4C1F-9D56-BF110F7134C7}" destId="{83CEA22E-D623-464C-98FC-9C21A4836E8C}" srcOrd="0" destOrd="2" presId="urn:microsoft.com/office/officeart/2005/8/layout/hList1"/>
    <dgm:cxn modelId="{9B2A0C77-B56F-4D76-8158-53BB978594C4}" srcId="{113B441F-A54C-4C1F-9D56-BF110F7134C7}" destId="{59030FC4-301D-429C-BFC5-F0C370F6DBCA}" srcOrd="1" destOrd="0" parTransId="{CD542AF4-903A-485D-848F-B196EE360BC9}" sibTransId="{50EE832A-E323-46C1-AEAC-81ABEC3FFB49}"/>
    <dgm:cxn modelId="{D971367A-1E19-4301-9E1D-7FAF5FBA0E77}" type="presOf" srcId="{BB801750-365F-41F7-8146-5C53891054E3}" destId="{9B0D2BAF-8FB5-49C6-B93D-A28F0B8FB4B9}" srcOrd="0" destOrd="3" presId="urn:microsoft.com/office/officeart/2005/8/layout/hList1"/>
    <dgm:cxn modelId="{E9A3DE81-32AE-48AF-983B-83902E363BBF}" srcId="{3CAD202A-70D5-4C98-9E7D-D959A6D50335}" destId="{9BB6F8DA-FFDA-45AC-88E9-0E7A7C723B29}" srcOrd="3" destOrd="0" parTransId="{E9DB1D62-B4B6-4B6A-81A8-89C9820A7B96}" sibTransId="{DECBD973-F70A-4AA7-8F0F-12F327DE63E8}"/>
    <dgm:cxn modelId="{008A768B-86AC-45D9-80EF-F2ABE4326631}" type="presOf" srcId="{C8033110-4541-4434-B798-10BF5F7C444D}" destId="{83CEA22E-D623-464C-98FC-9C21A4836E8C}" srcOrd="0" destOrd="6" presId="urn:microsoft.com/office/officeart/2005/8/layout/hList1"/>
    <dgm:cxn modelId="{0060879A-7EB4-405B-862C-742D6D7740E2}" srcId="{BF6C826A-98C9-40F3-B1A8-B18EFA22A977}" destId="{113B441F-A54C-4C1F-9D56-BF110F7134C7}" srcOrd="2" destOrd="0" parTransId="{47284A53-1913-47DE-97D0-E39A0D3C59E9}" sibTransId="{2BB59907-A387-4A9C-9F92-F278A74B303F}"/>
    <dgm:cxn modelId="{617BB19C-79DF-4DCF-BA83-C60A4E4F9F83}" srcId="{3CAD202A-70D5-4C98-9E7D-D959A6D50335}" destId="{127C9CB4-E0AD-41B5-AE80-694E57E8E0FC}" srcOrd="0" destOrd="0" parTransId="{0031735C-C108-43BD-9CC5-A9C14581DDCE}" sibTransId="{B7783EE7-93FD-4B9E-8369-3D312BDED7B3}"/>
    <dgm:cxn modelId="{5675769D-8E67-4073-935B-4334F395073E}" srcId="{1E7A4C3B-9A30-4097-BC0A-259EF43B7FDB}" destId="{BB801750-365F-41F7-8146-5C53891054E3}" srcOrd="3" destOrd="0" parTransId="{5FCEA733-8E97-4214-9D21-5C10DEBE18F4}" sibTransId="{9A736EF4-7A01-4B71-B082-EB3705E764DE}"/>
    <dgm:cxn modelId="{379173A5-98F8-4C0C-A029-8B3608415040}" srcId="{113B441F-A54C-4C1F-9D56-BF110F7134C7}" destId="{20A7356A-7427-46C1-A964-52E8FAAFA47C}" srcOrd="2" destOrd="0" parTransId="{F4BF7A08-396D-4A56-BB43-21F9B1FA1F01}" sibTransId="{E7011AA3-739F-4FD7-8763-831F5BF853CC}"/>
    <dgm:cxn modelId="{3A1548B2-A208-4395-A147-201803C8256A}" type="presOf" srcId="{9BB6F8DA-FFDA-45AC-88E9-0E7A7C723B29}" destId="{25A90CDD-1AEF-4741-BABF-B8EBF27718CF}" srcOrd="0" destOrd="3" presId="urn:microsoft.com/office/officeart/2005/8/layout/hList1"/>
    <dgm:cxn modelId="{CE334AB6-7433-4A0A-9754-90F9B40C79C8}" type="presOf" srcId="{21BF977A-8356-40EF-89EF-92B0E6790880}" destId="{9B0D2BAF-8FB5-49C6-B93D-A28F0B8FB4B9}" srcOrd="0" destOrd="4" presId="urn:microsoft.com/office/officeart/2005/8/layout/hList1"/>
    <dgm:cxn modelId="{435397C9-BEF5-4166-83DD-1D3567DD8EFB}" srcId="{BF6C826A-98C9-40F3-B1A8-B18EFA22A977}" destId="{B0C11143-FBB2-4DBC-B484-4EADB80272F6}" srcOrd="0" destOrd="0" parTransId="{23249AAE-C911-4298-8E1A-97BB9E02A035}" sibTransId="{9B7DCB97-EF1F-4806-8BB5-C34660CBA5CD}"/>
    <dgm:cxn modelId="{67827BCA-0EED-4007-9D47-5D6152DC9FA2}" type="presOf" srcId="{70473507-F557-4025-B25A-874711843D25}" destId="{25A90CDD-1AEF-4741-BABF-B8EBF27718CF}" srcOrd="0" destOrd="1" presId="urn:microsoft.com/office/officeart/2005/8/layout/hList1"/>
    <dgm:cxn modelId="{2F3522CB-791E-4CB7-AA42-0E46C9D4886B}" srcId="{1E7A4C3B-9A30-4097-BC0A-259EF43B7FDB}" destId="{6B32B73F-72FF-4B40-862C-748E33171F09}" srcOrd="5" destOrd="0" parTransId="{C8782B1A-1AD1-4EE7-8A88-AA6EF36A88D3}" sibTransId="{20FF2CE3-9CF7-4B13-BDAA-77C24E8A88F5}"/>
    <dgm:cxn modelId="{9BDC46CB-1C64-4347-9618-F539E811D4AE}" type="presOf" srcId="{BF6C826A-98C9-40F3-B1A8-B18EFA22A977}" destId="{BA28BF84-9282-47B1-B96F-5E4E635337C3}" srcOrd="0" destOrd="0" presId="urn:microsoft.com/office/officeart/2005/8/layout/hList1"/>
    <dgm:cxn modelId="{03EBD5CF-A7E9-45C4-B4E4-B7FA52CF3568}" srcId="{1E7A4C3B-9A30-4097-BC0A-259EF43B7FDB}" destId="{37019C02-B9E9-4A20-884D-5309BD0932E1}" srcOrd="0" destOrd="0" parTransId="{66E5853F-8473-44AD-8908-52114CF79BD5}" sibTransId="{F90354A1-186D-47E1-8E07-3DCD357BE8A1}"/>
    <dgm:cxn modelId="{449D57D7-D207-462C-A534-C055398C6B70}" type="presOf" srcId="{1E7A4C3B-9A30-4097-BC0A-259EF43B7FDB}" destId="{B201A7DE-37DA-432E-80EE-8A125BF0AEC1}" srcOrd="0" destOrd="0" presId="urn:microsoft.com/office/officeart/2005/8/layout/hList1"/>
    <dgm:cxn modelId="{947C12DC-6443-4088-8693-CD4EA556E898}" srcId="{1E7A4C3B-9A30-4097-BC0A-259EF43B7FDB}" destId="{C076C194-EB6D-4BEB-8A6B-2BE8EED20233}" srcOrd="2" destOrd="0" parTransId="{3CC67F10-247E-49AC-A6A4-3FAF8396B64C}" sibTransId="{8783F113-B62D-430A-BA83-B910991C4BC7}"/>
    <dgm:cxn modelId="{057F18DC-6883-4F7A-9D70-F29FE175F024}" type="presOf" srcId="{B0C11143-FBB2-4DBC-B484-4EADB80272F6}" destId="{83CEA22E-D623-464C-98FC-9C21A4836E8C}" srcOrd="0" destOrd="0" presId="urn:microsoft.com/office/officeart/2005/8/layout/hList1"/>
    <dgm:cxn modelId="{F0B0E3DE-2705-407F-AD90-A34E15C520BD}" srcId="{6192A5E4-1352-4131-AE32-F7057EE8FA1D}" destId="{3CAD202A-70D5-4C98-9E7D-D959A6D50335}" srcOrd="2" destOrd="0" parTransId="{BAFC287B-00AA-40D0-909D-E58EEE825CF2}" sibTransId="{65F0DB8A-3954-4E75-8435-1B203A4F66F7}"/>
    <dgm:cxn modelId="{8A1DF0E6-14A4-45F3-A54B-03FD6353DF2A}" type="presOf" srcId="{37019C02-B9E9-4A20-884D-5309BD0932E1}" destId="{9B0D2BAF-8FB5-49C6-B93D-A28F0B8FB4B9}" srcOrd="0" destOrd="0" presId="urn:microsoft.com/office/officeart/2005/8/layout/hList1"/>
    <dgm:cxn modelId="{F5970AE7-6CE7-4089-97DB-8BC444E50D17}" srcId="{3CAD202A-70D5-4C98-9E7D-D959A6D50335}" destId="{70473507-F557-4025-B25A-874711843D25}" srcOrd="1" destOrd="0" parTransId="{5A93D8D7-A99B-4BFE-A36A-4A9A987709E6}" sibTransId="{E0CADAFF-9024-4318-9D7E-D0B732BAC230}"/>
    <dgm:cxn modelId="{818A07EE-1B2C-4C29-840F-7DA32BF919E6}" type="presOf" srcId="{DE4723AD-AF6C-4797-B638-20054F767FA9}" destId="{83CEA22E-D623-464C-98FC-9C21A4836E8C}" srcOrd="0" destOrd="3" presId="urn:microsoft.com/office/officeart/2005/8/layout/hList1"/>
    <dgm:cxn modelId="{D7275CF3-4A43-4EEE-9F2C-58D34766FBD8}" type="presOf" srcId="{127C9CB4-E0AD-41B5-AE80-694E57E8E0FC}" destId="{25A90CDD-1AEF-4741-BABF-B8EBF27718CF}" srcOrd="0" destOrd="0" presId="urn:microsoft.com/office/officeart/2005/8/layout/hList1"/>
    <dgm:cxn modelId="{5A3D86F3-DB65-4B77-B694-8D8BF1F7A206}" type="presOf" srcId="{3CAD202A-70D5-4C98-9E7D-D959A6D50335}" destId="{8EAE4DA1-0A09-4A90-880A-163C166BA2EB}" srcOrd="0" destOrd="0" presId="urn:microsoft.com/office/officeart/2005/8/layout/hList1"/>
    <dgm:cxn modelId="{43130794-A86B-42D2-8A7C-56C24CABD5C9}" type="presParOf" srcId="{74A913B6-811C-480F-89F2-9137F0DEF524}" destId="{B3E123C8-647C-4DE9-915D-FCF4D364104D}" srcOrd="0" destOrd="0" presId="urn:microsoft.com/office/officeart/2005/8/layout/hList1"/>
    <dgm:cxn modelId="{626EED3A-5047-432E-96CB-9343B92F8624}" type="presParOf" srcId="{B3E123C8-647C-4DE9-915D-FCF4D364104D}" destId="{B201A7DE-37DA-432E-80EE-8A125BF0AEC1}" srcOrd="0" destOrd="0" presId="urn:microsoft.com/office/officeart/2005/8/layout/hList1"/>
    <dgm:cxn modelId="{A2242F78-05EC-4DC2-B377-4115322D1DCE}" type="presParOf" srcId="{B3E123C8-647C-4DE9-915D-FCF4D364104D}" destId="{9B0D2BAF-8FB5-49C6-B93D-A28F0B8FB4B9}" srcOrd="1" destOrd="0" presId="urn:microsoft.com/office/officeart/2005/8/layout/hList1"/>
    <dgm:cxn modelId="{86B451F6-F51D-4BD8-A884-728D5DB36092}" type="presParOf" srcId="{74A913B6-811C-480F-89F2-9137F0DEF524}" destId="{BB356B90-FE22-48DA-9C2F-04DD8BD67EA9}" srcOrd="1" destOrd="0" presId="urn:microsoft.com/office/officeart/2005/8/layout/hList1"/>
    <dgm:cxn modelId="{6E4BF945-6BDA-4415-B0E2-B6A6BDD1334C}" type="presParOf" srcId="{74A913B6-811C-480F-89F2-9137F0DEF524}" destId="{8C62E1D9-37C5-4FD0-854A-166FE94FFFAC}" srcOrd="2" destOrd="0" presId="urn:microsoft.com/office/officeart/2005/8/layout/hList1"/>
    <dgm:cxn modelId="{63E11803-A712-4B4F-91BB-2906AED6975C}" type="presParOf" srcId="{8C62E1D9-37C5-4FD0-854A-166FE94FFFAC}" destId="{BA28BF84-9282-47B1-B96F-5E4E635337C3}" srcOrd="0" destOrd="0" presId="urn:microsoft.com/office/officeart/2005/8/layout/hList1"/>
    <dgm:cxn modelId="{09CC0087-2D65-4E55-9CFA-056A000C2B35}" type="presParOf" srcId="{8C62E1D9-37C5-4FD0-854A-166FE94FFFAC}" destId="{83CEA22E-D623-464C-98FC-9C21A4836E8C}" srcOrd="1" destOrd="0" presId="urn:microsoft.com/office/officeart/2005/8/layout/hList1"/>
    <dgm:cxn modelId="{BAAF4D81-9BEF-42DA-9E6A-9F2FB3236536}" type="presParOf" srcId="{74A913B6-811C-480F-89F2-9137F0DEF524}" destId="{740445D9-AF34-4F1B-B316-4C4971D2DD25}" srcOrd="3" destOrd="0" presId="urn:microsoft.com/office/officeart/2005/8/layout/hList1"/>
    <dgm:cxn modelId="{316BC370-778F-4020-AD8F-8855B49C63B1}" type="presParOf" srcId="{74A913B6-811C-480F-89F2-9137F0DEF524}" destId="{F5970EA9-4E70-46E8-86F1-FBADADB3C3F1}" srcOrd="4" destOrd="0" presId="urn:microsoft.com/office/officeart/2005/8/layout/hList1"/>
    <dgm:cxn modelId="{33B67E58-5220-4826-9D4A-9ED3371682A5}" type="presParOf" srcId="{F5970EA9-4E70-46E8-86F1-FBADADB3C3F1}" destId="{8EAE4DA1-0A09-4A90-880A-163C166BA2EB}" srcOrd="0" destOrd="0" presId="urn:microsoft.com/office/officeart/2005/8/layout/hList1"/>
    <dgm:cxn modelId="{FD331227-614E-424D-892F-E8558495D5DA}" type="presParOf" srcId="{F5970EA9-4E70-46E8-86F1-FBADADB3C3F1}" destId="{25A90CDD-1AEF-4741-BABF-B8EBF27718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1A7DE-37DA-432E-80EE-8A125BF0AEC1}">
      <dsp:nvSpPr>
        <dsp:cNvPr id="0" name=""/>
        <dsp:cNvSpPr/>
      </dsp:nvSpPr>
      <dsp:spPr>
        <a:xfrm>
          <a:off x="3286" y="18261"/>
          <a:ext cx="3203971" cy="12815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Restore</a:t>
          </a:r>
          <a:br>
            <a:rPr lang="en-US" sz="2400" kern="1200" dirty="0"/>
          </a:br>
          <a:r>
            <a:rPr lang="en-US" sz="2400" kern="1200" dirty="0"/>
            <a:t>(Internal Focus)</a:t>
          </a:r>
        </a:p>
      </dsp:txBody>
      <dsp:txXfrm>
        <a:off x="3286" y="18261"/>
        <a:ext cx="3203971" cy="1281588"/>
      </dsp:txXfrm>
    </dsp:sp>
    <dsp:sp modelId="{9B0D2BAF-8FB5-49C6-B93D-A28F0B8FB4B9}">
      <dsp:nvSpPr>
        <dsp:cNvPr id="0" name=""/>
        <dsp:cNvSpPr/>
      </dsp:nvSpPr>
      <dsp:spPr>
        <a:xfrm>
          <a:off x="3286" y="1299850"/>
          <a:ext cx="3203971" cy="3033224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CPE program CIP code review</a:t>
          </a:r>
        </a:p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Program modality review</a:t>
          </a:r>
        </a:p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CPE inventory alignment</a:t>
          </a:r>
        </a:p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Faculty credentialing assessment</a:t>
          </a:r>
        </a:p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Program enrollment review</a:t>
          </a:r>
        </a:p>
        <a:p>
          <a:pPr marL="285750" lvl="1" indent="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CPE sponsored Gray &amp; Associates Training</a:t>
          </a:r>
        </a:p>
      </dsp:txBody>
      <dsp:txXfrm>
        <a:off x="3286" y="1299850"/>
        <a:ext cx="3203971" cy="3033224"/>
      </dsp:txXfrm>
    </dsp:sp>
    <dsp:sp modelId="{BA28BF84-9282-47B1-B96F-5E4E635337C3}">
      <dsp:nvSpPr>
        <dsp:cNvPr id="0" name=""/>
        <dsp:cNvSpPr/>
      </dsp:nvSpPr>
      <dsp:spPr>
        <a:xfrm>
          <a:off x="3655814" y="18261"/>
          <a:ext cx="3203971" cy="12815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Realign</a:t>
          </a:r>
          <a:br>
            <a:rPr lang="en-US" sz="2400" kern="1200" dirty="0"/>
          </a:br>
          <a:r>
            <a:rPr lang="en-US" sz="2400" kern="1200" dirty="0"/>
            <a:t>(Internal Focus)</a:t>
          </a:r>
        </a:p>
      </dsp:txBody>
      <dsp:txXfrm>
        <a:off x="3655814" y="18261"/>
        <a:ext cx="3203971" cy="1281588"/>
      </dsp:txXfrm>
    </dsp:sp>
    <dsp:sp modelId="{83CEA22E-D623-464C-98FC-9C21A4836E8C}">
      <dsp:nvSpPr>
        <dsp:cNvPr id="0" name=""/>
        <dsp:cNvSpPr/>
      </dsp:nvSpPr>
      <dsp:spPr>
        <a:xfrm>
          <a:off x="3655814" y="1299850"/>
          <a:ext cx="3203971" cy="3033224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Academic program viability assessment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Alignment to the 10 essential skills of the Kentucky Graduate Profile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Data informed program decision making</a:t>
          </a:r>
        </a:p>
        <a:p>
          <a:pPr marL="228600" lvl="2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Determine new programs to “Start”</a:t>
          </a:r>
        </a:p>
        <a:p>
          <a:pPr marL="228600" lvl="2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Determine programs to “Stop”</a:t>
          </a:r>
        </a:p>
        <a:p>
          <a:pPr marL="228600" lvl="2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Determine programs to “Grow”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Establish Academic program portfolio</a:t>
          </a:r>
        </a:p>
      </dsp:txBody>
      <dsp:txXfrm>
        <a:off x="3655814" y="1299850"/>
        <a:ext cx="3203971" cy="3033224"/>
      </dsp:txXfrm>
    </dsp:sp>
    <dsp:sp modelId="{8EAE4DA1-0A09-4A90-880A-163C166BA2EB}">
      <dsp:nvSpPr>
        <dsp:cNvPr id="0" name=""/>
        <dsp:cNvSpPr/>
      </dsp:nvSpPr>
      <dsp:spPr>
        <a:xfrm>
          <a:off x="7308341" y="18261"/>
          <a:ext cx="3203971" cy="12815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Reignite</a:t>
          </a:r>
          <a:br>
            <a:rPr lang="en-US" sz="2400" kern="1200" dirty="0"/>
          </a:br>
          <a:r>
            <a:rPr lang="en-US" sz="2400" kern="1200" dirty="0"/>
            <a:t>(External Focus)</a:t>
          </a:r>
        </a:p>
      </dsp:txBody>
      <dsp:txXfrm>
        <a:off x="7308341" y="18261"/>
        <a:ext cx="3203971" cy="1281588"/>
      </dsp:txXfrm>
    </dsp:sp>
    <dsp:sp modelId="{25A90CDD-1AEF-4741-BABF-B8EBF27718CF}">
      <dsp:nvSpPr>
        <dsp:cNvPr id="0" name=""/>
        <dsp:cNvSpPr/>
      </dsp:nvSpPr>
      <dsp:spPr>
        <a:xfrm>
          <a:off x="7311628" y="1274765"/>
          <a:ext cx="3203971" cy="3033224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Academic programs that meet student demand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Degree to career pathway alignment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Market positioning – competitive advantage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Meeting the needs of our community and the commonwealth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Measurable return on investment</a:t>
          </a:r>
        </a:p>
      </dsp:txBody>
      <dsp:txXfrm>
        <a:off x="7311628" y="1274765"/>
        <a:ext cx="3203971" cy="3033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0.0674</cdr:x>
      <cdr:y>0.91292</cdr:y>
    </cdr:from>
    <cdr:to>
      <cdr:x>0.98074</cdr:x>
      <cdr:y>1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8C1E2A5B-D769-5C13-A2B4-02C5BFCB2E7F}"/>
            </a:ext>
          </a:extLst>
        </cdr:cNvPr>
        <cdr:cNvSpPr txBox="1"/>
      </cdr:nvSpPr>
      <cdr:spPr>
        <a:xfrm xmlns:a="http://schemas.openxmlformats.org/drawingml/2006/main">
          <a:off x="581796" y="3871928"/>
          <a:ext cx="7884122" cy="369332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xmlns:a="http://schemas.openxmlformats.org/drawingml/2006/main">
          <a:solidFill>
            <a:schemeClr val="accent4">
              <a:lumMod val="75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January 2022 to January 2023 Comparison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30C26-FA8D-4659-A56F-513554803837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2C05-0AE1-465E-9B65-2FEAF0B20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AB700-7BD9-47F9-AEB8-862C315E9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5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AB700-7BD9-47F9-AEB8-862C315E9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AB700-7BD9-47F9-AEB8-862C315E9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47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AB700-7BD9-47F9-AEB8-862C315E9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7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3708070B-64D8-47AE-9916-7CC434416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1124" y="889909"/>
            <a:ext cx="3449753" cy="2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2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D597-FEC1-44DE-A1CB-41923FDA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A03CD-00ED-45A6-AF33-565FEB56E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1CD1-B85F-4D40-96C4-8C95EC44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701D7-B4CA-4345-886D-13FEB23E76F0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8A556-8725-4FFB-9470-0A2AEE2F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3C45-82E7-45A5-BC10-BB051EF4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F101-E9FC-4B37-8071-FE3296664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6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6EF0B-CBE3-4C8A-A702-241E16F77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71C99-9A23-4381-88DE-20BE5823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0B7FC-CDDA-4260-AF12-FE3C0671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688D-53AB-4CAB-ADA7-E94DC9DD963A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63C2E-AFEC-435D-AFC3-AC11CD4F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4D7F-5EEB-415C-AEB8-2F31F06D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F101-E9FC-4B37-8071-FE3296664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1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F363-2989-E14D-84B3-7575A591E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obe Garamond Pro Bold" panose="020205020605060204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81B2C-098C-F949-BB84-28724E55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obe Garamond Pro" panose="0202050206050602040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3D4-9B0C-4E4C-8AE1-B8731EA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5166-550D-488C-B180-1BF6E9AAD3FF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1624-6E35-CD4E-BE51-677185CC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37FDE-D54A-EA46-9E5A-15DCF7FB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5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3392-10C4-FC4E-89D1-77FBEC84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26-DCE6-0441-BAD1-DC4A59F7C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99F0C-BC13-5545-AC39-473AF4A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B187-FAD4-489B-8B75-4EDBB69826A4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1BEC9-C8CA-3A45-8979-718C163E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C6B50-3525-2941-B197-8B10B3C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5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33BE-C601-AF4F-81D2-8B41EAB3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98E1B-E072-3548-89E0-B40482CC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CC49F-0CD2-2549-B519-7B85EF0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D2E8-2B02-4163-B631-7F4BFA7642B2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4A58-FDD8-F546-A05F-31762C3D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3647-E129-6641-B8D9-C2256E1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28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EB0D-2411-A74C-BE5A-7051C2EA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3959-D34B-AE48-961C-9D6FA244A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5F6E5-2FD4-4A43-89AE-206D21EA1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DBE0-133C-464A-8CF4-ACF5548A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1413-6ACC-4E2E-9A3A-52CBE679D43F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0850-3894-B444-B62F-4A949A2A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3A717-F3C5-7144-8ABA-B56B8FE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83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A5F0-6C11-F847-B81E-25986219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4B5D-6FD5-3943-9EFE-28839E99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F87F1-542F-D249-8262-25A155AA7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92981-8071-384F-9DFC-6CFC7F577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E8B57-A415-234A-9A01-4F92D020B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2794C-19F8-9B4A-8D24-3523B3EDC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9C6A-FE77-45FB-90D1-B9BCFD4FC8DE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34830-4DB3-8442-9553-056147ED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0EC20-03A8-9743-B2D8-FEFA4F90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1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95F5-FEDB-BC47-B483-A08D7370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26497-B8C1-414D-84E5-F11B1F4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D83D-C41E-4D0C-B606-9582A46FF33F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3C901-6662-0D4D-93C5-88F4E489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582E-57BF-4C49-86D9-AD6C80D4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08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DBB8D-5287-5E43-AF95-0E726DCD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178E-CDB1-4F20-96A1-0B8C8B882DA7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50135-0788-FA4D-B85F-B2F5A61C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E084-0980-AA4D-85D9-53CFF051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43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B5B-9DCC-F141-82DA-D4D6F0F7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EFD4-328D-B540-8370-B897EB80C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C37F6-8692-7040-8DB9-E3653310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D2018-0432-374C-A6D8-672E9E8B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F42F-41B1-41FA-939B-C9EC6F339A45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9CE31-B32C-6F44-84A9-3D7E86F6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1EAC3-128B-FA44-B68A-A4F2BE0E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3FD1D9-3495-48FA-86C8-78C39436B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A5AEE-0DA3-42BB-9F82-9BD69687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75C2-664D-475C-B429-9D3C36AAD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060"/>
            <a:ext cx="10515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37CA2-6480-45FC-A56F-F16D8DE295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2" y="4653638"/>
            <a:ext cx="1554480" cy="14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5D37-DE40-3247-930F-22B0EDB8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E95EB-A2DA-B545-AE02-8AB847804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F31F3-55B0-B542-9789-6B9BBD54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5146-2FF8-BF44-A6E8-B5FFBCE6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CE6B-B99F-4205-BDE4-3613BA64EFCF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A376-110A-5A4F-8ACC-E64011D1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55A01-BE0B-1248-8012-60714192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1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E11B-63AC-4C4F-8480-98BBCB2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8AFC-A739-9D4D-A882-D13035ACB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4872-747C-4545-B05F-7252F19D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1F38-2A05-464C-BD9B-8464B7CA982A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20CD6-0080-8148-BD3C-ED7D6C04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99AF-E610-7241-A1B9-47615776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7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8F6FE-0276-1246-BE0C-05003F444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13AE7-3813-0E47-9ECB-3ABD68BC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9360-B71E-BB47-85F2-C816C426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119E-7D1C-40E7-9D29-6AD4BD044558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5C99-E239-2F4D-902B-6ABF72E4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70E1-EB11-4C42-8F40-80C5A9A8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47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A5C8-30F5-A370-CA4A-5137B50B4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A45C7-7218-E0AC-246B-4209F3464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619FA-1D44-AD59-AE6F-E2078B30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41E5-59C3-43AE-AFF7-FB314EA7D014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33907-5D92-FB49-434C-5B23765B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5CAD9-0EBF-CCA5-0D75-CAB43841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2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48CB-11AA-188A-8328-AE05EE59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5E537-EAB1-9A1E-7F85-1451ADCB1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A4715-2C9B-DA70-877B-FA01E898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62EE-7CC3-4EC2-8510-1688F74F7A13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E742A-4EE8-9824-BADE-D8AC4EA4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EDC1-84FF-0A74-7A89-BA06908A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47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FDE1-D3FD-2B13-2276-DBBFDCC1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7BEA4-AA36-5454-3CCA-B12563620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CBA0E-44AA-D57C-E695-E7CF95BD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7A9A-56D4-42DE-9606-301F97ECFC70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DF96D-6EBD-2C9C-D7CB-12DB162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4C7D6-994E-7D8E-08C7-990C0CAF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35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14E0-3E98-F434-6BAA-85BA6676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3CCBB-C958-D804-F0AD-E4A934EBE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93546-7FB8-CB45-716F-BF0E7BE5F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B4596-5074-5ED2-0A6A-0A0E824D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1D93-B226-407C-BE52-813AC92F3AFE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05521-C473-FA3E-F6E0-3C4FF8AA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06FF9-DCDD-2C1C-EC1E-511C8A92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05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F4D1-6BA7-ED51-07C9-41FE9259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22E59-88E1-59B8-98C5-11FF77B33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04E3E-86C6-8F7F-F626-8D4FC23F7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DF724-0BB3-9784-AFB5-98B6CB1A1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770B1-E639-7075-AAA8-33E462A81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99D48-4E2D-7FD0-B5BD-FE5B5825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CE3-E6A4-4E85-834D-48BF97884FAC}" type="datetime1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70CAE-AD13-CC9B-7E48-767FF09E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02D29-451F-AD0D-3A3B-01F19DBC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3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5BF2-AC8F-D773-8BB0-8892E97B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EB5D5-F29F-2E85-449B-46AF9CD5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FD3-EE4A-4E9F-8DA6-B3040A19D9FB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57C47-B2F3-8297-844F-B5149C53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56B97-6F61-E874-F061-AC4C09F6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22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732AE-1036-8404-E5C9-3A95FD8B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6474-ED85-463C-9822-FC82ECEE4612}" type="datetime1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127A37-0A6F-087B-0189-102C7113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4C24D-E951-9F84-D80E-108324E4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E3A9C2-F02C-403E-A91F-380E964598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2" y="4669968"/>
            <a:ext cx="1556895" cy="140817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A38729-CEC9-4EF2-8291-E5B944D3E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23B7-AEA5-4A45-B5C7-9C5E23C3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255DC-2AC2-4732-A358-2023C60E8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694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06F0-DA21-9792-275E-DFF3A658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6B081-DF8D-88CF-6ADF-1CE9347E2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212E6-8C65-9900-1979-9DC011D7B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12985-9546-BBF7-CF2D-8384EF19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8FE0-477C-448F-ACC5-BBAB85D89CF5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57FF-9702-8111-FDC7-B4CB86F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534B5-F351-3189-7CF3-FF27121B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0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219F-3C35-D158-B402-0F370C33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32FBF-E62A-C087-140D-4A139EB50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D0D6B-C70B-A3AD-063A-1B29EA93F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3E69B-F394-7E9C-D9E7-84830847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1C57-4A3F-4818-9DC0-A86C411A58A6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2847B-F1E5-5FD8-47C9-878AD071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17D09-28DC-84F8-817D-D0B11A61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5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DFD-98F6-B1B5-7969-736DDE69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59392-5517-6B0E-1E43-DC378ADAF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9E57-490A-72F7-4447-CB98C2E9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BCC5-E6EE-4EB6-8ACA-63B2C03D7BE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C616C-E456-D0EB-95A7-5CF4707D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67766-5C6C-60BA-4B10-2AD65283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9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5A438-A1D1-7CC0-5D8A-45261870C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819A-2611-05B6-D53A-B383A6870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F3FF6-A46C-5AAE-A6D9-0D44FA477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52D6-02DB-42E1-9DF5-642C6A5403A6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3E2FF-B859-EA11-7E47-E8DB7538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F6B15-2498-1B89-26E7-C3D348E6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5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F363-2989-E14D-84B3-7575A591E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81B2C-098C-F949-BB84-28724E55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3D4-9B0C-4E4C-8AE1-B8731EA7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7156-8ADB-054F-8335-F46B11CD4B97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1624-6E35-CD4E-BE51-677185CC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37FDE-D54A-EA46-9E5A-15DCF7FB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9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3392-10C4-FC4E-89D1-77FBEC84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26-DCE6-0441-BAD1-DC4A59F7C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99F0C-BC13-5545-AC39-473AF4A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0E8C-D7CC-214C-8F21-61AD473A58FF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1BEC9-C8CA-3A45-8979-718C163E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C6B50-3525-2941-B197-8B10B3C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9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33BE-C601-AF4F-81D2-8B41EAB3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98E1B-E072-3548-89E0-B40482CC5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CC49F-0CD2-2549-B519-7B85EF0B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B48E-48FB-BC41-8EE6-CF3245748D73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04A58-FDD8-F546-A05F-31762C3D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3647-E129-6641-B8D9-C2256E1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3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EB0D-2411-A74C-BE5A-7051C2EA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3959-D34B-AE48-961C-9D6FA244A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5F6E5-2FD4-4A43-89AE-206D21EA1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DBE0-133C-464A-8CF4-ACF5548A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E3F8-6682-604A-9472-82B4CFBD5F44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0850-3894-B444-B62F-4A949A2A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3A717-F3C5-7144-8ABA-B56B8FE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32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A5F0-6C11-F847-B81E-25986219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4B5D-6FD5-3943-9EFE-28839E99E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F87F1-542F-D249-8262-25A155AA7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92981-8071-384F-9DFC-6CFC7F577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E8B57-A415-234A-9A01-4F92D020B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2794C-19F8-9B4A-8D24-3523B3EDC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D28C-2E9F-A54C-AB66-65545C5BE9B0}" type="datetime1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34830-4DB3-8442-9553-056147ED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0EC20-03A8-9743-B2D8-FEFA4F90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26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695F5-FEDB-BC47-B483-A08D7370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26497-B8C1-414D-84E5-F11B1F4C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13D3D-FB90-6845-89A5-3E84D2BA07A5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3C901-6662-0D4D-93C5-88F4E489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582E-57BF-4C49-86D9-AD6C80D4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86457-A83A-418F-BD5C-322131EDF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4" y="4694462"/>
            <a:ext cx="1556895" cy="1408176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3662108-AEA7-4973-90CE-7720606C7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06CEF-A4EA-440A-80D3-0564F463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35674-2A15-413C-9667-8F4F6AB1E5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FE17E-5F00-4D1A-A03F-F3286FEB3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78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DBB8D-5287-5E43-AF95-0E726DCD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1DD0D-1495-AE49-A394-A7F3D772BE19}" type="datetime1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50135-0788-FA4D-B85F-B2F5A61C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E084-0980-AA4D-85D9-53CFF051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9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B5B-9DCC-F141-82DA-D4D6F0F7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EFD4-328D-B540-8370-B897EB80C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C37F6-8692-7040-8DB9-E3653310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D2018-0432-374C-A6D8-672E9E8B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DA3-8375-424A-BD7B-FCBD7EA48FE5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9CE31-B32C-6F44-84A9-3D7E86F6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1EAC3-128B-FA44-B68A-A4F2BE0E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3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5D37-DE40-3247-930F-22B0EDB8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E95EB-A2DA-B545-AE02-8AB847804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F31F3-55B0-B542-9789-6B9BBD54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5146-2FF8-BF44-A6E8-B5FFBCE6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F023-86BB-B742-AE04-48D22AAFF6DA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A376-110A-5A4F-8ACC-E64011D1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55A01-BE0B-1248-8012-60714192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79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E11B-63AC-4C4F-8480-98BBCB23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8AFC-A739-9D4D-A882-D13035ACB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4872-747C-4545-B05F-7252F19D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B1AD-8B85-6348-9A93-91052971303F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20CD6-0080-8148-BD3C-ED7D6C04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99AF-E610-7241-A1B9-47615776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9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8F6FE-0276-1246-BE0C-05003F444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13AE7-3813-0E47-9ECB-3ABD68BC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A9360-B71E-BB47-85F2-C816C426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FC8-1EC4-4F42-A5E3-071E65D2E319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5C99-E239-2F4D-902B-6ABF72E4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70E1-EB11-4C42-8F40-80C5A9A8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4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48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6C2ED5-5DD3-4E91-BDB3-945D654AE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3" y="4694460"/>
            <a:ext cx="1556895" cy="1408176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56CA946-FF45-4484-A181-8ACDA90A5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A23F8-84D3-4D88-8133-329DF122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96B5-100A-4CE2-9987-FC411638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64A3B-6C71-4EFD-8204-7C84DA49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D8838-AD8F-46F5-AB69-15789D342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28E80-56CF-43DE-A713-90381488F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64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90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0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43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5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44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E1A7D-1728-4A4A-A4A2-DD1267AC3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0940" y="4686298"/>
            <a:ext cx="1556895" cy="1408176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C08ECA3-BE5F-46AB-9919-0EF33A4F7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20040-9352-4001-AF63-DB3F8B5F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05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E782BDF-967E-4BB3-AC47-3042A54C1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0E2CD-9C34-4664-B326-337A47816E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0" y="4669970"/>
            <a:ext cx="155689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8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6F49995-AB73-457A-85A9-104DBC969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557B2-0C83-40B1-930E-04D2E28E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DCE3-1172-4605-B10A-E7EC8184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96805-6DEA-4AA8-ADCF-6AE7B01EC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41129-E5CE-4C22-8C1E-2177D3B7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8" y="6356350"/>
            <a:ext cx="1186543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20B5478-D6D0-4E15-BDEB-1B11EF3B0F84}" type="datetime1">
              <a:rPr lang="en-US" smtClean="0"/>
              <a:t>2/28/2023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4421-A601-4699-8D0B-55C04BB3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3666" y="6356350"/>
            <a:ext cx="568779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CC4F101-E9FC-4B37-8071-FE32966649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E1FB1-E956-4123-9DB3-33C9BC609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0" y="4661803"/>
            <a:ext cx="155689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1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0BCA1DE-1752-4664-A6F3-7EF38CA3D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459"/>
          <a:stretch/>
        </p:blipFill>
        <p:spPr>
          <a:xfrm>
            <a:off x="0" y="6066503"/>
            <a:ext cx="12192000" cy="79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7EC70-BC04-4C34-A26E-4C335B00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5D92A-8136-449B-B991-83AEEF02B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1EC64-086B-4B61-8420-BF9A3815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B95D8-A192-4366-B49D-FEDF2EF5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7718" y="6356350"/>
            <a:ext cx="892629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C45D2E47-34E3-452F-821C-FB2E51632C19}" type="datetime1">
              <a:rPr lang="en-US" smtClean="0"/>
              <a:t>2/28/2023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A0A87-89DA-48F7-9F19-790137CF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8" y="6356350"/>
            <a:ext cx="601436" cy="365125"/>
          </a:xfrm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CC4F101-E9FC-4B37-8071-FE32966649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E4C17-1B5F-4739-9F05-C07A2D871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6440" y="4669970"/>
            <a:ext cx="155689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827D87-45DD-419D-99D0-B480072B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50F2-54BE-470F-95B2-3CA1C49BE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2760E-6415-4802-817D-1D6208AA3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C95BD-FBBF-4547-B831-E1397239D42E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8B7D-F6F7-43F3-AF48-CF3797EB9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5A7C9-67E5-44AD-841D-6E10FAF3D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F101-E9FC-4B37-8071-FE3296664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5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46638-FB43-634E-8D77-F71518FB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B9854-EC6B-3F4D-BCE9-511534F0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B4D2-0D85-CB4A-B307-30B675A1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628E5-B3D7-4042-91AB-B3D3DDD477A7}" type="datetime1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42B2-67DD-EE4F-960D-20671BD63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E0B03-C94D-6342-AF8E-02D4CB48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DE81-0D55-7545-A012-871C76123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3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22525-0CC7-7793-DBDC-BEB52CD2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BC788-56BE-329C-0EB9-67AAE453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4A490-85B8-6D4E-D1F0-0FFE6B6F4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B226-21E1-4710-8951-C7358EE3AB9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F43C-E832-5CD9-9C3D-340B4721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108D2-FC9E-08BB-5C53-96940EC7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AECD2-90BC-4AE7-8705-B03268C0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8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46638-FB43-634E-8D77-F71518FB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B9854-EC6B-3F4D-BCE9-511534F0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B4D2-0D85-CB4A-B307-30B675A1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2999-6C00-F24C-B0B5-E99414E79963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42B2-67DD-EE4F-960D-20671BD63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E0B03-C94D-6342-AF8E-02D4CB48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DE81-0D55-7545-A012-871C76123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1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96833-C5C6-4C78-9248-B958D6ED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14/relationships/chartEx" Target="../charts/chartEx1.xml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359E2B-5E0A-DB47-8986-0ED1B36B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77E4F-02AD-066E-DF3A-BD56D56E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7188"/>
            <a:ext cx="3414056" cy="4523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E81D2B-993A-C04E-86A5-F9859BAF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5" y="3538330"/>
            <a:ext cx="11025809" cy="2040835"/>
          </a:xfrm>
        </p:spPr>
        <p:txBody>
          <a:bodyPr>
            <a:noAutofit/>
          </a:bodyPr>
          <a:lstStyle/>
          <a:p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  <a:t>Kentucky State University Update Report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j-cs"/>
              </a:rPr>
              <a:t>Joint Budget Review Subcommittee on Education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10:00 AM March 9, 2023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Capitol Annex, Room 171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61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E5DA-3B93-5F18-6B61-BDFBA190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40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The Intended Future…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1BE933-5B6B-76FD-C484-0444A3288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104506"/>
              </p:ext>
            </p:extLst>
          </p:nvPr>
        </p:nvGraphicFramePr>
        <p:xfrm>
          <a:off x="838200" y="1312656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82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EBBF-79CB-6AB1-4141-4FAAEBC0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Start</a:t>
            </a:r>
            <a:r>
              <a:rPr lang="en-US">
                <a:latin typeface="+mn-lt"/>
              </a:rPr>
              <a:t>, Stop, or Grow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61B9B-D805-1738-AF8F-7CB8EC063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77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+mn-lt"/>
              </a:rPr>
              <a:t>Starting new programs</a:t>
            </a:r>
          </a:p>
          <a:p>
            <a:pPr lvl="1"/>
            <a:r>
              <a:rPr lang="en-US" sz="2000" dirty="0">
                <a:latin typeface="+mn-lt"/>
              </a:rPr>
              <a:t>What is the potential market?</a:t>
            </a:r>
          </a:p>
          <a:p>
            <a:pPr lvl="1"/>
            <a:r>
              <a:rPr lang="en-US" sz="2000" dirty="0">
                <a:latin typeface="+mn-lt"/>
              </a:rPr>
              <a:t>How is KSU positioned to implement new programs?</a:t>
            </a:r>
          </a:p>
          <a:p>
            <a:pPr lvl="1"/>
            <a:r>
              <a:rPr lang="en-US" sz="2000" dirty="0">
                <a:latin typeface="+mn-lt"/>
              </a:rPr>
              <a:t>Investment versus potential outcome</a:t>
            </a:r>
          </a:p>
          <a:p>
            <a:r>
              <a:rPr lang="en-US" sz="2400" dirty="0">
                <a:latin typeface="+mn-lt"/>
              </a:rPr>
              <a:t>Stopping existing programs</a:t>
            </a:r>
          </a:p>
          <a:p>
            <a:pPr lvl="1"/>
            <a:r>
              <a:rPr lang="en-US" sz="2000" dirty="0">
                <a:latin typeface="+mn-lt"/>
              </a:rPr>
              <a:t>Continuity of program service delivery</a:t>
            </a:r>
          </a:p>
          <a:p>
            <a:pPr lvl="2"/>
            <a:r>
              <a:rPr lang="en-US" sz="1800" dirty="0">
                <a:latin typeface="+mn-lt"/>
              </a:rPr>
              <a:t>Teach out</a:t>
            </a:r>
          </a:p>
          <a:p>
            <a:pPr lvl="2"/>
            <a:r>
              <a:rPr lang="en-US" sz="1800" dirty="0">
                <a:latin typeface="+mn-lt"/>
              </a:rPr>
              <a:t>Student degree change potential</a:t>
            </a:r>
          </a:p>
          <a:p>
            <a:pPr lvl="1"/>
            <a:r>
              <a:rPr lang="en-US" sz="2000" dirty="0">
                <a:latin typeface="+mn-lt"/>
              </a:rPr>
              <a:t>Faculty and Staffing adjustments</a:t>
            </a:r>
          </a:p>
          <a:p>
            <a:r>
              <a:rPr lang="en-US" sz="2400" dirty="0">
                <a:latin typeface="+mn-lt"/>
              </a:rPr>
              <a:t>Growing existing programs</a:t>
            </a:r>
          </a:p>
          <a:p>
            <a:pPr lvl="1"/>
            <a:r>
              <a:rPr lang="en-US" sz="2000" dirty="0">
                <a:latin typeface="+mn-lt"/>
              </a:rPr>
              <a:t>Determine marketability</a:t>
            </a:r>
          </a:p>
          <a:p>
            <a:pPr lvl="1"/>
            <a:r>
              <a:rPr lang="en-US" sz="2000" dirty="0">
                <a:latin typeface="+mn-lt"/>
              </a:rPr>
              <a:t>Program pairing to enhance market competitiveness</a:t>
            </a:r>
          </a:p>
          <a:p>
            <a:pPr lvl="1"/>
            <a:r>
              <a:rPr lang="en-US" sz="2000" dirty="0">
                <a:latin typeface="+mn-lt"/>
              </a:rPr>
              <a:t>Determine expanded career opportunities for program alignment</a:t>
            </a:r>
          </a:p>
        </p:txBody>
      </p:sp>
    </p:spTree>
    <p:extLst>
      <p:ext uri="{BB962C8B-B14F-4D97-AF65-F5344CB8AC3E}">
        <p14:creationId xmlns:p14="http://schemas.microsoft.com/office/powerpoint/2010/main" val="354058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1D2B-993A-C04E-86A5-F9859BAF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570514"/>
            <a:ext cx="9144000" cy="81437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2F5D37"/>
                </a:solidFill>
                <a:latin typeface="Minion Pro" panose="02040503050306020203" pitchFamily="18" charset="0"/>
              </a:rPr>
              <a:t>Financial Update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8632431-6613-5B4A-AA04-FC1B86BB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123" y="889909"/>
            <a:ext cx="3449753" cy="23975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6B4C71A-28FC-660B-5040-F1FF0D7AC448}"/>
              </a:ext>
            </a:extLst>
          </p:cNvPr>
          <p:cNvSpPr txBox="1">
            <a:spLocks/>
          </p:cNvSpPr>
          <p:nvPr/>
        </p:nvSpPr>
        <p:spPr>
          <a:xfrm>
            <a:off x="531213" y="4786942"/>
            <a:ext cx="11025809" cy="1058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dobe Garamond Pro Bold" panose="02020502060506020403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Daarel E. Burnette, PhD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Interim Chief of Staff &amp; Interim VP of Finance (CFO)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March 9, 2023</a:t>
            </a:r>
          </a:p>
        </p:txBody>
      </p:sp>
    </p:spTree>
    <p:extLst>
      <p:ext uri="{BB962C8B-B14F-4D97-AF65-F5344CB8AC3E}">
        <p14:creationId xmlns:p14="http://schemas.microsoft.com/office/powerpoint/2010/main" val="340564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27" y="136525"/>
            <a:ext cx="12210827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138546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5459" y="335107"/>
            <a:ext cx="6519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8095AA-8806-C95C-8831-FC55A1F31D36}"/>
              </a:ext>
            </a:extLst>
          </p:cNvPr>
          <p:cNvSpPr txBox="1">
            <a:spLocks/>
          </p:cNvSpPr>
          <p:nvPr/>
        </p:nvSpPr>
        <p:spPr>
          <a:xfrm>
            <a:off x="784697" y="1297022"/>
            <a:ext cx="9144000" cy="402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Spring 2023 Census Enrollment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Significant Achievements (July 22 – Dec 22)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E&amp;G Budget Execution – Jan 31, 2023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Cash Flow Report – Jan 31, 2023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Unfunded Requirements - FY 2023 Budget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Assets Preservation Funding &amp; Project List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Progress Report - FY 2021 &amp; FY 2022 Audits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Management Improvement Plan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B40B0B-4C18-AD12-203B-C326CEC7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94E1D-CD32-032E-4BBC-36C51971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616" y="6356350"/>
            <a:ext cx="151418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30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766"/>
            <a:ext cx="11148060" cy="746446"/>
          </a:xfrm>
        </p:spPr>
        <p:txBody>
          <a:bodyPr>
            <a:normAutofit fontScale="90000"/>
          </a:bodyPr>
          <a:lstStyle/>
          <a:p>
            <a:r>
              <a:rPr lang="en-US" dirty="0"/>
              <a:t>Spring 2023 Enrollment Update (exclude Dual Credit)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65760" y="723009"/>
          <a:ext cx="11468099" cy="45605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90847">
                  <a:extLst>
                    <a:ext uri="{9D8B030D-6E8A-4147-A177-3AD203B41FA5}">
                      <a16:colId xmlns:a16="http://schemas.microsoft.com/office/drawing/2014/main" val="410993874"/>
                    </a:ext>
                  </a:extLst>
                </a:gridCol>
                <a:gridCol w="1404427">
                  <a:extLst>
                    <a:ext uri="{9D8B030D-6E8A-4147-A177-3AD203B41FA5}">
                      <a16:colId xmlns:a16="http://schemas.microsoft.com/office/drawing/2014/main" val="3692077473"/>
                    </a:ext>
                  </a:extLst>
                </a:gridCol>
                <a:gridCol w="1470908">
                  <a:extLst>
                    <a:ext uri="{9D8B030D-6E8A-4147-A177-3AD203B41FA5}">
                      <a16:colId xmlns:a16="http://schemas.microsoft.com/office/drawing/2014/main" val="2438822718"/>
                    </a:ext>
                  </a:extLst>
                </a:gridCol>
                <a:gridCol w="1462598">
                  <a:extLst>
                    <a:ext uri="{9D8B030D-6E8A-4147-A177-3AD203B41FA5}">
                      <a16:colId xmlns:a16="http://schemas.microsoft.com/office/drawing/2014/main" val="4115352038"/>
                    </a:ext>
                  </a:extLst>
                </a:gridCol>
                <a:gridCol w="1612182">
                  <a:extLst>
                    <a:ext uri="{9D8B030D-6E8A-4147-A177-3AD203B41FA5}">
                      <a16:colId xmlns:a16="http://schemas.microsoft.com/office/drawing/2014/main" val="3635429578"/>
                    </a:ext>
                  </a:extLst>
                </a:gridCol>
                <a:gridCol w="2227137">
                  <a:extLst>
                    <a:ext uri="{9D8B030D-6E8A-4147-A177-3AD203B41FA5}">
                      <a16:colId xmlns:a16="http://schemas.microsoft.com/office/drawing/2014/main" val="1825230783"/>
                    </a:ext>
                  </a:extLst>
                </a:gridCol>
              </a:tblGrid>
              <a:tr h="1021971">
                <a:tc>
                  <a:txBody>
                    <a:bodyPr/>
                    <a:lstStyle/>
                    <a:p>
                      <a:r>
                        <a:rPr lang="en-US" dirty="0"/>
                        <a:t>Student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 2022 Census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2023</a:t>
                      </a:r>
                    </a:p>
                    <a:p>
                      <a:pPr algn="ctr"/>
                      <a:r>
                        <a:rPr lang="en-US" dirty="0"/>
                        <a:t>Registration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2023 Protected Students*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2023 Financially</a:t>
                      </a:r>
                      <a:r>
                        <a:rPr lang="en-US" baseline="0" dirty="0"/>
                        <a:t> Enrolled**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Retention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0717630"/>
                  </a:ext>
                </a:extLst>
              </a:tr>
              <a:tr h="206631">
                <a:tc>
                  <a:txBody>
                    <a:bodyPr/>
                    <a:lstStyle/>
                    <a:p>
                      <a:r>
                        <a:rPr lang="en-US" sz="1600" dirty="0"/>
                        <a:t>New First Time Freshmen^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87212"/>
                  </a:ext>
                </a:extLst>
              </a:tr>
              <a:tr h="247987">
                <a:tc>
                  <a:txBody>
                    <a:bodyPr/>
                    <a:lstStyle/>
                    <a:p>
                      <a:r>
                        <a:rPr lang="en-US" sz="1600" dirty="0"/>
                        <a:t>New Transfer Students^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765998"/>
                  </a:ext>
                </a:extLst>
              </a:tr>
              <a:tr h="366651">
                <a:tc>
                  <a:txBody>
                    <a:bodyPr/>
                    <a:lstStyle/>
                    <a:p>
                      <a:r>
                        <a:rPr lang="en-US" sz="1600" dirty="0"/>
                        <a:t>Continuing Undergraduate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973437"/>
                  </a:ext>
                </a:extLst>
              </a:tr>
              <a:tr h="350303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Undergraduate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446 (38%)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717 (61%)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/>
                        <a:t>+</a:t>
                      </a:r>
                      <a:r>
                        <a:rPr lang="en-US" sz="1600" b="1" dirty="0"/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57843"/>
                  </a:ext>
                </a:extLst>
              </a:tr>
              <a:tr h="31220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244800"/>
                  </a:ext>
                </a:extLst>
              </a:tr>
              <a:tr h="312203">
                <a:tc>
                  <a:txBody>
                    <a:bodyPr/>
                    <a:lstStyle/>
                    <a:p>
                      <a:r>
                        <a:rPr lang="en-US" sz="1600" dirty="0"/>
                        <a:t>New Graduate Students^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72868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r>
                        <a:rPr lang="en-US" sz="1600" dirty="0"/>
                        <a:t>Continuing Graduate</a:t>
                      </a:r>
                      <a:r>
                        <a:rPr lang="en-US" sz="1600" baseline="0" dirty="0"/>
                        <a:t> Students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464320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69 (62%)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43 (38%)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/>
                        <a:t>+</a:t>
                      </a:r>
                      <a:r>
                        <a:rPr lang="en-US" sz="1600" b="1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017941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948684"/>
                  </a:ext>
                </a:extLst>
              </a:tr>
              <a:tr h="370124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UNDERGRAD &amp; 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515 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760 (59%)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/>
                        <a:t>+</a:t>
                      </a:r>
                      <a:r>
                        <a:rPr lang="en-US" sz="1600" b="1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38192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5270" y="5385072"/>
            <a:ext cx="11814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Notes: * Protected students are those who are NOT financially enrolled but notified the Bursar of a pending payment from third party, protected scholarships, or eligible for HEERF. New students and continuing students with GPA &gt;= 1.9 are also considered as protected. These students are expected to be rolled over into financially enrolled as soon as their loans being disbursed.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** Financially enrolled are students who have signed a payment plan and/or paid off their balance.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^ New students in the fall may return in the spring as continuing.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2/19/2023</a:t>
            </a:r>
          </a:p>
        </p:txBody>
      </p:sp>
    </p:spTree>
    <p:extLst>
      <p:ext uri="{BB962C8B-B14F-4D97-AF65-F5344CB8AC3E}">
        <p14:creationId xmlns:p14="http://schemas.microsoft.com/office/powerpoint/2010/main" val="37228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2023 Undergraduate Enrollment by Geographic Location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1460" y="1794086"/>
          <a:ext cx="8127999" cy="360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378021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37439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7069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Residency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Headcount, including Dual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349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In-State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dirty="0"/>
                        <a:t>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dirty="0"/>
                        <a:t>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Out-of-State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baseline="0" dirty="0"/>
                        <a:t>744</a:t>
                      </a:r>
                      <a:r>
                        <a:rPr lang="en-US" baseline="30000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dirty="0"/>
                        <a:t>744</a:t>
                      </a:r>
                      <a:r>
                        <a:rPr lang="en-US" baseline="300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55631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Top Five Out-of</a:t>
                      </a:r>
                      <a:r>
                        <a:rPr lang="en-US" baseline="0" dirty="0"/>
                        <a:t>-</a:t>
                      </a:r>
                      <a:r>
                        <a:rPr lang="en-US" dirty="0"/>
                        <a:t>State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Addresses: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7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/>
                      <a:r>
                        <a:rPr lang="en-US" dirty="0"/>
                        <a:t>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57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/>
                      <a:r>
                        <a:rPr lang="en-US" dirty="0"/>
                        <a:t>Indiana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5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/>
                      <a:r>
                        <a:rPr lang="en-US" dirty="0"/>
                        <a:t>Illinois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70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/>
                      <a:r>
                        <a:rPr lang="en-US" dirty="0"/>
                        <a:t>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56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2880"/>
                      <a:r>
                        <a:rPr lang="en-US" dirty="0"/>
                        <a:t>Tennessee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408589"/>
                  </a:ext>
                </a:extLst>
              </a:tr>
            </a:tbl>
          </a:graphicData>
        </a:graphic>
      </p:graphicFrame>
      <p:pic>
        <p:nvPicPr>
          <p:cNvPr id="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15C873-A322-8008-1B26-A918071DB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25"/>
            <a:ext cx="12210827" cy="6868590"/>
          </a:xfrm>
        </p:spPr>
      </p:pic>
    </p:spTree>
    <p:extLst>
      <p:ext uri="{BB962C8B-B14F-4D97-AF65-F5344CB8AC3E}">
        <p14:creationId xmlns:p14="http://schemas.microsoft.com/office/powerpoint/2010/main" val="74380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766"/>
            <a:ext cx="11148060" cy="746446"/>
          </a:xfrm>
        </p:spPr>
        <p:txBody>
          <a:bodyPr>
            <a:normAutofit/>
          </a:bodyPr>
          <a:lstStyle/>
          <a:p>
            <a:r>
              <a:rPr lang="en-US" dirty="0"/>
              <a:t>Spring 2023 Dual Credit Enrollment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35760" y="1184486"/>
          <a:ext cx="81280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6279353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64902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Headcount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87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574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52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07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893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955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Dual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74804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7A5A8FA-11BA-7968-DAF9-728E1EA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25"/>
            <a:ext cx="12210827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674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0118" y="441985"/>
            <a:ext cx="8963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Achievements (Jul 22 – Jan 23)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B40B0B-4C18-AD12-203B-C326CEC7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94E1D-CD32-032E-4BBC-36C51971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9616" y="6356350"/>
            <a:ext cx="151418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FB01435-CE8E-17DC-0C2D-EE4335DE58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533266"/>
              </p:ext>
            </p:extLst>
          </p:nvPr>
        </p:nvGraphicFramePr>
        <p:xfrm>
          <a:off x="431368" y="1393776"/>
          <a:ext cx="9812641" cy="307250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812641">
                  <a:extLst>
                    <a:ext uri="{9D8B030D-6E8A-4147-A177-3AD203B41FA5}">
                      <a16:colId xmlns:a16="http://schemas.microsoft.com/office/drawing/2014/main" val="3930250709"/>
                    </a:ext>
                  </a:extLst>
                </a:gridCol>
              </a:tblGrid>
              <a:tr h="380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/>
                          <a:cs typeface="Arial"/>
                        </a:rPr>
                        <a:t>Hot Spots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495004"/>
                  </a:ext>
                </a:extLst>
              </a:tr>
              <a:tr h="42221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n-US" sz="1600" b="1" kern="1200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Declaration of Emergency for Facilities Management Services</a:t>
                      </a:r>
                      <a:r>
                        <a:rPr lang="en-US" sz="1600" b="1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(Sodexo Facilities </a:t>
                      </a:r>
                      <a:r>
                        <a:rPr lang="en-US" sz="1600" b="1" dirty="0" err="1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Mgmt</a:t>
                      </a:r>
                      <a:r>
                        <a:rPr lang="en-US" sz="1600" b="1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Services)</a:t>
                      </a:r>
                      <a:endParaRPr lang="en-US" sz="1600" b="1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47126"/>
                  </a:ext>
                </a:extLst>
              </a:tr>
              <a:tr h="42221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n-US" sz="1600" b="1" kern="1200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Engaged an Internal Audit Firm (CBIZ) to Mitigate Internal Control Risks</a:t>
                      </a:r>
                      <a:r>
                        <a:rPr lang="en-US" sz="1600" b="1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419559"/>
                  </a:ext>
                </a:extLst>
              </a:tr>
              <a:tr h="42221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Engaged CPA Firm (Blue &amp; Co) to complete FY 21 &amp; FY 22 Annual Audits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72726"/>
                  </a:ext>
                </a:extLst>
              </a:tr>
              <a:tr h="47129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Engaged Consultant (Your-Part Time Controller) to Compile Key Finance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759177"/>
                  </a:ext>
                </a:extLst>
              </a:tr>
              <a:tr h="53171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 14 of 66 (21%) Management Improvement Plan Deliverables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12877"/>
                  </a:ext>
                </a:extLst>
              </a:tr>
              <a:tr h="42221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2F5D3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Assembled Business Office Leadership Team (10 Key Personnel Hires)</a:t>
                      </a:r>
                      <a:endParaRPr lang="en-US" sz="1600" b="1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63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0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414" y="69283"/>
            <a:ext cx="12210827" cy="68685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C4C30-B0C3-3491-BA5F-FD4FCEFC2073}"/>
              </a:ext>
            </a:extLst>
          </p:cNvPr>
          <p:cNvSpPr txBox="1"/>
          <p:nvPr/>
        </p:nvSpPr>
        <p:spPr>
          <a:xfrm>
            <a:off x="1651913" y="207899"/>
            <a:ext cx="730802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+mn-cs"/>
              </a:rPr>
              <a:t>E&amp;G Budget Execution –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+mn-cs"/>
              </a:rPr>
              <a:t>January 31, 2023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33C16E3-7EED-C26B-9389-723C7F01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D5395-1F0D-DC36-747D-37E09404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913" y="1018366"/>
            <a:ext cx="7765219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5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0590"/>
            <a:ext cx="12210827" cy="6868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E2A5B-D769-5C13-A2B4-02C5BFCB2E7F}"/>
              </a:ext>
            </a:extLst>
          </p:cNvPr>
          <p:cNvSpPr txBox="1"/>
          <p:nvPr/>
        </p:nvSpPr>
        <p:spPr>
          <a:xfrm>
            <a:off x="4322618" y="5186116"/>
            <a:ext cx="5159828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2022 to January 2023 Comparison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094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Cash Flow Report</a:t>
            </a:r>
            <a:br>
              <a:rPr lang="en-US" sz="40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(E&amp;G Funds)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7FCE8D9-8CFD-4D4C-B043-98C40E073E95}"/>
              </a:ext>
            </a:extLst>
          </p:cNvPr>
          <p:cNvGraphicFramePr>
            <a:graphicFrameLocks/>
          </p:cNvGraphicFramePr>
          <p:nvPr/>
        </p:nvGraphicFramePr>
        <p:xfrm>
          <a:off x="1128409" y="1564480"/>
          <a:ext cx="8858655" cy="372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19F76-A658-2190-9943-AC4D3B5A3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03317-B712-BBE6-286E-B753B084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15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A344-B13A-4BAB-A964-ED8B4548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365"/>
            <a:ext cx="10515600" cy="1010597"/>
          </a:xfrm>
        </p:spPr>
        <p:txBody>
          <a:bodyPr/>
          <a:lstStyle/>
          <a:p>
            <a:r>
              <a:rPr lang="en-US" dirty="0">
                <a:latin typeface="+mn-lt"/>
              </a:rPr>
              <a:t>Topics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8EF9077-8C72-66EE-C5FD-DBF8D3512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68357"/>
              </p:ext>
            </p:extLst>
          </p:nvPr>
        </p:nvGraphicFramePr>
        <p:xfrm>
          <a:off x="426720" y="1447800"/>
          <a:ext cx="10515600" cy="3962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52661543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93160572"/>
                    </a:ext>
                  </a:extLst>
                </a:gridCol>
              </a:tblGrid>
              <a:tr h="43878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5461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Academic Affairs Overview </a:t>
                      </a:r>
                      <a:endParaRPr lang="en-US" sz="2200" b="1" dirty="0">
                        <a:solidFill>
                          <a:srgbClr val="05461E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rgbClr val="05461E"/>
                          </a:solidFill>
                        </a:rPr>
                        <a:t>Dr. Michael Dailey, Interim Provost and Vice President for Academic Affairs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760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rgbClr val="05461E"/>
                          </a:solidFill>
                        </a:rPr>
                        <a:t>Financial Update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rgbClr val="05461E"/>
                          </a:solidFill>
                        </a:rPr>
                        <a:t>Dr. Daarel Burnette, Interim Executive Vice President for Finance and Administration and Interim Chief of Staff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09134"/>
                  </a:ext>
                </a:extLst>
              </a:tr>
              <a:tr h="50101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rgbClr val="05461E"/>
                          </a:solidFill>
                        </a:rPr>
                        <a:t>Management Improvement Plan Update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dirty="0">
                          <a:solidFill>
                            <a:srgbClr val="05461E"/>
                          </a:solidFill>
                        </a:rPr>
                        <a:t>Dr. Ronald A. Johnson, Interim President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5461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Dr. Daarel Burnette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5461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Dr. Michael Dailey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5461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Dr. Brigitte Golman, Interim Vice President Student Engagement and Campus Life</a:t>
                      </a:r>
                      <a:endParaRPr lang="en-US" sz="2200" b="1" dirty="0">
                        <a:solidFill>
                          <a:srgbClr val="05461E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8154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0060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5295"/>
            <a:ext cx="12210827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029" y="372467"/>
            <a:ext cx="8364166" cy="114163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Cash Report</a:t>
            </a:r>
            <a:br>
              <a:rPr lang="en-US" sz="40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(E&amp;G Funds)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AB1C77-D45F-4774-81A6-468ADAFD5BBB}"/>
              </a:ext>
            </a:extLst>
          </p:cNvPr>
          <p:cNvGraphicFramePr>
            <a:graphicFrameLocks/>
          </p:cNvGraphicFramePr>
          <p:nvPr/>
        </p:nvGraphicFramePr>
        <p:xfrm>
          <a:off x="779023" y="1581491"/>
          <a:ext cx="8632172" cy="424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CEA29-2CF6-9A69-7FA0-7651F03D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892AA-8011-D14E-9E65-F59DBFE3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22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6525"/>
            <a:ext cx="12210827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17" y="384580"/>
            <a:ext cx="10439400" cy="86704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2F5D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Unfunded Requirements - Not in FY 2023 Budget</a:t>
            </a:r>
            <a:endParaRPr lang="en-US" sz="3200" b="1" u="sng" dirty="0">
              <a:solidFill>
                <a:srgbClr val="2F5D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2648-4179-11F3-9C41-5A47B792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A91859-502C-FD1F-1671-E30953A91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02707"/>
            <a:ext cx="9250471" cy="36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1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27" y="2825533"/>
            <a:ext cx="12192000" cy="41005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138546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D3E7F0-4DD1-9321-CA40-315B94D293EA}"/>
              </a:ext>
            </a:extLst>
          </p:cNvPr>
          <p:cNvSpPr txBox="1">
            <a:spLocks/>
          </p:cNvSpPr>
          <p:nvPr/>
        </p:nvSpPr>
        <p:spPr>
          <a:xfrm>
            <a:off x="421532" y="1440077"/>
            <a:ext cx="10995497" cy="1111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  <a:defRPr/>
            </a:pPr>
            <a:endParaRPr lang="en-US" sz="2000" b="1" spc="600" dirty="0">
              <a:solidFill>
                <a:srgbClr val="2F5D37"/>
              </a:solidFill>
              <a:latin typeface="Adobe Garamond Pro Bold"/>
              <a:ea typeface="Batang" panose="02030600000101010101" pitchFamily="18" charset="-127"/>
              <a:cs typeface="Helvetica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3D7398F-B0AA-82EF-C2E4-131D32C0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DE81-0D55-7545-A012-871C761233EB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9DDD35-9F8C-74D0-51AD-99458A901603}"/>
              </a:ext>
            </a:extLst>
          </p:cNvPr>
          <p:cNvSpPr txBox="1">
            <a:spLocks/>
          </p:cNvSpPr>
          <p:nvPr/>
        </p:nvSpPr>
        <p:spPr>
          <a:xfrm>
            <a:off x="1674261" y="377266"/>
            <a:ext cx="8153401" cy="503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cap="all" dirty="0">
                <a:solidFill>
                  <a:srgbClr val="2F5D37"/>
                </a:solidFill>
                <a:latin typeface="Arial Black"/>
              </a:rPr>
              <a:t>Asset Preservation Projects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02C8E-7666-7737-D637-5DF67BF47000}"/>
              </a:ext>
            </a:extLst>
          </p:cNvPr>
          <p:cNvGrpSpPr/>
          <p:nvPr/>
        </p:nvGrpSpPr>
        <p:grpSpPr>
          <a:xfrm>
            <a:off x="179191" y="1143045"/>
            <a:ext cx="10048309" cy="5156095"/>
            <a:chOff x="179192" y="1143045"/>
            <a:chExt cx="9648470" cy="51560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0CD54B-87B8-2001-A8AE-CE8950D6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5379" y="1143045"/>
              <a:ext cx="4002283" cy="25196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6E2E67-8B53-60B7-3EA2-A4615694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327" y="1182728"/>
              <a:ext cx="3956605" cy="26751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79A97-F5F0-9C8D-BBC7-F3A512A48051}"/>
                </a:ext>
              </a:extLst>
            </p:cNvPr>
            <p:cNvSpPr txBox="1"/>
            <p:nvPr/>
          </p:nvSpPr>
          <p:spPr>
            <a:xfrm>
              <a:off x="1254785" y="3825632"/>
              <a:ext cx="34874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Betty White Nursing </a:t>
              </a:r>
              <a:r>
                <a:rPr lang="en-US" sz="1600" b="1" dirty="0" err="1"/>
                <a:t>Bldg</a:t>
              </a:r>
              <a:r>
                <a:rPr lang="en-US" sz="1600" b="1" dirty="0"/>
                <a:t> Entrance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4F5B05-8763-9FB5-8DD1-6FD871732A96}"/>
                </a:ext>
              </a:extLst>
            </p:cNvPr>
            <p:cNvSpPr txBox="1"/>
            <p:nvPr/>
          </p:nvSpPr>
          <p:spPr>
            <a:xfrm>
              <a:off x="6755799" y="3630440"/>
              <a:ext cx="24436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“Burned Out Home”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3EABE1-5FDC-BC6D-1CDB-D79470786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8437" y="4243101"/>
              <a:ext cx="4273764" cy="20560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DBE726-A858-BB05-6202-862E4B9D4E8C}"/>
                </a:ext>
              </a:extLst>
            </p:cNvPr>
            <p:cNvSpPr txBox="1"/>
            <p:nvPr/>
          </p:nvSpPr>
          <p:spPr>
            <a:xfrm>
              <a:off x="179192" y="5160814"/>
              <a:ext cx="422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Russell Court – Abandoned Faculty Apartments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62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27" y="2825533"/>
            <a:ext cx="12192000" cy="41005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138546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D3E7F0-4DD1-9321-CA40-315B94D293EA}"/>
              </a:ext>
            </a:extLst>
          </p:cNvPr>
          <p:cNvSpPr txBox="1">
            <a:spLocks/>
          </p:cNvSpPr>
          <p:nvPr/>
        </p:nvSpPr>
        <p:spPr>
          <a:xfrm>
            <a:off x="421532" y="1440077"/>
            <a:ext cx="10995497" cy="1111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600" normalizeH="0" baseline="0" noProof="0" dirty="0">
              <a:ln>
                <a:noFill/>
              </a:ln>
              <a:solidFill>
                <a:srgbClr val="2F5D37"/>
              </a:solidFill>
              <a:effectLst/>
              <a:uLnTx/>
              <a:uFillTx/>
              <a:latin typeface="Adobe Garamond Pro Bold"/>
              <a:ea typeface="Batang" panose="02030600000101010101" pitchFamily="18" charset="-127"/>
              <a:cs typeface="Helvetica" panose="020B0604020202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E1939A6-B6A5-75F1-4291-89F2FBC9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3D7398F-B0AA-82EF-C2E4-131D32C0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9DDD35-9F8C-74D0-51AD-99458A901603}"/>
              </a:ext>
            </a:extLst>
          </p:cNvPr>
          <p:cNvSpPr txBox="1">
            <a:spLocks/>
          </p:cNvSpPr>
          <p:nvPr/>
        </p:nvSpPr>
        <p:spPr>
          <a:xfrm>
            <a:off x="1674261" y="377266"/>
            <a:ext cx="8153401" cy="503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4A7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all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Asset Preservation Funding</a:t>
            </a:r>
          </a:p>
        </p:txBody>
      </p:sp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87559CEB-3940-3799-CEB6-1C8EBF2959E1}"/>
              </a:ext>
            </a:extLst>
          </p:cNvPr>
          <p:cNvGraphicFramePr>
            <a:graphicFrameLocks/>
          </p:cNvGraphicFramePr>
          <p:nvPr/>
        </p:nvGraphicFramePr>
        <p:xfrm>
          <a:off x="569888" y="924434"/>
          <a:ext cx="9494449" cy="437196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97216">
                  <a:extLst>
                    <a:ext uri="{9D8B030D-6E8A-4147-A177-3AD203B41FA5}">
                      <a16:colId xmlns:a16="http://schemas.microsoft.com/office/drawing/2014/main" val="3485721289"/>
                    </a:ext>
                  </a:extLst>
                </a:gridCol>
                <a:gridCol w="5174964">
                  <a:extLst>
                    <a:ext uri="{9D8B030D-6E8A-4147-A177-3AD203B41FA5}">
                      <a16:colId xmlns:a16="http://schemas.microsoft.com/office/drawing/2014/main" val="3930250709"/>
                    </a:ext>
                  </a:extLst>
                </a:gridCol>
                <a:gridCol w="3022269">
                  <a:extLst>
                    <a:ext uri="{9D8B030D-6E8A-4147-A177-3AD203B41FA5}">
                      <a16:colId xmlns:a16="http://schemas.microsoft.com/office/drawing/2014/main" val="3981351502"/>
                    </a:ext>
                  </a:extLst>
                </a:gridCol>
              </a:tblGrid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495004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 Hall Interior and Exterior Upgrades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$3,500,000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47126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Environmental, Health &amp; Safety Repairs &amp; Upgrades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$2,050,000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615777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 Network Topology to Single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$2,250,000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419559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Work/Grounds/Parking 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$1,445,000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08752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72726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Utility Infrastructure (Chillers/Heat Exchange)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$1,500,000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759177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 Systems Repairs, Upgrades &amp; Replacements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$1,545,000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12877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Envelope Improvements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$2,000,000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237651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Gym Renovation (Interior &amp; Exterior) 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$700,000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903630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Exum Center Renovation (Interior &amp; Exterior) 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$2,000,000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4694"/>
                  </a:ext>
                </a:extLst>
              </a:tr>
              <a:tr h="33630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Bradford Hall Renovation (Interior)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$1,500,000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488655"/>
                  </a:ext>
                </a:extLst>
              </a:tr>
              <a:tr h="336305"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dirty="0">
                          <a:solidFill>
                            <a:srgbClr val="2F5D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$18,490,000</a:t>
                      </a:r>
                      <a:endParaRPr lang="en-US" sz="1600" dirty="0">
                        <a:solidFill>
                          <a:srgbClr val="2F5D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4566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0202D3-3800-664A-EA56-49C80B3CE919}"/>
              </a:ext>
            </a:extLst>
          </p:cNvPr>
          <p:cNvSpPr txBox="1"/>
          <p:nvPr/>
        </p:nvSpPr>
        <p:spPr>
          <a:xfrm>
            <a:off x="613776" y="5320723"/>
            <a:ext cx="378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Bond Fund		$16,078,000</a:t>
            </a:r>
          </a:p>
          <a:p>
            <a:r>
              <a:rPr lang="en-US" sz="1600" dirty="0"/>
              <a:t>Campus Match	 </a:t>
            </a:r>
            <a:r>
              <a:rPr lang="en-US" sz="1600" u="sng" dirty="0"/>
              <a:t>$ 2,412,000</a:t>
            </a:r>
          </a:p>
          <a:p>
            <a:r>
              <a:rPr lang="en-US" sz="1600" dirty="0"/>
              <a:t>		</a:t>
            </a:r>
            <a:r>
              <a:rPr lang="en-US" sz="1600" b="1" dirty="0"/>
              <a:t>$18,490,000</a:t>
            </a:r>
          </a:p>
        </p:txBody>
      </p:sp>
    </p:spTree>
    <p:extLst>
      <p:ext uri="{BB962C8B-B14F-4D97-AF65-F5344CB8AC3E}">
        <p14:creationId xmlns:p14="http://schemas.microsoft.com/office/powerpoint/2010/main" val="3907769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8894"/>
            <a:ext cx="12210827" cy="67194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8546"/>
            <a:ext cx="7980218" cy="95743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78930B-46E1-DC6B-1738-367C9A39354F}"/>
              </a:ext>
            </a:extLst>
          </p:cNvPr>
          <p:cNvSpPr txBox="1">
            <a:spLocks/>
          </p:cNvSpPr>
          <p:nvPr/>
        </p:nvSpPr>
        <p:spPr>
          <a:xfrm>
            <a:off x="525294" y="1239554"/>
            <a:ext cx="10736042" cy="3454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dobe Garamond Pro Bold" panose="02020502060506020403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Blue and Co. (CPA Firm) engagement term:  Dec 2022 thru Jun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FY 2021 audit fieldwork performed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concurrently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with the FY 2022 audit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Teams are meeting continuously and exchanging support documents and notes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projected deadline for FY 2021 audit report is by June 30, 2023,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followed shortly by the FY 2022 audit report *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2F5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2F5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1C3D3-FC3A-90B4-8B27-5321FD0493FC}"/>
              </a:ext>
            </a:extLst>
          </p:cNvPr>
          <p:cNvSpPr txBox="1"/>
          <p:nvPr/>
        </p:nvSpPr>
        <p:spPr>
          <a:xfrm>
            <a:off x="235527" y="5249114"/>
            <a:ext cx="807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A contract extension could be needed to complete the FY 2022 audit report.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A6F9C-7F0C-ACD8-2E9A-B889BA515350}"/>
              </a:ext>
            </a:extLst>
          </p:cNvPr>
          <p:cNvSpPr/>
          <p:nvPr/>
        </p:nvSpPr>
        <p:spPr>
          <a:xfrm>
            <a:off x="1043554" y="246042"/>
            <a:ext cx="8878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FY 2021 &amp; FY 2022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 Audit Updates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3369C-B96D-6DC5-EBC8-368E4369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2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138546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F60B7-9A10-502F-7800-7D19F244B2C3}"/>
              </a:ext>
            </a:extLst>
          </p:cNvPr>
          <p:cNvSpPr/>
          <p:nvPr/>
        </p:nvSpPr>
        <p:spPr>
          <a:xfrm>
            <a:off x="1024646" y="297684"/>
            <a:ext cx="10256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Management Improvement Plan – Business Office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2FF2A0-1048-7843-B020-DF4B56BA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452D02-7E06-B067-F9CE-50F3E1808DBE}"/>
              </a:ext>
            </a:extLst>
          </p:cNvPr>
          <p:cNvSpPr txBox="1"/>
          <p:nvPr/>
        </p:nvSpPr>
        <p:spPr>
          <a:xfrm>
            <a:off x="1299236" y="2182128"/>
            <a:ext cx="2080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Objectives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Deliverables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of 6 Deliverables completed</a:t>
            </a:r>
          </a:p>
        </p:txBody>
      </p:sp>
      <p:sp>
        <p:nvSpPr>
          <p:cNvPr id="39" name="Flowchart: Preparation 3">
            <a:extLst>
              <a:ext uri="{FF2B5EF4-FFF2-40B4-BE49-F238E27FC236}">
                <a16:creationId xmlns:a16="http://schemas.microsoft.com/office/drawing/2014/main" id="{5ABE4364-6ED3-CF4D-8B74-6A997FD03BD8}"/>
              </a:ext>
            </a:extLst>
          </p:cNvPr>
          <p:cNvSpPr/>
          <p:nvPr/>
        </p:nvSpPr>
        <p:spPr>
          <a:xfrm>
            <a:off x="1024646" y="1075027"/>
            <a:ext cx="1967872" cy="960831"/>
          </a:xfrm>
          <a:prstGeom prst="flowChartPreparation">
            <a:avLst/>
          </a:prstGeom>
          <a:solidFill>
            <a:srgbClr val="0066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Element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Policies &amp; Procedures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0" name="Chart 39">
                <a:extLst>
                  <a:ext uri="{FF2B5EF4-FFF2-40B4-BE49-F238E27FC236}">
                    <a16:creationId xmlns:a16="http://schemas.microsoft.com/office/drawing/2014/main" id="{42C2DA7E-AC54-CD69-858E-F61984DDE5EE}"/>
                  </a:ext>
                </a:extLst>
              </p:cNvPr>
              <p:cNvGraphicFramePr/>
              <p:nvPr/>
            </p:nvGraphicFramePr>
            <p:xfrm>
              <a:off x="2825581" y="1142674"/>
              <a:ext cx="6614259" cy="46780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0" name="Chart 39">
                <a:extLst>
                  <a:ext uri="{FF2B5EF4-FFF2-40B4-BE49-F238E27FC236}">
                    <a16:creationId xmlns:a16="http://schemas.microsoft.com/office/drawing/2014/main" id="{42C2DA7E-AC54-CD69-858E-F61984DDE5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5581" y="1142674"/>
                <a:ext cx="6614259" cy="4678074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Graphic 40">
            <a:extLst>
              <a:ext uri="{FF2B5EF4-FFF2-40B4-BE49-F238E27FC236}">
                <a16:creationId xmlns:a16="http://schemas.microsoft.com/office/drawing/2014/main" id="{B60DEDD0-A6B0-1E63-B9C6-6DA7035E1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28899">
            <a:off x="3189371" y="1378990"/>
            <a:ext cx="1103664" cy="5291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17E2EAE-A4C1-F1CC-B4F1-927218B3AD8C}"/>
              </a:ext>
            </a:extLst>
          </p:cNvPr>
          <p:cNvSpPr txBox="1"/>
          <p:nvPr/>
        </p:nvSpPr>
        <p:spPr>
          <a:xfrm>
            <a:off x="1073607" y="4619704"/>
            <a:ext cx="215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Objectives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Deliverables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of 10 Deliverables completed</a:t>
            </a:r>
          </a:p>
        </p:txBody>
      </p:sp>
      <p:sp>
        <p:nvSpPr>
          <p:cNvPr id="43" name="Flowchart: Preparation 15">
            <a:extLst>
              <a:ext uri="{FF2B5EF4-FFF2-40B4-BE49-F238E27FC236}">
                <a16:creationId xmlns:a16="http://schemas.microsoft.com/office/drawing/2014/main" id="{4901AA1D-4C49-B8A9-A999-531B25B62CA2}"/>
              </a:ext>
            </a:extLst>
          </p:cNvPr>
          <p:cNvSpPr/>
          <p:nvPr/>
        </p:nvSpPr>
        <p:spPr>
          <a:xfrm>
            <a:off x="792252" y="3468233"/>
            <a:ext cx="2080571" cy="983552"/>
          </a:xfrm>
          <a:prstGeom prst="flowChartPreparation">
            <a:avLst/>
          </a:prstGeom>
          <a:solidFill>
            <a:srgbClr val="0066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Element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Salary Ranges &amp; Benefits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CE2EDE4B-34BA-791C-D990-066738451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4241" y="4273281"/>
            <a:ext cx="1159435" cy="39664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A97667-CCBF-832E-35D9-BEAAA5DEBCAF}"/>
              </a:ext>
            </a:extLst>
          </p:cNvPr>
          <p:cNvSpPr txBox="1"/>
          <p:nvPr/>
        </p:nvSpPr>
        <p:spPr>
          <a:xfrm>
            <a:off x="8954150" y="2614060"/>
            <a:ext cx="2237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Objectives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Deliverables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of 50 Deliverables completed</a:t>
            </a:r>
          </a:p>
        </p:txBody>
      </p:sp>
      <p:sp>
        <p:nvSpPr>
          <p:cNvPr id="46" name="Flowchart: Preparation 19">
            <a:extLst>
              <a:ext uri="{FF2B5EF4-FFF2-40B4-BE49-F238E27FC236}">
                <a16:creationId xmlns:a16="http://schemas.microsoft.com/office/drawing/2014/main" id="{6142B28B-50FC-F7ED-7D09-D6D76AE47C6A}"/>
              </a:ext>
            </a:extLst>
          </p:cNvPr>
          <p:cNvSpPr/>
          <p:nvPr/>
        </p:nvSpPr>
        <p:spPr>
          <a:xfrm>
            <a:off x="9494322" y="1543792"/>
            <a:ext cx="2031343" cy="984132"/>
          </a:xfrm>
          <a:prstGeom prst="flowChartPreparation">
            <a:avLst/>
          </a:prstGeom>
          <a:solidFill>
            <a:srgbClr val="0066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Element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Accounting, Budgets &amp; Internal Controls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24AE4B-4386-30CB-1187-2C039218E487}"/>
              </a:ext>
            </a:extLst>
          </p:cNvPr>
          <p:cNvSpPr txBox="1"/>
          <p:nvPr/>
        </p:nvSpPr>
        <p:spPr>
          <a:xfrm>
            <a:off x="5004598" y="191726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09081B-D107-6855-1E29-3820120BF93F}"/>
              </a:ext>
            </a:extLst>
          </p:cNvPr>
          <p:cNvSpPr txBox="1"/>
          <p:nvPr/>
        </p:nvSpPr>
        <p:spPr>
          <a:xfrm>
            <a:off x="4338061" y="395013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71667F-37E9-0DA1-5261-A01ED90EB205}"/>
              </a:ext>
            </a:extLst>
          </p:cNvPr>
          <p:cNvSpPr txBox="1"/>
          <p:nvPr/>
        </p:nvSpPr>
        <p:spPr>
          <a:xfrm>
            <a:off x="7686653" y="3429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3BFFE9-5C4B-9594-6859-BBC23624C2EF}"/>
              </a:ext>
            </a:extLst>
          </p:cNvPr>
          <p:cNvSpPr txBox="1"/>
          <p:nvPr/>
        </p:nvSpPr>
        <p:spPr>
          <a:xfrm>
            <a:off x="5310593" y="3017062"/>
            <a:ext cx="164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 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 Deliverables</a:t>
            </a:r>
          </a:p>
        </p:txBody>
      </p:sp>
    </p:spTree>
    <p:extLst>
      <p:ext uri="{BB962C8B-B14F-4D97-AF65-F5344CB8AC3E}">
        <p14:creationId xmlns:p14="http://schemas.microsoft.com/office/powerpoint/2010/main" val="3306549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BD2E4-7482-CB45-8852-816686D2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5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F085-D51A-A241-BCBA-B21FD5EA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138546"/>
            <a:ext cx="8963891" cy="70806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sz="2200" b="1" dirty="0"/>
            </a:br>
            <a:r>
              <a:rPr lang="en-US" sz="2200" dirty="0"/>
              <a:t>                                    </a:t>
            </a:r>
            <a:br>
              <a:rPr lang="en-US" dirty="0"/>
            </a:br>
            <a:endParaRPr lang="en-US" b="1" dirty="0">
              <a:solidFill>
                <a:srgbClr val="2F5D37"/>
              </a:solidFill>
              <a:latin typeface="Minion Pro" panose="020405030503060202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060387-9A7A-95FE-261E-6681D643F1E7}"/>
              </a:ext>
            </a:extLst>
          </p:cNvPr>
          <p:cNvSpPr txBox="1">
            <a:spLocks/>
          </p:cNvSpPr>
          <p:nvPr/>
        </p:nvSpPr>
        <p:spPr>
          <a:xfrm>
            <a:off x="698351" y="19357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2F5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F5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1D159-EBD9-EF85-4098-5E67794E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55D6C-6D39-3B9B-39F2-88B9ADBA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7DE81-0D55-7545-A012-871C761233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22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65F23-75D9-4499-90C8-B3E35DE87A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3097" y="3701040"/>
            <a:ext cx="9906749" cy="11778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D6937"/>
                </a:solidFill>
                <a:latin typeface="Minion Pro" panose="02040503050306020203"/>
              </a:rPr>
              <a:t>Management Improvement Plan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BA981-471F-44B6-B275-EBEDF52A1A5B}"/>
              </a:ext>
            </a:extLst>
          </p:cNvPr>
          <p:cNvSpPr txBox="1"/>
          <p:nvPr/>
        </p:nvSpPr>
        <p:spPr>
          <a:xfrm>
            <a:off x="1714471" y="487886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Ronald A. Johnson, Interim President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Daarel Burnette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Michael Dailey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Brigitte Golman, Interim Vice President Student Engagement and Campus Life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392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Element 1: Review and Catalogue KSU Policies and Procedures for Efficiency and Compliance with State and Federal Law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A9C13B6-CA66-645A-3F9D-E60745F2BB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7680" y="2407920"/>
          <a:ext cx="10515600" cy="2809940"/>
        </p:xfrm>
        <a:graphic>
          <a:graphicData uri="http://schemas.openxmlformats.org/drawingml/2006/table">
            <a:tbl>
              <a:tblPr/>
              <a:tblGrid>
                <a:gridCol w="3094550">
                  <a:extLst>
                    <a:ext uri="{9D8B030D-6E8A-4147-A177-3AD203B41FA5}">
                      <a16:colId xmlns:a16="http://schemas.microsoft.com/office/drawing/2014/main" val="1205071048"/>
                    </a:ext>
                  </a:extLst>
                </a:gridCol>
                <a:gridCol w="2334624">
                  <a:extLst>
                    <a:ext uri="{9D8B030D-6E8A-4147-A177-3AD203B41FA5}">
                      <a16:colId xmlns:a16="http://schemas.microsoft.com/office/drawing/2014/main" val="3722249816"/>
                    </a:ext>
                  </a:extLst>
                </a:gridCol>
                <a:gridCol w="1703146">
                  <a:extLst>
                    <a:ext uri="{9D8B030D-6E8A-4147-A177-3AD203B41FA5}">
                      <a16:colId xmlns:a16="http://schemas.microsoft.com/office/drawing/2014/main" val="3406241822"/>
                    </a:ext>
                  </a:extLst>
                </a:gridCol>
                <a:gridCol w="2167003">
                  <a:extLst>
                    <a:ext uri="{9D8B030D-6E8A-4147-A177-3AD203B41FA5}">
                      <a16:colId xmlns:a16="http://schemas.microsoft.com/office/drawing/2014/main" val="3813185716"/>
                    </a:ext>
                  </a:extLst>
                </a:gridCol>
                <a:gridCol w="1216277">
                  <a:extLst>
                    <a:ext uri="{9D8B030D-6E8A-4147-A177-3AD203B41FA5}">
                      <a16:colId xmlns:a16="http://schemas.microsoft.com/office/drawing/2014/main" val="3555048272"/>
                    </a:ext>
                  </a:extLst>
                </a:gridCol>
              </a:tblGrid>
              <a:tr h="655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7600"/>
                  </a:ext>
                </a:extLst>
              </a:tr>
              <a:tr h="809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all Kentucky State University policies and procedures for compliance with the Policy on Policies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Office of the General Council and Outside Council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518047"/>
                  </a:ext>
                </a:extLst>
              </a:tr>
              <a:tr h="638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revise The Gold Book,  Bylaws of Kentucky State University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Policy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of Regents assisted by the Board Secretary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756206"/>
                  </a:ext>
                </a:extLst>
              </a:tr>
              <a:tr h="7067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Revise the K-Book, The Kentucky State University Student Handbook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Policy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Division of Student Affairs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234042"/>
                  </a:ext>
                </a:extLst>
              </a:tr>
            </a:tbl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7217B974-6537-DE48-AE33-2154232A4FCA}"/>
              </a:ext>
            </a:extLst>
          </p:cNvPr>
          <p:cNvSpPr/>
          <p:nvPr/>
        </p:nvSpPr>
        <p:spPr>
          <a:xfrm rot="16200000">
            <a:off x="6473192" y="3154680"/>
            <a:ext cx="601980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EB3C13A-02C0-0D02-5774-879545F2C402}"/>
              </a:ext>
            </a:extLst>
          </p:cNvPr>
          <p:cNvSpPr/>
          <p:nvPr/>
        </p:nvSpPr>
        <p:spPr>
          <a:xfrm>
            <a:off x="6446522" y="3925285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00C35BD-00E1-BD30-A5F6-C7FCE9567686}"/>
              </a:ext>
            </a:extLst>
          </p:cNvPr>
          <p:cNvSpPr/>
          <p:nvPr/>
        </p:nvSpPr>
        <p:spPr>
          <a:xfrm>
            <a:off x="6473192" y="4629674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AF81B-22FF-9901-5B51-66618117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2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673DBD-3D6F-7990-48B1-997DB82AC31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2:  Guidelines for Salary Ranges and Benefits for all Faculty, Staff, and Administrators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C1745E0-8577-0799-FD32-5A2A0420FD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9120" y="1843088"/>
          <a:ext cx="11033760" cy="4061617"/>
        </p:xfrm>
        <a:graphic>
          <a:graphicData uri="http://schemas.openxmlformats.org/drawingml/2006/table">
            <a:tbl>
              <a:tblPr/>
              <a:tblGrid>
                <a:gridCol w="4215144">
                  <a:extLst>
                    <a:ext uri="{9D8B030D-6E8A-4147-A177-3AD203B41FA5}">
                      <a16:colId xmlns:a16="http://schemas.microsoft.com/office/drawing/2014/main" val="1907267671"/>
                    </a:ext>
                  </a:extLst>
                </a:gridCol>
                <a:gridCol w="2494993">
                  <a:extLst>
                    <a:ext uri="{9D8B030D-6E8A-4147-A177-3AD203B41FA5}">
                      <a16:colId xmlns:a16="http://schemas.microsoft.com/office/drawing/2014/main" val="3754534761"/>
                    </a:ext>
                  </a:extLst>
                </a:gridCol>
                <a:gridCol w="1410214">
                  <a:extLst>
                    <a:ext uri="{9D8B030D-6E8A-4147-A177-3AD203B41FA5}">
                      <a16:colId xmlns:a16="http://schemas.microsoft.com/office/drawing/2014/main" val="183457851"/>
                    </a:ext>
                  </a:extLst>
                </a:gridCol>
                <a:gridCol w="1704654">
                  <a:extLst>
                    <a:ext uri="{9D8B030D-6E8A-4147-A177-3AD203B41FA5}">
                      <a16:colId xmlns:a16="http://schemas.microsoft.com/office/drawing/2014/main" val="4289967600"/>
                    </a:ext>
                  </a:extLst>
                </a:gridCol>
                <a:gridCol w="1208755">
                  <a:extLst>
                    <a:ext uri="{9D8B030D-6E8A-4147-A177-3AD203B41FA5}">
                      <a16:colId xmlns:a16="http://schemas.microsoft.com/office/drawing/2014/main" val="1536152912"/>
                    </a:ext>
                  </a:extLst>
                </a:gridCol>
              </a:tblGrid>
              <a:tr h="421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865792"/>
                  </a:ext>
                </a:extLst>
              </a:tr>
              <a:tr h="618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Establish a master position list and develop protocols for adding and subtracting positions to and from the list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Position List and Modification Policy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President and Leadership Cabinet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190278"/>
                  </a:ext>
                </a:extLst>
              </a:tr>
              <a:tr h="9454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all currently offered benefits, vacation, sick leave, and holiday policies at other Kentucky Institutions and ensure competitiveness and consistency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Human Resources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030407"/>
                  </a:ext>
                </a:extLst>
              </a:tr>
              <a:tr h="7090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all positions in the institution, including those filled and unfilled, to determine need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Human Resources and the Budget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874246"/>
                  </a:ext>
                </a:extLst>
              </a:tr>
              <a:tr h="607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Identify positions that should be eliminated or reconstituted to meet needs of the institution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President and Leadership Cabinet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979684"/>
                  </a:ext>
                </a:extLst>
              </a:tr>
              <a:tr h="760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Establish descriptions for all positions including any qualifications requirements and an outline of their duties and responsibilities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Human Resources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765595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B5F0F4FB-7FF1-E25F-13D3-D9759278F6B7}"/>
              </a:ext>
            </a:extLst>
          </p:cNvPr>
          <p:cNvSpPr/>
          <p:nvPr/>
        </p:nvSpPr>
        <p:spPr>
          <a:xfrm rot="16200000">
            <a:off x="7692390" y="2320290"/>
            <a:ext cx="601980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F5D811B-0593-0D66-E8E9-50C18D61718B}"/>
              </a:ext>
            </a:extLst>
          </p:cNvPr>
          <p:cNvSpPr/>
          <p:nvPr/>
        </p:nvSpPr>
        <p:spPr>
          <a:xfrm rot="16200000">
            <a:off x="7692390" y="3139795"/>
            <a:ext cx="601980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C91925-92D8-3B9D-33E1-B77A7BA7F86E}"/>
              </a:ext>
            </a:extLst>
          </p:cNvPr>
          <p:cNvSpPr/>
          <p:nvPr/>
        </p:nvSpPr>
        <p:spPr>
          <a:xfrm rot="16200000">
            <a:off x="7692390" y="3901042"/>
            <a:ext cx="601980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05223C-C04E-9FDF-10F4-25C8920083AE}"/>
              </a:ext>
            </a:extLst>
          </p:cNvPr>
          <p:cNvSpPr/>
          <p:nvPr/>
        </p:nvSpPr>
        <p:spPr>
          <a:xfrm>
            <a:off x="7719060" y="4594062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A1ACAE6-77AA-31F8-A0CB-0D2F98ACDC58}"/>
              </a:ext>
            </a:extLst>
          </p:cNvPr>
          <p:cNvSpPr/>
          <p:nvPr/>
        </p:nvSpPr>
        <p:spPr>
          <a:xfrm>
            <a:off x="7719060" y="5306573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E0CA5-421F-470A-A89F-97781D890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5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65F23-75D9-4499-90C8-B3E35DE87A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3097" y="3701040"/>
            <a:ext cx="9906749" cy="117782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D6937"/>
                </a:solidFill>
                <a:latin typeface="Minion Pro" panose="02040503050306020203"/>
              </a:rPr>
              <a:t>Faculty Evaluation Process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A90815-4AFA-4F63-BB7D-951B2D1F993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33097" y="4894631"/>
            <a:ext cx="9906748" cy="7812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Annual – Tenure and Promotion – Post-Tenure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BA981-471F-44B6-B275-EBEDF52A1A5B}"/>
              </a:ext>
            </a:extLst>
          </p:cNvPr>
          <p:cNvSpPr txBox="1"/>
          <p:nvPr/>
        </p:nvSpPr>
        <p:spPr>
          <a:xfrm>
            <a:off x="1714903" y="567587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Dr. Michael Dailey, Interim Provost &amp; Vice President for Academic Affairs</a:t>
            </a:r>
          </a:p>
          <a:p>
            <a:pPr algn="ctr"/>
            <a:r>
              <a:rPr lang="en-US" sz="2000" dirty="0"/>
              <a:t>February 27,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3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Element 3:  Mandatory board member training and development, including but not limited to financial oversight and effective committee structure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31E9B5C-8BF6-393D-F26C-24F60A8EB4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0081" y="1385888"/>
          <a:ext cx="10911838" cy="4926028"/>
        </p:xfrm>
        <a:graphic>
          <a:graphicData uri="http://schemas.openxmlformats.org/drawingml/2006/table">
            <a:tbl>
              <a:tblPr/>
              <a:tblGrid>
                <a:gridCol w="3015373">
                  <a:extLst>
                    <a:ext uri="{9D8B030D-6E8A-4147-A177-3AD203B41FA5}">
                      <a16:colId xmlns:a16="http://schemas.microsoft.com/office/drawing/2014/main" val="1971425488"/>
                    </a:ext>
                  </a:extLst>
                </a:gridCol>
                <a:gridCol w="1602346">
                  <a:extLst>
                    <a:ext uri="{9D8B030D-6E8A-4147-A177-3AD203B41FA5}">
                      <a16:colId xmlns:a16="http://schemas.microsoft.com/office/drawing/2014/main" val="142892393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65644349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142992617"/>
                    </a:ext>
                  </a:extLst>
                </a:gridCol>
                <a:gridCol w="960119">
                  <a:extLst>
                    <a:ext uri="{9D8B030D-6E8A-4147-A177-3AD203B41FA5}">
                      <a16:colId xmlns:a16="http://schemas.microsoft.com/office/drawing/2014/main" val="827544907"/>
                    </a:ext>
                  </a:extLst>
                </a:gridCol>
              </a:tblGrid>
              <a:tr h="322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Activity/Action to Meet Objectives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53476"/>
                  </a:ext>
                </a:extLst>
              </a:tr>
              <a:tr h="44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Participate in the AGB/Gardiner Institute Governing Equity in Student Success Project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Participation Confirmed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Interim President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Ongoing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569589"/>
                  </a:ext>
                </a:extLst>
              </a:tr>
              <a:tr h="4974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Association of Governing Boards (AGB) training on Foundational Aspects of Trusteeship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Interim President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38042"/>
                  </a:ext>
                </a:extLst>
              </a:tr>
              <a:tr h="5774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 Regent attendance at the annual CPE Trustee conference mandatory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Action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Board Secretary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565051"/>
                  </a:ext>
                </a:extLst>
              </a:tr>
              <a:tr h="6307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Conduct review of current board committee structure as compared to those at peer institutions and best practices for structure and charge of effective university board committee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of Regents assisted by the Board Secretary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7298"/>
                  </a:ext>
                </a:extLst>
              </a:tr>
              <a:tr h="515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CPE-facilitated training on history of the institution as a state entity and its recent financial crisis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Board Secretary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198836"/>
                  </a:ext>
                </a:extLst>
              </a:tr>
              <a:tr h="5122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board committee structure and composition and outline and the charge of each committee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Committee Structure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Board of Regents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80645"/>
                  </a:ext>
                </a:extLst>
              </a:tr>
              <a:tr h="4767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CPE Review and approve KSU new board member orientation programs per KRS 164.020(25)©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Orientation Program Curriculum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Interim President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609139"/>
                  </a:ext>
                </a:extLst>
              </a:tr>
              <a:tr h="506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with CPE financial oversight training modules for Regents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 Modules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Chair working with the Chair of the Finance and Administration Committee, the Interim President, and the Interim Executive VP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66122"/>
                  </a:ext>
                </a:extLst>
              </a:tr>
            </a:tbl>
          </a:graphicData>
        </a:graphic>
      </p:graphicFrame>
      <p:pic>
        <p:nvPicPr>
          <p:cNvPr id="4" name="Content Placeholder 3" descr="Checkmark with solid fill">
            <a:extLst>
              <a:ext uri="{FF2B5EF4-FFF2-40B4-BE49-F238E27FC236}">
                <a16:creationId xmlns:a16="http://schemas.microsoft.com/office/drawing/2014/main" id="{41D8AD2D-15EF-93A3-DC95-FAAD5728A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1680" y="2312670"/>
            <a:ext cx="548640" cy="548640"/>
          </a:xfrm>
          <a:prstGeom prst="rect">
            <a:avLst/>
          </a:prstGeom>
        </p:spPr>
      </p:pic>
      <p:pic>
        <p:nvPicPr>
          <p:cNvPr id="5" name="Content Placeholder 3" descr="Checkmark with solid fill">
            <a:extLst>
              <a:ext uri="{FF2B5EF4-FFF2-40B4-BE49-F238E27FC236}">
                <a16:creationId xmlns:a16="http://schemas.microsoft.com/office/drawing/2014/main" id="{5EBE7DED-97F8-8B7D-F5ED-85920681F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1680" y="4076383"/>
            <a:ext cx="548640" cy="54864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5E51D4D-B980-1F53-4081-C699E301BE8A}"/>
              </a:ext>
            </a:extLst>
          </p:cNvPr>
          <p:cNvSpPr/>
          <p:nvPr/>
        </p:nvSpPr>
        <p:spPr>
          <a:xfrm>
            <a:off x="5768340" y="4645509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9F45DA2-D425-0873-C917-B69A814049DA}"/>
              </a:ext>
            </a:extLst>
          </p:cNvPr>
          <p:cNvSpPr/>
          <p:nvPr/>
        </p:nvSpPr>
        <p:spPr>
          <a:xfrm>
            <a:off x="5768340" y="5204392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7CBD1C2-B7F4-CCEF-65A3-F99E66808F4A}"/>
              </a:ext>
            </a:extLst>
          </p:cNvPr>
          <p:cNvSpPr/>
          <p:nvPr/>
        </p:nvSpPr>
        <p:spPr>
          <a:xfrm>
            <a:off x="5795010" y="5783762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3" descr="Checkmark with solid fill">
            <a:extLst>
              <a:ext uri="{FF2B5EF4-FFF2-40B4-BE49-F238E27FC236}">
                <a16:creationId xmlns:a16="http://schemas.microsoft.com/office/drawing/2014/main" id="{2035529F-3F8D-81F8-6976-493D04428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5010" y="2871553"/>
            <a:ext cx="548640" cy="54864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7261563-214F-1488-88A6-A0AF80D1928E}"/>
              </a:ext>
            </a:extLst>
          </p:cNvPr>
          <p:cNvSpPr/>
          <p:nvPr/>
        </p:nvSpPr>
        <p:spPr>
          <a:xfrm rot="5233329">
            <a:off x="5754075" y="3507256"/>
            <a:ext cx="601980" cy="5486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3" descr="Checkmark with solid fill">
            <a:extLst>
              <a:ext uri="{FF2B5EF4-FFF2-40B4-BE49-F238E27FC236}">
                <a16:creationId xmlns:a16="http://schemas.microsoft.com/office/drawing/2014/main" id="{9CE0246B-56EA-ED90-34E7-359D9030C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350" y="1733300"/>
            <a:ext cx="548640" cy="5486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948B0-D26B-63F7-8772-ED99BD42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5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Element 4:  Academic program offerings and faculty productivity guidelines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25CF9B5-A5D2-BD8F-EAB4-F7ADBCD29D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199" y="1035368"/>
          <a:ext cx="11277601" cy="5533072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1989763693"/>
                    </a:ext>
                  </a:extLst>
                </a:gridCol>
                <a:gridCol w="2560321">
                  <a:extLst>
                    <a:ext uri="{9D8B030D-6E8A-4147-A177-3AD203B41FA5}">
                      <a16:colId xmlns:a16="http://schemas.microsoft.com/office/drawing/2014/main" val="11193532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1686223531"/>
                    </a:ext>
                  </a:extLst>
                </a:gridCol>
                <a:gridCol w="1177915">
                  <a:extLst>
                    <a:ext uri="{9D8B030D-6E8A-4147-A177-3AD203B41FA5}">
                      <a16:colId xmlns:a16="http://schemas.microsoft.com/office/drawing/2014/main" val="956362468"/>
                    </a:ext>
                  </a:extLst>
                </a:gridCol>
                <a:gridCol w="803285">
                  <a:extLst>
                    <a:ext uri="{9D8B030D-6E8A-4147-A177-3AD203B41FA5}">
                      <a16:colId xmlns:a16="http://schemas.microsoft.com/office/drawing/2014/main" val="2677723028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55283"/>
                  </a:ext>
                </a:extLst>
              </a:tr>
              <a:tr h="3083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the viability of all current academic programs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Academic Affairs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31257"/>
                  </a:ext>
                </a:extLst>
              </a:tr>
              <a:tr h="616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 low performing programs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Suspend programs with plan to close in CPE program inventory and teach out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899191"/>
                  </a:ext>
                </a:extLst>
              </a:tr>
              <a:tr h="616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appropriate class sizes, approval process and pay structure for faculty overload and adjunct faculty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updated HR policy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214552"/>
                  </a:ext>
                </a:extLst>
              </a:tr>
              <a:tr h="616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Ensure alignment of course program plans with CPE's Academic Program Inventory and degree plan site.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inventory/site updates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337079"/>
                  </a:ext>
                </a:extLst>
              </a:tr>
              <a:tr h="4540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cost/benefit of the dual credit program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performance improvement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050535"/>
                  </a:ext>
                </a:extLst>
              </a:tr>
              <a:tr h="616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curriculum for all non‐educator preparation programs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Posted RFP and contract awarded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460602"/>
                  </a:ext>
                </a:extLst>
              </a:tr>
              <a:tr h="9249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educator preparation programs and redesign to provide culturally responsive teaching, improve K12 pipeline, meet market demands, and address shortage of teachers of color.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Posted RFP and contract awarded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135531"/>
                  </a:ext>
                </a:extLst>
              </a:tr>
              <a:tr h="3083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number of faculty needed for each program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790475"/>
                  </a:ext>
                </a:extLst>
              </a:tr>
              <a:tr h="4540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potential new program offerings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proposal development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818708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56B552C3-DB4D-D1DA-AA02-B96FE3946CA0}"/>
              </a:ext>
            </a:extLst>
          </p:cNvPr>
          <p:cNvSpPr/>
          <p:nvPr/>
        </p:nvSpPr>
        <p:spPr>
          <a:xfrm>
            <a:off x="7981952" y="1524000"/>
            <a:ext cx="601980" cy="548640"/>
          </a:xfrm>
          <a:prstGeom prst="rightArrow">
            <a:avLst>
              <a:gd name="adj1" fmla="val 50000"/>
              <a:gd name="adj2" fmla="val 638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BDC2C0D-1E83-B9C5-665F-927A323A20D7}"/>
              </a:ext>
            </a:extLst>
          </p:cNvPr>
          <p:cNvSpPr/>
          <p:nvPr/>
        </p:nvSpPr>
        <p:spPr>
          <a:xfrm>
            <a:off x="7981952" y="5059680"/>
            <a:ext cx="601980" cy="548640"/>
          </a:xfrm>
          <a:prstGeom prst="rightArrow">
            <a:avLst>
              <a:gd name="adj1" fmla="val 50000"/>
              <a:gd name="adj2" fmla="val 638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C75F6A8-1C3C-14D7-5BF7-24EE0420B572}"/>
              </a:ext>
            </a:extLst>
          </p:cNvPr>
          <p:cNvSpPr/>
          <p:nvPr/>
        </p:nvSpPr>
        <p:spPr>
          <a:xfrm>
            <a:off x="7981952" y="5608320"/>
            <a:ext cx="601980" cy="548640"/>
          </a:xfrm>
          <a:prstGeom prst="rightArrow">
            <a:avLst>
              <a:gd name="adj1" fmla="val 50000"/>
              <a:gd name="adj2" fmla="val 638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FF4990-9CA3-A2CE-7BD0-2DB0112583D9}"/>
              </a:ext>
            </a:extLst>
          </p:cNvPr>
          <p:cNvSpPr/>
          <p:nvPr/>
        </p:nvSpPr>
        <p:spPr>
          <a:xfrm rot="16200000">
            <a:off x="8071568" y="2622312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E732B1D-48BB-643F-70B2-1FAB309CC5BE}"/>
              </a:ext>
            </a:extLst>
          </p:cNvPr>
          <p:cNvSpPr/>
          <p:nvPr/>
        </p:nvSpPr>
        <p:spPr>
          <a:xfrm rot="16200000">
            <a:off x="8071568" y="2027079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E568B5C-061D-1BD8-3CAD-6168C546199A}"/>
              </a:ext>
            </a:extLst>
          </p:cNvPr>
          <p:cNvSpPr/>
          <p:nvPr/>
        </p:nvSpPr>
        <p:spPr>
          <a:xfrm rot="16200000">
            <a:off x="8098237" y="3273822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D2454E-790D-592A-9AD7-E4604A2771BC}"/>
              </a:ext>
            </a:extLst>
          </p:cNvPr>
          <p:cNvSpPr/>
          <p:nvPr/>
        </p:nvSpPr>
        <p:spPr>
          <a:xfrm rot="16200000">
            <a:off x="8124912" y="3792458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434853B-FC0D-9CD0-3C65-8616160696FD}"/>
              </a:ext>
            </a:extLst>
          </p:cNvPr>
          <p:cNvSpPr/>
          <p:nvPr/>
        </p:nvSpPr>
        <p:spPr>
          <a:xfrm rot="16200000">
            <a:off x="8124913" y="4317841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9004DB2-73C7-CFE2-B86B-B384DD5D6800}"/>
              </a:ext>
            </a:extLst>
          </p:cNvPr>
          <p:cNvSpPr/>
          <p:nvPr/>
        </p:nvSpPr>
        <p:spPr>
          <a:xfrm rot="16200000">
            <a:off x="8132536" y="6067028"/>
            <a:ext cx="422751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4C4FA-1023-9549-2DF2-93ABC0F1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68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Element 5:  Accounting and fiscal reporting systems, collections, budget, and internal controls over expenditures and financial reporting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69C52D-F65D-EC05-0B88-5E67AF4EDC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058695"/>
              </p:ext>
            </p:extLst>
          </p:nvPr>
        </p:nvGraphicFramePr>
        <p:xfrm>
          <a:off x="838200" y="1744653"/>
          <a:ext cx="10210800" cy="4884750"/>
        </p:xfrm>
        <a:graphic>
          <a:graphicData uri="http://schemas.openxmlformats.org/drawingml/2006/table">
            <a:tbl>
              <a:tblPr/>
              <a:tblGrid>
                <a:gridCol w="2026920">
                  <a:extLst>
                    <a:ext uri="{9D8B030D-6E8A-4147-A177-3AD203B41FA5}">
                      <a16:colId xmlns:a16="http://schemas.microsoft.com/office/drawing/2014/main" val="4029798922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427594589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516490936"/>
                    </a:ext>
                  </a:extLst>
                </a:gridCol>
                <a:gridCol w="1302522">
                  <a:extLst>
                    <a:ext uri="{9D8B030D-6E8A-4147-A177-3AD203B41FA5}">
                      <a16:colId xmlns:a16="http://schemas.microsoft.com/office/drawing/2014/main" val="1080922784"/>
                    </a:ext>
                  </a:extLst>
                </a:gridCol>
                <a:gridCol w="1989318">
                  <a:extLst>
                    <a:ext uri="{9D8B030D-6E8A-4147-A177-3AD203B41FA5}">
                      <a16:colId xmlns:a16="http://schemas.microsoft.com/office/drawing/2014/main" val="2269217429"/>
                    </a:ext>
                  </a:extLst>
                </a:gridCol>
              </a:tblGrid>
              <a:tr h="287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742153"/>
                  </a:ext>
                </a:extLst>
              </a:tr>
              <a:tr h="862015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and revise internal budgetary controls and provide a quarterly budget to actual report to the Board of Regents.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list of budgeted positions reconciled to departmental budgets monthly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374264"/>
                  </a:ext>
                </a:extLst>
              </a:tr>
              <a:tr h="86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budget to actual reports for E&amp;G, Auxiliaries, Land Grant Match, and Asset Preservation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129401"/>
                  </a:ext>
                </a:extLst>
              </a:tr>
              <a:tr h="86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projection prepared monthly for E&amp;G, Auxiliaries, Land Grant Match, and Asset Preservation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919743"/>
                  </a:ext>
                </a:extLst>
              </a:tr>
              <a:tr h="574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 of all contracts to determine institutional need.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873702"/>
                  </a:ext>
                </a:extLst>
              </a:tr>
              <a:tr h="1436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Budget Variance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Annually at the close of the fiscal 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86071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B4F6F-78A6-F68C-9ADF-A395C5C0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97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-61277"/>
            <a:ext cx="11544301" cy="1325563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406188-B1A1-098D-FD7C-C663E05A5A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0059" y="1538288"/>
          <a:ext cx="11277602" cy="5178658"/>
        </p:xfrm>
        <a:graphic>
          <a:graphicData uri="http://schemas.openxmlformats.org/drawingml/2006/table">
            <a:tbl>
              <a:tblPr/>
              <a:tblGrid>
                <a:gridCol w="3041336">
                  <a:extLst>
                    <a:ext uri="{9D8B030D-6E8A-4147-A177-3AD203B41FA5}">
                      <a16:colId xmlns:a16="http://schemas.microsoft.com/office/drawing/2014/main" val="969248547"/>
                    </a:ext>
                  </a:extLst>
                </a:gridCol>
                <a:gridCol w="2916180">
                  <a:extLst>
                    <a:ext uri="{9D8B030D-6E8A-4147-A177-3AD203B41FA5}">
                      <a16:colId xmlns:a16="http://schemas.microsoft.com/office/drawing/2014/main" val="3003832181"/>
                    </a:ext>
                  </a:extLst>
                </a:gridCol>
                <a:gridCol w="2615096">
                  <a:extLst>
                    <a:ext uri="{9D8B030D-6E8A-4147-A177-3AD203B41FA5}">
                      <a16:colId xmlns:a16="http://schemas.microsoft.com/office/drawing/2014/main" val="2395178689"/>
                    </a:ext>
                  </a:extLst>
                </a:gridCol>
                <a:gridCol w="1732501">
                  <a:extLst>
                    <a:ext uri="{9D8B030D-6E8A-4147-A177-3AD203B41FA5}">
                      <a16:colId xmlns:a16="http://schemas.microsoft.com/office/drawing/2014/main" val="3976717619"/>
                    </a:ext>
                  </a:extLst>
                </a:gridCol>
                <a:gridCol w="972489">
                  <a:extLst>
                    <a:ext uri="{9D8B030D-6E8A-4147-A177-3AD203B41FA5}">
                      <a16:colId xmlns:a16="http://schemas.microsoft.com/office/drawing/2014/main" val="2089388933"/>
                    </a:ext>
                  </a:extLst>
                </a:gridCol>
              </a:tblGrid>
              <a:tr h="324898">
                <a:tc rowSpan="19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the accounting and reporting system, as well as internal controls over financial reporting, and provide quarterly GAAP statements and other financial information to the Board of Regents.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 RFP and award a contract for accounting services to assist in the addressing ongoing accounting issues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Dec-22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908994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Clearing accounts reconciled within 7 days of end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359332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 accounts reconciled within 7 days of end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938143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closing entries posted within 7 days of end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49327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 closed by the 10th day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325655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Credit card account reconciliations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915640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 and update Business Procedures Manual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242864"/>
                  </a:ext>
                </a:extLst>
              </a:tr>
              <a:tr h="324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Statement of Revenues, Expenses and Changes in Net Position by 10th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974639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Statement of Net Position by 10th of each month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582306"/>
                  </a:ext>
                </a:extLst>
              </a:tr>
              <a:tr h="108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Financial Statement Analysis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223917"/>
                  </a:ext>
                </a:extLst>
              </a:tr>
              <a:tr h="433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00181"/>
                  </a:ext>
                </a:extLst>
              </a:tr>
              <a:tr h="324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48343"/>
                  </a:ext>
                </a:extLst>
              </a:tr>
              <a:tr h="324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519344"/>
                  </a:ext>
                </a:extLst>
              </a:tr>
              <a:tr h="541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019235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932974"/>
                  </a:ext>
                </a:extLst>
              </a:tr>
              <a:tr h="108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5788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397429"/>
                  </a:ext>
                </a:extLst>
              </a:tr>
              <a:tr h="216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8673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Jan-23</a:t>
                      </a:r>
                    </a:p>
                  </a:txBody>
                  <a:tcPr marL="2763" marR="2763" marT="2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9993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BEC1C6-F869-6610-036C-653CCE89E02C}"/>
              </a:ext>
            </a:extLst>
          </p:cNvPr>
          <p:cNvGraphicFramePr>
            <a:graphicFrameLocks noGrp="1"/>
          </p:cNvGraphicFramePr>
          <p:nvPr/>
        </p:nvGraphicFramePr>
        <p:xfrm>
          <a:off x="480060" y="921624"/>
          <a:ext cx="11277601" cy="616664"/>
        </p:xfrm>
        <a:graphic>
          <a:graphicData uri="http://schemas.openxmlformats.org/drawingml/2006/table">
            <a:tbl>
              <a:tblPr/>
              <a:tblGrid>
                <a:gridCol w="3070860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2545080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98221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3841B8-C396-8542-EADC-F0E4FB6F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2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25"/>
            <a:ext cx="11353800" cy="1325563"/>
          </a:xfrm>
        </p:spPr>
        <p:txBody>
          <a:bodyPr>
            <a:norm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9AB8D1-53E6-495F-603B-691DEC1D65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2060123"/>
          <a:ext cx="11163302" cy="4399539"/>
        </p:xfrm>
        <a:graphic>
          <a:graphicData uri="http://schemas.openxmlformats.org/drawingml/2006/table">
            <a:tbl>
              <a:tblPr/>
              <a:tblGrid>
                <a:gridCol w="2956561">
                  <a:extLst>
                    <a:ext uri="{9D8B030D-6E8A-4147-A177-3AD203B41FA5}">
                      <a16:colId xmlns:a16="http://schemas.microsoft.com/office/drawing/2014/main" val="3176159238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2235754738"/>
                    </a:ext>
                  </a:extLst>
                </a:gridCol>
                <a:gridCol w="2484120">
                  <a:extLst>
                    <a:ext uri="{9D8B030D-6E8A-4147-A177-3AD203B41FA5}">
                      <a16:colId xmlns:a16="http://schemas.microsoft.com/office/drawing/2014/main" val="17442960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85136836"/>
                    </a:ext>
                  </a:extLst>
                </a:gridCol>
                <a:gridCol w="982981">
                  <a:extLst>
                    <a:ext uri="{9D8B030D-6E8A-4147-A177-3AD203B41FA5}">
                      <a16:colId xmlns:a16="http://schemas.microsoft.com/office/drawing/2014/main" val="2563244203"/>
                    </a:ext>
                  </a:extLst>
                </a:gridCol>
              </a:tblGrid>
              <a:tr h="10395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Outsource or co‐source the internal audit function and reinstate the externally managed tip line.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Adopt audit plan for internal audit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5546" marR="5546" marT="55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Dec-22</a:t>
                      </a:r>
                    </a:p>
                  </a:txBody>
                  <a:tcPr marL="5546" marR="5546" marT="55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065798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Award contract for internal auditing services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Nov-22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509558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Reinstitute external tip line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Nov-22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916397"/>
                  </a:ext>
                </a:extLst>
              </a:tr>
              <a:tr h="443275"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 a formal endowment management framework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endowment agreements and execute new agreements where needed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646822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 accounting for prior withdrawals in 2019 and 2020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236112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 accounting structure in Banner for endowment accounts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706948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 endowment reporting on FY 2021 and FY 2022 financial statements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026801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and update endowment investment policy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459384"/>
                  </a:ext>
                </a:extLst>
              </a:tr>
              <a:tr h="44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Conduct a review of endowment manager performance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780883"/>
                  </a:ext>
                </a:extLst>
              </a:tr>
              <a:tr h="664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on Fundraising Efficiency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546" marR="5546" marT="5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27354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B94C6-014F-D265-3DCF-D8B4D03DA4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2836"/>
          <a:ext cx="11163302" cy="616664"/>
        </p:xfrm>
        <a:graphic>
          <a:graphicData uri="http://schemas.openxmlformats.org/drawingml/2006/table">
            <a:tbl>
              <a:tblPr/>
              <a:tblGrid>
                <a:gridCol w="3039737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866253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49923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88104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63478-808B-997A-F0AE-119D780D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02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25"/>
            <a:ext cx="11353800" cy="1325563"/>
          </a:xfrm>
        </p:spPr>
        <p:txBody>
          <a:bodyPr>
            <a:norm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B94C6-014F-D265-3DCF-D8B4D03DA4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2836"/>
          <a:ext cx="11163302" cy="616664"/>
        </p:xfrm>
        <a:graphic>
          <a:graphicData uri="http://schemas.openxmlformats.org/drawingml/2006/table">
            <a:tbl>
              <a:tblPr/>
              <a:tblGrid>
                <a:gridCol w="3039737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866253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49923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88104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13CA1F6-CFC2-FD7D-9421-F79F49E9DC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88631"/>
          <a:ext cx="11163302" cy="4351338"/>
        </p:xfrm>
        <a:graphic>
          <a:graphicData uri="http://schemas.openxmlformats.org/drawingml/2006/table">
            <a:tbl>
              <a:tblPr/>
              <a:tblGrid>
                <a:gridCol w="3002280">
                  <a:extLst>
                    <a:ext uri="{9D8B030D-6E8A-4147-A177-3AD203B41FA5}">
                      <a16:colId xmlns:a16="http://schemas.microsoft.com/office/drawing/2014/main" val="3725754571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169740919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149823804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1379179051"/>
                    </a:ext>
                  </a:extLst>
                </a:gridCol>
                <a:gridCol w="1028702">
                  <a:extLst>
                    <a:ext uri="{9D8B030D-6E8A-4147-A177-3AD203B41FA5}">
                      <a16:colId xmlns:a16="http://schemas.microsoft.com/office/drawing/2014/main" val="22185598"/>
                    </a:ext>
                  </a:extLst>
                </a:gridCol>
              </a:tblGrid>
              <a:tr h="530651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the collection of student accounts receivable, including implementation of a comprehensive Student Financial Responsibility Agreement and utilization of external collection agencies, including Kentucky’s Department of Revenue.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report of outstanding student balances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 and September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929837"/>
                  </a:ext>
                </a:extLst>
              </a:tr>
              <a:tr h="707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371786"/>
                  </a:ext>
                </a:extLst>
              </a:tr>
              <a:tr h="530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965878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report of collection activity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406978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Executed student financial responsibility agreement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434885"/>
                  </a:ext>
                </a:extLst>
              </a:tr>
              <a:tr h="176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collection policy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787943"/>
                  </a:ext>
                </a:extLst>
              </a:tr>
              <a:tr h="1768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a comprehensive review of expenses to ensure they are charged to the correct functional area and that costs are appropriately allocated to grants and auxiliary units.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chart of accounts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613555"/>
                  </a:ext>
                </a:extLst>
              </a:tr>
              <a:tr h="63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on account revisions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5153"/>
                  </a:ext>
                </a:extLst>
              </a:tr>
              <a:tr h="17688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Banner optimization project and ADP to Banner Transition.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 optimizations by module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945691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on necessary optimizations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874555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 transition from ADP to Banner payroll module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350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94A415-FEB7-7F63-EC34-8BADEDF7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99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25"/>
            <a:ext cx="11353800" cy="1325563"/>
          </a:xfrm>
        </p:spPr>
        <p:txBody>
          <a:bodyPr>
            <a:norm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B94C6-014F-D265-3DCF-D8B4D03DA4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2836"/>
          <a:ext cx="11163302" cy="616664"/>
        </p:xfrm>
        <a:graphic>
          <a:graphicData uri="http://schemas.openxmlformats.org/drawingml/2006/table">
            <a:tbl>
              <a:tblPr/>
              <a:tblGrid>
                <a:gridCol w="3039737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866253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49923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88104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83B9903-C24C-02FC-A9B3-379EA06E36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28825"/>
          <a:ext cx="11163304" cy="4351338"/>
        </p:xfrm>
        <a:graphic>
          <a:graphicData uri="http://schemas.openxmlformats.org/drawingml/2006/table">
            <a:tbl>
              <a:tblPr/>
              <a:tblGrid>
                <a:gridCol w="3017520">
                  <a:extLst>
                    <a:ext uri="{9D8B030D-6E8A-4147-A177-3AD203B41FA5}">
                      <a16:colId xmlns:a16="http://schemas.microsoft.com/office/drawing/2014/main" val="543119462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val="3144651291"/>
                    </a:ext>
                  </a:extLst>
                </a:gridCol>
                <a:gridCol w="2484120">
                  <a:extLst>
                    <a:ext uri="{9D8B030D-6E8A-4147-A177-3AD203B41FA5}">
                      <a16:colId xmlns:a16="http://schemas.microsoft.com/office/drawing/2014/main" val="1906428313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3559853929"/>
                    </a:ext>
                  </a:extLst>
                </a:gridCol>
                <a:gridCol w="982984">
                  <a:extLst>
                    <a:ext uri="{9D8B030D-6E8A-4147-A177-3AD203B41FA5}">
                      <a16:colId xmlns:a16="http://schemas.microsoft.com/office/drawing/2014/main" val="3748654190"/>
                    </a:ext>
                  </a:extLst>
                </a:gridCol>
              </a:tblGrid>
              <a:tr h="112951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 a long‐range planning process to support the strategic and capital investment decision‐making process.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 for custodial, grounds, and facilities management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Nov-22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651475"/>
                  </a:ext>
                </a:extLst>
              </a:tr>
              <a:tr h="188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Deferred Maintenance Schedule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163114"/>
                  </a:ext>
                </a:extLst>
              </a:tr>
              <a:tr h="376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Preservation Funding Allocation Program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64646"/>
                  </a:ext>
                </a:extLst>
              </a:tr>
              <a:tr h="56476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 an enterprise risk management process to identify, evaluate, and mitigate key risks facing the institution and higher education industry, including strategic 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Create BOR committee for enterprise risk management or assign to existing committee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Jan-24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376977"/>
                  </a:ext>
                </a:extLst>
              </a:tr>
              <a:tr h="30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Mar-24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30809"/>
                  </a:ext>
                </a:extLst>
              </a:tr>
              <a:tr h="18825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appropriate policies and procedures governing the key functions of treasury management including cash management, operating investment management, debt management, and internal loans.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cash flow projection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862124"/>
                  </a:ext>
                </a:extLst>
              </a:tr>
              <a:tr h="849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and Treasury management procedures manual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949024"/>
                  </a:ext>
                </a:extLst>
              </a:tr>
              <a:tr h="753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 quarterly reporting to the Board of Regents on the President's travel, entertainment, and discretionary expenses.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Quarterly report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Jan-23</a:t>
                      </a:r>
                    </a:p>
                  </a:txBody>
                  <a:tcPr marL="5379" marR="5379" marT="5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33164"/>
                  </a:ext>
                </a:extLst>
              </a:tr>
            </a:tbl>
          </a:graphicData>
        </a:graphic>
      </p:graphicFrame>
      <p:pic>
        <p:nvPicPr>
          <p:cNvPr id="8" name="Content Placeholder 3" descr="Checkmark with solid fill">
            <a:extLst>
              <a:ext uri="{FF2B5EF4-FFF2-40B4-BE49-F238E27FC236}">
                <a16:creationId xmlns:a16="http://schemas.microsoft.com/office/drawing/2014/main" id="{B6CB87F0-0A8F-CFF3-51AA-450C64FD9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920" y="5894070"/>
            <a:ext cx="274320" cy="2743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9A240D-6877-4C69-A375-7061B202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94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25"/>
            <a:ext cx="11353800" cy="1325563"/>
          </a:xfrm>
        </p:spPr>
        <p:txBody>
          <a:bodyPr>
            <a:norm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B94C6-014F-D265-3DCF-D8B4D03DA4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2836"/>
          <a:ext cx="11163302" cy="616664"/>
        </p:xfrm>
        <a:graphic>
          <a:graphicData uri="http://schemas.openxmlformats.org/drawingml/2006/table">
            <a:tbl>
              <a:tblPr/>
              <a:tblGrid>
                <a:gridCol w="3039737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866253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2519285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49923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88104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13CA1F6-CFC2-FD7D-9421-F79F49E9DC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88631"/>
          <a:ext cx="11163302" cy="4351338"/>
        </p:xfrm>
        <a:graphic>
          <a:graphicData uri="http://schemas.openxmlformats.org/drawingml/2006/table">
            <a:tbl>
              <a:tblPr/>
              <a:tblGrid>
                <a:gridCol w="3002280">
                  <a:extLst>
                    <a:ext uri="{9D8B030D-6E8A-4147-A177-3AD203B41FA5}">
                      <a16:colId xmlns:a16="http://schemas.microsoft.com/office/drawing/2014/main" val="3725754571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val="169740919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149823804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1379179051"/>
                    </a:ext>
                  </a:extLst>
                </a:gridCol>
                <a:gridCol w="1028702">
                  <a:extLst>
                    <a:ext uri="{9D8B030D-6E8A-4147-A177-3AD203B41FA5}">
                      <a16:colId xmlns:a16="http://schemas.microsoft.com/office/drawing/2014/main" val="22185598"/>
                    </a:ext>
                  </a:extLst>
                </a:gridCol>
              </a:tblGrid>
              <a:tr h="530651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 the collection of student accounts receivable, including implementation of a comprehensive Student Financial Responsibility Agreement and utilization of external collection agencies, including Kentucky’s Department of Revenue.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report of outstanding student balances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 and September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929837"/>
                  </a:ext>
                </a:extLst>
              </a:tr>
              <a:tr h="707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371786"/>
                  </a:ext>
                </a:extLst>
              </a:tr>
              <a:tr h="530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965878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report of collection activity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406978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Executed student financial responsibility agreement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434885"/>
                  </a:ext>
                </a:extLst>
              </a:tr>
              <a:tr h="176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collection policy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787943"/>
                  </a:ext>
                </a:extLst>
              </a:tr>
              <a:tr h="1768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a comprehensive review of expenses to ensure they are charged to the correct functional area and that costs are appropriately allocated to grants and auxiliary units.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chart of accounts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613555"/>
                  </a:ext>
                </a:extLst>
              </a:tr>
              <a:tr h="63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on account revisions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5153"/>
                  </a:ext>
                </a:extLst>
              </a:tr>
              <a:tr h="17688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Banner optimization project and ADP to Banner Transition.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 optimizations by module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945691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on necessary optimizations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874555"/>
                  </a:ext>
                </a:extLst>
              </a:tr>
              <a:tr h="353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 transition from ADP to Banner payroll module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054" marR="5054" marT="50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350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D6382-6E86-CB97-A7D3-CFB213C4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03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85DA-6567-C3DF-0EE5-2A968DE7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25"/>
            <a:ext cx="11353800" cy="1325563"/>
          </a:xfrm>
        </p:spPr>
        <p:txBody>
          <a:bodyPr>
            <a:norm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Element 5:  Accounting and fiscal reporting systems, collections, budget, and internal controls over expenditures and financial reporting (continued)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FB94C6-014F-D265-3DCF-D8B4D03DA41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12836"/>
          <a:ext cx="11163302" cy="616664"/>
        </p:xfrm>
        <a:graphic>
          <a:graphicData uri="http://schemas.openxmlformats.org/drawingml/2006/table">
            <a:tbl>
              <a:tblPr/>
              <a:tblGrid>
                <a:gridCol w="3039737">
                  <a:extLst>
                    <a:ext uri="{9D8B030D-6E8A-4147-A177-3AD203B41FA5}">
                      <a16:colId xmlns:a16="http://schemas.microsoft.com/office/drawing/2014/main" val="137716548"/>
                    </a:ext>
                  </a:extLst>
                </a:gridCol>
                <a:gridCol w="2141863">
                  <a:extLst>
                    <a:ext uri="{9D8B030D-6E8A-4147-A177-3AD203B41FA5}">
                      <a16:colId xmlns:a16="http://schemas.microsoft.com/office/drawing/2014/main" val="3246193639"/>
                    </a:ext>
                  </a:extLst>
                </a:gridCol>
                <a:gridCol w="3243675">
                  <a:extLst>
                    <a:ext uri="{9D8B030D-6E8A-4147-A177-3AD203B41FA5}">
                      <a16:colId xmlns:a16="http://schemas.microsoft.com/office/drawing/2014/main" val="972988708"/>
                    </a:ext>
                  </a:extLst>
                </a:gridCol>
                <a:gridCol w="1749923">
                  <a:extLst>
                    <a:ext uri="{9D8B030D-6E8A-4147-A177-3AD203B41FA5}">
                      <a16:colId xmlns:a16="http://schemas.microsoft.com/office/drawing/2014/main" val="2347843577"/>
                    </a:ext>
                  </a:extLst>
                </a:gridCol>
                <a:gridCol w="988104">
                  <a:extLst>
                    <a:ext uri="{9D8B030D-6E8A-4147-A177-3AD203B41FA5}">
                      <a16:colId xmlns:a16="http://schemas.microsoft.com/office/drawing/2014/main" val="4168800924"/>
                    </a:ext>
                  </a:extLst>
                </a:gridCol>
              </a:tblGrid>
              <a:tr h="61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1498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B1F3537-632E-D745-B17F-C93D75BF8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844208"/>
              </p:ext>
            </p:extLst>
          </p:nvPr>
        </p:nvGraphicFramePr>
        <p:xfrm>
          <a:off x="838200" y="1988275"/>
          <a:ext cx="11163302" cy="4353063"/>
        </p:xfrm>
        <a:graphic>
          <a:graphicData uri="http://schemas.openxmlformats.org/drawingml/2006/table">
            <a:tbl>
              <a:tblPr/>
              <a:tblGrid>
                <a:gridCol w="3032760">
                  <a:extLst>
                    <a:ext uri="{9D8B030D-6E8A-4147-A177-3AD203B41FA5}">
                      <a16:colId xmlns:a16="http://schemas.microsoft.com/office/drawing/2014/main" val="2903806290"/>
                    </a:ext>
                  </a:extLst>
                </a:gridCol>
                <a:gridCol w="2103239">
                  <a:extLst>
                    <a:ext uri="{9D8B030D-6E8A-4147-A177-3AD203B41FA5}">
                      <a16:colId xmlns:a16="http://schemas.microsoft.com/office/drawing/2014/main" val="2954953258"/>
                    </a:ext>
                  </a:extLst>
                </a:gridCol>
                <a:gridCol w="3276481">
                  <a:extLst>
                    <a:ext uri="{9D8B030D-6E8A-4147-A177-3AD203B41FA5}">
                      <a16:colId xmlns:a16="http://schemas.microsoft.com/office/drawing/2014/main" val="154916371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752210798"/>
                    </a:ext>
                  </a:extLst>
                </a:gridCol>
                <a:gridCol w="982982">
                  <a:extLst>
                    <a:ext uri="{9D8B030D-6E8A-4147-A177-3AD203B41FA5}">
                      <a16:colId xmlns:a16="http://schemas.microsoft.com/office/drawing/2014/main" val="146319296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software audit to identify if all purchased and licensed software is necessary and being used effectively.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Finance and Administration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517363"/>
                  </a:ext>
                </a:extLst>
              </a:tr>
              <a:tr h="5972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 NACUBO FARM as a guiding document for all business procedures.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Revised business procedures document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354477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endowment performance and develop related management metrics.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613553"/>
                  </a:ext>
                </a:extLst>
              </a:tr>
              <a:tr h="119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professional organizations that provide resources to assist the university with planning and evaluation of effectiveness (CUPA, NACUBO, etc) and secure membership.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960271"/>
                  </a:ext>
                </a:extLst>
              </a:tr>
              <a:tr h="3697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Encourage attendance at CBMI for Finance staff.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of attendance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82823"/>
                  </a:ext>
                </a:extLst>
              </a:tr>
              <a:tr h="5972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campus master plan and a 3‐ and 5‐year capital project plan focused on asset preservation.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 Master Plan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Dec-23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887374"/>
                  </a:ext>
                </a:extLst>
              </a:tr>
              <a:tr h="5972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all established Centers (Atwood, CREED, etc.) for cost/benefit.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and Administration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Jun-24</a:t>
                      </a:r>
                    </a:p>
                  </a:txBody>
                  <a:tcPr marL="5688" marR="5688" marT="5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39180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BA8DF-4C75-E486-7A44-24580FD0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66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Element 6: Student success and enrollment management strategies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B622DA2-043E-2848-96D3-C55FFD612B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3512" y="1825625"/>
          <a:ext cx="10182168" cy="4351338"/>
        </p:xfrm>
        <a:graphic>
          <a:graphicData uri="http://schemas.openxmlformats.org/drawingml/2006/table">
            <a:tbl>
              <a:tblPr/>
              <a:tblGrid>
                <a:gridCol w="3817442">
                  <a:extLst>
                    <a:ext uri="{9D8B030D-6E8A-4147-A177-3AD203B41FA5}">
                      <a16:colId xmlns:a16="http://schemas.microsoft.com/office/drawing/2014/main" val="2926163316"/>
                    </a:ext>
                  </a:extLst>
                </a:gridCol>
                <a:gridCol w="2767878">
                  <a:extLst>
                    <a:ext uri="{9D8B030D-6E8A-4147-A177-3AD203B41FA5}">
                      <a16:colId xmlns:a16="http://schemas.microsoft.com/office/drawing/2014/main" val="2413602136"/>
                    </a:ext>
                  </a:extLst>
                </a:gridCol>
                <a:gridCol w="1281769">
                  <a:extLst>
                    <a:ext uri="{9D8B030D-6E8A-4147-A177-3AD203B41FA5}">
                      <a16:colId xmlns:a16="http://schemas.microsoft.com/office/drawing/2014/main" val="1824441124"/>
                    </a:ext>
                  </a:extLst>
                </a:gridCol>
                <a:gridCol w="1079751">
                  <a:extLst>
                    <a:ext uri="{9D8B030D-6E8A-4147-A177-3AD203B41FA5}">
                      <a16:colId xmlns:a16="http://schemas.microsoft.com/office/drawing/2014/main" val="768513046"/>
                    </a:ext>
                  </a:extLst>
                </a:gridCol>
                <a:gridCol w="1235328">
                  <a:extLst>
                    <a:ext uri="{9D8B030D-6E8A-4147-A177-3AD203B41FA5}">
                      <a16:colId xmlns:a16="http://schemas.microsoft.com/office/drawing/2014/main" val="3287450812"/>
                    </a:ext>
                  </a:extLst>
                </a:gridCol>
              </a:tblGrid>
              <a:tr h="4485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  <a:b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168078"/>
                  </a:ext>
                </a:extLst>
              </a:tr>
              <a:tr h="9356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Review the current reporting and organizational structure across student success and enrollment management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updated organizational chart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Engagement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64470"/>
                  </a:ext>
                </a:extLst>
              </a:tr>
              <a:tr h="1256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the assistance of a private consultant, develop a student success model supporting the profile of KSU admits from enrollment through completion rooted in evidence‐based best practices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Issuance of RFP and award of contract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Student Engagement</a:t>
                      </a:r>
                      <a:endPara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152694"/>
                  </a:ext>
                </a:extLst>
              </a:tr>
              <a:tr h="608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Redesign first‐year experience course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Implementation and Training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Student Engagement</a:t>
                      </a:r>
                      <a:endPara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43647"/>
                  </a:ext>
                </a:extLst>
              </a:tr>
              <a:tr h="5447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and improve processes around opening of term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Implementation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Student Engagement</a:t>
                      </a:r>
                      <a:endPara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71566"/>
                  </a:ext>
                </a:extLst>
              </a:tr>
              <a:tr h="557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Evaluate the athletics programming and structure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Student Engagement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328798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325BF577-0EA8-8FB9-25B4-222A17F0A799}"/>
              </a:ext>
            </a:extLst>
          </p:cNvPr>
          <p:cNvSpPr>
            <a:spLocks noChangeAspect="1"/>
          </p:cNvSpPr>
          <p:nvPr/>
        </p:nvSpPr>
        <p:spPr>
          <a:xfrm rot="16200000">
            <a:off x="8007657" y="5696915"/>
            <a:ext cx="365760" cy="3333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FDA4437-50A3-BB9E-A567-286537570A3D}"/>
              </a:ext>
            </a:extLst>
          </p:cNvPr>
          <p:cNvSpPr>
            <a:spLocks noChangeAspect="1"/>
          </p:cNvSpPr>
          <p:nvPr/>
        </p:nvSpPr>
        <p:spPr>
          <a:xfrm rot="16200000">
            <a:off x="7998109" y="5196217"/>
            <a:ext cx="365760" cy="3333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3" descr="Checkmark with solid fill">
            <a:extLst>
              <a:ext uri="{FF2B5EF4-FFF2-40B4-BE49-F238E27FC236}">
                <a16:creationId xmlns:a16="http://schemas.microsoft.com/office/drawing/2014/main" id="{AFCF6718-CC3F-A6D5-ED9F-217670873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3862" y="2581909"/>
            <a:ext cx="365760" cy="36576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389C147-EA65-C101-EAE4-D72533B472F8}"/>
              </a:ext>
            </a:extLst>
          </p:cNvPr>
          <p:cNvSpPr>
            <a:spLocks noChangeAspect="1"/>
          </p:cNvSpPr>
          <p:nvPr/>
        </p:nvSpPr>
        <p:spPr>
          <a:xfrm rot="16200000">
            <a:off x="8007657" y="4648846"/>
            <a:ext cx="365760" cy="3333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5A2F342-DD0C-887E-2417-7FD48CA94965}"/>
              </a:ext>
            </a:extLst>
          </p:cNvPr>
          <p:cNvSpPr>
            <a:spLocks noChangeAspect="1"/>
          </p:cNvSpPr>
          <p:nvPr/>
        </p:nvSpPr>
        <p:spPr>
          <a:xfrm rot="16200000">
            <a:off x="7998109" y="3629988"/>
            <a:ext cx="365760" cy="3333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8B44C-CFB3-E3DE-540A-86B5B3B0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A344-B13A-4BAB-A964-ED8B4548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365"/>
            <a:ext cx="10515600" cy="1010597"/>
          </a:xfrm>
        </p:spPr>
        <p:txBody>
          <a:bodyPr/>
          <a:lstStyle/>
          <a:p>
            <a:r>
              <a:rPr lang="en-US" dirty="0">
                <a:latin typeface="+mn-lt"/>
              </a:rPr>
              <a:t>Purpose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BD583D-8DCF-4E4D-A5D8-9BA7E71A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030" y="1370612"/>
            <a:ext cx="7748298" cy="391685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House Bill 250, subparagraph 2 of Section 1(g)</a:t>
            </a:r>
          </a:p>
          <a:p>
            <a:pPr lvl="1"/>
            <a:r>
              <a:rPr lang="en-US" sz="2000" dirty="0">
                <a:latin typeface="+mn-lt"/>
              </a:rPr>
              <a:t>Create a process to determine a high level of employee performance</a:t>
            </a:r>
          </a:p>
          <a:p>
            <a:pPr lvl="1"/>
            <a:r>
              <a:rPr lang="en-US" sz="2000" dirty="0">
                <a:latin typeface="+mn-lt"/>
              </a:rPr>
              <a:t>Shall be used to determine continued employment, promotion, salary increases, tenure, etc.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  <a:p>
            <a:r>
              <a:rPr lang="en-US" sz="2400" dirty="0">
                <a:latin typeface="+mn-lt"/>
              </a:rPr>
              <a:t>The university performance standards in the areas of teaching effectiveness, scholarship, university and community service, as well as compliance are the four key components.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605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Element 7: Student academic progress and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9BB0E1-DEB6-C743-6F86-B5C3963CB8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393223"/>
          <a:ext cx="10104118" cy="2468608"/>
        </p:xfrm>
        <a:graphic>
          <a:graphicData uri="http://schemas.openxmlformats.org/drawingml/2006/table">
            <a:tbl>
              <a:tblPr/>
              <a:tblGrid>
                <a:gridCol w="3864806">
                  <a:extLst>
                    <a:ext uri="{9D8B030D-6E8A-4147-A177-3AD203B41FA5}">
                      <a16:colId xmlns:a16="http://schemas.microsoft.com/office/drawing/2014/main" val="327886459"/>
                    </a:ext>
                  </a:extLst>
                </a:gridCol>
                <a:gridCol w="2605398">
                  <a:extLst>
                    <a:ext uri="{9D8B030D-6E8A-4147-A177-3AD203B41FA5}">
                      <a16:colId xmlns:a16="http://schemas.microsoft.com/office/drawing/2014/main" val="898165553"/>
                    </a:ext>
                  </a:extLst>
                </a:gridCol>
                <a:gridCol w="1091486">
                  <a:extLst>
                    <a:ext uri="{9D8B030D-6E8A-4147-A177-3AD203B41FA5}">
                      <a16:colId xmlns:a16="http://schemas.microsoft.com/office/drawing/2014/main" val="2851659825"/>
                    </a:ext>
                  </a:extLst>
                </a:gridCol>
                <a:gridCol w="1314506">
                  <a:extLst>
                    <a:ext uri="{9D8B030D-6E8A-4147-A177-3AD203B41FA5}">
                      <a16:colId xmlns:a16="http://schemas.microsoft.com/office/drawing/2014/main" val="1428019555"/>
                    </a:ext>
                  </a:extLst>
                </a:gridCol>
                <a:gridCol w="1227922">
                  <a:extLst>
                    <a:ext uri="{9D8B030D-6E8A-4147-A177-3AD203B41FA5}">
                      <a16:colId xmlns:a16="http://schemas.microsoft.com/office/drawing/2014/main" val="1899592237"/>
                    </a:ext>
                  </a:extLst>
                </a:gridCol>
              </a:tblGrid>
              <a:tr h="517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593724"/>
                  </a:ext>
                </a:extLst>
              </a:tr>
              <a:tr h="776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 a system to manage institution‐wide and program/departmental student cohorts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Implementation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Engagement and Academic Affairs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74036"/>
                  </a:ext>
                </a:extLst>
              </a:tr>
              <a:tr h="776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 a predictive analytics model to develop a student recruitment profile and early warning system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Implementation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Student Engagement and Academic Affairs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193289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8ABEE9C-3B71-963C-0CC1-F896C09F1E3F}"/>
              </a:ext>
            </a:extLst>
          </p:cNvPr>
          <p:cNvSpPr/>
          <p:nvPr/>
        </p:nvSpPr>
        <p:spPr>
          <a:xfrm>
            <a:off x="7631432" y="3154680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A4D5F72-DD74-7F6B-3CEE-7DBD66F79621}"/>
              </a:ext>
            </a:extLst>
          </p:cNvPr>
          <p:cNvSpPr/>
          <p:nvPr/>
        </p:nvSpPr>
        <p:spPr>
          <a:xfrm>
            <a:off x="7631432" y="4131535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B6E95-F1A6-03B9-8968-B0438440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38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966-E4F0-A997-F4E3-F92BD0A4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Element 8:  Development of online offerings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2987E10-E214-D736-EEE9-7E910F1585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565110"/>
          <a:ext cx="10378441" cy="2872368"/>
        </p:xfrm>
        <a:graphic>
          <a:graphicData uri="http://schemas.openxmlformats.org/drawingml/2006/table">
            <a:tbl>
              <a:tblPr/>
              <a:tblGrid>
                <a:gridCol w="2803099">
                  <a:extLst>
                    <a:ext uri="{9D8B030D-6E8A-4147-A177-3AD203B41FA5}">
                      <a16:colId xmlns:a16="http://schemas.microsoft.com/office/drawing/2014/main" val="1074203448"/>
                    </a:ext>
                  </a:extLst>
                </a:gridCol>
                <a:gridCol w="3224832">
                  <a:extLst>
                    <a:ext uri="{9D8B030D-6E8A-4147-A177-3AD203B41FA5}">
                      <a16:colId xmlns:a16="http://schemas.microsoft.com/office/drawing/2014/main" val="1017374771"/>
                    </a:ext>
                  </a:extLst>
                </a:gridCol>
                <a:gridCol w="1483993">
                  <a:extLst>
                    <a:ext uri="{9D8B030D-6E8A-4147-A177-3AD203B41FA5}">
                      <a16:colId xmlns:a16="http://schemas.microsoft.com/office/drawing/2014/main" val="1318695486"/>
                    </a:ext>
                  </a:extLst>
                </a:gridCol>
                <a:gridCol w="1483993">
                  <a:extLst>
                    <a:ext uri="{9D8B030D-6E8A-4147-A177-3AD203B41FA5}">
                      <a16:colId xmlns:a16="http://schemas.microsoft.com/office/drawing/2014/main" val="3441707544"/>
                    </a:ext>
                  </a:extLst>
                </a:gridCol>
                <a:gridCol w="1382524">
                  <a:extLst>
                    <a:ext uri="{9D8B030D-6E8A-4147-A177-3AD203B41FA5}">
                      <a16:colId xmlns:a16="http://schemas.microsoft.com/office/drawing/2014/main" val="2927133332"/>
                    </a:ext>
                  </a:extLst>
                </a:gridCol>
              </a:tblGrid>
              <a:tr h="574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Assigned 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Completion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72438"/>
                  </a:ext>
                </a:extLst>
              </a:tr>
              <a:tr h="8617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Identify a partner to provide online programs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 RFP and contract award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Academic Affairs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894741"/>
                  </a:ext>
                </a:extLst>
              </a:tr>
              <a:tr h="14361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Utilize Gray Associates PES+ Market system to identify high demand online programs to implement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Summative report and proposal development 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Affairs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24894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326076AC-98EB-678F-F5BD-21A89569C4F8}"/>
              </a:ext>
            </a:extLst>
          </p:cNvPr>
          <p:cNvSpPr/>
          <p:nvPr/>
        </p:nvSpPr>
        <p:spPr>
          <a:xfrm rot="16200000">
            <a:off x="7280912" y="4404360"/>
            <a:ext cx="601980" cy="5486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532F98C-939C-AB20-1D86-95C583764322}"/>
              </a:ext>
            </a:extLst>
          </p:cNvPr>
          <p:cNvSpPr/>
          <p:nvPr/>
        </p:nvSpPr>
        <p:spPr>
          <a:xfrm>
            <a:off x="7307581" y="3391838"/>
            <a:ext cx="601980" cy="54864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C9F15-D75E-0503-B164-E9B5C16F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CD2-90BC-4AE7-8705-B03268C05C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36E53-08C3-85C6-4DF1-79D90F33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Annual Performance Evaluation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E4159-ED5F-10AD-36FC-BFC618854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969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Four areas within the evaluation process</a:t>
            </a:r>
          </a:p>
          <a:p>
            <a:pPr lvl="1"/>
            <a:r>
              <a:rPr lang="en-US" sz="1800" dirty="0">
                <a:latin typeface="+mn-lt"/>
              </a:rPr>
              <a:t>Teaching Effectiveness</a:t>
            </a:r>
          </a:p>
          <a:p>
            <a:pPr lvl="1"/>
            <a:r>
              <a:rPr lang="en-US" sz="1800" dirty="0">
                <a:latin typeface="+mn-lt"/>
              </a:rPr>
              <a:t>Scholarship and Research</a:t>
            </a:r>
          </a:p>
          <a:p>
            <a:pPr lvl="2"/>
            <a:r>
              <a:rPr lang="en-US" sz="1600" dirty="0">
                <a:latin typeface="+mn-lt"/>
              </a:rPr>
              <a:t>Professional Development</a:t>
            </a:r>
          </a:p>
          <a:p>
            <a:pPr lvl="1"/>
            <a:r>
              <a:rPr lang="en-US" sz="1800" dirty="0">
                <a:latin typeface="+mn-lt"/>
              </a:rPr>
              <a:t>University and Community Service</a:t>
            </a:r>
          </a:p>
          <a:p>
            <a:pPr lvl="1"/>
            <a:r>
              <a:rPr lang="en-US" sz="1800" dirty="0">
                <a:latin typeface="+mn-lt"/>
              </a:rPr>
              <a:t>Compliance (contractual obligations and expectations)</a:t>
            </a: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r>
              <a:rPr lang="en-US" sz="2000" dirty="0">
                <a:latin typeface="+mn-lt"/>
              </a:rPr>
              <a:t>Four Rating Categories</a:t>
            </a:r>
          </a:p>
          <a:p>
            <a:pPr lvl="1"/>
            <a:r>
              <a:rPr lang="en-US" sz="1800" dirty="0">
                <a:latin typeface="+mn-lt"/>
              </a:rPr>
              <a:t>Exceeds Expectations (3)</a:t>
            </a:r>
          </a:p>
          <a:p>
            <a:pPr lvl="1"/>
            <a:r>
              <a:rPr lang="en-US" sz="1800" dirty="0">
                <a:latin typeface="+mn-lt"/>
              </a:rPr>
              <a:t>Meets Expectation (2)</a:t>
            </a:r>
          </a:p>
          <a:p>
            <a:pPr lvl="1"/>
            <a:r>
              <a:rPr lang="en-US" sz="1800" dirty="0">
                <a:latin typeface="+mn-lt"/>
              </a:rPr>
              <a:t>Needs Improvement (1)</a:t>
            </a:r>
          </a:p>
          <a:p>
            <a:pPr lvl="1"/>
            <a:r>
              <a:rPr lang="en-US" sz="1800" dirty="0">
                <a:latin typeface="+mn-lt"/>
              </a:rPr>
              <a:t>Unsatisfactory (0)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523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47EE-87C3-CFD3-AA9A-A622747D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Implementation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FF188-D630-2BBA-FD5A-08A71862D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93" y="153137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1900" b="1" dirty="0">
                <a:latin typeface="+mn-lt"/>
              </a:rPr>
              <a:t>Fall 2022</a:t>
            </a:r>
          </a:p>
          <a:p>
            <a:pPr lvl="1"/>
            <a:r>
              <a:rPr lang="en-US" sz="1900" dirty="0">
                <a:latin typeface="+mn-lt"/>
              </a:rPr>
              <a:t>Training and Preparation</a:t>
            </a:r>
          </a:p>
          <a:p>
            <a:pPr lvl="1"/>
            <a:r>
              <a:rPr lang="en-US" sz="1900" dirty="0">
                <a:latin typeface="+mn-lt"/>
              </a:rPr>
              <a:t>Performance Evaluation Redesign (Performance Based Model)</a:t>
            </a:r>
          </a:p>
          <a:p>
            <a:r>
              <a:rPr lang="en-US" sz="1900" b="1" dirty="0">
                <a:latin typeface="+mn-lt"/>
              </a:rPr>
              <a:t>January 2023</a:t>
            </a:r>
          </a:p>
          <a:p>
            <a:pPr lvl="1"/>
            <a:r>
              <a:rPr lang="en-US" sz="1900" dirty="0">
                <a:latin typeface="+mn-lt"/>
              </a:rPr>
              <a:t>CPE Collaboration for KSU Board Approval</a:t>
            </a:r>
          </a:p>
          <a:p>
            <a:pPr lvl="1"/>
            <a:r>
              <a:rPr lang="en-US" sz="1900" dirty="0">
                <a:latin typeface="+mn-lt"/>
              </a:rPr>
              <a:t>KSU Board of Regents approved Faculty Annual Performance Evaluation Redesign</a:t>
            </a:r>
          </a:p>
          <a:p>
            <a:pPr lvl="1"/>
            <a:r>
              <a:rPr lang="en-US" sz="1900" dirty="0">
                <a:latin typeface="+mn-lt"/>
              </a:rPr>
              <a:t>KSU Faculty received a copy of the performance evaluation</a:t>
            </a:r>
          </a:p>
          <a:p>
            <a:pPr lvl="1"/>
            <a:r>
              <a:rPr lang="en-US" sz="1900" dirty="0">
                <a:latin typeface="+mn-lt"/>
              </a:rPr>
              <a:t>Faculty Senate Presentation</a:t>
            </a:r>
          </a:p>
          <a:p>
            <a:r>
              <a:rPr lang="en-US" sz="1900" b="1" dirty="0">
                <a:latin typeface="+mn-lt"/>
              </a:rPr>
              <a:t>February 2023 </a:t>
            </a:r>
          </a:p>
          <a:p>
            <a:pPr lvl="1"/>
            <a:r>
              <a:rPr lang="en-US" sz="1900" dirty="0">
                <a:latin typeface="+mn-lt"/>
              </a:rPr>
              <a:t>Interactive Digital Training Tool shared with all faculty (shared with CPE)</a:t>
            </a:r>
          </a:p>
          <a:p>
            <a:pPr lvl="1"/>
            <a:r>
              <a:rPr lang="en-US" sz="1900" dirty="0">
                <a:latin typeface="+mn-lt"/>
              </a:rPr>
              <a:t>Training sessions with the Faculty, Chairs, and Deans</a:t>
            </a:r>
          </a:p>
          <a:p>
            <a:pPr lvl="1"/>
            <a:r>
              <a:rPr lang="en-US" sz="1900" dirty="0">
                <a:latin typeface="+mn-lt"/>
              </a:rPr>
              <a:t>Annual performance evaluation system launched through Interfolio</a:t>
            </a:r>
          </a:p>
          <a:p>
            <a:pPr lvl="1"/>
            <a:r>
              <a:rPr lang="en-US" sz="1900" dirty="0">
                <a:latin typeface="+mn-lt"/>
              </a:rPr>
              <a:t>Implementation Timeline shared with CPE</a:t>
            </a:r>
          </a:p>
          <a:p>
            <a:r>
              <a:rPr lang="en-US" sz="1900" b="1" dirty="0">
                <a:latin typeface="+mn-lt"/>
              </a:rPr>
              <a:t>March 2023 </a:t>
            </a:r>
          </a:p>
          <a:p>
            <a:pPr lvl="1"/>
            <a:r>
              <a:rPr lang="en-US" sz="1900" dirty="0">
                <a:latin typeface="+mn-lt"/>
              </a:rPr>
              <a:t>The Chairs will submit evaluation findings and recommendations</a:t>
            </a:r>
          </a:p>
          <a:p>
            <a:pPr lvl="1"/>
            <a:r>
              <a:rPr lang="en-US" sz="1900" dirty="0">
                <a:latin typeface="+mn-lt"/>
              </a:rPr>
              <a:t>The secondary “Dean level” review</a:t>
            </a:r>
          </a:p>
          <a:p>
            <a:r>
              <a:rPr lang="en-US" sz="1900" b="1" dirty="0">
                <a:latin typeface="+mn-lt"/>
              </a:rPr>
              <a:t>April 2023</a:t>
            </a:r>
          </a:p>
          <a:p>
            <a:pPr lvl="1"/>
            <a:r>
              <a:rPr lang="en-US" sz="1900" dirty="0">
                <a:latin typeface="+mn-lt"/>
              </a:rPr>
              <a:t>Results of the evaluation initial findings</a:t>
            </a:r>
          </a:p>
          <a:p>
            <a:pPr lvl="1"/>
            <a:r>
              <a:rPr lang="en-US" sz="1900" dirty="0">
                <a:latin typeface="+mn-lt"/>
              </a:rPr>
              <a:t>Share initial findings with CPE</a:t>
            </a: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80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65F23-75D9-4499-90C8-B3E35DE87A2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3097" y="3848533"/>
            <a:ext cx="9906749" cy="117782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D6937"/>
                </a:solidFill>
                <a:latin typeface="Minion Pro" panose="02040503050306020203"/>
              </a:rPr>
              <a:t>Program Review Process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A90815-4AFA-4F63-BB7D-951B2D1F993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33097" y="5162039"/>
            <a:ext cx="9906748" cy="78123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Start, Stop, or Grow?</a:t>
            </a:r>
          </a:p>
          <a:p>
            <a:pPr marL="0" indent="0" algn="ctr">
              <a:buNone/>
            </a:pPr>
            <a:r>
              <a:rPr lang="en-US" dirty="0"/>
              <a:t>A Data – Informed Approach to Academic Program Evaluation and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02CEB-1C0F-2B60-2449-9544A729E796}"/>
              </a:ext>
            </a:extLst>
          </p:cNvPr>
          <p:cNvSpPr txBox="1"/>
          <p:nvPr/>
        </p:nvSpPr>
        <p:spPr>
          <a:xfrm>
            <a:off x="8972918" y="5840359"/>
            <a:ext cx="198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By Robert Gray Atkins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25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A344-B13A-4BAB-A964-ED8B4548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365"/>
            <a:ext cx="10515600" cy="1010597"/>
          </a:xfrm>
        </p:spPr>
        <p:txBody>
          <a:bodyPr/>
          <a:lstStyle/>
          <a:p>
            <a:r>
              <a:rPr lang="en-US" dirty="0">
                <a:latin typeface="+mn-lt"/>
              </a:rPr>
              <a:t>Purpose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BD583D-8DCF-4E4D-A5D8-9BA7E71A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030" y="1370612"/>
            <a:ext cx="7748298" cy="391685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+mn-lt"/>
              </a:rPr>
              <a:t>House Bill 250, subparagraph 2 of Section 2(d)</a:t>
            </a:r>
          </a:p>
          <a:p>
            <a:pPr lvl="1"/>
            <a:r>
              <a:rPr lang="en-US" sz="2000" dirty="0">
                <a:latin typeface="+mn-lt"/>
              </a:rPr>
              <a:t>CPE shall create a management improvement plan for Kentucky State University designed to assist with organization and financial stability that includes but not limited to…</a:t>
            </a:r>
          </a:p>
          <a:p>
            <a:pPr lvl="1"/>
            <a:r>
              <a:rPr lang="en-US" sz="2000" dirty="0">
                <a:latin typeface="+mn-lt"/>
              </a:rPr>
              <a:t>(2d) Academic program offerings, course offerings, and faculty productivity guidelines</a:t>
            </a:r>
          </a:p>
          <a:p>
            <a:pPr lvl="1"/>
            <a:endParaRPr lang="en-US" sz="2000" dirty="0">
              <a:latin typeface="+mn-lt"/>
            </a:endParaRPr>
          </a:p>
          <a:p>
            <a:r>
              <a:rPr lang="en-US" sz="2400" dirty="0">
                <a:latin typeface="+mn-lt"/>
              </a:rPr>
              <a:t>CPE and KSU’s Management Improvement Plan</a:t>
            </a:r>
          </a:p>
          <a:p>
            <a:pPr lvl="1"/>
            <a:r>
              <a:rPr lang="en-US" sz="2000" dirty="0">
                <a:latin typeface="+mn-lt"/>
              </a:rPr>
              <a:t>Evaluate the viability of all current academic programs</a:t>
            </a:r>
          </a:p>
          <a:p>
            <a:pPr lvl="1"/>
            <a:r>
              <a:rPr lang="en-US" sz="2000" dirty="0">
                <a:latin typeface="+mn-lt"/>
              </a:rPr>
              <a:t>Close low performing programs</a:t>
            </a:r>
          </a:p>
          <a:p>
            <a:pPr lvl="1"/>
            <a:r>
              <a:rPr lang="en-US" sz="2000" dirty="0">
                <a:latin typeface="+mn-lt"/>
              </a:rPr>
              <a:t>Ensure alignment of course program plans with CPE’s Academic Program Inventory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41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DDD4-1ABC-E105-68FF-346B143C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Program Review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97EC-9374-F1D3-810B-5AC7267EE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060"/>
            <a:ext cx="1005200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Fall 2022 – CPE Initial training overview, Grays &amp; Associates data system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January 2023 – CPE and KSU collaboration meeting to establish academic program review process and timeline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February 2023 – CPE and KSU collaboration meeting to set the academic program score card parameters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March 2023 – CPE and KSU Academic Leadership Team meeting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March 2023 – CPE will host KSU work session for academic program assessment</a:t>
            </a:r>
          </a:p>
        </p:txBody>
      </p:sp>
    </p:spTree>
    <p:extLst>
      <p:ext uri="{BB962C8B-B14F-4D97-AF65-F5344CB8AC3E}">
        <p14:creationId xmlns:p14="http://schemas.microsoft.com/office/powerpoint/2010/main" val="2334337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Template" id="{0533EDF5-FE59-224F-86DD-9117281C6F50}" vid="{0532CAB4-312B-2744-B85E-B23D8848F59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Template" id="{0533EDF5-FE59-224F-86DD-9117281C6F50}" vid="{0532CAB4-312B-2744-B85E-B23D8848F59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60f0b44-84b1-4e01-a7f5-8b8552de28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44D321B84DD1418837E5D9F8D3F86C" ma:contentTypeVersion="15" ma:contentTypeDescription="Create a new document." ma:contentTypeScope="" ma:versionID="603d27f77c6ed6bfc82a2122d3da09c4">
  <xsd:schema xmlns:xsd="http://www.w3.org/2001/XMLSchema" xmlns:xs="http://www.w3.org/2001/XMLSchema" xmlns:p="http://schemas.microsoft.com/office/2006/metadata/properties" xmlns:ns3="960f0b44-84b1-4e01-a7f5-8b8552de286e" xmlns:ns4="fd030e4b-15b7-4aa6-bbdd-400e95820d07" targetNamespace="http://schemas.microsoft.com/office/2006/metadata/properties" ma:root="true" ma:fieldsID="ea2be166b2ae87ad9d85e073e62fb9ed" ns3:_="" ns4:_="">
    <xsd:import namespace="960f0b44-84b1-4e01-a7f5-8b8552de286e"/>
    <xsd:import namespace="fd030e4b-15b7-4aa6-bbdd-400e95820d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f0b44-84b1-4e01-a7f5-8b8552de2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30e4b-15b7-4aa6-bbdd-400e95820d0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045DF7-F861-4251-8663-6C658A4B1B72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d030e4b-15b7-4aa6-bbdd-400e95820d07"/>
    <ds:schemaRef ds:uri="http://schemas.microsoft.com/office/infopath/2007/PartnerControls"/>
    <ds:schemaRef ds:uri="960f0b44-84b1-4e01-a7f5-8b8552de286e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5E44BD-9352-40BE-A6DA-6FFE9A28D2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30229B-E243-4D0B-82B5-F4F69E9773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0f0b44-84b1-4e01-a7f5-8b8552de286e"/>
    <ds:schemaRef ds:uri="fd030e4b-15b7-4aa6-bbdd-400e95820d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4018</Words>
  <Application>Microsoft Office PowerPoint</Application>
  <PresentationFormat>Widescreen</PresentationFormat>
  <Paragraphs>856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Adobe Garamond Pro</vt:lpstr>
      <vt:lpstr>Adobe Garamond Pro Bold</vt:lpstr>
      <vt:lpstr>Arial</vt:lpstr>
      <vt:lpstr>Arial Black</vt:lpstr>
      <vt:lpstr>Calibri</vt:lpstr>
      <vt:lpstr>Calibri Light</vt:lpstr>
      <vt:lpstr>Minion Pro</vt:lpstr>
      <vt:lpstr>Myriad</vt:lpstr>
      <vt:lpstr>Times New Roman</vt:lpstr>
      <vt:lpstr>Wingdings</vt:lpstr>
      <vt:lpstr>Office Theme</vt:lpstr>
      <vt:lpstr>2_Office Theme</vt:lpstr>
      <vt:lpstr>1_Office Theme</vt:lpstr>
      <vt:lpstr>3_Office Theme</vt:lpstr>
      <vt:lpstr>4_Office Theme</vt:lpstr>
      <vt:lpstr>    Kentucky State University Update Report Joint Budget Review Subcommittee on Education  10:00 AM March 9, 2023 Capitol Annex, Room 171</vt:lpstr>
      <vt:lpstr>Topics</vt:lpstr>
      <vt:lpstr>Faculty Evaluation Process</vt:lpstr>
      <vt:lpstr>Purpose</vt:lpstr>
      <vt:lpstr>Annual Performance Evaluation Components</vt:lpstr>
      <vt:lpstr>Implementation Timeline</vt:lpstr>
      <vt:lpstr>Program Review Process</vt:lpstr>
      <vt:lpstr>Purpose</vt:lpstr>
      <vt:lpstr>Program Review Timeline</vt:lpstr>
      <vt:lpstr>The Intended Future…</vt:lpstr>
      <vt:lpstr>Start, Stop, or Grow</vt:lpstr>
      <vt:lpstr>Financial Update</vt:lpstr>
      <vt:lpstr>                                             </vt:lpstr>
      <vt:lpstr>Spring 2023 Enrollment Update (exclude Dual Credit)</vt:lpstr>
      <vt:lpstr>Spring 2023 Undergraduate Enrollment by Geographic Location</vt:lpstr>
      <vt:lpstr>Spring 2023 Dual Credit Enrollment</vt:lpstr>
      <vt:lpstr>                                             </vt:lpstr>
      <vt:lpstr>PowerPoint Presentation</vt:lpstr>
      <vt:lpstr>Month Cash Flow Report (E&amp;G Funds)</vt:lpstr>
      <vt:lpstr>Days of Cash Report (E&amp;G Funds)</vt:lpstr>
      <vt:lpstr>Unfunded Requirements - Not in FY 2023 Budget</vt:lpstr>
      <vt:lpstr>                                       </vt:lpstr>
      <vt:lpstr>                                       </vt:lpstr>
      <vt:lpstr>                                       </vt:lpstr>
      <vt:lpstr>                                       </vt:lpstr>
      <vt:lpstr>                                       </vt:lpstr>
      <vt:lpstr>Management Improvement Plan Update</vt:lpstr>
      <vt:lpstr>Element 1: Review and Catalogue KSU Policies and Procedures for Efficiency and Compliance with State and Federal Law </vt:lpstr>
      <vt:lpstr>PowerPoint Presentation</vt:lpstr>
      <vt:lpstr>Element 3:  Mandatory board member training and development, including but not limited to financial oversight and effective committee structure</vt:lpstr>
      <vt:lpstr>Element 4:  Academic program offerings and faculty productivity guidelines</vt:lpstr>
      <vt:lpstr>Element 5:  Accounting and fiscal reporting systems, collections, budget, and internal controls over expenditures and financial reporting</vt:lpstr>
      <vt:lpstr>Element 5:  Accounting and fiscal reporting systems, collections, budget, and internal controls over expenditures and financial reporting (continued)</vt:lpstr>
      <vt:lpstr>Element 5:  Accounting and fiscal reporting systems, collections, budget, and internal controls over expenditures and financial reporting (continued)</vt:lpstr>
      <vt:lpstr>Element 5:  Accounting and fiscal reporting systems, collections, budget, and internal controls over expenditures and financial reporting (continued)</vt:lpstr>
      <vt:lpstr>Element 5:  Accounting and fiscal reporting systems, collections, budget, and internal controls over expenditures and financial reporting (continued)</vt:lpstr>
      <vt:lpstr>Element 5:  Accounting and fiscal reporting systems, collections, budget, and internal controls over expenditures and financial reporting (continued)</vt:lpstr>
      <vt:lpstr>Element 5:  Accounting and fiscal reporting systems, collections, budget, and internal controls over expenditures and financial reporting (continued)</vt:lpstr>
      <vt:lpstr>Element 6: Student success and enrollment management strategies</vt:lpstr>
      <vt:lpstr>Element 7: Student academic progress and results</vt:lpstr>
      <vt:lpstr>Element 8:  Development of online offerings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 Dailey</dc:creator>
  <cp:lastModifiedBy>Smith, Justin (LRC)</cp:lastModifiedBy>
  <cp:revision>33</cp:revision>
  <cp:lastPrinted>2023-02-27T21:59:25Z</cp:lastPrinted>
  <dcterms:created xsi:type="dcterms:W3CDTF">2021-07-13T12:51:26Z</dcterms:created>
  <dcterms:modified xsi:type="dcterms:W3CDTF">2023-02-28T19:07:38Z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24F15382-DE64-47C4-826F-C7C5728DC096</vt:lpwstr>
  </property>
  <property fmtid="{D5CDD505-2E9C-101B-9397-08002B2CF9AE}" pid="3" name="ArticulatePath">
    <vt:lpwstr>https://kystateu-my.sharepoint.com/personal/michael_dailey_kysu_edu/Documents/KSU PPT Teamplate</vt:lpwstr>
  </property>
  <property fmtid="{D5CDD505-2E9C-101B-9397-08002B2CF9AE}" pid="4" name="ContentTypeId">
    <vt:lpwstr>0x0101008244D321B84DD1418837E5D9F8D3F86C</vt:lpwstr>
  </property>
</Properties>
</file>