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278" r:id="rId6"/>
    <p:sldId id="280" r:id="rId7"/>
    <p:sldId id="258" r:id="rId8"/>
    <p:sldId id="409" r:id="rId9"/>
    <p:sldId id="402" r:id="rId10"/>
    <p:sldId id="259" r:id="rId11"/>
    <p:sldId id="407" r:id="rId12"/>
    <p:sldId id="324" r:id="rId13"/>
    <p:sldId id="348" r:id="rId14"/>
    <p:sldId id="346" r:id="rId15"/>
    <p:sldId id="260" r:id="rId16"/>
    <p:sldId id="264" r:id="rId17"/>
    <p:sldId id="403" r:id="rId18"/>
    <p:sldId id="265" r:id="rId19"/>
    <p:sldId id="266" r:id="rId20"/>
    <p:sldId id="268" r:id="rId21"/>
    <p:sldId id="408" r:id="rId22"/>
    <p:sldId id="349" r:id="rId2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798000682486405"/>
          <c:y val="0.17349348690224919"/>
          <c:w val="0.32993573897545653"/>
          <c:h val="0.6141143136473200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18-41DB-B196-5A77314FEB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18-41DB-B196-5A77314FEB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18-41DB-B196-5A77314FEB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18-41DB-B196-5A77314FEB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18-41DB-B196-5A77314FEB1B}"/>
              </c:ext>
            </c:extLst>
          </c:dPt>
          <c:dLbls>
            <c:dLbl>
              <c:idx val="0"/>
              <c:layout>
                <c:manualLayout>
                  <c:x val="-2.7616181878970244E-2"/>
                  <c:y val="-2.39967753809389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943773577951702"/>
                      <c:h val="0.19085170162748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18-41DB-B196-5A77314FEB1B}"/>
                </c:ext>
              </c:extLst>
            </c:dLbl>
            <c:dLbl>
              <c:idx val="1"/>
              <c:layout>
                <c:manualLayout>
                  <c:x val="3.8037471996040617E-3"/>
                  <c:y val="-2.9883194779770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462861024016932"/>
                      <c:h val="0.162460667369920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E18-41DB-B196-5A77314FEB1B}"/>
                </c:ext>
              </c:extLst>
            </c:dLbl>
            <c:dLbl>
              <c:idx val="2"/>
              <c:layout>
                <c:manualLayout>
                  <c:x val="3.5131431038522391E-2"/>
                  <c:y val="1.6398085612734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347041123370113"/>
                      <c:h val="0.17156964781248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E18-41DB-B196-5A77314FEB1B}"/>
                </c:ext>
              </c:extLst>
            </c:dLbl>
            <c:dLbl>
              <c:idx val="3"/>
              <c:layout>
                <c:manualLayout>
                  <c:x val="5.2649402549660826E-4"/>
                  <c:y val="2.44962243632851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18-41DB-B196-5A77314FEB1B}"/>
                </c:ext>
              </c:extLst>
            </c:dLbl>
            <c:dLbl>
              <c:idx val="4"/>
              <c:layout>
                <c:manualLayout>
                  <c:x val="-2.2303129862027028E-3"/>
                  <c:y val="3.08804511487459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954825105236978"/>
                      <c:h val="0.236593193490079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E18-41DB-B196-5A77314FE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MoSU!$I$28:$I$32</c:f>
              <c:strCache>
                <c:ptCount val="5"/>
                <c:pt idx="0">
                  <c:v>$8.0 Modernization/Renovation Cooper Hall</c:v>
                </c:pt>
                <c:pt idx="1">
                  <c:v>$0.5 
Life Safety/Other</c:v>
                </c:pt>
                <c:pt idx="2">
                  <c:v>$6.6 HVAC, Electrical and  Mechanical</c:v>
                </c:pt>
                <c:pt idx="3">
                  <c:v>$2.3 Roofs</c:v>
                </c:pt>
                <c:pt idx="4">
                  <c:v>$2.75 Upgrade Campus Communications System</c:v>
                </c:pt>
              </c:strCache>
            </c:strRef>
          </c:cat>
          <c:val>
            <c:numRef>
              <c:f>MoSU!$J$28:$J$32</c:f>
              <c:numCache>
                <c:formatCode>"$"#,##0_);[Red]\("$"#,##0\)</c:formatCode>
                <c:ptCount val="5"/>
                <c:pt idx="0">
                  <c:v>8000000</c:v>
                </c:pt>
                <c:pt idx="1">
                  <c:v>481040</c:v>
                </c:pt>
                <c:pt idx="2">
                  <c:v>6836960</c:v>
                </c:pt>
                <c:pt idx="3">
                  <c:v>2185000</c:v>
                </c:pt>
                <c:pt idx="4">
                  <c:v>2750000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18-41DB-B196-5A77314FE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1FEE7E8-597E-4351-8D30-75E0BBC96C43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4288E41-07F0-47D1-B4BB-F62A94EC9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1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1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B25E1-F8E7-2448-BAFA-8DF33E31D6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9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annual debt service for FY 2024-2028 ranges from $7.3 to $7.58 million which was only 5.66% of our revenues for FY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9DE8D466-5155-46FD-AC77-62A95F4E6A5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807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0DCB-D9C7-474C-A16D-ECB9EFFF8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49AB4-9001-8F4A-829A-553A8CD32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D6194-A86F-5C42-952E-C58809EB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D65B8-4D1E-1648-8EE1-1CE5F769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DA88D-10CF-4240-BB4C-71D425D7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BF43-E244-ED48-9477-71759BD1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00A28-5741-674F-B08C-032D0CFAE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7398D-D67D-0D49-A0FA-D9944925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DC5FD-3BE1-3C40-B1B7-81C70E25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AA8AA-DCAC-3C45-B3EE-0B99191B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9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9C7E8-A2BB-B54E-AE9C-7BDB3F3BC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0F7A3-98C1-CD47-AF0F-EA8A63380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32D6C-1692-054D-A9F6-F31FBC60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63C60-BFF5-4E42-94B2-045143B0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DD86F-32FA-3B4F-B3C0-3D671244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D2EF-0B18-0F45-8042-DD2CD4A6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44457-3964-9D49-8A49-66374BB96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39949-534B-8348-A357-6653B4AC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08A31-B0E4-904D-A9EA-0F910FA0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023B0-BF56-6440-91CD-13AF0F67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5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FB67-2982-7B44-9419-D0DFF497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6696B-5D9A-BD4A-ACE3-123D09DC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8D003-547A-8C41-9366-4DB99DE2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2CFD6-E3B5-044B-B858-1558E2BF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AAC65-7FCF-2B4E-BE2B-73B9D4FD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3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6DF8-E5DE-E744-BEC3-CC02104EC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CB461-6AC5-8145-9C3B-9BD8E340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41D72-3BE6-164D-A9D7-2816D464B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DD9A7-449A-DE41-9002-C2AC5154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7AFC4-9AFB-8D49-B27B-2BF7349D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5B666-8772-1942-A6B5-71BD7023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E700-A72D-4947-8D7F-778FC1F7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B223F-CF85-F14D-AC4C-DDA4A2FC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06431-70CA-7C49-8110-B9BB145E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CE7EA-8172-F248-9D2A-DF553DBD9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950A9-C4E1-824E-A675-46D4B3538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DAD5A-EB1D-BD45-9A7A-3763A16B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3A10D-6CB8-D94A-A405-7BA4D8F3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5A147-2791-6349-8812-1B71FCE8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9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7F8F1-454A-AE40-8C0F-8C8C90E5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25BFF-299B-B644-B573-360CDF7E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BCB6B-0628-8F4B-AEE4-977AFC3C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67978-2908-6641-A045-E404EBC4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6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E48D7-1701-FD47-875F-7661A2F7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23E6A-C45B-A140-BB3D-9379D276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968BC-002E-F349-AEB9-61A8DBE4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4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296F-33D7-AA44-B4D6-DB91BE0C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D3E73-EC07-0C48-802A-6410E7ED1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2173E-A36A-EF4D-BBF2-2871EA48E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F5A02-7C04-7745-8421-558F6070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1AA02-CD88-8C49-8EF3-BA422C43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0DCF2-CBE8-C14A-9A67-E5504089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0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181B-F0CE-C64F-9ECF-89E71068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D84A0-557A-2E42-8119-82BD5958B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20C93-87C6-AE4B-AB43-80D16ACB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0AF89-7351-4443-88D1-2358D358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F071-BEBF-EC48-9B63-BC980ED153C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90724-EC69-284B-BD6F-3735D12B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14C61-1F1B-3548-A246-0671632B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D717-F6E1-1D41-BBB0-476A967BF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5E09FA-ADF4-9740-932B-65F1F70F3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822" y="365125"/>
            <a:ext cx="94969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FB5AA-AE3E-B04E-A970-A0CBFF437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6822" y="1825625"/>
            <a:ext cx="94969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E8B49-8E4E-E14D-8056-3DCBFEB41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F071-BEBF-EC48-9B63-BC980ED153C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CEEE-0C58-9E49-8EDC-CBD7EBFC5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B77DF-6ECA-7143-9605-C126F0F4F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D717-F6E1-1D41-BBB0-476A967BF7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16EF72-2F86-FA48-BF78-F40DB0868A25}"/>
              </a:ext>
            </a:extLst>
          </p:cNvPr>
          <p:cNvSpPr/>
          <p:nvPr userDrawn="1"/>
        </p:nvSpPr>
        <p:spPr>
          <a:xfrm>
            <a:off x="0" y="0"/>
            <a:ext cx="16083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53C4A2-AEEB-C041-B472-D858B0C5B3E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556110"/>
            <a:ext cx="1111446" cy="11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6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C14E57-4E0C-F04F-A07C-FC783D8E8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7"/>
          <a:stretch/>
        </p:blipFill>
        <p:spPr>
          <a:xfrm>
            <a:off x="0" y="0"/>
            <a:ext cx="1227666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093A8-712B-4041-967D-6DA035CDE11D}"/>
              </a:ext>
            </a:extLst>
          </p:cNvPr>
          <p:cNvSpPr txBox="1"/>
          <p:nvPr/>
        </p:nvSpPr>
        <p:spPr>
          <a:xfrm>
            <a:off x="534983" y="2877342"/>
            <a:ext cx="112066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House Budget Review Subcommittee on Postsecondary Education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Presentation – March 2, 2023</a:t>
            </a: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Futura Medium" panose="020B0602020204020303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Morehead State University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Jay Morgan, President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74FFDB-D8CD-F545-BE73-71969B5E837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27" y="3886537"/>
            <a:ext cx="1561210" cy="158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56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9B401-CAAA-42D2-9E01-065465F8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02870"/>
            <a:ext cx="10138410" cy="137699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Systems Engineering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of Distinction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839D95-5958-40ED-8983-A5448AC852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10" y="1479867"/>
            <a:ext cx="4083365" cy="5183823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A82102A-8477-4F6C-A758-3906896A7F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1" y="1468437"/>
            <a:ext cx="5183188" cy="5183823"/>
          </a:xfrm>
        </p:spPr>
      </p:pic>
    </p:spTree>
    <p:extLst>
      <p:ext uri="{BB962C8B-B14F-4D97-AF65-F5344CB8AC3E}">
        <p14:creationId xmlns:p14="http://schemas.microsoft.com/office/powerpoint/2010/main" val="118713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B68F-A5FD-4941-8BCC-7E8D2284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822" y="62867"/>
            <a:ext cx="9496978" cy="79438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Economic Development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EB866C-1152-44A2-B499-A3ECEBF0A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55" y="1098959"/>
            <a:ext cx="7751428" cy="5759042"/>
          </a:xfrm>
        </p:spPr>
      </p:pic>
    </p:spTree>
    <p:extLst>
      <p:ext uri="{BB962C8B-B14F-4D97-AF65-F5344CB8AC3E}">
        <p14:creationId xmlns:p14="http://schemas.microsoft.com/office/powerpoint/2010/main" val="404039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9DFB02-682D-4D72-9B58-352F5DFE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822" y="1040234"/>
            <a:ext cx="9496978" cy="10821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Asset Preservation Funding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105F3B-673A-4037-A358-E5D6BAA8E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1559" y="1920241"/>
            <a:ext cx="861085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41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8362-DB2A-47A3-BFFD-6667A1D0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715" y="287450"/>
            <a:ext cx="9496978" cy="17594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Asset Preservation Funding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 23 Focus – Roofs, HVAC, &amp; Life Safety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2D74F4B-7620-4C81-B67A-F4D4CF815D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40913"/>
              </p:ext>
            </p:extLst>
          </p:nvPr>
        </p:nvGraphicFramePr>
        <p:xfrm>
          <a:off x="2757566" y="1468551"/>
          <a:ext cx="9496425" cy="5101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34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CA13FC-1B94-4672-A98B-C2D3DAC3B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530" y="1842402"/>
            <a:ext cx="4812029" cy="48212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A9A30A2-E617-4E33-8D1A-A5420B9E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5" y="365125"/>
            <a:ext cx="949642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HVAC / Electrical Focus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Status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69DDB-723E-4DF1-91F9-5F704AC24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870" y="1802237"/>
            <a:ext cx="5029199" cy="48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84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1EF3-A3EC-40B0-AE47-E3BF9C7F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HVAC / Electrical 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Status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A70F98-D8EB-4E17-A89A-BC393C2E6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482" y="1578872"/>
            <a:ext cx="8660542" cy="520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3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1EF3-A3EC-40B0-AE47-E3BF9C7F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Roof and Life Safety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Status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C6664B-3303-4568-A099-638BFE58F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710" y="2139193"/>
            <a:ext cx="10277440" cy="330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3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1EF3-A3EC-40B0-AE47-E3BF9C7F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822" y="365126"/>
            <a:ext cx="9496978" cy="9435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 Hall Renovation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927C8-9B00-4F8C-99E9-9D52715E2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B68C1-1570-42A2-A3BA-3FAAE511F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21" y="960121"/>
            <a:ext cx="10007519" cy="553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78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6846-F122-4EFD-97E0-D3A0B873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Science &amp; Engineering Building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7AA22-EE99-4D2F-A4B8-F22CB3A6D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5930" y="1825625"/>
            <a:ext cx="429387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Replaces 1937 Building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140,000 Sq. Ft.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$98 million appropriated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cost escalations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for survey, utility, architectural design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window 4 yrs.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Consolidate two buildings </a:t>
            </a:r>
          </a:p>
          <a:p>
            <a:endParaRPr lang="en-US" dirty="0"/>
          </a:p>
        </p:txBody>
      </p:sp>
      <p:pic>
        <p:nvPicPr>
          <p:cNvPr id="5" name="Picture 2" descr="Photos at Morehead State University - 2 tips from 531 visitors">
            <a:extLst>
              <a:ext uri="{FF2B5EF4-FFF2-40B4-BE49-F238E27FC236}">
                <a16:creationId xmlns:a16="http://schemas.microsoft.com/office/drawing/2014/main" id="{B4CA4AE2-5B55-45AA-A529-0AFAD0A110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690688"/>
            <a:ext cx="5634988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08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B595-6DF1-4F7D-9279-AE248DFC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AC0161-01E8-4DAC-B99E-252F601ED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394460"/>
            <a:ext cx="9955530" cy="5280660"/>
          </a:xfrm>
        </p:spPr>
      </p:pic>
    </p:spTree>
    <p:extLst>
      <p:ext uri="{BB962C8B-B14F-4D97-AF65-F5344CB8AC3E}">
        <p14:creationId xmlns:p14="http://schemas.microsoft.com/office/powerpoint/2010/main" val="370876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000F-82B9-024F-BBB3-20EA3850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581" y="0"/>
            <a:ext cx="90043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Overview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2C885-D552-BD4B-A2B6-70968F1B6531}"/>
              </a:ext>
            </a:extLst>
          </p:cNvPr>
          <p:cNvSpPr/>
          <p:nvPr/>
        </p:nvSpPr>
        <p:spPr>
          <a:xfrm>
            <a:off x="0" y="0"/>
            <a:ext cx="16083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FF227-FB64-3D4B-B656-885E6AA406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556110"/>
            <a:ext cx="1111446" cy="1126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E3F450-2973-4F4D-B7C5-DCB20F178F91}"/>
              </a:ext>
            </a:extLst>
          </p:cNvPr>
          <p:cNvSpPr txBox="1"/>
          <p:nvPr/>
        </p:nvSpPr>
        <p:spPr>
          <a:xfrm>
            <a:off x="2040581" y="968069"/>
            <a:ext cx="8234049" cy="3349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Regents =	8 Appointed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by Governor,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Faculty, Staff, Student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Enrollment						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8,800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Students Living in Campus Housing			2,700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Students from Kentucky 		90%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Pell / Low Income					55%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Time to Degree				4.09 Yrs.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C3442-2E46-BD4C-BFBA-7EC187628E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25203" r="2613" b="29424"/>
          <a:stretch/>
        </p:blipFill>
        <p:spPr>
          <a:xfrm>
            <a:off x="1608363" y="4748168"/>
            <a:ext cx="10583637" cy="21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1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819" y="-86969"/>
            <a:ext cx="970356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Serve a Distinct Region of KY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9468" y="1762554"/>
            <a:ext cx="4784544" cy="44989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Distressed Counties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Income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Need for Pell Aid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Need for Supports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Tuition Abilities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a Higher 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Need for State Support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690C78-D405-4EA7-A0CC-ACB3F73D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798" y="1094858"/>
            <a:ext cx="5495155" cy="569063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458777" y="3306474"/>
            <a:ext cx="678426" cy="705567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0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000F-82B9-024F-BBB3-20EA3850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929" y="0"/>
            <a:ext cx="987133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 to Affordability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2C885-D552-BD4B-A2B6-70968F1B6531}"/>
              </a:ext>
            </a:extLst>
          </p:cNvPr>
          <p:cNvSpPr/>
          <p:nvPr/>
        </p:nvSpPr>
        <p:spPr>
          <a:xfrm>
            <a:off x="0" y="0"/>
            <a:ext cx="16083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FF227-FB64-3D4B-B656-885E6AA406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556110"/>
            <a:ext cx="1111446" cy="1126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E92A1A-13FE-C940-BF65-A8E84F7423D1}"/>
              </a:ext>
            </a:extLst>
          </p:cNvPr>
          <p:cNvSpPr txBox="1"/>
          <p:nvPr/>
        </p:nvSpPr>
        <p:spPr>
          <a:xfrm>
            <a:off x="2054228" y="1199371"/>
            <a:ext cx="9520555" cy="2057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Low Income Students					54-55%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Faculty Salary						$60-70k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Lowest Tuition Other than KY State University			$9,560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242769-22E0-4670-B681-73AD3AB18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145" y="2823210"/>
            <a:ext cx="7562981" cy="3753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47BE75-F2C1-4491-B1EC-C105CF12E271}"/>
              </a:ext>
            </a:extLst>
          </p:cNvPr>
          <p:cNvSpPr txBox="1"/>
          <p:nvPr/>
        </p:nvSpPr>
        <p:spPr>
          <a:xfrm>
            <a:off x="9703508" y="6221475"/>
            <a:ext cx="2358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*With Minor Adjustments</a:t>
            </a:r>
          </a:p>
        </p:txBody>
      </p:sp>
    </p:spTree>
    <p:extLst>
      <p:ext uri="{BB962C8B-B14F-4D97-AF65-F5344CB8AC3E}">
        <p14:creationId xmlns:p14="http://schemas.microsoft.com/office/powerpoint/2010/main" val="344878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66C725-56E8-423C-BDDC-E647F26FF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153" y="1346739"/>
            <a:ext cx="10310399" cy="4919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A3EF57-A9ED-4349-9922-0A017010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Performance Funding Formula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2F6A6C7-AF30-4C6F-9105-C1047D86A967}"/>
              </a:ext>
            </a:extLst>
          </p:cNvPr>
          <p:cNvSpPr/>
          <p:nvPr/>
        </p:nvSpPr>
        <p:spPr>
          <a:xfrm>
            <a:off x="5548235" y="2874989"/>
            <a:ext cx="1377099" cy="306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D8C775C-FE0D-432C-959B-9418BFA6ED72}"/>
              </a:ext>
            </a:extLst>
          </p:cNvPr>
          <p:cNvSpPr/>
          <p:nvPr/>
        </p:nvSpPr>
        <p:spPr>
          <a:xfrm>
            <a:off x="10654018" y="2874989"/>
            <a:ext cx="751947" cy="306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2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25F6-FA75-47D7-8050-E9B7BB2E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295B76-AE69-4D34-AE0A-E66287E47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8857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000F-82B9-024F-BBB3-20EA3850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65904"/>
            <a:ext cx="935958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Academic Programs 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Serving the Economy and Region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2C885-D552-BD4B-A2B6-70968F1B6531}"/>
              </a:ext>
            </a:extLst>
          </p:cNvPr>
          <p:cNvSpPr/>
          <p:nvPr/>
        </p:nvSpPr>
        <p:spPr>
          <a:xfrm>
            <a:off x="0" y="0"/>
            <a:ext cx="16083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FF227-FB64-3D4B-B656-885E6AA406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556110"/>
            <a:ext cx="1111446" cy="1126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513B1-01EE-4F45-A04D-57718AE59E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83" y="1531144"/>
            <a:ext cx="3132438" cy="208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4DDFB8-E607-1846-8C9B-B96342C035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16" y="1535709"/>
            <a:ext cx="3116976" cy="207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8C1EAE-AC4E-7541-B004-B42115D739C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37" y="1486902"/>
            <a:ext cx="3132439" cy="208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238E69-1328-8C4A-A177-E599F1B38A0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86" y="4086383"/>
            <a:ext cx="3021632" cy="207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800D54-7759-4444-A02D-0472459C8D1B}"/>
              </a:ext>
            </a:extLst>
          </p:cNvPr>
          <p:cNvSpPr txBox="1"/>
          <p:nvPr/>
        </p:nvSpPr>
        <p:spPr>
          <a:xfrm>
            <a:off x="1828800" y="3619436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Space Science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BA25A9-51A4-C144-934C-2AACFBCB61F9}"/>
              </a:ext>
            </a:extLst>
          </p:cNvPr>
          <p:cNvSpPr txBox="1"/>
          <p:nvPr/>
        </p:nvSpPr>
        <p:spPr>
          <a:xfrm>
            <a:off x="5346871" y="3619436"/>
            <a:ext cx="90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Nursing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09EBB4-76AA-784C-8544-D9148D80B2BB}"/>
              </a:ext>
            </a:extLst>
          </p:cNvPr>
          <p:cNvSpPr txBox="1"/>
          <p:nvPr/>
        </p:nvSpPr>
        <p:spPr>
          <a:xfrm>
            <a:off x="8744756" y="3619436"/>
            <a:ext cx="122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Agriculture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FBF4CC-7869-1445-8926-6DA3E41939E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72" y="4077252"/>
            <a:ext cx="3130665" cy="208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FAD094-0313-ED4F-959A-6ADF0371FD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911" y="4077252"/>
            <a:ext cx="3130665" cy="208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2C08EA-AF1A-494A-94C1-521F3A7551EC}"/>
              </a:ext>
            </a:extLst>
          </p:cNvPr>
          <p:cNvSpPr txBox="1"/>
          <p:nvPr/>
        </p:nvSpPr>
        <p:spPr>
          <a:xfrm>
            <a:off x="5338522" y="6165544"/>
            <a:ext cx="190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Teacher Education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AF1970-5E83-E643-852D-57FB1FEFF1EE}"/>
              </a:ext>
            </a:extLst>
          </p:cNvPr>
          <p:cNvSpPr txBox="1"/>
          <p:nvPr/>
        </p:nvSpPr>
        <p:spPr>
          <a:xfrm>
            <a:off x="8780030" y="6165682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Engineering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B9C6F-7E2B-3945-9C0B-987C8C01DC3C}"/>
              </a:ext>
            </a:extLst>
          </p:cNvPr>
          <p:cNvSpPr txBox="1"/>
          <p:nvPr/>
        </p:nvSpPr>
        <p:spPr>
          <a:xfrm>
            <a:off x="1819565" y="6165544"/>
            <a:ext cx="206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Biomedical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8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B4F5-2FF9-4975-89F5-4E025485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Portfolio of Academic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1A16-B80A-4115-8011-59302C9BA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6822" y="1825625"/>
            <a:ext cx="4162978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Administration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Science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Art, English, Theatre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Convergent Media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Biomedical Sciences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Veterinary Technology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Science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E2C77-36F9-4CD7-9E4E-C0D6760DE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2300" y="1825625"/>
            <a:ext cx="43815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 Sciences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Pre-Med, Dentistry, P.T.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Work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Criminal Justice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Studies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Sports Management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9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C317-EB07-44FB-B181-E380CF60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Craft state map here</a:t>
            </a:r>
          </a:p>
        </p:txBody>
      </p:sp>
      <p:pic>
        <p:nvPicPr>
          <p:cNvPr id="3074" name="Picture 2" descr="f4cb291d-293e-429c-a696-6abe5be1b3f2">
            <a:extLst>
              <a:ext uri="{FF2B5EF4-FFF2-40B4-BE49-F238E27FC236}">
                <a16:creationId xmlns:a16="http://schemas.microsoft.com/office/drawing/2014/main" id="{89200562-EBB1-475B-94AE-55A774AE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71610" cy="8220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9596675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_Pres.potx" id="{22DEF0E6-2143-4734-8B8E-7A415C0CCDC8}" vid="{DA2845DC-54CA-425A-8873-4263016CE2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93B9BC2CB82F4A85884929ED1E31D5" ma:contentTypeVersion="15" ma:contentTypeDescription="Create a new document." ma:contentTypeScope="" ma:versionID="3926c94e36c91e45faf9de64c3f987b5">
  <xsd:schema xmlns:xsd="http://www.w3.org/2001/XMLSchema" xmlns:xs="http://www.w3.org/2001/XMLSchema" xmlns:p="http://schemas.microsoft.com/office/2006/metadata/properties" xmlns:ns1="http://schemas.microsoft.com/sharepoint/v3" xmlns:ns3="f799ecae-0e8a-4fec-a3d4-784bcf63d766" xmlns:ns4="73efdef5-b426-4257-a7eb-ee712fe404c8" targetNamespace="http://schemas.microsoft.com/office/2006/metadata/properties" ma:root="true" ma:fieldsID="f09ba275ebf25419ba17f6c4531d8f42" ns1:_="" ns3:_="" ns4:_="">
    <xsd:import namespace="http://schemas.microsoft.com/sharepoint/v3"/>
    <xsd:import namespace="f799ecae-0e8a-4fec-a3d4-784bcf63d766"/>
    <xsd:import namespace="73efdef5-b426-4257-a7eb-ee712fe404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9ecae-0e8a-4fec-a3d4-784bcf63d7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fdef5-b426-4257-a7eb-ee712fe404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B2C683-6B6D-430C-AA3B-E69B95EF81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99ecae-0e8a-4fec-a3d4-784bcf63d766"/>
    <ds:schemaRef ds:uri="73efdef5-b426-4257-a7eb-ee712fe404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1722CB-9766-415E-856E-EB31B82791CA}">
  <ds:schemaRefs>
    <ds:schemaRef ds:uri="http://schemas.microsoft.com/office/2006/documentManagement/types"/>
    <ds:schemaRef ds:uri="http://purl.org/dc/terms/"/>
    <ds:schemaRef ds:uri="http://schemas.microsoft.com/sharepoint/v3"/>
    <ds:schemaRef ds:uri="http://www.w3.org/XML/1998/namespace"/>
    <ds:schemaRef ds:uri="73efdef5-b426-4257-a7eb-ee712fe404c8"/>
    <ds:schemaRef ds:uri="http://purl.org/dc/elements/1.1/"/>
    <ds:schemaRef ds:uri="f799ecae-0e8a-4fec-a3d4-784bcf63d76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70AB0F-F8A1-4CCE-A7EE-FB80E28CB9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360</Words>
  <Application>Microsoft Office PowerPoint</Application>
  <PresentationFormat>Widescreen</PresentationFormat>
  <Paragraphs>82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Futura Medium</vt:lpstr>
      <vt:lpstr>Helvetica</vt:lpstr>
      <vt:lpstr>Times New Roman</vt:lpstr>
      <vt:lpstr>Verdana</vt:lpstr>
      <vt:lpstr>1_Office Theme</vt:lpstr>
      <vt:lpstr>PowerPoint Presentation</vt:lpstr>
      <vt:lpstr>University Overview</vt:lpstr>
      <vt:lpstr>We Serve a Distinct Region of KY</vt:lpstr>
      <vt:lpstr>Commitment to Affordability</vt:lpstr>
      <vt:lpstr>State Performance Funding Formula </vt:lpstr>
      <vt:lpstr>PowerPoint Presentation</vt:lpstr>
      <vt:lpstr>Strong Academic Programs  Serving the Economy and Region</vt:lpstr>
      <vt:lpstr>Strong Portfolio of Academic Programs</vt:lpstr>
      <vt:lpstr>Craft state map here</vt:lpstr>
      <vt:lpstr>Space Systems Engineering Program of Distinction</vt:lpstr>
      <vt:lpstr> Strong Economic Development</vt:lpstr>
      <vt:lpstr>State Asset Preservation Funding  </vt:lpstr>
      <vt:lpstr>State Asset Preservation Funding  FY 23 Focus – Roofs, HVAC, &amp; Life Safety</vt:lpstr>
      <vt:lpstr>HVAC / Electrical Focus Project Status</vt:lpstr>
      <vt:lpstr>HVAC / Electrical  Project Status</vt:lpstr>
      <vt:lpstr>Roof and Life Safety Project Status</vt:lpstr>
      <vt:lpstr>Cooper Hall Renovation </vt:lpstr>
      <vt:lpstr>New Science &amp; Engineering Building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Fister-Tucker</dc:creator>
  <cp:lastModifiedBy>Christopher Beckham</cp:lastModifiedBy>
  <cp:revision>41</cp:revision>
  <cp:lastPrinted>2023-02-20T20:22:50Z</cp:lastPrinted>
  <dcterms:created xsi:type="dcterms:W3CDTF">2023-02-03T19:00:24Z</dcterms:created>
  <dcterms:modified xsi:type="dcterms:W3CDTF">2023-02-20T20:56:36Z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0x010100D393B9BC2CB82F4A85884929ED1E31D5</vt:lpwstr>
  </property>
</Properties>
</file>