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Lst>
  <p:notesMasterIdLst>
    <p:notesMasterId r:id="rId7"/>
  </p:notesMasterIdLst>
  <p:sldIdLst>
    <p:sldId id="414" r:id="rId2"/>
    <p:sldId id="415" r:id="rId3"/>
    <p:sldId id="417" r:id="rId4"/>
    <p:sldId id="416" r:id="rId5"/>
    <p:sldId id="418" r:id="rId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4F24378-2D1F-5837-A14D-3ECB6B4DFA6C}" name="Crouch, Alicia S (KCTCS)" initials="AC" userId="S::alicia.crouch@kctcs.edu::d26dde7e-d6bd-4552-92be-6a4b099721fc"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E7A614"/>
    <a:srgbClr val="A7A8A9"/>
    <a:srgbClr val="011E41"/>
    <a:srgbClr val="00467F"/>
    <a:srgbClr val="61A6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79" autoAdjust="0"/>
    <p:restoredTop sz="81523" autoAdjust="0"/>
  </p:normalViewPr>
  <p:slideViewPr>
    <p:cSldViewPr snapToGrid="0">
      <p:cViewPr varScale="1">
        <p:scale>
          <a:sx n="99" d="100"/>
          <a:sy n="99" d="100"/>
        </p:scale>
        <p:origin x="880" y="184"/>
      </p:cViewPr>
      <p:guideLst/>
    </p:cSldViewPr>
  </p:slid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175" tIns="46587" rIns="93175" bIns="46587"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5"/>
          </a:xfrm>
          <a:prstGeom prst="rect">
            <a:avLst/>
          </a:prstGeom>
        </p:spPr>
        <p:txBody>
          <a:bodyPr vert="horz" lIns="93175" tIns="46587" rIns="93175" bIns="46587" rtlCol="0"/>
          <a:lstStyle>
            <a:lvl1pPr algn="r">
              <a:defRPr sz="1200"/>
            </a:lvl1pPr>
          </a:lstStyle>
          <a:p>
            <a:fld id="{F611BFB1-55CB-4EB8-839D-405451E43015}" type="datetimeFigureOut">
              <a:rPr lang="en-US" smtClean="0"/>
              <a:t>2/19/25</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5" tIns="46587" rIns="93175" bIns="46587" rtlCol="0" anchor="ctr"/>
          <a:lstStyle/>
          <a:p>
            <a:endParaRPr lang="en-US" dirty="0"/>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5" tIns="46587" rIns="93175" bIns="4658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4"/>
          </a:xfrm>
          <a:prstGeom prst="rect">
            <a:avLst/>
          </a:prstGeom>
        </p:spPr>
        <p:txBody>
          <a:bodyPr vert="horz" lIns="93175" tIns="46587" rIns="93175" bIns="4658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4"/>
          </a:xfrm>
          <a:prstGeom prst="rect">
            <a:avLst/>
          </a:prstGeom>
        </p:spPr>
        <p:txBody>
          <a:bodyPr vert="horz" lIns="93175" tIns="46587" rIns="93175" bIns="46587" rtlCol="0" anchor="b"/>
          <a:lstStyle>
            <a:lvl1pPr algn="r">
              <a:defRPr sz="1200"/>
            </a:lvl1pPr>
          </a:lstStyle>
          <a:p>
            <a:fld id="{27F5D954-3E71-4687-B6D7-B2BE1891AF45}" type="slidenum">
              <a:rPr lang="en-US" smtClean="0"/>
              <a:t>‹#›</a:t>
            </a:fld>
            <a:endParaRPr lang="en-US" dirty="0"/>
          </a:p>
        </p:txBody>
      </p:sp>
    </p:spTree>
    <p:extLst>
      <p:ext uri="{BB962C8B-B14F-4D97-AF65-F5344CB8AC3E}">
        <p14:creationId xmlns:p14="http://schemas.microsoft.com/office/powerpoint/2010/main" val="2705615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AEEBC4-0DCF-C9B2-9584-099AFDE7ED6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BFDCE94-D84E-67FA-F62E-CF27353EB5E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44A719F-12F5-841E-492A-CA2192F51C0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CA63C62-6396-3BC2-6823-92E8F23D13C6}"/>
              </a:ext>
            </a:extLst>
          </p:cNvPr>
          <p:cNvSpPr>
            <a:spLocks noGrp="1"/>
          </p:cNvSpPr>
          <p:nvPr>
            <p:ph type="sldNum" sz="quarter" idx="5"/>
          </p:nvPr>
        </p:nvSpPr>
        <p:spPr/>
        <p:txBody>
          <a:bodyPr/>
          <a:lstStyle/>
          <a:p>
            <a:fld id="{27F5D954-3E71-4687-B6D7-B2BE1891AF45}" type="slidenum">
              <a:rPr lang="en-US" smtClean="0"/>
              <a:t>2</a:t>
            </a:fld>
            <a:endParaRPr lang="en-US" dirty="0"/>
          </a:p>
        </p:txBody>
      </p:sp>
    </p:spTree>
    <p:extLst>
      <p:ext uri="{BB962C8B-B14F-4D97-AF65-F5344CB8AC3E}">
        <p14:creationId xmlns:p14="http://schemas.microsoft.com/office/powerpoint/2010/main" val="387221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AEEBC4-0DCF-C9B2-9584-099AFDE7ED6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BFDCE94-D84E-67FA-F62E-CF27353EB5E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44A719F-12F5-841E-492A-CA2192F51C0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CA63C62-6396-3BC2-6823-92E8F23D13C6}"/>
              </a:ext>
            </a:extLst>
          </p:cNvPr>
          <p:cNvSpPr>
            <a:spLocks noGrp="1"/>
          </p:cNvSpPr>
          <p:nvPr>
            <p:ph type="sldNum" sz="quarter" idx="5"/>
          </p:nvPr>
        </p:nvSpPr>
        <p:spPr/>
        <p:txBody>
          <a:bodyPr/>
          <a:lstStyle/>
          <a:p>
            <a:fld id="{27F5D954-3E71-4687-B6D7-B2BE1891AF45}" type="slidenum">
              <a:rPr lang="en-US" smtClean="0"/>
              <a:t>3</a:t>
            </a:fld>
            <a:endParaRPr lang="en-US" dirty="0"/>
          </a:p>
        </p:txBody>
      </p:sp>
    </p:spTree>
    <p:extLst>
      <p:ext uri="{BB962C8B-B14F-4D97-AF65-F5344CB8AC3E}">
        <p14:creationId xmlns:p14="http://schemas.microsoft.com/office/powerpoint/2010/main" val="387221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AEEBC4-0DCF-C9B2-9584-099AFDE7ED6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BFDCE94-D84E-67FA-F62E-CF27353EB5E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44A719F-12F5-841E-492A-CA2192F51C0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CA63C62-6396-3BC2-6823-92E8F23D13C6}"/>
              </a:ext>
            </a:extLst>
          </p:cNvPr>
          <p:cNvSpPr>
            <a:spLocks noGrp="1"/>
          </p:cNvSpPr>
          <p:nvPr>
            <p:ph type="sldNum" sz="quarter" idx="5"/>
          </p:nvPr>
        </p:nvSpPr>
        <p:spPr/>
        <p:txBody>
          <a:bodyPr/>
          <a:lstStyle/>
          <a:p>
            <a:fld id="{27F5D954-3E71-4687-B6D7-B2BE1891AF45}" type="slidenum">
              <a:rPr lang="en-US" smtClean="0"/>
              <a:t>5</a:t>
            </a:fld>
            <a:endParaRPr lang="en-US" dirty="0"/>
          </a:p>
        </p:txBody>
      </p:sp>
    </p:spTree>
    <p:extLst>
      <p:ext uri="{BB962C8B-B14F-4D97-AF65-F5344CB8AC3E}">
        <p14:creationId xmlns:p14="http://schemas.microsoft.com/office/powerpoint/2010/main" val="387221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81000" y="4144161"/>
            <a:ext cx="11430000" cy="1113638"/>
          </a:xfrm>
        </p:spPr>
        <p:txBody>
          <a:bodyPr>
            <a:noAutofit/>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A Subtitle (if needed) here</a:t>
            </a:r>
          </a:p>
        </p:txBody>
      </p:sp>
      <p:sp>
        <p:nvSpPr>
          <p:cNvPr id="9" name="Text Placeholder 8"/>
          <p:cNvSpPr>
            <a:spLocks noGrp="1"/>
          </p:cNvSpPr>
          <p:nvPr>
            <p:ph type="body" sz="quarter" idx="10" hasCustomPrompt="1"/>
          </p:nvPr>
        </p:nvSpPr>
        <p:spPr>
          <a:xfrm>
            <a:off x="381000" y="922132"/>
            <a:ext cx="11430000" cy="3222029"/>
          </a:xfrm>
        </p:spPr>
        <p:txBody>
          <a:bodyPr anchor="ctr" anchorCtr="0">
            <a:noAutofit/>
          </a:bodyPr>
          <a:lstStyle>
            <a:lvl1pPr marL="0" indent="0" algn="ctr">
              <a:buNone/>
              <a:defRPr sz="5400" b="1" cap="all" baseline="0"/>
            </a:lvl1pPr>
            <a:lvl2pPr>
              <a:defRPr sz="5400" b="1"/>
            </a:lvl2pPr>
            <a:lvl3pPr>
              <a:defRPr sz="5400" b="1"/>
            </a:lvl3pPr>
            <a:lvl4pPr>
              <a:defRPr sz="5400" b="1"/>
            </a:lvl4pPr>
            <a:lvl5pPr>
              <a:defRPr sz="5400" b="1"/>
            </a:lvl5pPr>
          </a:lstStyle>
          <a:p>
            <a:pPr lvl="0"/>
            <a:r>
              <a:rPr lang="en-US"/>
              <a:t>THIS IS THE CORRECT FORMAT FOR THE TITLE SLIDE</a:t>
            </a:r>
          </a:p>
        </p:txBody>
      </p:sp>
    </p:spTree>
    <p:extLst>
      <p:ext uri="{BB962C8B-B14F-4D97-AF65-F5344CB8AC3E}">
        <p14:creationId xmlns:p14="http://schemas.microsoft.com/office/powerpoint/2010/main" val="1675386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228600"/>
            <a:ext cx="11430000" cy="1185497"/>
          </a:xfrm>
        </p:spPr>
        <p:txBody>
          <a:bodyPr/>
          <a:lstStyle>
            <a:lvl1pPr>
              <a:defRPr cap="all" baseline="0"/>
            </a:lvl1pPr>
          </a:lstStyle>
          <a:p>
            <a:r>
              <a:rPr lang="en-US"/>
              <a:t>SECTION HEADER</a:t>
            </a:r>
          </a:p>
        </p:txBody>
      </p:sp>
      <p:sp>
        <p:nvSpPr>
          <p:cNvPr id="3" name="Content Placeholder 2"/>
          <p:cNvSpPr>
            <a:spLocks noGrp="1"/>
          </p:cNvSpPr>
          <p:nvPr>
            <p:ph idx="1"/>
          </p:nvPr>
        </p:nvSpPr>
        <p:spPr/>
        <p:txBody>
          <a:bodyPr>
            <a:noAutofit/>
          </a:bodyPr>
          <a:lstStyle>
            <a:lvl1pPr>
              <a:defRPr baseline="0"/>
            </a:lvl1pPr>
            <a:lvl2pPr>
              <a:defRPr baseline="0"/>
            </a:lvl2pPr>
            <a:lvl3pPr>
              <a:defRPr baseline="0"/>
            </a:lvl3pPr>
            <a:lvl4pPr>
              <a:defRPr baseline="0"/>
            </a:lvl4pPr>
            <a:lvl5pPr>
              <a:defRPr baseline="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7"/>
          <p:cNvSpPr>
            <a:spLocks noGrp="1"/>
          </p:cNvSpPr>
          <p:nvPr>
            <p:ph sz="quarter" idx="13" hasCustomPrompt="1"/>
          </p:nvPr>
        </p:nvSpPr>
        <p:spPr>
          <a:xfrm>
            <a:off x="381000" y="1414097"/>
            <a:ext cx="11430000" cy="323851"/>
          </a:xfrm>
        </p:spPr>
        <p:txBody>
          <a:bodyPr>
            <a:noAutofit/>
          </a:bodyPr>
          <a:lstStyle>
            <a:lvl1pPr marL="0" indent="0" algn="r">
              <a:buNone/>
              <a:defRPr>
                <a:solidFill>
                  <a:schemeClr val="accent3"/>
                </a:solidFill>
              </a:defRPr>
            </a:lvl1pPr>
            <a:lvl2pPr>
              <a:defRPr>
                <a:solidFill>
                  <a:schemeClr val="accent3"/>
                </a:solidFill>
              </a:defRPr>
            </a:lvl2pPr>
            <a:lvl3pPr>
              <a:defRPr>
                <a:solidFill>
                  <a:schemeClr val="accent3"/>
                </a:solidFill>
              </a:defRPr>
            </a:lvl3pPr>
            <a:lvl4pPr>
              <a:defRPr>
                <a:solidFill>
                  <a:schemeClr val="accent3"/>
                </a:solidFill>
              </a:defRPr>
            </a:lvl4pPr>
            <a:lvl5pPr>
              <a:defRPr>
                <a:solidFill>
                  <a:schemeClr val="accent3"/>
                </a:solidFill>
              </a:defRPr>
            </a:lvl5pPr>
          </a:lstStyle>
          <a:p>
            <a:pPr lvl="0"/>
            <a:r>
              <a:rPr lang="en-US"/>
              <a:t>A Subtitle (if used) here</a:t>
            </a:r>
          </a:p>
        </p:txBody>
      </p:sp>
    </p:spTree>
    <p:extLst>
      <p:ext uri="{BB962C8B-B14F-4D97-AF65-F5344CB8AC3E}">
        <p14:creationId xmlns:p14="http://schemas.microsoft.com/office/powerpoint/2010/main" val="738985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1375795"/>
            <a:ext cx="11430000" cy="2961313"/>
          </a:xfrm>
        </p:spPr>
        <p:txBody>
          <a:bodyPr anchor="ctr" anchorCtr="0"/>
          <a:lstStyle>
            <a:lvl1pPr algn="ctr">
              <a:defRPr sz="4000" cap="all" baseline="0"/>
            </a:lvl1pPr>
          </a:lstStyle>
          <a:p>
            <a:pPr lvl="0"/>
            <a:r>
              <a:rPr lang="en-US"/>
              <a:t>THIS IS THE CORRECT FORMAT FOR SECTION HEADERS</a:t>
            </a:r>
          </a:p>
        </p:txBody>
      </p:sp>
      <p:sp>
        <p:nvSpPr>
          <p:cNvPr id="3" name="Text Placeholder 2"/>
          <p:cNvSpPr>
            <a:spLocks noGrp="1"/>
          </p:cNvSpPr>
          <p:nvPr>
            <p:ph type="body" idx="1" hasCustomPrompt="1"/>
          </p:nvPr>
        </p:nvSpPr>
        <p:spPr>
          <a:xfrm>
            <a:off x="381000" y="4337108"/>
            <a:ext cx="11430000" cy="939567"/>
          </a:xfrm>
        </p:spPr>
        <p:txBody>
          <a:bodyPr>
            <a:noAutofit/>
          </a:bodyPr>
          <a:lstStyle>
            <a:lvl1pPr marL="0" indent="0" algn="ctr">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Subtitle style if needed</a:t>
            </a:r>
          </a:p>
        </p:txBody>
      </p:sp>
    </p:spTree>
    <p:extLst>
      <p:ext uri="{BB962C8B-B14F-4D97-AF65-F5344CB8AC3E}">
        <p14:creationId xmlns:p14="http://schemas.microsoft.com/office/powerpoint/2010/main" val="1741290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lvl1pPr>
          </a:lstStyle>
          <a:p>
            <a:r>
              <a:rPr lang="en-US"/>
              <a:t>SECTION HEADER</a:t>
            </a:r>
          </a:p>
        </p:txBody>
      </p:sp>
      <p:sp>
        <p:nvSpPr>
          <p:cNvPr id="3" name="Content Placeholder 2"/>
          <p:cNvSpPr>
            <a:spLocks noGrp="1"/>
          </p:cNvSpPr>
          <p:nvPr>
            <p:ph sz="half" idx="1"/>
          </p:nvPr>
        </p:nvSpPr>
        <p:spPr>
          <a:xfrm>
            <a:off x="381000" y="1825625"/>
            <a:ext cx="5638800" cy="3513560"/>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638800" cy="3513560"/>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88384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228600"/>
            <a:ext cx="11429999" cy="1205917"/>
          </a:xfrm>
        </p:spPr>
        <p:txBody>
          <a:bodyPr/>
          <a:lstStyle>
            <a:lvl1pPr>
              <a:defRPr cap="all" baseline="0"/>
            </a:lvl1pPr>
          </a:lstStyle>
          <a:p>
            <a:r>
              <a:rPr lang="en-US"/>
              <a:t>SECTION HEADER</a:t>
            </a:r>
          </a:p>
        </p:txBody>
      </p:sp>
      <p:sp>
        <p:nvSpPr>
          <p:cNvPr id="3" name="Text Placeholder 2"/>
          <p:cNvSpPr>
            <a:spLocks noGrp="1"/>
          </p:cNvSpPr>
          <p:nvPr>
            <p:ph type="body" idx="1"/>
          </p:nvPr>
        </p:nvSpPr>
        <p:spPr>
          <a:xfrm>
            <a:off x="381000" y="1681163"/>
            <a:ext cx="56165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1000" y="2505075"/>
            <a:ext cx="5616575" cy="2834110"/>
          </a:xfrm>
        </p:spPr>
        <p:txBody>
          <a:bodyPr>
            <a:noAutofit/>
          </a:bodyPr>
          <a:lstStyle>
            <a:lvl1pPr>
              <a:defRPr baseline="0"/>
            </a:lvl1pPr>
            <a:lvl2pPr>
              <a:defRPr baseline="0"/>
            </a:lvl2pPr>
            <a:lvl3pPr>
              <a:defRPr baseline="0"/>
            </a:lvl3pPr>
            <a:lvl4pPr>
              <a:defRPr baseline="0"/>
            </a:lvl4pPr>
            <a:lvl5pPr>
              <a:defRPr baseline="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6388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638800" cy="2834110"/>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61668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228602"/>
            <a:ext cx="11430000" cy="1205916"/>
          </a:xfrm>
        </p:spPr>
        <p:txBody>
          <a:bodyPr/>
          <a:lstStyle>
            <a:lvl1pPr>
              <a:defRPr cap="all" baseline="0"/>
            </a:lvl1pPr>
          </a:lstStyle>
          <a:p>
            <a:r>
              <a:rPr lang="en-US"/>
              <a:t>SECTION HEADER</a:t>
            </a:r>
          </a:p>
        </p:txBody>
      </p:sp>
    </p:spTree>
    <p:extLst>
      <p:ext uri="{BB962C8B-B14F-4D97-AF65-F5344CB8AC3E}">
        <p14:creationId xmlns:p14="http://schemas.microsoft.com/office/powerpoint/2010/main" val="20257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2843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4391025" cy="18288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6"/>
            <a:ext cx="6627812" cy="4351760"/>
          </a:xfrm>
        </p:spPr>
        <p:txBody>
          <a:bodyPr>
            <a:no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1000" y="2057400"/>
            <a:ext cx="4391025" cy="3281785"/>
          </a:xfrm>
        </p:spPr>
        <p:txBody>
          <a:bodyPr>
            <a:no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741561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4391025"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4949505" y="987426"/>
            <a:ext cx="6861495" cy="4351760"/>
          </a:xfrm>
        </p:spPr>
        <p:txBody>
          <a:bodyPr anchor="t">
            <a:no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381000" y="2057400"/>
            <a:ext cx="4391025" cy="3281785"/>
          </a:xfrm>
        </p:spPr>
        <p:txBody>
          <a:bodyPr>
            <a:no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1095144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28601"/>
            <a:ext cx="11430000" cy="1462088"/>
          </a:xfrm>
          <a:prstGeom prst="rect">
            <a:avLst/>
          </a:prstGeom>
        </p:spPr>
        <p:txBody>
          <a:bodyPr vert="horz" lIns="91440" tIns="45720" rIns="91440" bIns="45720" rtlCol="0" anchor="ctr">
            <a:noAutofit/>
          </a:bodyPr>
          <a:lstStyle/>
          <a:p>
            <a:r>
              <a:rPr lang="en-US"/>
              <a:t>SECTION HEADER</a:t>
            </a:r>
          </a:p>
        </p:txBody>
      </p:sp>
      <p:sp>
        <p:nvSpPr>
          <p:cNvPr id="3" name="Text Placeholder 2"/>
          <p:cNvSpPr>
            <a:spLocks noGrp="1"/>
          </p:cNvSpPr>
          <p:nvPr>
            <p:ph type="body" idx="1"/>
          </p:nvPr>
        </p:nvSpPr>
        <p:spPr>
          <a:xfrm>
            <a:off x="381000" y="1825625"/>
            <a:ext cx="11430000" cy="3425883"/>
          </a:xfrm>
          <a:prstGeom prst="rect">
            <a:avLst/>
          </a:prstGeom>
        </p:spPr>
        <p:txBody>
          <a:bodyPr vert="horz" lIns="91440" tIns="45720" rIns="91440" bIns="4572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9131418" y="5339185"/>
            <a:ext cx="1433818" cy="375815"/>
          </a:xfrm>
          <a:prstGeom prst="rect">
            <a:avLst/>
          </a:prstGeom>
        </p:spPr>
        <p:txBody>
          <a:bodyPr vert="horz" lIns="91440" tIns="45720" rIns="91440" bIns="45720" rtlCol="0" anchor="ctr"/>
          <a:lstStyle>
            <a:lvl1pPr algn="l">
              <a:defRPr sz="1000">
                <a:solidFill>
                  <a:schemeClr val="tx1">
                    <a:tint val="75000"/>
                  </a:schemeClr>
                </a:solidFill>
              </a:defRPr>
            </a:lvl1pPr>
          </a:lstStyle>
          <a:p>
            <a:pPr algn="r"/>
            <a:r>
              <a:rPr lang="en-US" dirty="0"/>
              <a:t>January 6, 2019</a:t>
            </a:r>
          </a:p>
        </p:txBody>
      </p:sp>
      <p:sp>
        <p:nvSpPr>
          <p:cNvPr id="5" name="Footer Placeholder 4"/>
          <p:cNvSpPr>
            <a:spLocks noGrp="1"/>
          </p:cNvSpPr>
          <p:nvPr>
            <p:ph type="ftr" sz="quarter" idx="3"/>
          </p:nvPr>
        </p:nvSpPr>
        <p:spPr>
          <a:xfrm>
            <a:off x="381001" y="5339185"/>
            <a:ext cx="8674218" cy="37581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641435" y="5339185"/>
            <a:ext cx="1169565" cy="375815"/>
          </a:xfrm>
          <a:prstGeom prst="rect">
            <a:avLst/>
          </a:prstGeom>
        </p:spPr>
        <p:txBody>
          <a:bodyPr vert="horz" lIns="91440" tIns="45720" rIns="91440" bIns="45720" rtlCol="0" anchor="ctr"/>
          <a:lstStyle>
            <a:lvl1pPr algn="r">
              <a:defRPr sz="1000">
                <a:solidFill>
                  <a:schemeClr val="tx1">
                    <a:tint val="75000"/>
                  </a:schemeClr>
                </a:solidFill>
              </a:defRPr>
            </a:lvl1pPr>
          </a:lstStyle>
          <a:p>
            <a:fld id="{BB21CE4F-56E7-4298-893D-7E881505B79F}" type="slidenum">
              <a:rPr lang="en-US" smtClean="0"/>
              <a:pPr/>
              <a:t>‹#›</a:t>
            </a:fld>
            <a:endParaRPr lang="en-US" dirty="0"/>
          </a:p>
        </p:txBody>
      </p:sp>
    </p:spTree>
    <p:extLst>
      <p:ext uri="{BB962C8B-B14F-4D97-AF65-F5344CB8AC3E}">
        <p14:creationId xmlns:p14="http://schemas.microsoft.com/office/powerpoint/2010/main" val="272680409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txStyles>
    <p:titleStyle>
      <a:lvl1pPr algn="r" defTabSz="914400" rtl="0" eaLnBrk="1" latinLnBrk="0" hangingPunct="1">
        <a:lnSpc>
          <a:spcPct val="90000"/>
        </a:lnSpc>
        <a:spcBef>
          <a:spcPct val="0"/>
        </a:spcBef>
        <a:buNone/>
        <a:defRPr sz="4000" b="1"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44">
          <p15:clr>
            <a:srgbClr val="F26B43"/>
          </p15:clr>
        </p15:guide>
        <p15:guide id="2" pos="240">
          <p15:clr>
            <a:srgbClr val="F26B43"/>
          </p15:clr>
        </p15:guide>
        <p15:guide id="3" orient="horz" pos="3600">
          <p15:clr>
            <a:srgbClr val="F26B43"/>
          </p15:clr>
        </p15:guide>
        <p15:guide id="4" pos="7440">
          <p15:clr>
            <a:srgbClr val="F26B43"/>
          </p15:clr>
        </p15:guide>
        <p15:guide id="5"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77618C7A-3C8B-FF3C-5422-42C1EDD5D68D}"/>
              </a:ext>
            </a:extLst>
          </p:cNvPr>
          <p:cNvSpPr>
            <a:spLocks noGrp="1"/>
          </p:cNvSpPr>
          <p:nvPr>
            <p:ph type="subTitle" idx="1"/>
          </p:nvPr>
        </p:nvSpPr>
        <p:spPr/>
        <p:txBody>
          <a:bodyPr/>
          <a:lstStyle/>
          <a:p>
            <a:r>
              <a:rPr lang="en-US" dirty="0"/>
              <a:t>Budget Review Subcommittee on Postsecondary Education</a:t>
            </a:r>
          </a:p>
          <a:p>
            <a:r>
              <a:rPr lang="en-US" dirty="0"/>
              <a:t>February 20, 2025</a:t>
            </a:r>
          </a:p>
        </p:txBody>
      </p:sp>
      <p:sp>
        <p:nvSpPr>
          <p:cNvPr id="3" name="Text Placeholder 2">
            <a:extLst>
              <a:ext uri="{FF2B5EF4-FFF2-40B4-BE49-F238E27FC236}">
                <a16:creationId xmlns:a16="http://schemas.microsoft.com/office/drawing/2014/main" id="{AACA67D2-A221-81AE-26F1-141EB504DDCE}"/>
              </a:ext>
            </a:extLst>
          </p:cNvPr>
          <p:cNvSpPr>
            <a:spLocks noGrp="1"/>
          </p:cNvSpPr>
          <p:nvPr>
            <p:ph type="body" sz="quarter" idx="10"/>
          </p:nvPr>
        </p:nvSpPr>
        <p:spPr>
          <a:xfrm>
            <a:off x="381000" y="2099256"/>
            <a:ext cx="11430000" cy="2044905"/>
          </a:xfrm>
        </p:spPr>
        <p:txBody>
          <a:bodyPr/>
          <a:lstStyle/>
          <a:p>
            <a:r>
              <a:rPr lang="en-US" dirty="0"/>
              <a:t>Kentucky Community and Technical College System</a:t>
            </a:r>
          </a:p>
        </p:txBody>
      </p:sp>
    </p:spTree>
    <p:extLst>
      <p:ext uri="{BB962C8B-B14F-4D97-AF65-F5344CB8AC3E}">
        <p14:creationId xmlns:p14="http://schemas.microsoft.com/office/powerpoint/2010/main" val="1533809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6FB0FA-6C2F-1681-2043-4ECB34582D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60B082-6840-442F-2AA7-35186A02DE8F}"/>
              </a:ext>
            </a:extLst>
          </p:cNvPr>
          <p:cNvSpPr>
            <a:spLocks noGrp="1"/>
          </p:cNvSpPr>
          <p:nvPr>
            <p:ph type="title"/>
          </p:nvPr>
        </p:nvSpPr>
        <p:spPr>
          <a:xfrm>
            <a:off x="381000" y="27079"/>
            <a:ext cx="11430000" cy="1185497"/>
          </a:xfrm>
        </p:spPr>
        <p:txBody>
          <a:bodyPr/>
          <a:lstStyle/>
          <a:p>
            <a:pPr algn="ctr"/>
            <a:r>
              <a:rPr lang="en-US" dirty="0"/>
              <a:t>The KCTCS IMPACT</a:t>
            </a:r>
          </a:p>
        </p:txBody>
      </p:sp>
      <p:sp>
        <p:nvSpPr>
          <p:cNvPr id="3" name="Content Placeholder 2">
            <a:extLst>
              <a:ext uri="{FF2B5EF4-FFF2-40B4-BE49-F238E27FC236}">
                <a16:creationId xmlns:a16="http://schemas.microsoft.com/office/drawing/2014/main" id="{24F7962E-DE21-8A19-029C-00B1F8D90CBD}"/>
              </a:ext>
            </a:extLst>
          </p:cNvPr>
          <p:cNvSpPr>
            <a:spLocks noGrp="1"/>
          </p:cNvSpPr>
          <p:nvPr>
            <p:ph idx="1"/>
          </p:nvPr>
        </p:nvSpPr>
        <p:spPr>
          <a:xfrm>
            <a:off x="381000" y="1139687"/>
            <a:ext cx="11430000" cy="4346713"/>
          </a:xfrm>
        </p:spPr>
        <p:txBody>
          <a:bodyPr/>
          <a:lstStyle/>
          <a:p>
            <a:r>
              <a:rPr lang="en-US" sz="2000" dirty="0"/>
              <a:t>KCTCS is made up of </a:t>
            </a:r>
            <a:r>
              <a:rPr lang="en-US" sz="2000" b="1" dirty="0"/>
              <a:t>16 colleges and 70+ campuses </a:t>
            </a:r>
            <a:r>
              <a:rPr lang="en-US" sz="2000" dirty="0"/>
              <a:t>across the Commonwealth.</a:t>
            </a:r>
          </a:p>
          <a:p>
            <a:r>
              <a:rPr lang="en-US" sz="2000" dirty="0"/>
              <a:t>KCTCS is the largest provider of postsecondary education in the state, with an annual enrollment of over </a:t>
            </a:r>
            <a:r>
              <a:rPr lang="en-US" sz="2000" b="1" dirty="0"/>
              <a:t>107,000 students </a:t>
            </a:r>
            <a:r>
              <a:rPr lang="en-US" sz="2000" dirty="0"/>
              <a:t>and 45% of the state’s public higher education undergraduate students.</a:t>
            </a:r>
          </a:p>
          <a:p>
            <a:r>
              <a:rPr lang="en-US" sz="2000" dirty="0"/>
              <a:t>Since its creation, KCTCS </a:t>
            </a:r>
            <a:r>
              <a:rPr lang="en-US" sz="2000" b="1" dirty="0"/>
              <a:t>has bettered the lives of over 1.2 million Kentuckians</a:t>
            </a:r>
            <a:r>
              <a:rPr lang="en-US" sz="2000" dirty="0"/>
              <a:t>, awarded over 650,000 credentials, and graduated over 250,000 students.</a:t>
            </a:r>
          </a:p>
          <a:p>
            <a:r>
              <a:rPr lang="en-US" sz="2000" dirty="0"/>
              <a:t>KCTCS educates </a:t>
            </a:r>
            <a:r>
              <a:rPr lang="en-US" sz="2000" b="1" dirty="0"/>
              <a:t>68% of Kentucky high school students </a:t>
            </a:r>
            <a:r>
              <a:rPr lang="en-US" sz="2000" dirty="0"/>
              <a:t>who enroll in dual credit.</a:t>
            </a:r>
          </a:p>
          <a:p>
            <a:r>
              <a:rPr lang="en-US" sz="2000" dirty="0"/>
              <a:t>KCTCS is #8 in the nation in credentials awarded by public, two-year institutions and </a:t>
            </a:r>
            <a:r>
              <a:rPr lang="en-US" sz="2000" b="1" dirty="0"/>
              <a:t>#1 in the nation in credentials awarded per capita </a:t>
            </a:r>
            <a:r>
              <a:rPr lang="en-US" sz="2000" dirty="0"/>
              <a:t>by public, two-year institutions.</a:t>
            </a:r>
          </a:p>
          <a:p>
            <a:r>
              <a:rPr lang="en-US" sz="2000" dirty="0"/>
              <a:t>60% of graduates </a:t>
            </a:r>
            <a:r>
              <a:rPr lang="en-US" sz="2000" b="1" dirty="0"/>
              <a:t>from low-income households </a:t>
            </a:r>
            <a:r>
              <a:rPr lang="en-US" sz="2000" dirty="0"/>
              <a:t>at Kentucky’s public institutions receive their credentials from KCTCS.</a:t>
            </a:r>
          </a:p>
          <a:p>
            <a:r>
              <a:rPr lang="en-US" sz="2000" dirty="0"/>
              <a:t>KCTCS facilitated the award of </a:t>
            </a:r>
            <a:r>
              <a:rPr lang="en-US" sz="2000" b="1" dirty="0"/>
              <a:t>4,460 GEDs to incarcerated individuals </a:t>
            </a:r>
            <a:r>
              <a:rPr lang="en-US" sz="2000" dirty="0"/>
              <a:t>from 2020 to 2024.</a:t>
            </a:r>
          </a:p>
          <a:p>
            <a:r>
              <a:rPr lang="en-US" sz="2000" dirty="0"/>
              <a:t>KCTCS is the </a:t>
            </a:r>
            <a:r>
              <a:rPr lang="en-US" sz="2000" b="1" dirty="0"/>
              <a:t>#1provider of workforce training </a:t>
            </a:r>
            <a:r>
              <a:rPr lang="en-US" sz="2000" dirty="0"/>
              <a:t>in Kentucky. </a:t>
            </a:r>
          </a:p>
          <a:p>
            <a:endParaRPr lang="en-US" sz="2000" dirty="0"/>
          </a:p>
        </p:txBody>
      </p:sp>
    </p:spTree>
    <p:extLst>
      <p:ext uri="{BB962C8B-B14F-4D97-AF65-F5344CB8AC3E}">
        <p14:creationId xmlns:p14="http://schemas.microsoft.com/office/powerpoint/2010/main" val="3672257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6FB0FA-6C2F-1681-2043-4ECB34582D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60B082-6840-442F-2AA7-35186A02DE8F}"/>
              </a:ext>
            </a:extLst>
          </p:cNvPr>
          <p:cNvSpPr>
            <a:spLocks noGrp="1"/>
          </p:cNvSpPr>
          <p:nvPr>
            <p:ph type="title"/>
          </p:nvPr>
        </p:nvSpPr>
        <p:spPr>
          <a:xfrm>
            <a:off x="381000" y="220264"/>
            <a:ext cx="11430000" cy="1185497"/>
          </a:xfrm>
        </p:spPr>
        <p:txBody>
          <a:bodyPr/>
          <a:lstStyle/>
          <a:p>
            <a:pPr algn="ctr"/>
            <a:r>
              <a:rPr lang="en-US" dirty="0"/>
              <a:t>HB6 – Efficient operations </a:t>
            </a:r>
            <a:br>
              <a:rPr lang="en-US" dirty="0"/>
            </a:br>
            <a:r>
              <a:rPr lang="en-US" dirty="0"/>
              <a:t>and innovation plan</a:t>
            </a:r>
          </a:p>
        </p:txBody>
      </p:sp>
      <p:sp>
        <p:nvSpPr>
          <p:cNvPr id="3" name="Content Placeholder 2">
            <a:extLst>
              <a:ext uri="{FF2B5EF4-FFF2-40B4-BE49-F238E27FC236}">
                <a16:creationId xmlns:a16="http://schemas.microsoft.com/office/drawing/2014/main" id="{24F7962E-DE21-8A19-029C-00B1F8D90CBD}"/>
              </a:ext>
            </a:extLst>
          </p:cNvPr>
          <p:cNvSpPr>
            <a:spLocks noGrp="1"/>
          </p:cNvSpPr>
          <p:nvPr>
            <p:ph idx="1"/>
          </p:nvPr>
        </p:nvSpPr>
        <p:spPr>
          <a:xfrm>
            <a:off x="381000" y="1803042"/>
            <a:ext cx="11430000" cy="3683358"/>
          </a:xfrm>
        </p:spPr>
        <p:txBody>
          <a:bodyPr/>
          <a:lstStyle/>
          <a:p>
            <a:r>
              <a:rPr lang="en-US" sz="2400" dirty="0"/>
              <a:t>KCTCS was tasked with developing priorities and an implementation plan in response to SJR179 in order to unlock funds for capital construction set aside in HB6. </a:t>
            </a:r>
          </a:p>
          <a:p>
            <a:r>
              <a:rPr lang="en-US" sz="2400" dirty="0"/>
              <a:t>Throughout 2024, 5 internal work teams committed more than 7,000 hours to the requested internal review. </a:t>
            </a:r>
          </a:p>
          <a:p>
            <a:r>
              <a:rPr lang="en-US" sz="2400" dirty="0"/>
              <a:t>In December 2024, KCTCS presented recommendations to address each of the 11 questions raised by SJR 179 to the Interim Joint Education Committee, meeting the directive of the legislature and requirements to release contingent funds in HB6 for capital construction.</a:t>
            </a:r>
          </a:p>
          <a:p>
            <a:pPr lvl="1"/>
            <a:endParaRPr lang="en-US" sz="2000" dirty="0"/>
          </a:p>
          <a:p>
            <a:endParaRPr lang="en-US" sz="2000" dirty="0"/>
          </a:p>
          <a:p>
            <a:endParaRPr lang="en-US" sz="2000" dirty="0"/>
          </a:p>
        </p:txBody>
      </p:sp>
    </p:spTree>
    <p:extLst>
      <p:ext uri="{BB962C8B-B14F-4D97-AF65-F5344CB8AC3E}">
        <p14:creationId xmlns:p14="http://schemas.microsoft.com/office/powerpoint/2010/main" val="346497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BFFD0-F17F-2C4E-C1C1-8AF7CA3B12FE}"/>
              </a:ext>
            </a:extLst>
          </p:cNvPr>
          <p:cNvSpPr>
            <a:spLocks noGrp="1"/>
          </p:cNvSpPr>
          <p:nvPr>
            <p:ph type="title"/>
          </p:nvPr>
        </p:nvSpPr>
        <p:spPr>
          <a:xfrm>
            <a:off x="381000" y="54977"/>
            <a:ext cx="11430000" cy="1185497"/>
          </a:xfrm>
        </p:spPr>
        <p:txBody>
          <a:bodyPr/>
          <a:lstStyle/>
          <a:p>
            <a:pPr algn="ctr"/>
            <a:r>
              <a:rPr lang="en-US" dirty="0"/>
              <a:t>Capital investment</a:t>
            </a:r>
          </a:p>
        </p:txBody>
      </p:sp>
      <p:sp>
        <p:nvSpPr>
          <p:cNvPr id="3" name="Content Placeholder 2">
            <a:extLst>
              <a:ext uri="{FF2B5EF4-FFF2-40B4-BE49-F238E27FC236}">
                <a16:creationId xmlns:a16="http://schemas.microsoft.com/office/drawing/2014/main" id="{45CA0677-17FF-42C5-0D0A-ACE128B5949B}"/>
              </a:ext>
            </a:extLst>
          </p:cNvPr>
          <p:cNvSpPr>
            <a:spLocks noGrp="1"/>
          </p:cNvSpPr>
          <p:nvPr>
            <p:ph idx="1"/>
          </p:nvPr>
        </p:nvSpPr>
        <p:spPr>
          <a:xfrm>
            <a:off x="381000" y="1240474"/>
            <a:ext cx="11430000" cy="4303799"/>
          </a:xfrm>
        </p:spPr>
        <p:txBody>
          <a:bodyPr/>
          <a:lstStyle/>
          <a:p>
            <a:r>
              <a:rPr lang="en-US" sz="2000" b="1" dirty="0"/>
              <a:t>Somerset Community College – $27 million</a:t>
            </a:r>
          </a:p>
          <a:p>
            <a:pPr lvl="1">
              <a:buFont typeface="Courier New" panose="02070309020205020404" pitchFamily="49" charset="0"/>
              <a:buChar char="o"/>
            </a:pPr>
            <a:r>
              <a:rPr lang="en-US" sz="2000" dirty="0"/>
              <a:t>Consolidate Laurel North and South campuses by building a replacement advanced technical building at the Laurel North Campus. </a:t>
            </a:r>
          </a:p>
          <a:p>
            <a:pPr lvl="1">
              <a:buFont typeface="Courier New" panose="02070309020205020404" pitchFamily="49" charset="0"/>
              <a:buChar char="o"/>
            </a:pPr>
            <a:endParaRPr lang="en-US" sz="2000" dirty="0"/>
          </a:p>
          <a:p>
            <a:r>
              <a:rPr lang="en-US" sz="2000" b="1" dirty="0"/>
              <a:t>Jefferson Community and Technical College – $35.7 million</a:t>
            </a:r>
          </a:p>
          <a:p>
            <a:pPr lvl="1">
              <a:buFont typeface="Courier New" panose="02070309020205020404" pitchFamily="49" charset="0"/>
              <a:buChar char="o"/>
            </a:pPr>
            <a:r>
              <a:rPr lang="en-US" sz="2000" dirty="0"/>
              <a:t>Phase II replacement of Hartford Hall at the downtown JCTC campus, which is no longer compliant with building codes and cannot offer modern science instruction.</a:t>
            </a:r>
          </a:p>
          <a:p>
            <a:pPr lvl="1">
              <a:buFont typeface="Courier New" panose="02070309020205020404" pitchFamily="49" charset="0"/>
              <a:buChar char="o"/>
            </a:pPr>
            <a:endParaRPr lang="en-US" sz="2000" dirty="0"/>
          </a:p>
          <a:p>
            <a:r>
              <a:rPr lang="en-US" sz="2000" b="1" dirty="0"/>
              <a:t>Southcentral Kentucky Community and Technical College – $27.3 million</a:t>
            </a:r>
          </a:p>
          <a:p>
            <a:pPr lvl="1">
              <a:buFont typeface="Courier New" panose="02070309020205020404" pitchFamily="49" charset="0"/>
              <a:buChar char="o"/>
            </a:pPr>
            <a:r>
              <a:rPr lang="en-US" sz="2000" dirty="0"/>
              <a:t>Phase I construction of a new consolidated campus in Glasgow replacing a severely outdated health campus in response to the high demand allied health career field across Kentucky and demographic changes to the region resulting from new electric vehicle battery plants in Glendale and Bowling Green. </a:t>
            </a:r>
          </a:p>
        </p:txBody>
      </p:sp>
    </p:spTree>
    <p:extLst>
      <p:ext uri="{BB962C8B-B14F-4D97-AF65-F5344CB8AC3E}">
        <p14:creationId xmlns:p14="http://schemas.microsoft.com/office/powerpoint/2010/main" val="1553515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6FB0FA-6C2F-1681-2043-4ECB34582D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60B082-6840-442F-2AA7-35186A02DE8F}"/>
              </a:ext>
            </a:extLst>
          </p:cNvPr>
          <p:cNvSpPr>
            <a:spLocks noGrp="1"/>
          </p:cNvSpPr>
          <p:nvPr>
            <p:ph type="title"/>
          </p:nvPr>
        </p:nvSpPr>
        <p:spPr>
          <a:xfrm>
            <a:off x="381000" y="27079"/>
            <a:ext cx="11430000" cy="1185497"/>
          </a:xfrm>
        </p:spPr>
        <p:txBody>
          <a:bodyPr/>
          <a:lstStyle/>
          <a:p>
            <a:pPr algn="ctr"/>
            <a:r>
              <a:rPr lang="en-US" dirty="0"/>
              <a:t>Next Steps</a:t>
            </a:r>
          </a:p>
        </p:txBody>
      </p:sp>
      <p:pic>
        <p:nvPicPr>
          <p:cNvPr id="12" name="Picture 11">
            <a:extLst>
              <a:ext uri="{FF2B5EF4-FFF2-40B4-BE49-F238E27FC236}">
                <a16:creationId xmlns:a16="http://schemas.microsoft.com/office/drawing/2014/main" id="{4E2B338A-8B3D-CC2C-8AEA-AF7A137CF1AF}"/>
              </a:ext>
            </a:extLst>
          </p:cNvPr>
          <p:cNvPicPr>
            <a:picLocks noChangeAspect="1"/>
          </p:cNvPicPr>
          <p:nvPr/>
        </p:nvPicPr>
        <p:blipFill>
          <a:blip r:embed="rId3">
            <a:extLst>
              <a:ext uri="{28A0092B-C50C-407E-A947-70E740481C1C}">
                <a14:useLocalDpi xmlns:a14="http://schemas.microsoft.com/office/drawing/2010/main" val="0"/>
              </a:ext>
            </a:extLst>
          </a:blip>
          <a:srcRect t="12272" b="12272"/>
          <a:stretch/>
        </p:blipFill>
        <p:spPr>
          <a:xfrm>
            <a:off x="1846552" y="2395471"/>
            <a:ext cx="8498896" cy="3664532"/>
          </a:xfrm>
          <a:prstGeom prst="rect">
            <a:avLst/>
          </a:prstGeom>
        </p:spPr>
      </p:pic>
      <p:sp>
        <p:nvSpPr>
          <p:cNvPr id="11" name="Content Placeholder 2">
            <a:extLst>
              <a:ext uri="{FF2B5EF4-FFF2-40B4-BE49-F238E27FC236}">
                <a16:creationId xmlns:a16="http://schemas.microsoft.com/office/drawing/2014/main" id="{3A3DD700-1258-1790-AC9B-58F484BBD419}"/>
              </a:ext>
            </a:extLst>
          </p:cNvPr>
          <p:cNvSpPr>
            <a:spLocks noGrp="1"/>
          </p:cNvSpPr>
          <p:nvPr>
            <p:ph idx="1"/>
          </p:nvPr>
        </p:nvSpPr>
        <p:spPr>
          <a:xfrm>
            <a:off x="381000" y="940159"/>
            <a:ext cx="11430000" cy="4546242"/>
          </a:xfrm>
        </p:spPr>
        <p:txBody>
          <a:bodyPr/>
          <a:lstStyle/>
          <a:p>
            <a:pPr marL="0" indent="0">
              <a:lnSpc>
                <a:spcPct val="110000"/>
              </a:lnSpc>
              <a:buNone/>
            </a:pPr>
            <a:r>
              <a:rPr lang="en-US" sz="2000" dirty="0"/>
              <a:t>KCTCS is </a:t>
            </a:r>
            <a:r>
              <a:rPr lang="en-US" sz="2000" b="1" dirty="0"/>
              <a:t>reviewing, integrating and developing action steps </a:t>
            </a:r>
            <a:r>
              <a:rPr lang="en-US" sz="2000" dirty="0"/>
              <a:t>based on the multiple recommendations from SJR 179, the Huron Report, and various audits as part of our long-term strategic planning process. Our goal is to </a:t>
            </a:r>
            <a:r>
              <a:rPr lang="en-US" sz="2000" b="1" dirty="0"/>
              <a:t>elevate and accelerate </a:t>
            </a:r>
            <a:r>
              <a:rPr lang="en-US" sz="2000" dirty="0"/>
              <a:t>our role as </a:t>
            </a:r>
            <a:r>
              <a:rPr lang="en-US" sz="2000" b="1" dirty="0"/>
              <a:t>Kentucky’s entry point for higher education and the Commonwealth’s essential industry and workforce partner.</a:t>
            </a:r>
          </a:p>
          <a:p>
            <a:pPr marL="0" indent="0">
              <a:buNone/>
            </a:pPr>
            <a:endParaRPr lang="en-US" sz="2000" b="1" dirty="0">
              <a:solidFill>
                <a:schemeClr val="bg1"/>
              </a:solidFill>
            </a:endParaRPr>
          </a:p>
          <a:p>
            <a:pPr marL="0" indent="0">
              <a:buNone/>
            </a:pPr>
            <a:endParaRPr lang="en-US" sz="2000" dirty="0"/>
          </a:p>
        </p:txBody>
      </p:sp>
    </p:spTree>
    <p:extLst>
      <p:ext uri="{BB962C8B-B14F-4D97-AF65-F5344CB8AC3E}">
        <p14:creationId xmlns:p14="http://schemas.microsoft.com/office/powerpoint/2010/main" val="491297387"/>
      </p:ext>
    </p:extLst>
  </p:cSld>
  <p:clrMapOvr>
    <a:masterClrMapping/>
  </p:clrMapOvr>
</p:sld>
</file>

<file path=ppt/theme/theme1.xml><?xml version="1.0" encoding="utf-8"?>
<a:theme xmlns:a="http://schemas.openxmlformats.org/drawingml/2006/main" name="Office Theme">
  <a:themeElements>
    <a:clrScheme name="KCTCS">
      <a:dk1>
        <a:srgbClr val="00467F"/>
      </a:dk1>
      <a:lt1>
        <a:srgbClr val="E7A614"/>
      </a:lt1>
      <a:dk2>
        <a:srgbClr val="00467F"/>
      </a:dk2>
      <a:lt2>
        <a:srgbClr val="E7A614"/>
      </a:lt2>
      <a:accent1>
        <a:srgbClr val="FFFFFF"/>
      </a:accent1>
      <a:accent2>
        <a:srgbClr val="A7A8A9"/>
      </a:accent2>
      <a:accent3>
        <a:srgbClr val="011E41"/>
      </a:accent3>
      <a:accent4>
        <a:srgbClr val="005CB9"/>
      </a:accent4>
      <a:accent5>
        <a:srgbClr val="3CB4E5"/>
      </a:accent5>
      <a:accent6>
        <a:srgbClr val="FFD100"/>
      </a:accent6>
      <a:hlink>
        <a:srgbClr val="00467F"/>
      </a:hlink>
      <a:folHlink>
        <a:srgbClr val="CE0E2D"/>
      </a:folHlink>
    </a:clrScheme>
    <a:fontScheme name="KCTCS">
      <a:majorFont>
        <a:latin typeface="Century Gothic"/>
        <a:ea typeface=""/>
        <a:cs typeface=""/>
      </a:majorFont>
      <a:minorFont>
        <a:latin typeface="Century Gothic"/>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BE and Substantive Change SACSCOC" id="{78AD131E-0744-461B-8D5D-57E0710DFB5A}" vid="{C81A37E2-B75F-4568-A55D-DEAE229F39B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16336</TotalTime>
  <Words>463</Words>
  <Application>Microsoft Macintosh PowerPoint</Application>
  <PresentationFormat>Widescreen</PresentationFormat>
  <Paragraphs>31</Paragraphs>
  <Slides>5</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Century Gothic</vt:lpstr>
      <vt:lpstr>Courier New</vt:lpstr>
      <vt:lpstr>Office Theme</vt:lpstr>
      <vt:lpstr>PowerPoint Presentation</vt:lpstr>
      <vt:lpstr>The KCTCS IMPACT</vt:lpstr>
      <vt:lpstr>HB6 – Efficient operations  and innovation plan</vt:lpstr>
      <vt:lpstr>Capital investment</vt:lpstr>
      <vt:lpstr>Next Steps</vt:lpstr>
    </vt:vector>
  </TitlesOfParts>
  <Company>KCTCS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Trevino, Angela L (KCTCS)</dc:creator>
  <cp:lastModifiedBy>Hess, Blair (KCTCS)</cp:lastModifiedBy>
  <cp:revision>208</cp:revision>
  <cp:lastPrinted>2024-10-31T20:09:01Z</cp:lastPrinted>
  <dcterms:created xsi:type="dcterms:W3CDTF">2018-12-14T18:47:07Z</dcterms:created>
  <dcterms:modified xsi:type="dcterms:W3CDTF">2025-02-19T16:50:15Z</dcterms:modified>
</cp:coreProperties>
</file>