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71" r:id="rId5"/>
    <p:sldId id="272" r:id="rId6"/>
    <p:sldId id="262" r:id="rId7"/>
    <p:sldId id="282" r:id="rId8"/>
    <p:sldId id="280" r:id="rId9"/>
    <p:sldId id="281" r:id="rId10"/>
    <p:sldId id="279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AC70BC-08FE-46FC-8C50-8A77983BB0A4}">
          <p14:sldIdLst>
            <p14:sldId id="271"/>
            <p14:sldId id="272"/>
            <p14:sldId id="262"/>
            <p14:sldId id="282"/>
            <p14:sldId id="280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FF8"/>
    <a:srgbClr val="C4122F"/>
    <a:srgbClr val="E7EDF5"/>
    <a:srgbClr val="36C2F1"/>
    <a:srgbClr val="FDFDFD"/>
    <a:srgbClr val="CBDAEB"/>
    <a:srgbClr val="CCECFF"/>
    <a:srgbClr val="F37021"/>
    <a:srgbClr val="005495"/>
    <a:srgbClr val="007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099" autoAdjust="0"/>
  </p:normalViewPr>
  <p:slideViewPr>
    <p:cSldViewPr>
      <p:cViewPr varScale="1">
        <p:scale>
          <a:sx n="83" d="100"/>
          <a:sy n="83" d="100"/>
        </p:scale>
        <p:origin x="1572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1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erwhite, Regan (CPE)" userId="c272d0bb-0d3a-4d9b-a6a5-cbe45baed0e2" providerId="ADAL" clId="{2A2652B9-BAEF-4F49-AA0B-5669D6EA9E2A}"/>
    <pc:docChg chg="modSld">
      <pc:chgData name="Satterwhite, Regan (CPE)" userId="c272d0bb-0d3a-4d9b-a6a5-cbe45baed0e2" providerId="ADAL" clId="{2A2652B9-BAEF-4F49-AA0B-5669D6EA9E2A}" dt="2025-02-25T20:39:22.084" v="10" actId="20577"/>
      <pc:docMkLst>
        <pc:docMk/>
      </pc:docMkLst>
      <pc:sldChg chg="modSp mod">
        <pc:chgData name="Satterwhite, Regan (CPE)" userId="c272d0bb-0d3a-4d9b-a6a5-cbe45baed0e2" providerId="ADAL" clId="{2A2652B9-BAEF-4F49-AA0B-5669D6EA9E2A}" dt="2025-02-25T20:38:59.796" v="1" actId="14100"/>
        <pc:sldMkLst>
          <pc:docMk/>
          <pc:sldMk cId="1901351130" sldId="272"/>
        </pc:sldMkLst>
        <pc:spChg chg="mod">
          <ac:chgData name="Satterwhite, Regan (CPE)" userId="c272d0bb-0d3a-4d9b-a6a5-cbe45baed0e2" providerId="ADAL" clId="{2A2652B9-BAEF-4F49-AA0B-5669D6EA9E2A}" dt="2025-02-25T20:38:59.796" v="1" actId="14100"/>
          <ac:spMkLst>
            <pc:docMk/>
            <pc:sldMk cId="1901351130" sldId="272"/>
            <ac:spMk id="5" creationId="{9791E8A1-0442-83E8-DF75-461370DBD109}"/>
          </ac:spMkLst>
        </pc:spChg>
      </pc:sldChg>
      <pc:sldChg chg="modSp mod">
        <pc:chgData name="Satterwhite, Regan (CPE)" userId="c272d0bb-0d3a-4d9b-a6a5-cbe45baed0e2" providerId="ADAL" clId="{2A2652B9-BAEF-4F49-AA0B-5669D6EA9E2A}" dt="2025-02-25T20:39:22.084" v="10" actId="20577"/>
        <pc:sldMkLst>
          <pc:docMk/>
          <pc:sldMk cId="1268031716" sldId="279"/>
        </pc:sldMkLst>
        <pc:spChg chg="mod">
          <ac:chgData name="Satterwhite, Regan (CPE)" userId="c272d0bb-0d3a-4d9b-a6a5-cbe45baed0e2" providerId="ADAL" clId="{2A2652B9-BAEF-4F49-AA0B-5669D6EA9E2A}" dt="2025-02-25T20:39:22.084" v="10" actId="20577"/>
          <ac:spMkLst>
            <pc:docMk/>
            <pc:sldMk cId="1268031716" sldId="279"/>
            <ac:spMk id="4" creationId="{A4ADDA48-0E1E-A406-A2B8-BF2BBE3DA80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ymsoffice-my.sharepoint.com/personal/gabrielle_gayheart_ky_gov/Documents/Pictures/weeklyinfographics/Bookof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66904490860392E-2"/>
          <c:y val="3.0738904215796864E-2"/>
          <c:w val="0.96655443568991517"/>
          <c:h val="0.9385221915684062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Sheet175!$E$1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1B-440E-B1BC-C7AD62739500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1B-440E-B1BC-C7AD62739500}"/>
              </c:ext>
            </c:extLst>
          </c:dPt>
          <c:dLbls>
            <c:dLbl>
              <c:idx val="1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1B-440E-B1BC-C7AD627395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Sheet175!$B$2:$B$53</c:f>
              <c:strCache>
                <c:ptCount val="52"/>
                <c:pt idx="0">
                  <c:v>UT</c:v>
                </c:pt>
                <c:pt idx="1">
                  <c:v>KY</c:v>
                </c:pt>
                <c:pt idx="2">
                  <c:v>AZ</c:v>
                </c:pt>
                <c:pt idx="3">
                  <c:v>WV</c:v>
                </c:pt>
                <c:pt idx="4">
                  <c:v>NC</c:v>
                </c:pt>
                <c:pt idx="5">
                  <c:v>SD</c:v>
                </c:pt>
                <c:pt idx="6">
                  <c:v>MS</c:v>
                </c:pt>
                <c:pt idx="7">
                  <c:v>HI</c:v>
                </c:pt>
                <c:pt idx="8">
                  <c:v>SC</c:v>
                </c:pt>
                <c:pt idx="9">
                  <c:v>VA</c:v>
                </c:pt>
                <c:pt idx="10">
                  <c:v>GA</c:v>
                </c:pt>
                <c:pt idx="11">
                  <c:v>NE</c:v>
                </c:pt>
                <c:pt idx="12">
                  <c:v>NJ</c:v>
                </c:pt>
                <c:pt idx="13">
                  <c:v>MT</c:v>
                </c:pt>
                <c:pt idx="14">
                  <c:v>WI</c:v>
                </c:pt>
                <c:pt idx="15">
                  <c:v>FL</c:v>
                </c:pt>
                <c:pt idx="16">
                  <c:v>IN</c:v>
                </c:pt>
                <c:pt idx="17">
                  <c:v>MA</c:v>
                </c:pt>
                <c:pt idx="18">
                  <c:v>TX</c:v>
                </c:pt>
                <c:pt idx="19">
                  <c:v>IA</c:v>
                </c:pt>
                <c:pt idx="20">
                  <c:v>NM</c:v>
                </c:pt>
                <c:pt idx="21">
                  <c:v>OK</c:v>
                </c:pt>
                <c:pt idx="22">
                  <c:v>OR</c:v>
                </c:pt>
                <c:pt idx="23">
                  <c:v>DE</c:v>
                </c:pt>
                <c:pt idx="24">
                  <c:v>DC</c:v>
                </c:pt>
                <c:pt idx="25">
                  <c:v>IL</c:v>
                </c:pt>
                <c:pt idx="26">
                  <c:v>MI</c:v>
                </c:pt>
                <c:pt idx="27">
                  <c:v>US</c:v>
                </c:pt>
                <c:pt idx="28">
                  <c:v>CA</c:v>
                </c:pt>
                <c:pt idx="29">
                  <c:v>ME</c:v>
                </c:pt>
                <c:pt idx="30">
                  <c:v>PA</c:v>
                </c:pt>
                <c:pt idx="31">
                  <c:v>WA</c:v>
                </c:pt>
                <c:pt idx="32">
                  <c:v>AK</c:v>
                </c:pt>
                <c:pt idx="33">
                  <c:v>CO</c:v>
                </c:pt>
                <c:pt idx="34">
                  <c:v>NV</c:v>
                </c:pt>
                <c:pt idx="35">
                  <c:v>TN</c:v>
                </c:pt>
                <c:pt idx="36">
                  <c:v>MO</c:v>
                </c:pt>
                <c:pt idx="37">
                  <c:v>OH</c:v>
                </c:pt>
                <c:pt idx="38">
                  <c:v>LA</c:v>
                </c:pt>
                <c:pt idx="39">
                  <c:v>MD</c:v>
                </c:pt>
                <c:pt idx="40">
                  <c:v>WY</c:v>
                </c:pt>
                <c:pt idx="41">
                  <c:v>AR</c:v>
                </c:pt>
                <c:pt idx="42">
                  <c:v>AL</c:v>
                </c:pt>
                <c:pt idx="43">
                  <c:v>KS</c:v>
                </c:pt>
                <c:pt idx="44">
                  <c:v>MN</c:v>
                </c:pt>
                <c:pt idx="45">
                  <c:v>ID</c:v>
                </c:pt>
                <c:pt idx="46">
                  <c:v>RI</c:v>
                </c:pt>
                <c:pt idx="47">
                  <c:v>VT</c:v>
                </c:pt>
                <c:pt idx="48">
                  <c:v>NY</c:v>
                </c:pt>
                <c:pt idx="49">
                  <c:v>CT</c:v>
                </c:pt>
                <c:pt idx="50">
                  <c:v>ND</c:v>
                </c:pt>
                <c:pt idx="51">
                  <c:v>NH</c:v>
                </c:pt>
              </c:strCache>
            </c:strRef>
          </c:cat>
          <c:val>
            <c:numRef>
              <c:f>Sheet175!$E$2:$E$53</c:f>
              <c:numCache>
                <c:formatCode>General</c:formatCode>
                <c:ptCount val="52"/>
                <c:pt idx="0">
                  <c:v>2.8999999999999915</c:v>
                </c:pt>
                <c:pt idx="1">
                  <c:v>2.8000000000000025</c:v>
                </c:pt>
                <c:pt idx="2">
                  <c:v>2.200000000000002</c:v>
                </c:pt>
                <c:pt idx="3">
                  <c:v>1.8000000000000016</c:v>
                </c:pt>
                <c:pt idx="4">
                  <c:v>1.7000000000000015</c:v>
                </c:pt>
                <c:pt idx="5">
                  <c:v>1.3999999999999901</c:v>
                </c:pt>
                <c:pt idx="6">
                  <c:v>1.2000000000000011</c:v>
                </c:pt>
                <c:pt idx="7">
                  <c:v>1.100000000000001</c:v>
                </c:pt>
                <c:pt idx="8">
                  <c:v>1.0000000000000009</c:v>
                </c:pt>
                <c:pt idx="9">
                  <c:v>1.0000000000000009</c:v>
                </c:pt>
                <c:pt idx="10">
                  <c:v>0.9000000000000008</c:v>
                </c:pt>
                <c:pt idx="11">
                  <c:v>0.9000000000000008</c:v>
                </c:pt>
                <c:pt idx="12">
                  <c:v>0.9000000000000008</c:v>
                </c:pt>
                <c:pt idx="13">
                  <c:v>0.8999999999999897</c:v>
                </c:pt>
                <c:pt idx="14">
                  <c:v>0.79999999999998961</c:v>
                </c:pt>
                <c:pt idx="15">
                  <c:v>0.70000000000000062</c:v>
                </c:pt>
                <c:pt idx="16">
                  <c:v>0.70000000000000062</c:v>
                </c:pt>
                <c:pt idx="17">
                  <c:v>0.70000000000000062</c:v>
                </c:pt>
                <c:pt idx="18">
                  <c:v>0.70000000000000062</c:v>
                </c:pt>
                <c:pt idx="19">
                  <c:v>0.60000000000000053</c:v>
                </c:pt>
                <c:pt idx="20">
                  <c:v>0.60000000000000053</c:v>
                </c:pt>
                <c:pt idx="21">
                  <c:v>0.60000000000000053</c:v>
                </c:pt>
                <c:pt idx="22">
                  <c:v>0.60000000000000053</c:v>
                </c:pt>
                <c:pt idx="23">
                  <c:v>0.50000000000000044</c:v>
                </c:pt>
                <c:pt idx="24">
                  <c:v>0.50000000000000044</c:v>
                </c:pt>
                <c:pt idx="25">
                  <c:v>0.50000000000000044</c:v>
                </c:pt>
                <c:pt idx="26">
                  <c:v>0.50000000000000044</c:v>
                </c:pt>
                <c:pt idx="27">
                  <c:v>0.50000000000000044</c:v>
                </c:pt>
                <c:pt idx="28">
                  <c:v>0.40000000000000036</c:v>
                </c:pt>
                <c:pt idx="29">
                  <c:v>0.40000000000000036</c:v>
                </c:pt>
                <c:pt idx="30">
                  <c:v>0.30000000000000027</c:v>
                </c:pt>
                <c:pt idx="31">
                  <c:v>0.30000000000000027</c:v>
                </c:pt>
                <c:pt idx="32">
                  <c:v>0.20000000000000018</c:v>
                </c:pt>
                <c:pt idx="33">
                  <c:v>0.20000000000000018</c:v>
                </c:pt>
                <c:pt idx="34">
                  <c:v>0.20000000000000018</c:v>
                </c:pt>
                <c:pt idx="35">
                  <c:v>0.20000000000000018</c:v>
                </c:pt>
                <c:pt idx="36">
                  <c:v>0.10000000000000009</c:v>
                </c:pt>
                <c:pt idx="37">
                  <c:v>0.10000000000000009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-0.20000000000000018</c:v>
                </c:pt>
                <c:pt idx="42">
                  <c:v>-0.50000000000000044</c:v>
                </c:pt>
                <c:pt idx="43">
                  <c:v>-0.50000000000000044</c:v>
                </c:pt>
                <c:pt idx="44">
                  <c:v>-0.59999999999998943</c:v>
                </c:pt>
                <c:pt idx="45">
                  <c:v>-0.60000000000000053</c:v>
                </c:pt>
                <c:pt idx="46">
                  <c:v>-1.0000000000000009</c:v>
                </c:pt>
                <c:pt idx="47">
                  <c:v>-1.100000000000001</c:v>
                </c:pt>
                <c:pt idx="48">
                  <c:v>-1.3299999999999979</c:v>
                </c:pt>
                <c:pt idx="49">
                  <c:v>-1.4000000000000012</c:v>
                </c:pt>
                <c:pt idx="50">
                  <c:v>-1.8000000000000016</c:v>
                </c:pt>
                <c:pt idx="51">
                  <c:v>-2.200000000000002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1B-440E-B1BC-C7AD62739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35101984"/>
        <c:axId val="16351024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Sheet175!$C$1</c15:sqref>
                        </c15:formulaRef>
                      </c:ext>
                    </c:extLst>
                    <c:strCache>
                      <c:ptCount val="1"/>
                      <c:pt idx="0">
                        <c:v>Previous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Sheet175!$B$2:$B$53</c15:sqref>
                        </c15:formulaRef>
                      </c:ext>
                    </c:extLst>
                    <c:strCache>
                      <c:ptCount val="52"/>
                      <c:pt idx="0">
                        <c:v>UT</c:v>
                      </c:pt>
                      <c:pt idx="1">
                        <c:v>KY</c:v>
                      </c:pt>
                      <c:pt idx="2">
                        <c:v>AZ</c:v>
                      </c:pt>
                      <c:pt idx="3">
                        <c:v>WV</c:v>
                      </c:pt>
                      <c:pt idx="4">
                        <c:v>NC</c:v>
                      </c:pt>
                      <c:pt idx="5">
                        <c:v>SD</c:v>
                      </c:pt>
                      <c:pt idx="6">
                        <c:v>MS</c:v>
                      </c:pt>
                      <c:pt idx="7">
                        <c:v>HI</c:v>
                      </c:pt>
                      <c:pt idx="8">
                        <c:v>SC</c:v>
                      </c:pt>
                      <c:pt idx="9">
                        <c:v>VA</c:v>
                      </c:pt>
                      <c:pt idx="10">
                        <c:v>GA</c:v>
                      </c:pt>
                      <c:pt idx="11">
                        <c:v>NE</c:v>
                      </c:pt>
                      <c:pt idx="12">
                        <c:v>NJ</c:v>
                      </c:pt>
                      <c:pt idx="13">
                        <c:v>MT</c:v>
                      </c:pt>
                      <c:pt idx="14">
                        <c:v>WI</c:v>
                      </c:pt>
                      <c:pt idx="15">
                        <c:v>FL</c:v>
                      </c:pt>
                      <c:pt idx="16">
                        <c:v>IN</c:v>
                      </c:pt>
                      <c:pt idx="17">
                        <c:v>MA</c:v>
                      </c:pt>
                      <c:pt idx="18">
                        <c:v>TX</c:v>
                      </c:pt>
                      <c:pt idx="19">
                        <c:v>IA</c:v>
                      </c:pt>
                      <c:pt idx="20">
                        <c:v>NM</c:v>
                      </c:pt>
                      <c:pt idx="21">
                        <c:v>OK</c:v>
                      </c:pt>
                      <c:pt idx="22">
                        <c:v>OR</c:v>
                      </c:pt>
                      <c:pt idx="23">
                        <c:v>DE</c:v>
                      </c:pt>
                      <c:pt idx="24">
                        <c:v>DC</c:v>
                      </c:pt>
                      <c:pt idx="25">
                        <c:v>IL</c:v>
                      </c:pt>
                      <c:pt idx="26">
                        <c:v>MI</c:v>
                      </c:pt>
                      <c:pt idx="27">
                        <c:v>US</c:v>
                      </c:pt>
                      <c:pt idx="28">
                        <c:v>CA</c:v>
                      </c:pt>
                      <c:pt idx="29">
                        <c:v>ME</c:v>
                      </c:pt>
                      <c:pt idx="30">
                        <c:v>PA</c:v>
                      </c:pt>
                      <c:pt idx="31">
                        <c:v>WA</c:v>
                      </c:pt>
                      <c:pt idx="32">
                        <c:v>AK</c:v>
                      </c:pt>
                      <c:pt idx="33">
                        <c:v>CO</c:v>
                      </c:pt>
                      <c:pt idx="34">
                        <c:v>NV</c:v>
                      </c:pt>
                      <c:pt idx="35">
                        <c:v>TN</c:v>
                      </c:pt>
                      <c:pt idx="36">
                        <c:v>MO</c:v>
                      </c:pt>
                      <c:pt idx="37">
                        <c:v>OH</c:v>
                      </c:pt>
                      <c:pt idx="38">
                        <c:v>LA</c:v>
                      </c:pt>
                      <c:pt idx="39">
                        <c:v>MD</c:v>
                      </c:pt>
                      <c:pt idx="40">
                        <c:v>WY</c:v>
                      </c:pt>
                      <c:pt idx="41">
                        <c:v>AR</c:v>
                      </c:pt>
                      <c:pt idx="42">
                        <c:v>AL</c:v>
                      </c:pt>
                      <c:pt idx="43">
                        <c:v>KS</c:v>
                      </c:pt>
                      <c:pt idx="44">
                        <c:v>MN</c:v>
                      </c:pt>
                      <c:pt idx="45">
                        <c:v>ID</c:v>
                      </c:pt>
                      <c:pt idx="46">
                        <c:v>RI</c:v>
                      </c:pt>
                      <c:pt idx="47">
                        <c:v>VT</c:v>
                      </c:pt>
                      <c:pt idx="48">
                        <c:v>NY</c:v>
                      </c:pt>
                      <c:pt idx="49">
                        <c:v>CT</c:v>
                      </c:pt>
                      <c:pt idx="50">
                        <c:v>ND</c:v>
                      </c:pt>
                      <c:pt idx="51">
                        <c:v>NH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Sheet175!$C$2:$C$53</c15:sqref>
                        </c15:formulaRef>
                      </c:ext>
                    </c:extLst>
                    <c:numCache>
                      <c:formatCode>0.0%</c:formatCode>
                      <c:ptCount val="52"/>
                      <c:pt idx="0">
                        <c:v>0.54600000000000004</c:v>
                      </c:pt>
                      <c:pt idx="1">
                        <c:v>0.59399999999999997</c:v>
                      </c:pt>
                      <c:pt idx="2">
                        <c:v>0.52400000000000002</c:v>
                      </c:pt>
                      <c:pt idx="3">
                        <c:v>0.54100000000000004</c:v>
                      </c:pt>
                      <c:pt idx="4">
                        <c:v>0.64400000000000002</c:v>
                      </c:pt>
                      <c:pt idx="5">
                        <c:v>0.68400000000000005</c:v>
                      </c:pt>
                      <c:pt idx="6">
                        <c:v>0.58599999999999997</c:v>
                      </c:pt>
                      <c:pt idx="7">
                        <c:v>0.53700000000000003</c:v>
                      </c:pt>
                      <c:pt idx="8">
                        <c:v>0.623</c:v>
                      </c:pt>
                      <c:pt idx="9">
                        <c:v>0.66900000000000004</c:v>
                      </c:pt>
                      <c:pt idx="10">
                        <c:v>0.60599999999999998</c:v>
                      </c:pt>
                      <c:pt idx="11">
                        <c:v>0.623</c:v>
                      </c:pt>
                      <c:pt idx="12">
                        <c:v>0.60399999999999998</c:v>
                      </c:pt>
                      <c:pt idx="13">
                        <c:v>0.56100000000000005</c:v>
                      </c:pt>
                      <c:pt idx="14">
                        <c:v>0.68400000000000005</c:v>
                      </c:pt>
                      <c:pt idx="15">
                        <c:v>0.61799999999999999</c:v>
                      </c:pt>
                      <c:pt idx="16">
                        <c:v>0.67200000000000004</c:v>
                      </c:pt>
                      <c:pt idx="17">
                        <c:v>0.71299999999999997</c:v>
                      </c:pt>
                      <c:pt idx="18">
                        <c:v>0.54500000000000004</c:v>
                      </c:pt>
                      <c:pt idx="19">
                        <c:v>0.69</c:v>
                      </c:pt>
                      <c:pt idx="20">
                        <c:v>0.48299999999999998</c:v>
                      </c:pt>
                      <c:pt idx="21">
                        <c:v>0.52300000000000002</c:v>
                      </c:pt>
                      <c:pt idx="22">
                        <c:v>0.55200000000000005</c:v>
                      </c:pt>
                      <c:pt idx="23">
                        <c:v>0.60699999999999998</c:v>
                      </c:pt>
                      <c:pt idx="24">
                        <c:v>0.81699999999999995</c:v>
                      </c:pt>
                      <c:pt idx="25">
                        <c:v>0.623</c:v>
                      </c:pt>
                      <c:pt idx="26">
                        <c:v>0.623</c:v>
                      </c:pt>
                      <c:pt idx="27">
                        <c:v>0.60599999999999998</c:v>
                      </c:pt>
                      <c:pt idx="28">
                        <c:v>0.53800000000000003</c:v>
                      </c:pt>
                      <c:pt idx="29">
                        <c:v>0.625</c:v>
                      </c:pt>
                      <c:pt idx="30">
                        <c:v>0.69899999999999995</c:v>
                      </c:pt>
                      <c:pt idx="31">
                        <c:v>0.57799999999999996</c:v>
                      </c:pt>
                      <c:pt idx="32">
                        <c:v>0.34899999999999998</c:v>
                      </c:pt>
                      <c:pt idx="33">
                        <c:v>0.58899999999999997</c:v>
                      </c:pt>
                      <c:pt idx="34">
                        <c:v>0.46</c:v>
                      </c:pt>
                      <c:pt idx="35">
                        <c:v>0.58799999999999997</c:v>
                      </c:pt>
                      <c:pt idx="36">
                        <c:v>0.6</c:v>
                      </c:pt>
                      <c:pt idx="37">
                        <c:v>0.65100000000000002</c:v>
                      </c:pt>
                      <c:pt idx="38">
                        <c:v>0.54200000000000004</c:v>
                      </c:pt>
                      <c:pt idx="39">
                        <c:v>0.60399999999999998</c:v>
                      </c:pt>
                      <c:pt idx="40">
                        <c:v>0.59199999999999997</c:v>
                      </c:pt>
                      <c:pt idx="41">
                        <c:v>0.58899999999999997</c:v>
                      </c:pt>
                      <c:pt idx="42">
                        <c:v>0.58599999999999997</c:v>
                      </c:pt>
                      <c:pt idx="43">
                        <c:v>0.6</c:v>
                      </c:pt>
                      <c:pt idx="44">
                        <c:v>0.69</c:v>
                      </c:pt>
                      <c:pt idx="45">
                        <c:v>0.55500000000000005</c:v>
                      </c:pt>
                      <c:pt idx="46">
                        <c:v>0.73199999999999998</c:v>
                      </c:pt>
                      <c:pt idx="47">
                        <c:v>0.72899999999999998</c:v>
                      </c:pt>
                      <c:pt idx="48">
                        <c:v>0.6653</c:v>
                      </c:pt>
                      <c:pt idx="49">
                        <c:v>0.65500000000000003</c:v>
                      </c:pt>
                      <c:pt idx="50">
                        <c:v>0.68700000000000006</c:v>
                      </c:pt>
                      <c:pt idx="51">
                        <c:v>0.628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E61B-440E-B1BC-C7AD62739500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Sheet175!$D$1</c15:sqref>
                        </c15:formulaRef>
                      </c:ext>
                    </c:extLst>
                    <c:strCache>
                      <c:ptCount val="1"/>
                      <c:pt idx="0">
                        <c:v>Recent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Sheet175!$B$2:$B$53</c15:sqref>
                        </c15:formulaRef>
                      </c:ext>
                    </c:extLst>
                    <c:strCache>
                      <c:ptCount val="52"/>
                      <c:pt idx="0">
                        <c:v>UT</c:v>
                      </c:pt>
                      <c:pt idx="1">
                        <c:v>KY</c:v>
                      </c:pt>
                      <c:pt idx="2">
                        <c:v>AZ</c:v>
                      </c:pt>
                      <c:pt idx="3">
                        <c:v>WV</c:v>
                      </c:pt>
                      <c:pt idx="4">
                        <c:v>NC</c:v>
                      </c:pt>
                      <c:pt idx="5">
                        <c:v>SD</c:v>
                      </c:pt>
                      <c:pt idx="6">
                        <c:v>MS</c:v>
                      </c:pt>
                      <c:pt idx="7">
                        <c:v>HI</c:v>
                      </c:pt>
                      <c:pt idx="8">
                        <c:v>SC</c:v>
                      </c:pt>
                      <c:pt idx="9">
                        <c:v>VA</c:v>
                      </c:pt>
                      <c:pt idx="10">
                        <c:v>GA</c:v>
                      </c:pt>
                      <c:pt idx="11">
                        <c:v>NE</c:v>
                      </c:pt>
                      <c:pt idx="12">
                        <c:v>NJ</c:v>
                      </c:pt>
                      <c:pt idx="13">
                        <c:v>MT</c:v>
                      </c:pt>
                      <c:pt idx="14">
                        <c:v>WI</c:v>
                      </c:pt>
                      <c:pt idx="15">
                        <c:v>FL</c:v>
                      </c:pt>
                      <c:pt idx="16">
                        <c:v>IN</c:v>
                      </c:pt>
                      <c:pt idx="17">
                        <c:v>MA</c:v>
                      </c:pt>
                      <c:pt idx="18">
                        <c:v>TX</c:v>
                      </c:pt>
                      <c:pt idx="19">
                        <c:v>IA</c:v>
                      </c:pt>
                      <c:pt idx="20">
                        <c:v>NM</c:v>
                      </c:pt>
                      <c:pt idx="21">
                        <c:v>OK</c:v>
                      </c:pt>
                      <c:pt idx="22">
                        <c:v>OR</c:v>
                      </c:pt>
                      <c:pt idx="23">
                        <c:v>DE</c:v>
                      </c:pt>
                      <c:pt idx="24">
                        <c:v>DC</c:v>
                      </c:pt>
                      <c:pt idx="25">
                        <c:v>IL</c:v>
                      </c:pt>
                      <c:pt idx="26">
                        <c:v>MI</c:v>
                      </c:pt>
                      <c:pt idx="27">
                        <c:v>US</c:v>
                      </c:pt>
                      <c:pt idx="28">
                        <c:v>CA</c:v>
                      </c:pt>
                      <c:pt idx="29">
                        <c:v>ME</c:v>
                      </c:pt>
                      <c:pt idx="30">
                        <c:v>PA</c:v>
                      </c:pt>
                      <c:pt idx="31">
                        <c:v>WA</c:v>
                      </c:pt>
                      <c:pt idx="32">
                        <c:v>AK</c:v>
                      </c:pt>
                      <c:pt idx="33">
                        <c:v>CO</c:v>
                      </c:pt>
                      <c:pt idx="34">
                        <c:v>NV</c:v>
                      </c:pt>
                      <c:pt idx="35">
                        <c:v>TN</c:v>
                      </c:pt>
                      <c:pt idx="36">
                        <c:v>MO</c:v>
                      </c:pt>
                      <c:pt idx="37">
                        <c:v>OH</c:v>
                      </c:pt>
                      <c:pt idx="38">
                        <c:v>LA</c:v>
                      </c:pt>
                      <c:pt idx="39">
                        <c:v>MD</c:v>
                      </c:pt>
                      <c:pt idx="40">
                        <c:v>WY</c:v>
                      </c:pt>
                      <c:pt idx="41">
                        <c:v>AR</c:v>
                      </c:pt>
                      <c:pt idx="42">
                        <c:v>AL</c:v>
                      </c:pt>
                      <c:pt idx="43">
                        <c:v>KS</c:v>
                      </c:pt>
                      <c:pt idx="44">
                        <c:v>MN</c:v>
                      </c:pt>
                      <c:pt idx="45">
                        <c:v>ID</c:v>
                      </c:pt>
                      <c:pt idx="46">
                        <c:v>RI</c:v>
                      </c:pt>
                      <c:pt idx="47">
                        <c:v>VT</c:v>
                      </c:pt>
                      <c:pt idx="48">
                        <c:v>NY</c:v>
                      </c:pt>
                      <c:pt idx="49">
                        <c:v>CT</c:v>
                      </c:pt>
                      <c:pt idx="50">
                        <c:v>ND</c:v>
                      </c:pt>
                      <c:pt idx="51">
                        <c:v>NH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Sheet175!$D$2:$D$53</c15:sqref>
                        </c15:formulaRef>
                      </c:ext>
                    </c:extLst>
                    <c:numCache>
                      <c:formatCode>0.0%</c:formatCode>
                      <c:ptCount val="52"/>
                      <c:pt idx="0">
                        <c:v>0.57499999999999996</c:v>
                      </c:pt>
                      <c:pt idx="1">
                        <c:v>0.622</c:v>
                      </c:pt>
                      <c:pt idx="2">
                        <c:v>0.54600000000000004</c:v>
                      </c:pt>
                      <c:pt idx="3">
                        <c:v>0.55900000000000005</c:v>
                      </c:pt>
                      <c:pt idx="4">
                        <c:v>0.66100000000000003</c:v>
                      </c:pt>
                      <c:pt idx="5">
                        <c:v>0.69799999999999995</c:v>
                      </c:pt>
                      <c:pt idx="6">
                        <c:v>0.59799999999999998</c:v>
                      </c:pt>
                      <c:pt idx="7">
                        <c:v>0.54800000000000004</c:v>
                      </c:pt>
                      <c:pt idx="8">
                        <c:v>0.63300000000000001</c:v>
                      </c:pt>
                      <c:pt idx="9">
                        <c:v>0.67900000000000005</c:v>
                      </c:pt>
                      <c:pt idx="10">
                        <c:v>0.61499999999999999</c:v>
                      </c:pt>
                      <c:pt idx="11">
                        <c:v>0.63200000000000001</c:v>
                      </c:pt>
                      <c:pt idx="12">
                        <c:v>0.61299999999999999</c:v>
                      </c:pt>
                      <c:pt idx="13">
                        <c:v>0.56999999999999995</c:v>
                      </c:pt>
                      <c:pt idx="14">
                        <c:v>0.69199999999999995</c:v>
                      </c:pt>
                      <c:pt idx="15">
                        <c:v>0.625</c:v>
                      </c:pt>
                      <c:pt idx="16">
                        <c:v>0.67900000000000005</c:v>
                      </c:pt>
                      <c:pt idx="17">
                        <c:v>0.72</c:v>
                      </c:pt>
                      <c:pt idx="18">
                        <c:v>0.55200000000000005</c:v>
                      </c:pt>
                      <c:pt idx="19">
                        <c:v>0.69599999999999995</c:v>
                      </c:pt>
                      <c:pt idx="20">
                        <c:v>0.48899999999999999</c:v>
                      </c:pt>
                      <c:pt idx="21">
                        <c:v>0.52900000000000003</c:v>
                      </c:pt>
                      <c:pt idx="22">
                        <c:v>0.55800000000000005</c:v>
                      </c:pt>
                      <c:pt idx="23">
                        <c:v>0.61199999999999999</c:v>
                      </c:pt>
                      <c:pt idx="24">
                        <c:v>0.82199999999999995</c:v>
                      </c:pt>
                      <c:pt idx="25">
                        <c:v>0.628</c:v>
                      </c:pt>
                      <c:pt idx="26">
                        <c:v>0.628</c:v>
                      </c:pt>
                      <c:pt idx="27">
                        <c:v>0.61099999999999999</c:v>
                      </c:pt>
                      <c:pt idx="28">
                        <c:v>0.54200000000000004</c:v>
                      </c:pt>
                      <c:pt idx="29">
                        <c:v>0.629</c:v>
                      </c:pt>
                      <c:pt idx="30">
                        <c:v>0.70199999999999996</c:v>
                      </c:pt>
                      <c:pt idx="31">
                        <c:v>0.58099999999999996</c:v>
                      </c:pt>
                      <c:pt idx="32">
                        <c:v>0.35099999999999998</c:v>
                      </c:pt>
                      <c:pt idx="33">
                        <c:v>0.59099999999999997</c:v>
                      </c:pt>
                      <c:pt idx="34">
                        <c:v>0.46200000000000002</c:v>
                      </c:pt>
                      <c:pt idx="35">
                        <c:v>0.59</c:v>
                      </c:pt>
                      <c:pt idx="36">
                        <c:v>0.60099999999999998</c:v>
                      </c:pt>
                      <c:pt idx="37">
                        <c:v>0.65200000000000002</c:v>
                      </c:pt>
                      <c:pt idx="38">
                        <c:v>0.54200000000000004</c:v>
                      </c:pt>
                      <c:pt idx="39">
                        <c:v>0.60399999999999998</c:v>
                      </c:pt>
                      <c:pt idx="40">
                        <c:v>0.59199999999999997</c:v>
                      </c:pt>
                      <c:pt idx="41">
                        <c:v>0.58699999999999997</c:v>
                      </c:pt>
                      <c:pt idx="42">
                        <c:v>0.58099999999999996</c:v>
                      </c:pt>
                      <c:pt idx="43">
                        <c:v>0.59499999999999997</c:v>
                      </c:pt>
                      <c:pt idx="44">
                        <c:v>0.68400000000000005</c:v>
                      </c:pt>
                      <c:pt idx="45">
                        <c:v>0.54900000000000004</c:v>
                      </c:pt>
                      <c:pt idx="46">
                        <c:v>0.72199999999999998</c:v>
                      </c:pt>
                      <c:pt idx="47">
                        <c:v>0.71799999999999997</c:v>
                      </c:pt>
                      <c:pt idx="48">
                        <c:v>0.65200000000000002</c:v>
                      </c:pt>
                      <c:pt idx="49">
                        <c:v>0.64100000000000001</c:v>
                      </c:pt>
                      <c:pt idx="50">
                        <c:v>0.66900000000000004</c:v>
                      </c:pt>
                      <c:pt idx="51">
                        <c:v>0.60599999999999998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61B-440E-B1BC-C7AD62739500}"/>
                  </c:ext>
                </c:extLst>
              </c15:ser>
            </c15:filteredBarSeries>
          </c:ext>
        </c:extLst>
      </c:barChart>
      <c:catAx>
        <c:axId val="16351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35102464"/>
        <c:crosses val="autoZero"/>
        <c:auto val="1"/>
        <c:lblAlgn val="ctr"/>
        <c:lblOffset val="100"/>
        <c:noMultiLvlLbl val="0"/>
      </c:catAx>
      <c:valAx>
        <c:axId val="163510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351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/>
              <a:t>Distribution of Funds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Funds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F7-4F9F-8CB5-5D636B82B944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F7-4F9F-8CB5-5D636B82B9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F7-4F9F-8CB5-5D636B82B944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F7-4F9F-8CB5-5D636B82B944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F7-4F9F-8CB5-5D636B82B944}"/>
              </c:ext>
            </c:extLst>
          </c:dPt>
          <c:dLbls>
            <c:dLbl>
              <c:idx val="0"/>
              <c:layout>
                <c:manualLayout>
                  <c:x val="6.4236111111111105E-2"/>
                  <c:y val="9.0825694634522475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2247"/>
                        <a:gd name="adj2" fmla="val 42171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8F7-4F9F-8CB5-5D636B82B944}"/>
                </c:ext>
              </c:extLst>
            </c:dLbl>
            <c:dLbl>
              <c:idx val="1"/>
              <c:layout>
                <c:manualLayout>
                  <c:x val="7.4652777777777776E-2"/>
                  <c:y val="-0.10458716351854103"/>
                </c:manualLayout>
              </c:layout>
              <c:spPr>
                <a:solidFill>
                  <a:schemeClr val="tx2">
                    <a:lumMod val="20000"/>
                    <a:lumOff val="80000"/>
                  </a:schemeClr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7926"/>
                        <a:gd name="adj2" fmla="val -26091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28F7-4F9F-8CB5-5D636B82B944}"/>
                </c:ext>
              </c:extLst>
            </c:dLbl>
            <c:dLbl>
              <c:idx val="2"/>
              <c:spPr>
                <a:solidFill>
                  <a:srgbClr val="85AD64">
                    <a:lumMod val="20000"/>
                    <a:lumOff val="80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28F7-4F9F-8CB5-5D636B82B944}"/>
                </c:ext>
              </c:extLst>
            </c:dLbl>
            <c:dLbl>
              <c:idx val="3"/>
              <c:spPr>
                <a:solidFill>
                  <a:srgbClr val="E39717">
                    <a:lumMod val="20000"/>
                    <a:lumOff val="80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28F7-4F9F-8CB5-5D636B82B944}"/>
                </c:ext>
              </c:extLst>
            </c:dLbl>
            <c:dLbl>
              <c:idx val="4"/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28F7-4F9F-8CB5-5D636B82B94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Course Completion</c:v>
                </c:pt>
                <c:pt idx="1">
                  <c:v>Student Success</c:v>
                </c:pt>
                <c:pt idx="2">
                  <c:v>Institutional Support</c:v>
                </c:pt>
                <c:pt idx="3">
                  <c:v>Maintenance and Operations</c:v>
                </c:pt>
                <c:pt idx="4">
                  <c:v>Academic Support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F7-4F9F-8CB5-5D636B82B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ntered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9050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37904FD-90D3-48BA-9B27-373B7DB0B618}"/>
              </a:ext>
            </a:extLst>
          </p:cNvPr>
          <p:cNvCxnSpPr/>
          <p:nvPr userDrawn="1"/>
        </p:nvCxnSpPr>
        <p:spPr>
          <a:xfrm>
            <a:off x="914400" y="3962400"/>
            <a:ext cx="1036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B85B03-6DDD-4E85-AF80-61CC151BC7D2}"/>
              </a:ext>
            </a:extLst>
          </p:cNvPr>
          <p:cNvGrpSpPr/>
          <p:nvPr userDrawn="1"/>
        </p:nvGrpSpPr>
        <p:grpSpPr>
          <a:xfrm>
            <a:off x="4800599" y="6048486"/>
            <a:ext cx="2362201" cy="657115"/>
            <a:chOff x="3327935" y="6096000"/>
            <a:chExt cx="2216129" cy="6571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F1B2801-2C50-43CF-B395-51F9747075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9" name="Picture 8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E0E710DA-D332-4F7D-BD21-4CF7CA8184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nk Otherwi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  <a:solidFill>
            <a:srgbClr val="E7EDF5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- Blu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10972800" cy="2743200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349DC071-FD13-4E9F-862F-39C94098005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1531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Blu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4619" y="2057400"/>
            <a:ext cx="5892800" cy="1752600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Info </a:t>
            </a:r>
            <a:r>
              <a:rPr lang="en-US" dirty="0"/>
              <a:t>for more information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048000" y="5181600"/>
            <a:ext cx="589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71600" y="5124676"/>
            <a:ext cx="31756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CPENews</a:t>
            </a:r>
            <a:r>
              <a:rPr lang="en-US" sz="1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2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CPEPres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2" y="5040874"/>
            <a:ext cx="457200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267200" y="5132852"/>
            <a:ext cx="434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Websites: http://cpe.ky.gov and http://kyhigheredmatters.org</a:t>
            </a:r>
          </a:p>
        </p:txBody>
      </p:sp>
      <p:pic>
        <p:nvPicPr>
          <p:cNvPr id="19" name="Picture 18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049048"/>
            <a:ext cx="457200" cy="457200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9144000" y="5133136"/>
            <a:ext cx="2111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KYCPE</a:t>
            </a:r>
          </a:p>
        </p:txBody>
      </p:sp>
      <p:pic>
        <p:nvPicPr>
          <p:cNvPr id="24" name="Picture 23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044960"/>
            <a:ext cx="457200" cy="4572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1D10228D-2AB9-4C6B-A4CF-70BEB1D798A1}"/>
              </a:ext>
            </a:extLst>
          </p:cNvPr>
          <p:cNvGrpSpPr/>
          <p:nvPr userDrawn="1"/>
        </p:nvGrpSpPr>
        <p:grpSpPr>
          <a:xfrm>
            <a:off x="4836590" y="5943600"/>
            <a:ext cx="2315619" cy="657115"/>
            <a:chOff x="3327935" y="6096000"/>
            <a:chExt cx="2216129" cy="65711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752E41-81F9-4985-B430-38362A8EC1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21" name="Picture 2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3F827055-7A9E-41A2-8CAC-16106E30E4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44CDA509-9E05-4E54-94D6-D89EE9F1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0120"/>
            <a:ext cx="12192000" cy="1097280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076678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-Aligned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990601"/>
            <a:ext cx="7315200" cy="2738301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060371"/>
            <a:ext cx="7315200" cy="1920240"/>
          </a:xfrm>
        </p:spPr>
        <p:txBody>
          <a:bodyPr lIns="182880" rIns="18288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4DED5-2971-4D39-984A-0B9A1DD86F67}"/>
              </a:ext>
            </a:extLst>
          </p:cNvPr>
          <p:cNvCxnSpPr/>
          <p:nvPr userDrawn="1"/>
        </p:nvCxnSpPr>
        <p:spPr>
          <a:xfrm>
            <a:off x="4419600" y="3886200"/>
            <a:ext cx="7132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794D5CC-7F60-4DF7-90E8-E431E6627C75}"/>
              </a:ext>
            </a:extLst>
          </p:cNvPr>
          <p:cNvGrpSpPr/>
          <p:nvPr userDrawn="1"/>
        </p:nvGrpSpPr>
        <p:grpSpPr>
          <a:xfrm>
            <a:off x="9372600" y="6096000"/>
            <a:ext cx="2209800" cy="657115"/>
            <a:chOff x="3327935" y="6096000"/>
            <a:chExt cx="2216129" cy="65711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0EFF173-8A0A-4EED-81D0-7D0459B953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11" name="Picture 1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4051D5B1-F508-4399-9864-D56305A25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-Aligned Title Slide with Photo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6096000" y="990601"/>
            <a:ext cx="5791200" cy="2738301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0" y="4060370"/>
            <a:ext cx="5791200" cy="1920240"/>
          </a:xfrm>
        </p:spPr>
        <p:txBody>
          <a:bodyPr lIns="182880" rIns="18288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4DED5-2971-4D39-984A-0B9A1DD86F67}"/>
              </a:ext>
            </a:extLst>
          </p:cNvPr>
          <p:cNvCxnSpPr>
            <a:cxnSpLocks/>
          </p:cNvCxnSpPr>
          <p:nvPr userDrawn="1"/>
        </p:nvCxnSpPr>
        <p:spPr>
          <a:xfrm>
            <a:off x="6248400" y="3886200"/>
            <a:ext cx="566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794D5CC-7F60-4DF7-90E8-E431E6627C75}"/>
              </a:ext>
            </a:extLst>
          </p:cNvPr>
          <p:cNvGrpSpPr/>
          <p:nvPr userDrawn="1"/>
        </p:nvGrpSpPr>
        <p:grpSpPr>
          <a:xfrm>
            <a:off x="9372600" y="6096000"/>
            <a:ext cx="2209800" cy="657115"/>
            <a:chOff x="3327935" y="6096000"/>
            <a:chExt cx="2216129" cy="65711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0EFF173-8A0A-4EED-81D0-7D0459B953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11" name="Picture 1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4051D5B1-F508-4399-9864-D56305A25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4167E4-DEBF-43D6-990F-676E011A3A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5626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221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-Aligned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081631"/>
            <a:ext cx="7315200" cy="2738301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400" y="4151400"/>
            <a:ext cx="7315200" cy="1920240"/>
          </a:xfrm>
        </p:spPr>
        <p:txBody>
          <a:bodyPr lIns="182880" rIns="18288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4DED5-2971-4D39-984A-0B9A1DD86F67}"/>
              </a:ext>
            </a:extLst>
          </p:cNvPr>
          <p:cNvCxnSpPr/>
          <p:nvPr userDrawn="1"/>
        </p:nvCxnSpPr>
        <p:spPr>
          <a:xfrm>
            <a:off x="685800" y="3977230"/>
            <a:ext cx="7132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794D5CC-7F60-4DF7-90E8-E431E6627C75}"/>
              </a:ext>
            </a:extLst>
          </p:cNvPr>
          <p:cNvGrpSpPr/>
          <p:nvPr userDrawn="1"/>
        </p:nvGrpSpPr>
        <p:grpSpPr>
          <a:xfrm>
            <a:off x="533400" y="6177332"/>
            <a:ext cx="2209800" cy="657115"/>
            <a:chOff x="3327935" y="6096000"/>
            <a:chExt cx="2216129" cy="65711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0EFF173-8A0A-4EED-81D0-7D0459B953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11" name="Picture 1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4051D5B1-F508-4399-9864-D56305A25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60715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ight-Aligned Title Slide with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30352" y="1078992"/>
            <a:ext cx="5791200" cy="2738301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0352" y="4151376"/>
            <a:ext cx="5791200" cy="2011680"/>
          </a:xfrm>
        </p:spPr>
        <p:txBody>
          <a:bodyPr lIns="182880" rIns="18288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4DED5-2971-4D39-984A-0B9A1DD86F67}"/>
              </a:ext>
            </a:extLst>
          </p:cNvPr>
          <p:cNvCxnSpPr>
            <a:cxnSpLocks/>
          </p:cNvCxnSpPr>
          <p:nvPr userDrawn="1"/>
        </p:nvCxnSpPr>
        <p:spPr>
          <a:xfrm>
            <a:off x="685800" y="3977640"/>
            <a:ext cx="566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794D5CC-7F60-4DF7-90E8-E431E6627C75}"/>
              </a:ext>
            </a:extLst>
          </p:cNvPr>
          <p:cNvGrpSpPr/>
          <p:nvPr userDrawn="1"/>
        </p:nvGrpSpPr>
        <p:grpSpPr>
          <a:xfrm>
            <a:off x="530352" y="6200885"/>
            <a:ext cx="2209800" cy="657115"/>
            <a:chOff x="3327935" y="6096000"/>
            <a:chExt cx="2216129" cy="65711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0EFF173-8A0A-4EED-81D0-7D0459B953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7935" y="6170185"/>
              <a:ext cx="1149329" cy="548640"/>
            </a:xfrm>
            <a:prstGeom prst="rect">
              <a:avLst/>
            </a:prstGeom>
          </p:spPr>
        </p:pic>
        <p:pic>
          <p:nvPicPr>
            <p:cNvPr id="11" name="Picture 1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4051D5B1-F508-4399-9864-D56305A25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096000"/>
              <a:ext cx="972064" cy="657115"/>
            </a:xfrm>
            <a:prstGeom prst="rect">
              <a:avLst/>
            </a:prstGeom>
          </p:spPr>
        </p:pic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4167E4-DEBF-43D6-990F-676E011A3A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9400" y="0"/>
            <a:ext cx="55626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4855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  <a:solidFill>
            <a:srgbClr val="E7EDF5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Block with Sourc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  <a:solidFill>
            <a:srgbClr val="E7EDF5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74320" y="6019800"/>
            <a:ext cx="11612880" cy="304800"/>
          </a:xfrm>
        </p:spPr>
        <p:txBody>
          <a:bodyPr tIns="91440"/>
          <a:lstStyle>
            <a:lvl1pPr marL="0" indent="0">
              <a:spcBef>
                <a:spcPts val="0"/>
              </a:spcBef>
              <a:buFontTx/>
              <a:buNone/>
              <a:defRPr sz="1000" i="1"/>
            </a:lvl1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274320" y="1539240"/>
            <a:ext cx="11612880" cy="4480560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760720" cy="4644837"/>
          </a:xfrm>
        </p:spPr>
        <p:txBody>
          <a:bodyPr/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60720" cy="4644837"/>
          </a:xfrm>
        </p:spPr>
        <p:txBody>
          <a:bodyPr/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Block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  <a:solidFill>
            <a:srgbClr val="E7EDF5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70038"/>
            <a:ext cx="576072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5760720" cy="4114800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70038"/>
            <a:ext cx="576072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09800"/>
            <a:ext cx="5760720" cy="4114800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188720"/>
          </a:xfrm>
          <a:prstGeom prst="rect">
            <a:avLst/>
          </a:prstGeom>
          <a:noFill/>
        </p:spPr>
        <p:txBody>
          <a:bodyPr vert="horz" lIns="182880" tIns="45720" rIns="182880" bIns="9144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524000"/>
            <a:ext cx="11612880" cy="4754880"/>
          </a:xfrm>
          <a:prstGeom prst="rect">
            <a:avLst/>
          </a:prstGeom>
        </p:spPr>
        <p:txBody>
          <a:bodyPr vert="horz" lIns="91440" tIns="2743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E5B70-886E-481B-A93D-1F008B5327E7}"/>
              </a:ext>
            </a:extLst>
          </p:cNvPr>
          <p:cNvSpPr txBox="1"/>
          <p:nvPr userDrawn="1"/>
        </p:nvSpPr>
        <p:spPr>
          <a:xfrm>
            <a:off x="182880" y="6428601"/>
            <a:ext cx="777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Council on Postsecondary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5" r:id="rId3"/>
    <p:sldLayoutId id="2147483676" r:id="rId4"/>
    <p:sldLayoutId id="2147483677" r:id="rId5"/>
    <p:sldLayoutId id="2147483650" r:id="rId6"/>
    <p:sldLayoutId id="2147483660" r:id="rId7"/>
    <p:sldLayoutId id="2147483652" r:id="rId8"/>
    <p:sldLayoutId id="2147483653" r:id="rId9"/>
    <p:sldLayoutId id="2147483654" r:id="rId10"/>
    <p:sldLayoutId id="2147483671" r:id="rId11"/>
    <p:sldLayoutId id="2147483655" r:id="rId12"/>
    <p:sldLayoutId id="2147483681" r:id="rId13"/>
    <p:sldLayoutId id="2147483683" r:id="rId1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CEFE-A739-4C46-9BA2-0F693FB33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Kentucky Council on Postsecondary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1A21-A8EA-4986-A58D-21494341F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Budget Review Subcommittee on Postsecondary Education</a:t>
            </a:r>
          </a:p>
          <a:p>
            <a:r>
              <a:rPr lang="en-US" dirty="0"/>
              <a:t>February 27, 2024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C8C19447-7155-8157-4EDC-1138273A180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2259" r="22259"/>
          <a:stretch/>
        </p:blipFill>
        <p:spPr>
          <a:xfrm>
            <a:off x="6934200" y="0"/>
            <a:ext cx="5257800" cy="6858000"/>
          </a:xfr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FD3B8D80-B5BB-1951-181F-3544D442E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22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BEAE-CFC8-A9C8-C069-83DF2072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2024 Progress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1E990-6CE1-E039-1F77-A99CCF8C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91E8A1-0442-83E8-DF75-461370DBD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95400"/>
            <a:ext cx="11460480" cy="4876800"/>
          </a:xfrm>
        </p:spPr>
        <p:txBody>
          <a:bodyPr/>
          <a:lstStyle/>
          <a:p>
            <a:r>
              <a:rPr lang="en-US" sz="2400" dirty="0"/>
              <a:t>Gaining momentum toward our 60x30 goal (degrees and credentials increased by 6.4% when comparing AY24 to AY23)</a:t>
            </a:r>
          </a:p>
          <a:p>
            <a:r>
              <a:rPr lang="en-US" sz="2400" dirty="0"/>
              <a:t>Helping Kentuckians find their future through the launch of Futuriti.org</a:t>
            </a:r>
          </a:p>
          <a:p>
            <a:r>
              <a:rPr lang="en-US" sz="2400" dirty="0"/>
              <a:t>Streamlining the pipeline to the workforce through bridge programs</a:t>
            </a:r>
          </a:p>
          <a:p>
            <a:r>
              <a:rPr lang="en-US" sz="2400" dirty="0"/>
              <a:t>Making higher education more affordable </a:t>
            </a:r>
          </a:p>
          <a:p>
            <a:r>
              <a:rPr lang="en-US" sz="2400" dirty="0"/>
              <a:t>Addressing critical shortages through the healthcare workforce investment fund </a:t>
            </a:r>
          </a:p>
          <a:p>
            <a:r>
              <a:rPr lang="en-US" sz="2400" dirty="0"/>
              <a:t>Climbing in all sectors and student populations for enrollment gains (Kentucky is #2 in enrollment gains) </a:t>
            </a:r>
          </a:p>
          <a:p>
            <a:r>
              <a:rPr lang="en-US" sz="2400" dirty="0"/>
              <a:t>Closing the gap with underrepresented students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511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should celebrate: Our improvement with completions last year is the second highest in the nation.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1E775A-39DF-CCC1-732A-A29B007074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91630"/>
              </p:ext>
            </p:extLst>
          </p:nvPr>
        </p:nvGraphicFramePr>
        <p:xfrm>
          <a:off x="346804" y="2026920"/>
          <a:ext cx="11411287" cy="399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C07A749-8004-1A1B-37B7-FEE05A665775}"/>
              </a:ext>
            </a:extLst>
          </p:cNvPr>
          <p:cNvSpPr txBox="1">
            <a:spLocks/>
          </p:cNvSpPr>
          <p:nvPr/>
        </p:nvSpPr>
        <p:spPr>
          <a:xfrm>
            <a:off x="274320" y="6019800"/>
            <a:ext cx="11612880" cy="30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i="1" dirty="0"/>
              <a:t>Source: </a:t>
            </a:r>
            <a:r>
              <a:rPr lang="en-US" sz="1000" i="1" dirty="0">
                <a:solidFill>
                  <a:srgbClr val="000000"/>
                </a:solidFill>
              </a:rPr>
              <a:t>National Student Clearinghouse. 2025.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B51FBC-7647-562C-56B9-5BA5B96556CF}"/>
              </a:ext>
            </a:extLst>
          </p:cNvPr>
          <p:cNvSpPr txBox="1"/>
          <p:nvPr/>
        </p:nvSpPr>
        <p:spPr>
          <a:xfrm>
            <a:off x="152400" y="1443901"/>
            <a:ext cx="1135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Percentage Point Year-to-Year Improvement in Six-Year Completion Rates, 2023-2024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845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370B-5AF2-0675-149D-60A6B360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</p:spPr>
        <p:txBody>
          <a:bodyPr/>
          <a:lstStyle/>
          <a:p>
            <a:r>
              <a:rPr lang="en-US" dirty="0"/>
              <a:t>    2024-2026 Budget of the Commonwealth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A82D30-97F7-48AC-FA58-228D8756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C88668-7D3A-439B-B602-3C9C1D73F540}"/>
              </a:ext>
            </a:extLst>
          </p:cNvPr>
          <p:cNvSpPr txBox="1"/>
          <p:nvPr/>
        </p:nvSpPr>
        <p:spPr>
          <a:xfrm>
            <a:off x="533400" y="1547023"/>
            <a:ext cx="11049000" cy="480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i="1" dirty="0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O</a:t>
            </a:r>
            <a:r>
              <a:rPr lang="en-US" sz="2400" i="1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perating Funds</a:t>
            </a: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enacted 2024-2026 budget (24 RS, HB 6) appropriates $35.8 million each year of the biennium for an inflation adjustment, representing an increase of about 3.6% on each institution’s 2023‐24 net General Fund base</a:t>
            </a: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It includes $31.3 million each year to cover planned increases in state Fire and Tornado Insurance Premiums (or 100% of the expected increase)</a:t>
            </a: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It </a:t>
            </a:r>
            <a:r>
              <a:rPr lang="en-US" sz="2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provid</a:t>
            </a: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es an appropriation of $2,107,500 in 2023-24 and additional appropriations of $1,499,100 each year of the upcoming biennium for KSU’s land grant program</a:t>
            </a: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buFont typeface="Calibri" panose="020F050202020403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Finally, HB 6 includ</a:t>
            </a: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es additional appropriations of $7.7 million in 2024-25 and $17.7 million in 2025-26 for the </a:t>
            </a:r>
            <a:r>
              <a:rPr lang="en-US" sz="2200" i="1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Performance Fund</a:t>
            </a: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(i.e., bringing the totals in the fund to $105.0 million in the first year and $115.0 million in the second year)</a:t>
            </a:r>
          </a:p>
        </p:txBody>
      </p:sp>
    </p:spTree>
    <p:extLst>
      <p:ext uri="{BB962C8B-B14F-4D97-AF65-F5344CB8AC3E}">
        <p14:creationId xmlns:p14="http://schemas.microsoft.com/office/powerpoint/2010/main" val="14941322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370B-5AF2-0675-149D-60A6B360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</p:spPr>
        <p:txBody>
          <a:bodyPr/>
          <a:lstStyle/>
          <a:p>
            <a:r>
              <a:rPr lang="en-US" dirty="0"/>
              <a:t>    2024-2026 Budget of the Commonwealth </a:t>
            </a:r>
            <a:r>
              <a:rPr lang="en-US" sz="3000" dirty="0"/>
              <a:t>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A82D30-97F7-48AC-FA58-228D8756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C88668-7D3A-439B-B602-3C9C1D73F540}"/>
              </a:ext>
            </a:extLst>
          </p:cNvPr>
          <p:cNvSpPr txBox="1"/>
          <p:nvPr/>
        </p:nvSpPr>
        <p:spPr>
          <a:xfrm>
            <a:off x="533400" y="1547023"/>
            <a:ext cx="11049000" cy="417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i="1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Capital Investment</a:t>
            </a: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enacted 2024-2026 budget (24 RS, HB 6) authorized $742.1 million in General Fund supported bond funds for new capital construction projects</a:t>
            </a:r>
          </a:p>
          <a:p>
            <a:pPr marL="274320" indent="-274320">
              <a:lnSpc>
                <a:spcPct val="110000"/>
              </a:lnSpc>
              <a:spcAft>
                <a:spcPts val="12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HB 6 also includes </a:t>
            </a:r>
            <a:r>
              <a:rPr lang="en-US" sz="2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$723.0 million in bond funds for Asset Preservation (of that amount $563.0 million was allocated to an Asset Preservation Pool</a:t>
            </a:r>
          </a:p>
          <a:p>
            <a:pPr marL="274320" indent="-274320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Additional capital investments were made through HB 1 (24 RS) which are not reflected in the figures above</a:t>
            </a:r>
            <a:endParaRPr lang="en-US" sz="2200" dirty="0">
              <a:effectLst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274320" indent="-274320">
              <a:lnSpc>
                <a:spcPct val="110000"/>
              </a:lnSpc>
              <a:spcAft>
                <a:spcPts val="1200"/>
              </a:spcAft>
              <a:buFont typeface="Calibri" panose="020F0502020204030204" pitchFamily="34" charset="0"/>
              <a:buChar char="•"/>
            </a:pPr>
            <a:endParaRPr lang="en-US" sz="2200" dirty="0">
              <a:effectLst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274320" marR="0" lvl="0" indent="-27432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•"/>
            </a:pPr>
            <a:endParaRPr lang="en-US" sz="2200" dirty="0">
              <a:effectLst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448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370B-5AF2-0675-149D-60A6B360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9762"/>
          </a:xfrm>
        </p:spPr>
        <p:txBody>
          <a:bodyPr/>
          <a:lstStyle/>
          <a:p>
            <a:r>
              <a:rPr lang="en-US" dirty="0"/>
              <a:t> Implementing the Postsecondary Performance Funding Model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A82D30-97F7-48AC-FA58-228D8756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53578A7-4DFE-2DCE-85CA-EB2DC68FEF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301914"/>
              </p:ext>
            </p:extLst>
          </p:nvPr>
        </p:nvGraphicFramePr>
        <p:xfrm>
          <a:off x="76200" y="1219200"/>
          <a:ext cx="7239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ED0F193-DB6C-E25C-D1ED-AB3E48472411}"/>
              </a:ext>
            </a:extLst>
          </p:cNvPr>
          <p:cNvSpPr txBox="1"/>
          <p:nvPr/>
        </p:nvSpPr>
        <p:spPr>
          <a:xfrm>
            <a:off x="6553200" y="1371600"/>
            <a:ext cx="5638800" cy="360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spcAft>
                <a:spcPts val="600"/>
              </a:spcAft>
            </a:pPr>
            <a:r>
              <a:rPr lang="en-US" sz="3200" b="1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Goals: </a:t>
            </a:r>
          </a:p>
          <a:p>
            <a:pPr marL="457200" marR="0" indent="-45720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r</a:t>
            </a:r>
            <a:r>
              <a:rPr lang="en-US" sz="32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etention and progression of students, and degree completion.</a:t>
            </a:r>
          </a:p>
          <a:p>
            <a:pPr marL="457200" marR="0" indent="-45720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</a:t>
            </a:r>
            <a:r>
              <a:rPr lang="en-US" sz="32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number of degrees and credentials earned by all types of students, focusing on low-income and first-generation students.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the earning potential of Kentucky’s populace by increasing educational attainment.</a:t>
            </a:r>
          </a:p>
        </p:txBody>
      </p:sp>
    </p:spTree>
    <p:extLst>
      <p:ext uri="{BB962C8B-B14F-4D97-AF65-F5344CB8AC3E}">
        <p14:creationId xmlns:p14="http://schemas.microsoft.com/office/powerpoint/2010/main" val="171006568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B5BF-0F41-504A-5B72-C3F1C8BE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Future Budget Considerations for Higher Education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DDA48-0E1E-A406-A2B8-BF2BBE3DA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base funding for campuses and funding to the postsecondary performance funding model</a:t>
            </a:r>
          </a:p>
          <a:p>
            <a:r>
              <a:rPr lang="en-US" dirty="0"/>
              <a:t>Asset preservation funds for deferred maintenance</a:t>
            </a:r>
          </a:p>
          <a:p>
            <a:r>
              <a:rPr lang="en-US" dirty="0"/>
              <a:t>Relief for mandated tuition waiver programs</a:t>
            </a:r>
          </a:p>
          <a:p>
            <a:r>
              <a:rPr lang="en-US" dirty="0"/>
              <a:t>Continue funding for critical student success initiatives:</a:t>
            </a:r>
          </a:p>
          <a:p>
            <a:pPr lvl="1"/>
            <a:r>
              <a:rPr lang="en-US" dirty="0" err="1"/>
              <a:t>Futuriti</a:t>
            </a:r>
            <a:endParaRPr lang="en-US" dirty="0"/>
          </a:p>
          <a:p>
            <a:pPr lvl="1"/>
            <a:r>
              <a:rPr lang="en-US" dirty="0"/>
              <a:t>Student Success Collaborative</a:t>
            </a:r>
          </a:p>
          <a:p>
            <a:pPr lvl="1"/>
            <a:r>
              <a:rPr lang="en-US" dirty="0"/>
              <a:t>Bridge Programs</a:t>
            </a:r>
          </a:p>
          <a:p>
            <a:r>
              <a:rPr lang="en-US" dirty="0"/>
              <a:t>Continue funding for workforce development programs, such as the Healthcare Workforce and the Aerospace, Aviation, and Defense investment funds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3E2375-F984-CDFF-E928-B97803DF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17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fdc6fa-1831-47e0-a6ee-49d0921a325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27609F18BC5248B901272D327514F6" ma:contentTypeVersion="14" ma:contentTypeDescription="Create a new document." ma:contentTypeScope="" ma:versionID="a41e817468eb7244f2c59b28660fcb6a">
  <xsd:schema xmlns:xsd="http://www.w3.org/2001/XMLSchema" xmlns:xs="http://www.w3.org/2001/XMLSchema" xmlns:p="http://schemas.microsoft.com/office/2006/metadata/properties" xmlns:ns3="6afdc6fa-1831-47e0-a6ee-49d0921a3254" xmlns:ns4="9750c617-b38a-4df7-a9f4-978e3bf8d47a" targetNamespace="http://schemas.microsoft.com/office/2006/metadata/properties" ma:root="true" ma:fieldsID="34f1f00141c0d9dceff8b48937806769" ns3:_="" ns4:_="">
    <xsd:import namespace="6afdc6fa-1831-47e0-a6ee-49d0921a3254"/>
    <xsd:import namespace="9750c617-b38a-4df7-a9f4-978e3bf8d4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fdc6fa-1831-47e0-a6ee-49d0921a32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0c617-b38a-4df7-a9f4-978e3bf8d4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0E750A-7D9B-492E-B55F-ECDB49C3682B}">
  <ds:schemaRefs>
    <ds:schemaRef ds:uri="6afdc6fa-1831-47e0-a6ee-49d0921a3254"/>
    <ds:schemaRef ds:uri="9750c617-b38a-4df7-a9f4-978e3bf8d47a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F1DE97-D7FE-4F0C-8FBB-8A82B75E15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D867CC-E4D3-4F31-A4F5-1CB464C45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fdc6fa-1831-47e0-a6ee-49d0921a3254"/>
    <ds:schemaRef ds:uri="9750c617-b38a-4df7-a9f4-978e3bf8d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8371</TotalTime>
  <Words>521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Kentucky Council on Postsecondary Education</vt:lpstr>
      <vt:lpstr>  2024 Progress Report</vt:lpstr>
      <vt:lpstr>We should celebrate: Our improvement with completions last year is the second highest in the nation.</vt:lpstr>
      <vt:lpstr>    2024-2026 Budget of the Commonwealth</vt:lpstr>
      <vt:lpstr>    2024-2026 Budget of the Commonwealth (continued)</vt:lpstr>
      <vt:lpstr> Implementing the Postsecondary Performance Funding Model </vt:lpstr>
      <vt:lpstr> Future Budget Considerations for 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Satterwhite, Regan (CPE)</cp:lastModifiedBy>
  <cp:revision>182</cp:revision>
  <cp:lastPrinted>2020-01-16T16:52:43Z</cp:lastPrinted>
  <dcterms:created xsi:type="dcterms:W3CDTF">2016-09-22T18:57:17Z</dcterms:created>
  <dcterms:modified xsi:type="dcterms:W3CDTF">2025-02-25T20:39:29Z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0x010100DC27609F18BC5248B901272D327514F6</vt:lpwstr>
  </property>
</Properties>
</file>