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2"/>
  </p:notesMasterIdLst>
  <p:sldIdLst>
    <p:sldId id="271" r:id="rId5"/>
    <p:sldId id="272" r:id="rId6"/>
    <p:sldId id="262" r:id="rId7"/>
    <p:sldId id="282" r:id="rId8"/>
    <p:sldId id="280" r:id="rId9"/>
    <p:sldId id="281" r:id="rId10"/>
    <p:sldId id="279" r:id="rId11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6AC70BC-08FE-46FC-8C50-8A77983BB0A4}">
          <p14:sldIdLst>
            <p14:sldId id="271"/>
            <p14:sldId id="272"/>
            <p14:sldId id="262"/>
            <p14:sldId id="282"/>
            <p14:sldId id="280"/>
            <p14:sldId id="281"/>
            <p14:sldId id="27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FF8"/>
    <a:srgbClr val="C4122F"/>
    <a:srgbClr val="E7EDF5"/>
    <a:srgbClr val="36C2F1"/>
    <a:srgbClr val="FDFDFD"/>
    <a:srgbClr val="CBDAEB"/>
    <a:srgbClr val="CCECFF"/>
    <a:srgbClr val="F37021"/>
    <a:srgbClr val="005495"/>
    <a:srgbClr val="0075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93099" autoAdjust="0"/>
  </p:normalViewPr>
  <p:slideViewPr>
    <p:cSldViewPr>
      <p:cViewPr varScale="1">
        <p:scale>
          <a:sx n="83" d="100"/>
          <a:sy n="83" d="100"/>
        </p:scale>
        <p:origin x="1572" y="52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57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3156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tterwhite, Regan (CPE)" userId="c272d0bb-0d3a-4d9b-a6a5-cbe45baed0e2" providerId="ADAL" clId="{2A2652B9-BAEF-4F49-AA0B-5669D6EA9E2A}"/>
    <pc:docChg chg="modSld">
      <pc:chgData name="Satterwhite, Regan (CPE)" userId="c272d0bb-0d3a-4d9b-a6a5-cbe45baed0e2" providerId="ADAL" clId="{2A2652B9-BAEF-4F49-AA0B-5669D6EA9E2A}" dt="2025-02-25T20:39:22.084" v="10" actId="20577"/>
      <pc:docMkLst>
        <pc:docMk/>
      </pc:docMkLst>
      <pc:sldChg chg="modSp mod">
        <pc:chgData name="Satterwhite, Regan (CPE)" userId="c272d0bb-0d3a-4d9b-a6a5-cbe45baed0e2" providerId="ADAL" clId="{2A2652B9-BAEF-4F49-AA0B-5669D6EA9E2A}" dt="2025-02-25T20:38:59.796" v="1" actId="14100"/>
        <pc:sldMkLst>
          <pc:docMk/>
          <pc:sldMk cId="1901351130" sldId="272"/>
        </pc:sldMkLst>
        <pc:spChg chg="mod">
          <ac:chgData name="Satterwhite, Regan (CPE)" userId="c272d0bb-0d3a-4d9b-a6a5-cbe45baed0e2" providerId="ADAL" clId="{2A2652B9-BAEF-4F49-AA0B-5669D6EA9E2A}" dt="2025-02-25T20:38:59.796" v="1" actId="14100"/>
          <ac:spMkLst>
            <pc:docMk/>
            <pc:sldMk cId="1901351130" sldId="272"/>
            <ac:spMk id="5" creationId="{9791E8A1-0442-83E8-DF75-461370DBD109}"/>
          </ac:spMkLst>
        </pc:spChg>
      </pc:sldChg>
      <pc:sldChg chg="modSp mod">
        <pc:chgData name="Satterwhite, Regan (CPE)" userId="c272d0bb-0d3a-4d9b-a6a5-cbe45baed0e2" providerId="ADAL" clId="{2A2652B9-BAEF-4F49-AA0B-5669D6EA9E2A}" dt="2025-02-25T20:39:22.084" v="10" actId="20577"/>
        <pc:sldMkLst>
          <pc:docMk/>
          <pc:sldMk cId="1268031716" sldId="279"/>
        </pc:sldMkLst>
        <pc:spChg chg="mod">
          <ac:chgData name="Satterwhite, Regan (CPE)" userId="c272d0bb-0d3a-4d9b-a6a5-cbe45baed0e2" providerId="ADAL" clId="{2A2652B9-BAEF-4F49-AA0B-5669D6EA9E2A}" dt="2025-02-25T20:39:22.084" v="10" actId="20577"/>
          <ac:spMkLst>
            <pc:docMk/>
            <pc:sldMk cId="1268031716" sldId="279"/>
            <ac:spMk id="4" creationId="{A4ADDA48-0E1E-A406-A2B8-BF2BBE3DA809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kymsoffice-my.sharepoint.com/personal/gabrielle_gayheart_ky_gov/Documents/Pictures/weeklyinfographics/BookofChar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2166904490860392E-2"/>
          <c:y val="3.0738904215796864E-2"/>
          <c:w val="0.96655443568991517"/>
          <c:h val="0.93852219156840622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Sheet175!$E$1</c:f>
              <c:strCache>
                <c:ptCount val="1"/>
                <c:pt idx="0">
                  <c:v>Difference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61B-440E-B1BC-C7AD62739500}"/>
              </c:ext>
            </c:extLst>
          </c:dPt>
          <c:dPt>
            <c:idx val="27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61B-440E-B1BC-C7AD62739500}"/>
              </c:ext>
            </c:extLst>
          </c:dPt>
          <c:dLbls>
            <c:dLbl>
              <c:idx val="1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61B-440E-B1BC-C7AD627395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Sheet175!$B$2:$B$53</c:f>
              <c:strCache>
                <c:ptCount val="52"/>
                <c:pt idx="0">
                  <c:v>UT</c:v>
                </c:pt>
                <c:pt idx="1">
                  <c:v>KY</c:v>
                </c:pt>
                <c:pt idx="2">
                  <c:v>AZ</c:v>
                </c:pt>
                <c:pt idx="3">
                  <c:v>WV</c:v>
                </c:pt>
                <c:pt idx="4">
                  <c:v>NC</c:v>
                </c:pt>
                <c:pt idx="5">
                  <c:v>SD</c:v>
                </c:pt>
                <c:pt idx="6">
                  <c:v>MS</c:v>
                </c:pt>
                <c:pt idx="7">
                  <c:v>HI</c:v>
                </c:pt>
                <c:pt idx="8">
                  <c:v>SC</c:v>
                </c:pt>
                <c:pt idx="9">
                  <c:v>VA</c:v>
                </c:pt>
                <c:pt idx="10">
                  <c:v>GA</c:v>
                </c:pt>
                <c:pt idx="11">
                  <c:v>NE</c:v>
                </c:pt>
                <c:pt idx="12">
                  <c:v>NJ</c:v>
                </c:pt>
                <c:pt idx="13">
                  <c:v>MT</c:v>
                </c:pt>
                <c:pt idx="14">
                  <c:v>WI</c:v>
                </c:pt>
                <c:pt idx="15">
                  <c:v>FL</c:v>
                </c:pt>
                <c:pt idx="16">
                  <c:v>IN</c:v>
                </c:pt>
                <c:pt idx="17">
                  <c:v>MA</c:v>
                </c:pt>
                <c:pt idx="18">
                  <c:v>TX</c:v>
                </c:pt>
                <c:pt idx="19">
                  <c:v>IA</c:v>
                </c:pt>
                <c:pt idx="20">
                  <c:v>NM</c:v>
                </c:pt>
                <c:pt idx="21">
                  <c:v>OK</c:v>
                </c:pt>
                <c:pt idx="22">
                  <c:v>OR</c:v>
                </c:pt>
                <c:pt idx="23">
                  <c:v>DE</c:v>
                </c:pt>
                <c:pt idx="24">
                  <c:v>DC</c:v>
                </c:pt>
                <c:pt idx="25">
                  <c:v>IL</c:v>
                </c:pt>
                <c:pt idx="26">
                  <c:v>MI</c:v>
                </c:pt>
                <c:pt idx="27">
                  <c:v>US</c:v>
                </c:pt>
                <c:pt idx="28">
                  <c:v>CA</c:v>
                </c:pt>
                <c:pt idx="29">
                  <c:v>ME</c:v>
                </c:pt>
                <c:pt idx="30">
                  <c:v>PA</c:v>
                </c:pt>
                <c:pt idx="31">
                  <c:v>WA</c:v>
                </c:pt>
                <c:pt idx="32">
                  <c:v>AK</c:v>
                </c:pt>
                <c:pt idx="33">
                  <c:v>CO</c:v>
                </c:pt>
                <c:pt idx="34">
                  <c:v>NV</c:v>
                </c:pt>
                <c:pt idx="35">
                  <c:v>TN</c:v>
                </c:pt>
                <c:pt idx="36">
                  <c:v>MO</c:v>
                </c:pt>
                <c:pt idx="37">
                  <c:v>OH</c:v>
                </c:pt>
                <c:pt idx="38">
                  <c:v>LA</c:v>
                </c:pt>
                <c:pt idx="39">
                  <c:v>MD</c:v>
                </c:pt>
                <c:pt idx="40">
                  <c:v>WY</c:v>
                </c:pt>
                <c:pt idx="41">
                  <c:v>AR</c:v>
                </c:pt>
                <c:pt idx="42">
                  <c:v>AL</c:v>
                </c:pt>
                <c:pt idx="43">
                  <c:v>KS</c:v>
                </c:pt>
                <c:pt idx="44">
                  <c:v>MN</c:v>
                </c:pt>
                <c:pt idx="45">
                  <c:v>ID</c:v>
                </c:pt>
                <c:pt idx="46">
                  <c:v>RI</c:v>
                </c:pt>
                <c:pt idx="47">
                  <c:v>VT</c:v>
                </c:pt>
                <c:pt idx="48">
                  <c:v>NY</c:v>
                </c:pt>
                <c:pt idx="49">
                  <c:v>CT</c:v>
                </c:pt>
                <c:pt idx="50">
                  <c:v>ND</c:v>
                </c:pt>
                <c:pt idx="51">
                  <c:v>NH</c:v>
                </c:pt>
              </c:strCache>
            </c:strRef>
          </c:cat>
          <c:val>
            <c:numRef>
              <c:f>Sheet175!$E$2:$E$53</c:f>
              <c:numCache>
                <c:formatCode>General</c:formatCode>
                <c:ptCount val="52"/>
                <c:pt idx="0">
                  <c:v>2.8999999999999915</c:v>
                </c:pt>
                <c:pt idx="1">
                  <c:v>2.8000000000000025</c:v>
                </c:pt>
                <c:pt idx="2">
                  <c:v>2.200000000000002</c:v>
                </c:pt>
                <c:pt idx="3">
                  <c:v>1.8000000000000016</c:v>
                </c:pt>
                <c:pt idx="4">
                  <c:v>1.7000000000000015</c:v>
                </c:pt>
                <c:pt idx="5">
                  <c:v>1.3999999999999901</c:v>
                </c:pt>
                <c:pt idx="6">
                  <c:v>1.2000000000000011</c:v>
                </c:pt>
                <c:pt idx="7">
                  <c:v>1.100000000000001</c:v>
                </c:pt>
                <c:pt idx="8">
                  <c:v>1.0000000000000009</c:v>
                </c:pt>
                <c:pt idx="9">
                  <c:v>1.0000000000000009</c:v>
                </c:pt>
                <c:pt idx="10">
                  <c:v>0.9000000000000008</c:v>
                </c:pt>
                <c:pt idx="11">
                  <c:v>0.9000000000000008</c:v>
                </c:pt>
                <c:pt idx="12">
                  <c:v>0.9000000000000008</c:v>
                </c:pt>
                <c:pt idx="13">
                  <c:v>0.8999999999999897</c:v>
                </c:pt>
                <c:pt idx="14">
                  <c:v>0.79999999999998961</c:v>
                </c:pt>
                <c:pt idx="15">
                  <c:v>0.70000000000000062</c:v>
                </c:pt>
                <c:pt idx="16">
                  <c:v>0.70000000000000062</c:v>
                </c:pt>
                <c:pt idx="17">
                  <c:v>0.70000000000000062</c:v>
                </c:pt>
                <c:pt idx="18">
                  <c:v>0.70000000000000062</c:v>
                </c:pt>
                <c:pt idx="19">
                  <c:v>0.60000000000000053</c:v>
                </c:pt>
                <c:pt idx="20">
                  <c:v>0.60000000000000053</c:v>
                </c:pt>
                <c:pt idx="21">
                  <c:v>0.60000000000000053</c:v>
                </c:pt>
                <c:pt idx="22">
                  <c:v>0.60000000000000053</c:v>
                </c:pt>
                <c:pt idx="23">
                  <c:v>0.50000000000000044</c:v>
                </c:pt>
                <c:pt idx="24">
                  <c:v>0.50000000000000044</c:v>
                </c:pt>
                <c:pt idx="25">
                  <c:v>0.50000000000000044</c:v>
                </c:pt>
                <c:pt idx="26">
                  <c:v>0.50000000000000044</c:v>
                </c:pt>
                <c:pt idx="27">
                  <c:v>0.50000000000000044</c:v>
                </c:pt>
                <c:pt idx="28">
                  <c:v>0.40000000000000036</c:v>
                </c:pt>
                <c:pt idx="29">
                  <c:v>0.40000000000000036</c:v>
                </c:pt>
                <c:pt idx="30">
                  <c:v>0.30000000000000027</c:v>
                </c:pt>
                <c:pt idx="31">
                  <c:v>0.30000000000000027</c:v>
                </c:pt>
                <c:pt idx="32">
                  <c:v>0.20000000000000018</c:v>
                </c:pt>
                <c:pt idx="33">
                  <c:v>0.20000000000000018</c:v>
                </c:pt>
                <c:pt idx="34">
                  <c:v>0.20000000000000018</c:v>
                </c:pt>
                <c:pt idx="35">
                  <c:v>0.20000000000000018</c:v>
                </c:pt>
                <c:pt idx="36">
                  <c:v>0.10000000000000009</c:v>
                </c:pt>
                <c:pt idx="37">
                  <c:v>0.10000000000000009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-0.20000000000000018</c:v>
                </c:pt>
                <c:pt idx="42">
                  <c:v>-0.50000000000000044</c:v>
                </c:pt>
                <c:pt idx="43">
                  <c:v>-0.50000000000000044</c:v>
                </c:pt>
                <c:pt idx="44">
                  <c:v>-0.59999999999998943</c:v>
                </c:pt>
                <c:pt idx="45">
                  <c:v>-0.60000000000000053</c:v>
                </c:pt>
                <c:pt idx="46">
                  <c:v>-1.0000000000000009</c:v>
                </c:pt>
                <c:pt idx="47">
                  <c:v>-1.100000000000001</c:v>
                </c:pt>
                <c:pt idx="48">
                  <c:v>-1.3299999999999979</c:v>
                </c:pt>
                <c:pt idx="49">
                  <c:v>-1.4000000000000012</c:v>
                </c:pt>
                <c:pt idx="50">
                  <c:v>-1.8000000000000016</c:v>
                </c:pt>
                <c:pt idx="51">
                  <c:v>-2.200000000000002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61B-440E-B1BC-C7AD627395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27"/>
        <c:axId val="1635101984"/>
        <c:axId val="163510246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Sheet175!$C$1</c15:sqref>
                        </c15:formulaRef>
                      </c:ext>
                    </c:extLst>
                    <c:strCache>
                      <c:ptCount val="1"/>
                      <c:pt idx="0">
                        <c:v>Previous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Sheet175!$B$2:$B$53</c15:sqref>
                        </c15:formulaRef>
                      </c:ext>
                    </c:extLst>
                    <c:strCache>
                      <c:ptCount val="52"/>
                      <c:pt idx="0">
                        <c:v>UT</c:v>
                      </c:pt>
                      <c:pt idx="1">
                        <c:v>KY</c:v>
                      </c:pt>
                      <c:pt idx="2">
                        <c:v>AZ</c:v>
                      </c:pt>
                      <c:pt idx="3">
                        <c:v>WV</c:v>
                      </c:pt>
                      <c:pt idx="4">
                        <c:v>NC</c:v>
                      </c:pt>
                      <c:pt idx="5">
                        <c:v>SD</c:v>
                      </c:pt>
                      <c:pt idx="6">
                        <c:v>MS</c:v>
                      </c:pt>
                      <c:pt idx="7">
                        <c:v>HI</c:v>
                      </c:pt>
                      <c:pt idx="8">
                        <c:v>SC</c:v>
                      </c:pt>
                      <c:pt idx="9">
                        <c:v>VA</c:v>
                      </c:pt>
                      <c:pt idx="10">
                        <c:v>GA</c:v>
                      </c:pt>
                      <c:pt idx="11">
                        <c:v>NE</c:v>
                      </c:pt>
                      <c:pt idx="12">
                        <c:v>NJ</c:v>
                      </c:pt>
                      <c:pt idx="13">
                        <c:v>MT</c:v>
                      </c:pt>
                      <c:pt idx="14">
                        <c:v>WI</c:v>
                      </c:pt>
                      <c:pt idx="15">
                        <c:v>FL</c:v>
                      </c:pt>
                      <c:pt idx="16">
                        <c:v>IN</c:v>
                      </c:pt>
                      <c:pt idx="17">
                        <c:v>MA</c:v>
                      </c:pt>
                      <c:pt idx="18">
                        <c:v>TX</c:v>
                      </c:pt>
                      <c:pt idx="19">
                        <c:v>IA</c:v>
                      </c:pt>
                      <c:pt idx="20">
                        <c:v>NM</c:v>
                      </c:pt>
                      <c:pt idx="21">
                        <c:v>OK</c:v>
                      </c:pt>
                      <c:pt idx="22">
                        <c:v>OR</c:v>
                      </c:pt>
                      <c:pt idx="23">
                        <c:v>DE</c:v>
                      </c:pt>
                      <c:pt idx="24">
                        <c:v>DC</c:v>
                      </c:pt>
                      <c:pt idx="25">
                        <c:v>IL</c:v>
                      </c:pt>
                      <c:pt idx="26">
                        <c:v>MI</c:v>
                      </c:pt>
                      <c:pt idx="27">
                        <c:v>US</c:v>
                      </c:pt>
                      <c:pt idx="28">
                        <c:v>CA</c:v>
                      </c:pt>
                      <c:pt idx="29">
                        <c:v>ME</c:v>
                      </c:pt>
                      <c:pt idx="30">
                        <c:v>PA</c:v>
                      </c:pt>
                      <c:pt idx="31">
                        <c:v>WA</c:v>
                      </c:pt>
                      <c:pt idx="32">
                        <c:v>AK</c:v>
                      </c:pt>
                      <c:pt idx="33">
                        <c:v>CO</c:v>
                      </c:pt>
                      <c:pt idx="34">
                        <c:v>NV</c:v>
                      </c:pt>
                      <c:pt idx="35">
                        <c:v>TN</c:v>
                      </c:pt>
                      <c:pt idx="36">
                        <c:v>MO</c:v>
                      </c:pt>
                      <c:pt idx="37">
                        <c:v>OH</c:v>
                      </c:pt>
                      <c:pt idx="38">
                        <c:v>LA</c:v>
                      </c:pt>
                      <c:pt idx="39">
                        <c:v>MD</c:v>
                      </c:pt>
                      <c:pt idx="40">
                        <c:v>WY</c:v>
                      </c:pt>
                      <c:pt idx="41">
                        <c:v>AR</c:v>
                      </c:pt>
                      <c:pt idx="42">
                        <c:v>AL</c:v>
                      </c:pt>
                      <c:pt idx="43">
                        <c:v>KS</c:v>
                      </c:pt>
                      <c:pt idx="44">
                        <c:v>MN</c:v>
                      </c:pt>
                      <c:pt idx="45">
                        <c:v>ID</c:v>
                      </c:pt>
                      <c:pt idx="46">
                        <c:v>RI</c:v>
                      </c:pt>
                      <c:pt idx="47">
                        <c:v>VT</c:v>
                      </c:pt>
                      <c:pt idx="48">
                        <c:v>NY</c:v>
                      </c:pt>
                      <c:pt idx="49">
                        <c:v>CT</c:v>
                      </c:pt>
                      <c:pt idx="50">
                        <c:v>ND</c:v>
                      </c:pt>
                      <c:pt idx="51">
                        <c:v>NH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Sheet175!$C$2:$C$53</c15:sqref>
                        </c15:formulaRef>
                      </c:ext>
                    </c:extLst>
                    <c:numCache>
                      <c:formatCode>0.0%</c:formatCode>
                      <c:ptCount val="52"/>
                      <c:pt idx="0">
                        <c:v>0.54600000000000004</c:v>
                      </c:pt>
                      <c:pt idx="1">
                        <c:v>0.59399999999999997</c:v>
                      </c:pt>
                      <c:pt idx="2">
                        <c:v>0.52400000000000002</c:v>
                      </c:pt>
                      <c:pt idx="3">
                        <c:v>0.54100000000000004</c:v>
                      </c:pt>
                      <c:pt idx="4">
                        <c:v>0.64400000000000002</c:v>
                      </c:pt>
                      <c:pt idx="5">
                        <c:v>0.68400000000000005</c:v>
                      </c:pt>
                      <c:pt idx="6">
                        <c:v>0.58599999999999997</c:v>
                      </c:pt>
                      <c:pt idx="7">
                        <c:v>0.53700000000000003</c:v>
                      </c:pt>
                      <c:pt idx="8">
                        <c:v>0.623</c:v>
                      </c:pt>
                      <c:pt idx="9">
                        <c:v>0.66900000000000004</c:v>
                      </c:pt>
                      <c:pt idx="10">
                        <c:v>0.60599999999999998</c:v>
                      </c:pt>
                      <c:pt idx="11">
                        <c:v>0.623</c:v>
                      </c:pt>
                      <c:pt idx="12">
                        <c:v>0.60399999999999998</c:v>
                      </c:pt>
                      <c:pt idx="13">
                        <c:v>0.56100000000000005</c:v>
                      </c:pt>
                      <c:pt idx="14">
                        <c:v>0.68400000000000005</c:v>
                      </c:pt>
                      <c:pt idx="15">
                        <c:v>0.61799999999999999</c:v>
                      </c:pt>
                      <c:pt idx="16">
                        <c:v>0.67200000000000004</c:v>
                      </c:pt>
                      <c:pt idx="17">
                        <c:v>0.71299999999999997</c:v>
                      </c:pt>
                      <c:pt idx="18">
                        <c:v>0.54500000000000004</c:v>
                      </c:pt>
                      <c:pt idx="19">
                        <c:v>0.69</c:v>
                      </c:pt>
                      <c:pt idx="20">
                        <c:v>0.48299999999999998</c:v>
                      </c:pt>
                      <c:pt idx="21">
                        <c:v>0.52300000000000002</c:v>
                      </c:pt>
                      <c:pt idx="22">
                        <c:v>0.55200000000000005</c:v>
                      </c:pt>
                      <c:pt idx="23">
                        <c:v>0.60699999999999998</c:v>
                      </c:pt>
                      <c:pt idx="24">
                        <c:v>0.81699999999999995</c:v>
                      </c:pt>
                      <c:pt idx="25">
                        <c:v>0.623</c:v>
                      </c:pt>
                      <c:pt idx="26">
                        <c:v>0.623</c:v>
                      </c:pt>
                      <c:pt idx="27">
                        <c:v>0.60599999999999998</c:v>
                      </c:pt>
                      <c:pt idx="28">
                        <c:v>0.53800000000000003</c:v>
                      </c:pt>
                      <c:pt idx="29">
                        <c:v>0.625</c:v>
                      </c:pt>
                      <c:pt idx="30">
                        <c:v>0.69899999999999995</c:v>
                      </c:pt>
                      <c:pt idx="31">
                        <c:v>0.57799999999999996</c:v>
                      </c:pt>
                      <c:pt idx="32">
                        <c:v>0.34899999999999998</c:v>
                      </c:pt>
                      <c:pt idx="33">
                        <c:v>0.58899999999999997</c:v>
                      </c:pt>
                      <c:pt idx="34">
                        <c:v>0.46</c:v>
                      </c:pt>
                      <c:pt idx="35">
                        <c:v>0.58799999999999997</c:v>
                      </c:pt>
                      <c:pt idx="36">
                        <c:v>0.6</c:v>
                      </c:pt>
                      <c:pt idx="37">
                        <c:v>0.65100000000000002</c:v>
                      </c:pt>
                      <c:pt idx="38">
                        <c:v>0.54200000000000004</c:v>
                      </c:pt>
                      <c:pt idx="39">
                        <c:v>0.60399999999999998</c:v>
                      </c:pt>
                      <c:pt idx="40">
                        <c:v>0.59199999999999997</c:v>
                      </c:pt>
                      <c:pt idx="41">
                        <c:v>0.58899999999999997</c:v>
                      </c:pt>
                      <c:pt idx="42">
                        <c:v>0.58599999999999997</c:v>
                      </c:pt>
                      <c:pt idx="43">
                        <c:v>0.6</c:v>
                      </c:pt>
                      <c:pt idx="44">
                        <c:v>0.69</c:v>
                      </c:pt>
                      <c:pt idx="45">
                        <c:v>0.55500000000000005</c:v>
                      </c:pt>
                      <c:pt idx="46">
                        <c:v>0.73199999999999998</c:v>
                      </c:pt>
                      <c:pt idx="47">
                        <c:v>0.72899999999999998</c:v>
                      </c:pt>
                      <c:pt idx="48">
                        <c:v>0.6653</c:v>
                      </c:pt>
                      <c:pt idx="49">
                        <c:v>0.65500000000000003</c:v>
                      </c:pt>
                      <c:pt idx="50">
                        <c:v>0.68700000000000006</c:v>
                      </c:pt>
                      <c:pt idx="51">
                        <c:v>0.628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5-E61B-440E-B1BC-C7AD62739500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Sheet175!$D$1</c15:sqref>
                        </c15:formulaRef>
                      </c:ext>
                    </c:extLst>
                    <c:strCache>
                      <c:ptCount val="1"/>
                      <c:pt idx="0">
                        <c:v>Recent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Sheet175!$B$2:$B$53</c15:sqref>
                        </c15:formulaRef>
                      </c:ext>
                    </c:extLst>
                    <c:strCache>
                      <c:ptCount val="52"/>
                      <c:pt idx="0">
                        <c:v>UT</c:v>
                      </c:pt>
                      <c:pt idx="1">
                        <c:v>KY</c:v>
                      </c:pt>
                      <c:pt idx="2">
                        <c:v>AZ</c:v>
                      </c:pt>
                      <c:pt idx="3">
                        <c:v>WV</c:v>
                      </c:pt>
                      <c:pt idx="4">
                        <c:v>NC</c:v>
                      </c:pt>
                      <c:pt idx="5">
                        <c:v>SD</c:v>
                      </c:pt>
                      <c:pt idx="6">
                        <c:v>MS</c:v>
                      </c:pt>
                      <c:pt idx="7">
                        <c:v>HI</c:v>
                      </c:pt>
                      <c:pt idx="8">
                        <c:v>SC</c:v>
                      </c:pt>
                      <c:pt idx="9">
                        <c:v>VA</c:v>
                      </c:pt>
                      <c:pt idx="10">
                        <c:v>GA</c:v>
                      </c:pt>
                      <c:pt idx="11">
                        <c:v>NE</c:v>
                      </c:pt>
                      <c:pt idx="12">
                        <c:v>NJ</c:v>
                      </c:pt>
                      <c:pt idx="13">
                        <c:v>MT</c:v>
                      </c:pt>
                      <c:pt idx="14">
                        <c:v>WI</c:v>
                      </c:pt>
                      <c:pt idx="15">
                        <c:v>FL</c:v>
                      </c:pt>
                      <c:pt idx="16">
                        <c:v>IN</c:v>
                      </c:pt>
                      <c:pt idx="17">
                        <c:v>MA</c:v>
                      </c:pt>
                      <c:pt idx="18">
                        <c:v>TX</c:v>
                      </c:pt>
                      <c:pt idx="19">
                        <c:v>IA</c:v>
                      </c:pt>
                      <c:pt idx="20">
                        <c:v>NM</c:v>
                      </c:pt>
                      <c:pt idx="21">
                        <c:v>OK</c:v>
                      </c:pt>
                      <c:pt idx="22">
                        <c:v>OR</c:v>
                      </c:pt>
                      <c:pt idx="23">
                        <c:v>DE</c:v>
                      </c:pt>
                      <c:pt idx="24">
                        <c:v>DC</c:v>
                      </c:pt>
                      <c:pt idx="25">
                        <c:v>IL</c:v>
                      </c:pt>
                      <c:pt idx="26">
                        <c:v>MI</c:v>
                      </c:pt>
                      <c:pt idx="27">
                        <c:v>US</c:v>
                      </c:pt>
                      <c:pt idx="28">
                        <c:v>CA</c:v>
                      </c:pt>
                      <c:pt idx="29">
                        <c:v>ME</c:v>
                      </c:pt>
                      <c:pt idx="30">
                        <c:v>PA</c:v>
                      </c:pt>
                      <c:pt idx="31">
                        <c:v>WA</c:v>
                      </c:pt>
                      <c:pt idx="32">
                        <c:v>AK</c:v>
                      </c:pt>
                      <c:pt idx="33">
                        <c:v>CO</c:v>
                      </c:pt>
                      <c:pt idx="34">
                        <c:v>NV</c:v>
                      </c:pt>
                      <c:pt idx="35">
                        <c:v>TN</c:v>
                      </c:pt>
                      <c:pt idx="36">
                        <c:v>MO</c:v>
                      </c:pt>
                      <c:pt idx="37">
                        <c:v>OH</c:v>
                      </c:pt>
                      <c:pt idx="38">
                        <c:v>LA</c:v>
                      </c:pt>
                      <c:pt idx="39">
                        <c:v>MD</c:v>
                      </c:pt>
                      <c:pt idx="40">
                        <c:v>WY</c:v>
                      </c:pt>
                      <c:pt idx="41">
                        <c:v>AR</c:v>
                      </c:pt>
                      <c:pt idx="42">
                        <c:v>AL</c:v>
                      </c:pt>
                      <c:pt idx="43">
                        <c:v>KS</c:v>
                      </c:pt>
                      <c:pt idx="44">
                        <c:v>MN</c:v>
                      </c:pt>
                      <c:pt idx="45">
                        <c:v>ID</c:v>
                      </c:pt>
                      <c:pt idx="46">
                        <c:v>RI</c:v>
                      </c:pt>
                      <c:pt idx="47">
                        <c:v>VT</c:v>
                      </c:pt>
                      <c:pt idx="48">
                        <c:v>NY</c:v>
                      </c:pt>
                      <c:pt idx="49">
                        <c:v>CT</c:v>
                      </c:pt>
                      <c:pt idx="50">
                        <c:v>ND</c:v>
                      </c:pt>
                      <c:pt idx="51">
                        <c:v>NH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Sheet175!$D$2:$D$53</c15:sqref>
                        </c15:formulaRef>
                      </c:ext>
                    </c:extLst>
                    <c:numCache>
                      <c:formatCode>0.0%</c:formatCode>
                      <c:ptCount val="52"/>
                      <c:pt idx="0">
                        <c:v>0.57499999999999996</c:v>
                      </c:pt>
                      <c:pt idx="1">
                        <c:v>0.622</c:v>
                      </c:pt>
                      <c:pt idx="2">
                        <c:v>0.54600000000000004</c:v>
                      </c:pt>
                      <c:pt idx="3">
                        <c:v>0.55900000000000005</c:v>
                      </c:pt>
                      <c:pt idx="4">
                        <c:v>0.66100000000000003</c:v>
                      </c:pt>
                      <c:pt idx="5">
                        <c:v>0.69799999999999995</c:v>
                      </c:pt>
                      <c:pt idx="6">
                        <c:v>0.59799999999999998</c:v>
                      </c:pt>
                      <c:pt idx="7">
                        <c:v>0.54800000000000004</c:v>
                      </c:pt>
                      <c:pt idx="8">
                        <c:v>0.63300000000000001</c:v>
                      </c:pt>
                      <c:pt idx="9">
                        <c:v>0.67900000000000005</c:v>
                      </c:pt>
                      <c:pt idx="10">
                        <c:v>0.61499999999999999</c:v>
                      </c:pt>
                      <c:pt idx="11">
                        <c:v>0.63200000000000001</c:v>
                      </c:pt>
                      <c:pt idx="12">
                        <c:v>0.61299999999999999</c:v>
                      </c:pt>
                      <c:pt idx="13">
                        <c:v>0.56999999999999995</c:v>
                      </c:pt>
                      <c:pt idx="14">
                        <c:v>0.69199999999999995</c:v>
                      </c:pt>
                      <c:pt idx="15">
                        <c:v>0.625</c:v>
                      </c:pt>
                      <c:pt idx="16">
                        <c:v>0.67900000000000005</c:v>
                      </c:pt>
                      <c:pt idx="17">
                        <c:v>0.72</c:v>
                      </c:pt>
                      <c:pt idx="18">
                        <c:v>0.55200000000000005</c:v>
                      </c:pt>
                      <c:pt idx="19">
                        <c:v>0.69599999999999995</c:v>
                      </c:pt>
                      <c:pt idx="20">
                        <c:v>0.48899999999999999</c:v>
                      </c:pt>
                      <c:pt idx="21">
                        <c:v>0.52900000000000003</c:v>
                      </c:pt>
                      <c:pt idx="22">
                        <c:v>0.55800000000000005</c:v>
                      </c:pt>
                      <c:pt idx="23">
                        <c:v>0.61199999999999999</c:v>
                      </c:pt>
                      <c:pt idx="24">
                        <c:v>0.82199999999999995</c:v>
                      </c:pt>
                      <c:pt idx="25">
                        <c:v>0.628</c:v>
                      </c:pt>
                      <c:pt idx="26">
                        <c:v>0.628</c:v>
                      </c:pt>
                      <c:pt idx="27">
                        <c:v>0.61099999999999999</c:v>
                      </c:pt>
                      <c:pt idx="28">
                        <c:v>0.54200000000000004</c:v>
                      </c:pt>
                      <c:pt idx="29">
                        <c:v>0.629</c:v>
                      </c:pt>
                      <c:pt idx="30">
                        <c:v>0.70199999999999996</c:v>
                      </c:pt>
                      <c:pt idx="31">
                        <c:v>0.58099999999999996</c:v>
                      </c:pt>
                      <c:pt idx="32">
                        <c:v>0.35099999999999998</c:v>
                      </c:pt>
                      <c:pt idx="33">
                        <c:v>0.59099999999999997</c:v>
                      </c:pt>
                      <c:pt idx="34">
                        <c:v>0.46200000000000002</c:v>
                      </c:pt>
                      <c:pt idx="35">
                        <c:v>0.59</c:v>
                      </c:pt>
                      <c:pt idx="36">
                        <c:v>0.60099999999999998</c:v>
                      </c:pt>
                      <c:pt idx="37">
                        <c:v>0.65200000000000002</c:v>
                      </c:pt>
                      <c:pt idx="38">
                        <c:v>0.54200000000000004</c:v>
                      </c:pt>
                      <c:pt idx="39">
                        <c:v>0.60399999999999998</c:v>
                      </c:pt>
                      <c:pt idx="40">
                        <c:v>0.59199999999999997</c:v>
                      </c:pt>
                      <c:pt idx="41">
                        <c:v>0.58699999999999997</c:v>
                      </c:pt>
                      <c:pt idx="42">
                        <c:v>0.58099999999999996</c:v>
                      </c:pt>
                      <c:pt idx="43">
                        <c:v>0.59499999999999997</c:v>
                      </c:pt>
                      <c:pt idx="44">
                        <c:v>0.68400000000000005</c:v>
                      </c:pt>
                      <c:pt idx="45">
                        <c:v>0.54900000000000004</c:v>
                      </c:pt>
                      <c:pt idx="46">
                        <c:v>0.72199999999999998</c:v>
                      </c:pt>
                      <c:pt idx="47">
                        <c:v>0.71799999999999997</c:v>
                      </c:pt>
                      <c:pt idx="48">
                        <c:v>0.65200000000000002</c:v>
                      </c:pt>
                      <c:pt idx="49">
                        <c:v>0.64100000000000001</c:v>
                      </c:pt>
                      <c:pt idx="50">
                        <c:v>0.66900000000000004</c:v>
                      </c:pt>
                      <c:pt idx="51">
                        <c:v>0.60599999999999998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E61B-440E-B1BC-C7AD62739500}"/>
                  </c:ext>
                </c:extLst>
              </c15:ser>
            </c15:filteredBarSeries>
          </c:ext>
        </c:extLst>
      </c:barChart>
      <c:catAx>
        <c:axId val="16351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pPr>
            <a:endParaRPr lang="en-US"/>
          </a:p>
        </c:txPr>
        <c:crossAx val="1635102464"/>
        <c:crosses val="autoZero"/>
        <c:auto val="1"/>
        <c:lblAlgn val="ctr"/>
        <c:lblOffset val="100"/>
        <c:noMultiLvlLbl val="0"/>
      </c:catAx>
      <c:valAx>
        <c:axId val="1635102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pPr>
            <a:endParaRPr lang="en-US"/>
          </a:p>
        </c:txPr>
        <c:crossAx val="1635101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latin typeface="Roboto" panose="02000000000000000000" pitchFamily="2" charset="0"/>
          <a:ea typeface="Roboto" panose="02000000000000000000" pitchFamily="2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b="1" dirty="0"/>
              <a:t>Distribution of Funds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Distribution of Funds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8F7-4F9F-8CB5-5D636B82B944}"/>
              </c:ext>
            </c:extLst>
          </c:dPt>
          <c:dPt>
            <c:idx val="1"/>
            <c:bubble3D val="0"/>
            <c:spPr>
              <a:solidFill>
                <a:schemeClr val="tx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8F7-4F9F-8CB5-5D636B82B94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8F7-4F9F-8CB5-5D636B82B944}"/>
              </c:ext>
            </c:extLst>
          </c:dPt>
          <c:dPt>
            <c:idx val="3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8F7-4F9F-8CB5-5D636B82B944}"/>
              </c:ext>
            </c:extLst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8F7-4F9F-8CB5-5D636B82B944}"/>
              </c:ext>
            </c:extLst>
          </c:dPt>
          <c:dLbls>
            <c:dLbl>
              <c:idx val="0"/>
              <c:layout>
                <c:manualLayout>
                  <c:x val="6.4236111111111105E-2"/>
                  <c:y val="9.0825694634522475E-2"/>
                </c:manualLayout>
              </c:layout>
              <c:spPr>
                <a:solidFill>
                  <a:schemeClr val="accent2">
                    <a:lumMod val="20000"/>
                    <a:lumOff val="80000"/>
                  </a:schemeClr>
                </a:solidFill>
                <a:ln w="9525" cap="flat" cmpd="sng" algn="ctr">
                  <a:solidFill>
                    <a:srgbClr val="000000">
                      <a:lumMod val="25000"/>
                      <a:lumOff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  <a:extLst>
                    <a:ext uri="{C807C97D-BFC1-408E-A445-0C87EB9F89A2}">
                      <ask:lineSketchStyleProps xmlns:ask="http://schemas.microsoft.com/office/drawing/2018/sketchyshapes" sd="0">
                        <a:custGeom>
                          <a:avLst/>
                          <a:gdLst/>
                          <a:ahLst/>
                          <a:cxnLst/>
                          <a:rect l="0" t="0" r="0" b="0"/>
                          <a:pathLst/>
                        </a:custGeom>
                        <ask:type/>
                      </ask:lineSketchStyleProps>
                    </a:ext>
                  </a:extLst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72247"/>
                        <a:gd name="adj2" fmla="val 42171"/>
                      </a:avLst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1-28F7-4F9F-8CB5-5D636B82B944}"/>
                </c:ext>
              </c:extLst>
            </c:dLbl>
            <c:dLbl>
              <c:idx val="1"/>
              <c:layout>
                <c:manualLayout>
                  <c:x val="7.4652777777777776E-2"/>
                  <c:y val="-0.10458716351854103"/>
                </c:manualLayout>
              </c:layout>
              <c:spPr>
                <a:solidFill>
                  <a:schemeClr val="tx2">
                    <a:lumMod val="20000"/>
                    <a:lumOff val="80000"/>
                  </a:schemeClr>
                </a:solidFill>
                <a:ln w="9525" cap="flat" cmpd="sng" algn="ctr">
                  <a:solidFill>
                    <a:srgbClr val="000000">
                      <a:lumMod val="25000"/>
                      <a:lumOff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  <a:extLst>
                    <a:ext uri="{C807C97D-BFC1-408E-A445-0C87EB9F89A2}">
                      <ask:lineSketchStyleProps xmlns:ask="http://schemas.microsoft.com/office/drawing/2018/sketchyshapes" sd="0">
                        <a:custGeom>
                          <a:avLst/>
                          <a:gdLst/>
                          <a:ahLst/>
                          <a:cxnLst/>
                          <a:rect l="0" t="0" r="0" b="0"/>
                          <a:pathLst/>
                        </a:custGeom>
                        <ask:type/>
                      </ask:lineSketchStyleProps>
                    </a:ext>
                  </a:extLst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77926"/>
                        <a:gd name="adj2" fmla="val -26091"/>
                      </a:avLst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3-28F7-4F9F-8CB5-5D636B82B944}"/>
                </c:ext>
              </c:extLst>
            </c:dLbl>
            <c:dLbl>
              <c:idx val="2"/>
              <c:spPr>
                <a:solidFill>
                  <a:srgbClr val="85AD64">
                    <a:lumMod val="20000"/>
                    <a:lumOff val="80000"/>
                  </a:srgbClr>
                </a:solidFill>
                <a:ln>
                  <a:solidFill>
                    <a:srgbClr val="000000">
                      <a:lumMod val="25000"/>
                      <a:lumOff val="75000"/>
                    </a:srgb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5-28F7-4F9F-8CB5-5D636B82B944}"/>
                </c:ext>
              </c:extLst>
            </c:dLbl>
            <c:dLbl>
              <c:idx val="3"/>
              <c:spPr>
                <a:solidFill>
                  <a:srgbClr val="E39717">
                    <a:lumMod val="20000"/>
                    <a:lumOff val="80000"/>
                  </a:srgbClr>
                </a:solidFill>
                <a:ln>
                  <a:solidFill>
                    <a:srgbClr val="000000">
                      <a:lumMod val="25000"/>
                      <a:lumOff val="75000"/>
                    </a:srgb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7-28F7-4F9F-8CB5-5D636B82B944}"/>
                </c:ext>
              </c:extLst>
            </c:dLbl>
            <c:dLbl>
              <c:idx val="4"/>
              <c:spPr>
                <a:solidFill>
                  <a:srgbClr val="FFFFFF">
                    <a:lumMod val="95000"/>
                  </a:srgbClr>
                </a:solidFill>
                <a:ln>
                  <a:solidFill>
                    <a:srgbClr val="000000">
                      <a:lumMod val="25000"/>
                      <a:lumOff val="75000"/>
                    </a:srgb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9-28F7-4F9F-8CB5-5D636B82B944}"/>
                </c:ext>
              </c:extLst>
            </c:dLbl>
            <c:spPr>
              <a:solidFill>
                <a:srgbClr val="FFFFFF"/>
              </a:solidFill>
              <a:ln>
                <a:solidFill>
                  <a:srgbClr val="000000">
                    <a:lumMod val="25000"/>
                    <a:lumOff val="75000"/>
                  </a:srgb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Sheet1!$A$2:$A$6</c:f>
              <c:strCache>
                <c:ptCount val="5"/>
                <c:pt idx="0">
                  <c:v>Course Completion</c:v>
                </c:pt>
                <c:pt idx="1">
                  <c:v>Student Success</c:v>
                </c:pt>
                <c:pt idx="2">
                  <c:v>Institutional Support</c:v>
                </c:pt>
                <c:pt idx="3">
                  <c:v>Maintenance and Operations</c:v>
                </c:pt>
                <c:pt idx="4">
                  <c:v>Academic Support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0.3</c:v>
                </c:pt>
                <c:pt idx="1">
                  <c:v>0.4</c:v>
                </c:pt>
                <c:pt idx="2">
                  <c:v>0.1</c:v>
                </c:pt>
                <c:pt idx="3">
                  <c:v>0.1</c:v>
                </c:pt>
                <c:pt idx="4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8F7-4F9F-8CB5-5D636B82B9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3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625B4C9-1643-4445-9CFD-68C1EBD8B800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4FCF766C-C5DE-4036-99C8-C6E8D8C1E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161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entered Title Slide">
    <p:bg>
      <p:bgPr>
        <a:gradFill>
          <a:gsLst>
            <a:gs pos="0">
              <a:srgbClr val="005495"/>
            </a:gs>
            <a:gs pos="100000">
              <a:srgbClr val="0075CC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1905000"/>
            <a:ext cx="10363200" cy="1905000"/>
          </a:xfrm>
        </p:spPr>
        <p:txBody>
          <a:bodyPr anchor="ctr" anchorCtr="0">
            <a:normAutofit/>
          </a:bodyPr>
          <a:lstStyle>
            <a:lvl1pPr algn="ctr">
              <a:defRPr sz="3200" b="1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48000" y="4186101"/>
            <a:ext cx="5892800" cy="1752600"/>
          </a:xfrm>
        </p:spPr>
        <p:txBody>
          <a:bodyPr anchor="ctr" anchorCtr="0"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Presenter</a:t>
            </a:r>
          </a:p>
          <a:p>
            <a:r>
              <a:rPr lang="en-US" dirty="0"/>
              <a:t>Job Title</a:t>
            </a:r>
          </a:p>
          <a:p>
            <a:r>
              <a:rPr lang="en-US" dirty="0"/>
              <a:t>Date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37904FD-90D3-48BA-9B27-373B7DB0B618}"/>
              </a:ext>
            </a:extLst>
          </p:cNvPr>
          <p:cNvCxnSpPr/>
          <p:nvPr userDrawn="1"/>
        </p:nvCxnSpPr>
        <p:spPr>
          <a:xfrm>
            <a:off x="914400" y="3962400"/>
            <a:ext cx="103632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58B85B03-6DDD-4E85-AF80-61CC151BC7D2}"/>
              </a:ext>
            </a:extLst>
          </p:cNvPr>
          <p:cNvGrpSpPr/>
          <p:nvPr userDrawn="1"/>
        </p:nvGrpSpPr>
        <p:grpSpPr>
          <a:xfrm>
            <a:off x="4800599" y="6048486"/>
            <a:ext cx="2362201" cy="657115"/>
            <a:chOff x="3327935" y="6096000"/>
            <a:chExt cx="2216129" cy="657115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9F1B2801-2C50-43CF-B395-51F97470751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27935" y="6170185"/>
              <a:ext cx="1149329" cy="548640"/>
            </a:xfrm>
            <a:prstGeom prst="rect">
              <a:avLst/>
            </a:prstGeom>
          </p:spPr>
        </p:pic>
        <p:pic>
          <p:nvPicPr>
            <p:cNvPr id="9" name="Picture 8" descr="Text, logo, company name&#10;&#10;Description automatically generated">
              <a:extLst>
                <a:ext uri="{FF2B5EF4-FFF2-40B4-BE49-F238E27FC236}">
                  <a16:creationId xmlns:a16="http://schemas.microsoft.com/office/drawing/2014/main" id="{E0E710DA-D332-4F7D-BD21-4CF7CA8184E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00" y="6096000"/>
              <a:ext cx="972064" cy="6571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50885394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(Blank Otherwis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17320"/>
          </a:xfrm>
          <a:solidFill>
            <a:srgbClr val="E7EDF5"/>
          </a:solidFill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863488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- Blue">
    <p:bg>
      <p:bgPr>
        <a:gradFill>
          <a:gsLst>
            <a:gs pos="0">
              <a:srgbClr val="005495"/>
            </a:gs>
            <a:gs pos="100000">
              <a:srgbClr val="0075CC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905000"/>
            <a:ext cx="10972800" cy="2743200"/>
          </a:xfrm>
        </p:spPr>
        <p:txBody>
          <a:bodyPr anchor="ctr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87C2B-C0D7-465F-A2C1-383D1D493A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324224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570821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6">
            <a:extLst>
              <a:ext uri="{FF2B5EF4-FFF2-40B4-BE49-F238E27FC236}">
                <a16:creationId xmlns:a16="http://schemas.microsoft.com/office/drawing/2014/main" id="{349DC071-FD13-4E9F-862F-39C940980058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005495"/>
              </a:gs>
              <a:gs pos="100000">
                <a:srgbClr val="0075CC"/>
              </a:gs>
            </a:gsLst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sz="180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87C2B-C0D7-465F-A2C1-383D1D493A0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615319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- Blue">
    <p:bg>
      <p:bgPr>
        <a:gradFill>
          <a:gsLst>
            <a:gs pos="0">
              <a:srgbClr val="005495"/>
            </a:gs>
            <a:gs pos="100000">
              <a:srgbClr val="0075CC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204619" y="2057400"/>
            <a:ext cx="5892800" cy="1752600"/>
          </a:xfrm>
        </p:spPr>
        <p:txBody>
          <a:bodyPr/>
          <a:lstStyle>
            <a:lvl1pPr marL="0" indent="0" algn="ctr">
              <a:buNone/>
              <a:defRPr sz="18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Info </a:t>
            </a:r>
            <a:r>
              <a:rPr lang="en-US" dirty="0"/>
              <a:t>for more information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3048000" y="5181600"/>
            <a:ext cx="589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800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1371600" y="5124676"/>
            <a:ext cx="317561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Twitter: </a:t>
            </a:r>
            <a:r>
              <a:rPr lang="en-US" sz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CPENews</a:t>
            </a:r>
            <a:r>
              <a:rPr lang="en-US" sz="120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1200" baseline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CPEPres</a:t>
            </a:r>
            <a:endParaRPr lang="en-US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082" y="5040874"/>
            <a:ext cx="457200" cy="457200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4267200" y="5132852"/>
            <a:ext cx="43434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Websites: http://cpe.ky.gov and http://kyhigheredmatters.org</a:t>
            </a:r>
          </a:p>
        </p:txBody>
      </p:sp>
      <p:pic>
        <p:nvPicPr>
          <p:cNvPr id="19" name="Picture 18"/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5049048"/>
            <a:ext cx="457200" cy="457200"/>
          </a:xfrm>
          <a:prstGeom prst="rect">
            <a:avLst/>
          </a:prstGeom>
        </p:spPr>
      </p:pic>
      <p:sp>
        <p:nvSpPr>
          <p:cNvPr id="22" name="TextBox 21"/>
          <p:cNvSpPr txBox="1"/>
          <p:nvPr userDrawn="1"/>
        </p:nvSpPr>
        <p:spPr>
          <a:xfrm>
            <a:off x="9144000" y="5133136"/>
            <a:ext cx="211105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Facebook: KYCPE</a:t>
            </a:r>
          </a:p>
        </p:txBody>
      </p:sp>
      <p:pic>
        <p:nvPicPr>
          <p:cNvPr id="24" name="Picture 23"/>
          <p:cNvPicPr>
            <a:picLocks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5044960"/>
            <a:ext cx="457200" cy="457200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1D10228D-2AB9-4C6B-A4CF-70BEB1D798A1}"/>
              </a:ext>
            </a:extLst>
          </p:cNvPr>
          <p:cNvGrpSpPr/>
          <p:nvPr userDrawn="1"/>
        </p:nvGrpSpPr>
        <p:grpSpPr>
          <a:xfrm>
            <a:off x="4836590" y="5943600"/>
            <a:ext cx="2315619" cy="657115"/>
            <a:chOff x="3327935" y="6096000"/>
            <a:chExt cx="2216129" cy="657115"/>
          </a:xfrm>
        </p:grpSpPr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14752E41-81F9-4985-B430-38362A8EC1F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27935" y="6170185"/>
              <a:ext cx="1149329" cy="548640"/>
            </a:xfrm>
            <a:prstGeom prst="rect">
              <a:avLst/>
            </a:prstGeom>
          </p:spPr>
        </p:pic>
        <p:pic>
          <p:nvPicPr>
            <p:cNvPr id="21" name="Picture 20" descr="Text, logo, company name&#10;&#10;Description automatically generated">
              <a:extLst>
                <a:ext uri="{FF2B5EF4-FFF2-40B4-BE49-F238E27FC236}">
                  <a16:creationId xmlns:a16="http://schemas.microsoft.com/office/drawing/2014/main" id="{3F827055-7A9E-41A2-8CAC-16106E30E4F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00" y="6096000"/>
              <a:ext cx="972064" cy="657115"/>
            </a:xfrm>
            <a:prstGeom prst="rect">
              <a:avLst/>
            </a:prstGeom>
          </p:spPr>
        </p:pic>
      </p:grpSp>
      <p:sp>
        <p:nvSpPr>
          <p:cNvPr id="23" name="Title 1">
            <a:extLst>
              <a:ext uri="{FF2B5EF4-FFF2-40B4-BE49-F238E27FC236}">
                <a16:creationId xmlns:a16="http://schemas.microsoft.com/office/drawing/2014/main" id="{44CDA509-9E05-4E54-94D6-D89EE9F17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60120"/>
            <a:ext cx="12192000" cy="1097280"/>
          </a:xfrm>
        </p:spPr>
        <p:txBody>
          <a:bodyPr anchor="b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3076678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ight-Aligned Title Slide">
    <p:bg>
      <p:bgPr>
        <a:gradFill>
          <a:gsLst>
            <a:gs pos="0">
              <a:srgbClr val="005495"/>
            </a:gs>
            <a:gs pos="100000">
              <a:srgbClr val="0075CC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4267200" y="990601"/>
            <a:ext cx="7315200" cy="2738301"/>
          </a:xfrm>
        </p:spPr>
        <p:txBody>
          <a:bodyPr anchor="b" anchorCtr="0">
            <a:normAutofit/>
          </a:bodyPr>
          <a:lstStyle>
            <a:lvl1pPr algn="l">
              <a:defRPr sz="3200" b="1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267200" y="4060371"/>
            <a:ext cx="7315200" cy="1920240"/>
          </a:xfrm>
        </p:spPr>
        <p:txBody>
          <a:bodyPr lIns="182880" rIns="18288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Presenter</a:t>
            </a:r>
          </a:p>
          <a:p>
            <a:r>
              <a:rPr lang="en-US" dirty="0"/>
              <a:t>Job Title</a:t>
            </a:r>
          </a:p>
          <a:p>
            <a:r>
              <a:rPr lang="en-US" dirty="0"/>
              <a:t>Date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1D4DED5-2971-4D39-984A-0B9A1DD86F67}"/>
              </a:ext>
            </a:extLst>
          </p:cNvPr>
          <p:cNvCxnSpPr/>
          <p:nvPr userDrawn="1"/>
        </p:nvCxnSpPr>
        <p:spPr>
          <a:xfrm>
            <a:off x="4419600" y="3886200"/>
            <a:ext cx="713232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1794D5CC-7F60-4DF7-90E8-E431E6627C75}"/>
              </a:ext>
            </a:extLst>
          </p:cNvPr>
          <p:cNvGrpSpPr/>
          <p:nvPr userDrawn="1"/>
        </p:nvGrpSpPr>
        <p:grpSpPr>
          <a:xfrm>
            <a:off x="9372600" y="6096000"/>
            <a:ext cx="2209800" cy="657115"/>
            <a:chOff x="3327935" y="6096000"/>
            <a:chExt cx="2216129" cy="657115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80EFF173-8A0A-4EED-81D0-7D0459B953E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27935" y="6170185"/>
              <a:ext cx="1149329" cy="548640"/>
            </a:xfrm>
            <a:prstGeom prst="rect">
              <a:avLst/>
            </a:prstGeom>
          </p:spPr>
        </p:pic>
        <p:pic>
          <p:nvPicPr>
            <p:cNvPr id="11" name="Picture 10" descr="Text, logo, company name&#10;&#10;Description automatically generated">
              <a:extLst>
                <a:ext uri="{FF2B5EF4-FFF2-40B4-BE49-F238E27FC236}">
                  <a16:creationId xmlns:a16="http://schemas.microsoft.com/office/drawing/2014/main" id="{4051D5B1-F508-4399-9864-D56305A25AF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00" y="6096000"/>
              <a:ext cx="972064" cy="6571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91113438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ight-Aligned Title Slide with Photo">
    <p:bg>
      <p:bgPr>
        <a:gradFill>
          <a:gsLst>
            <a:gs pos="0">
              <a:srgbClr val="005495"/>
            </a:gs>
            <a:gs pos="100000">
              <a:srgbClr val="0075CC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6096000" y="990601"/>
            <a:ext cx="5791200" cy="2738301"/>
          </a:xfrm>
        </p:spPr>
        <p:txBody>
          <a:bodyPr anchor="b" anchorCtr="0">
            <a:normAutofit/>
          </a:bodyPr>
          <a:lstStyle>
            <a:lvl1pPr algn="l">
              <a:defRPr sz="3200" b="1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0" y="4060370"/>
            <a:ext cx="5791200" cy="1920240"/>
          </a:xfrm>
        </p:spPr>
        <p:txBody>
          <a:bodyPr lIns="182880" rIns="18288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Presenter</a:t>
            </a:r>
          </a:p>
          <a:p>
            <a:r>
              <a:rPr lang="en-US" dirty="0"/>
              <a:t>Job Title</a:t>
            </a:r>
          </a:p>
          <a:p>
            <a:r>
              <a:rPr lang="en-US" dirty="0"/>
              <a:t>Date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1D4DED5-2971-4D39-984A-0B9A1DD86F67}"/>
              </a:ext>
            </a:extLst>
          </p:cNvPr>
          <p:cNvCxnSpPr>
            <a:cxnSpLocks/>
          </p:cNvCxnSpPr>
          <p:nvPr userDrawn="1"/>
        </p:nvCxnSpPr>
        <p:spPr>
          <a:xfrm>
            <a:off x="6248400" y="3886200"/>
            <a:ext cx="566928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1794D5CC-7F60-4DF7-90E8-E431E6627C75}"/>
              </a:ext>
            </a:extLst>
          </p:cNvPr>
          <p:cNvGrpSpPr/>
          <p:nvPr userDrawn="1"/>
        </p:nvGrpSpPr>
        <p:grpSpPr>
          <a:xfrm>
            <a:off x="9372600" y="6096000"/>
            <a:ext cx="2209800" cy="657115"/>
            <a:chOff x="3327935" y="6096000"/>
            <a:chExt cx="2216129" cy="657115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80EFF173-8A0A-4EED-81D0-7D0459B953E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27935" y="6170185"/>
              <a:ext cx="1149329" cy="548640"/>
            </a:xfrm>
            <a:prstGeom prst="rect">
              <a:avLst/>
            </a:prstGeom>
          </p:spPr>
        </p:pic>
        <p:pic>
          <p:nvPicPr>
            <p:cNvPr id="11" name="Picture 10" descr="Text, logo, company name&#10;&#10;Description automatically generated">
              <a:extLst>
                <a:ext uri="{FF2B5EF4-FFF2-40B4-BE49-F238E27FC236}">
                  <a16:creationId xmlns:a16="http://schemas.microsoft.com/office/drawing/2014/main" id="{4051D5B1-F508-4399-9864-D56305A25AF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00" y="6096000"/>
              <a:ext cx="972064" cy="657115"/>
            </a:xfrm>
            <a:prstGeom prst="rect">
              <a:avLst/>
            </a:prstGeom>
          </p:spPr>
        </p:pic>
      </p:grp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44167E4-DEBF-43D6-990F-676E011A3AE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5626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522199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ft-Aligned Title Slide">
    <p:bg>
      <p:bgPr>
        <a:gradFill>
          <a:gsLst>
            <a:gs pos="0">
              <a:srgbClr val="005495"/>
            </a:gs>
            <a:gs pos="100000">
              <a:srgbClr val="0075CC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533400" y="1081631"/>
            <a:ext cx="7315200" cy="2738301"/>
          </a:xfrm>
        </p:spPr>
        <p:txBody>
          <a:bodyPr anchor="b" anchorCtr="0">
            <a:normAutofit/>
          </a:bodyPr>
          <a:lstStyle>
            <a:lvl1pPr algn="l">
              <a:defRPr sz="3200" b="1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3400" y="4151400"/>
            <a:ext cx="7315200" cy="1920240"/>
          </a:xfrm>
        </p:spPr>
        <p:txBody>
          <a:bodyPr lIns="182880" rIns="18288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Presenter</a:t>
            </a:r>
          </a:p>
          <a:p>
            <a:r>
              <a:rPr lang="en-US" dirty="0"/>
              <a:t>Job Title</a:t>
            </a:r>
          </a:p>
          <a:p>
            <a:r>
              <a:rPr lang="en-US" dirty="0"/>
              <a:t>Date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1D4DED5-2971-4D39-984A-0B9A1DD86F67}"/>
              </a:ext>
            </a:extLst>
          </p:cNvPr>
          <p:cNvCxnSpPr/>
          <p:nvPr userDrawn="1"/>
        </p:nvCxnSpPr>
        <p:spPr>
          <a:xfrm>
            <a:off x="685800" y="3977230"/>
            <a:ext cx="713232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1794D5CC-7F60-4DF7-90E8-E431E6627C75}"/>
              </a:ext>
            </a:extLst>
          </p:cNvPr>
          <p:cNvGrpSpPr/>
          <p:nvPr userDrawn="1"/>
        </p:nvGrpSpPr>
        <p:grpSpPr>
          <a:xfrm>
            <a:off x="533400" y="6177332"/>
            <a:ext cx="2209800" cy="657115"/>
            <a:chOff x="3327935" y="6096000"/>
            <a:chExt cx="2216129" cy="657115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80EFF173-8A0A-4EED-81D0-7D0459B953E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27935" y="6170185"/>
              <a:ext cx="1149329" cy="548640"/>
            </a:xfrm>
            <a:prstGeom prst="rect">
              <a:avLst/>
            </a:prstGeom>
          </p:spPr>
        </p:pic>
        <p:pic>
          <p:nvPicPr>
            <p:cNvPr id="11" name="Picture 10" descr="Text, logo, company name&#10;&#10;Description automatically generated">
              <a:extLst>
                <a:ext uri="{FF2B5EF4-FFF2-40B4-BE49-F238E27FC236}">
                  <a16:creationId xmlns:a16="http://schemas.microsoft.com/office/drawing/2014/main" id="{4051D5B1-F508-4399-9864-D56305A25AF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00" y="6096000"/>
              <a:ext cx="972064" cy="6571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36071581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Right-Aligned Title Slide with Phot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530352" y="1078992"/>
            <a:ext cx="5791200" cy="2738301"/>
          </a:xfrm>
        </p:spPr>
        <p:txBody>
          <a:bodyPr anchor="b" anchorCtr="0">
            <a:normAutofit/>
          </a:bodyPr>
          <a:lstStyle>
            <a:lvl1pPr algn="l">
              <a:defRPr sz="3200" b="1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0352" y="4151376"/>
            <a:ext cx="5791200" cy="2011680"/>
          </a:xfrm>
        </p:spPr>
        <p:txBody>
          <a:bodyPr lIns="182880" rIns="18288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Presenter</a:t>
            </a:r>
          </a:p>
          <a:p>
            <a:r>
              <a:rPr lang="en-US" dirty="0"/>
              <a:t>Job Title</a:t>
            </a:r>
          </a:p>
          <a:p>
            <a:r>
              <a:rPr lang="en-US" dirty="0"/>
              <a:t>Date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1D4DED5-2971-4D39-984A-0B9A1DD86F67}"/>
              </a:ext>
            </a:extLst>
          </p:cNvPr>
          <p:cNvCxnSpPr>
            <a:cxnSpLocks/>
          </p:cNvCxnSpPr>
          <p:nvPr userDrawn="1"/>
        </p:nvCxnSpPr>
        <p:spPr>
          <a:xfrm>
            <a:off x="685800" y="3977640"/>
            <a:ext cx="566928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1794D5CC-7F60-4DF7-90E8-E431E6627C75}"/>
              </a:ext>
            </a:extLst>
          </p:cNvPr>
          <p:cNvGrpSpPr/>
          <p:nvPr userDrawn="1"/>
        </p:nvGrpSpPr>
        <p:grpSpPr>
          <a:xfrm>
            <a:off x="530352" y="6200885"/>
            <a:ext cx="2209800" cy="657115"/>
            <a:chOff x="3327935" y="6096000"/>
            <a:chExt cx="2216129" cy="657115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80EFF173-8A0A-4EED-81D0-7D0459B953E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27935" y="6170185"/>
              <a:ext cx="1149329" cy="548640"/>
            </a:xfrm>
            <a:prstGeom prst="rect">
              <a:avLst/>
            </a:prstGeom>
          </p:spPr>
        </p:pic>
        <p:pic>
          <p:nvPicPr>
            <p:cNvPr id="11" name="Picture 10" descr="Text, logo, company name&#10;&#10;Description automatically generated">
              <a:extLst>
                <a:ext uri="{FF2B5EF4-FFF2-40B4-BE49-F238E27FC236}">
                  <a16:creationId xmlns:a16="http://schemas.microsoft.com/office/drawing/2014/main" id="{4051D5B1-F508-4399-9864-D56305A25AF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00" y="6096000"/>
              <a:ext cx="972064" cy="657115"/>
            </a:xfrm>
            <a:prstGeom prst="rect">
              <a:avLst/>
            </a:prstGeom>
          </p:spPr>
        </p:pic>
      </p:grp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44167E4-DEBF-43D6-990F-676E011A3AE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29400" y="0"/>
            <a:ext cx="55626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348553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ntent 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17320"/>
          </a:xfrm>
          <a:solidFill>
            <a:srgbClr val="E7EDF5"/>
          </a:solidFill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1200"/>
              </a:spcAft>
              <a:defRPr/>
            </a:lvl1pPr>
            <a:lvl2pPr>
              <a:spcAft>
                <a:spcPts val="1200"/>
              </a:spcAft>
              <a:defRPr/>
            </a:lvl2pPr>
            <a:lvl3pPr>
              <a:spcAft>
                <a:spcPts val="1200"/>
              </a:spcAft>
              <a:defRPr/>
            </a:lvl3pPr>
            <a:lvl4pPr>
              <a:spcAft>
                <a:spcPts val="1200"/>
              </a:spcAft>
              <a:defRPr/>
            </a:lvl4pPr>
            <a:lvl5pPr>
              <a:spcAft>
                <a:spcPts val="12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756210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ntent Block with Source 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17320"/>
          </a:xfrm>
          <a:solidFill>
            <a:srgbClr val="E7EDF5"/>
          </a:solidFill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74320" y="6019800"/>
            <a:ext cx="11612880" cy="304800"/>
          </a:xfrm>
        </p:spPr>
        <p:txBody>
          <a:bodyPr tIns="91440"/>
          <a:lstStyle>
            <a:lvl1pPr marL="0" indent="0">
              <a:spcBef>
                <a:spcPts val="0"/>
              </a:spcBef>
              <a:buFontTx/>
              <a:buNone/>
              <a:defRPr sz="1000" i="1"/>
            </a:lvl1pPr>
          </a:lstStyle>
          <a:p>
            <a:pPr lvl="0"/>
            <a:r>
              <a:rPr lang="en-US" dirty="0"/>
              <a:t>Source: 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274320" y="1539240"/>
            <a:ext cx="11612880" cy="4480560"/>
          </a:xfrm>
        </p:spPr>
        <p:txBody>
          <a:bodyPr/>
          <a:lstStyle>
            <a:lvl1pPr>
              <a:spcAft>
                <a:spcPts val="1200"/>
              </a:spcAft>
              <a:defRPr/>
            </a:lvl1pPr>
            <a:lvl2pPr>
              <a:spcAft>
                <a:spcPts val="1200"/>
              </a:spcAft>
              <a:defRPr/>
            </a:lvl2pPr>
            <a:lvl3pPr>
              <a:spcAft>
                <a:spcPts val="1200"/>
              </a:spcAft>
              <a:defRPr/>
            </a:lvl3pPr>
            <a:lvl4pPr>
              <a:spcAft>
                <a:spcPts val="1200"/>
              </a:spcAft>
              <a:defRPr/>
            </a:lvl4pPr>
            <a:lvl5pPr>
              <a:spcAft>
                <a:spcPts val="1200"/>
              </a:spcAft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97131778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Bloc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5760720" cy="4644837"/>
          </a:xfrm>
        </p:spPr>
        <p:txBody>
          <a:bodyPr/>
          <a:lstStyle>
            <a:lvl1pPr>
              <a:spcAft>
                <a:spcPts val="1200"/>
              </a:spcAft>
              <a:defRPr sz="2000"/>
            </a:lvl1pPr>
            <a:lvl2pPr>
              <a:spcAft>
                <a:spcPts val="1200"/>
              </a:spcAft>
              <a:defRPr sz="18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400"/>
            </a:lvl4pPr>
            <a:lvl5pPr>
              <a:spcAft>
                <a:spcPts val="1200"/>
              </a:spcAft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760720" cy="4644837"/>
          </a:xfrm>
        </p:spPr>
        <p:txBody>
          <a:bodyPr/>
          <a:lstStyle>
            <a:lvl1pPr>
              <a:spcAft>
                <a:spcPts val="1200"/>
              </a:spcAft>
              <a:defRPr sz="2000"/>
            </a:lvl1pPr>
            <a:lvl2pPr>
              <a:spcAft>
                <a:spcPts val="1200"/>
              </a:spcAft>
              <a:defRPr sz="18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400"/>
            </a:lvl4pPr>
            <a:lvl5pPr>
              <a:spcAft>
                <a:spcPts val="1200"/>
              </a:spcAft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941811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wo Content Blocks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17320"/>
          </a:xfrm>
          <a:solidFill>
            <a:srgbClr val="E7EDF5"/>
          </a:solidFill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570038"/>
            <a:ext cx="5760720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2209800"/>
            <a:ext cx="5760720" cy="4114800"/>
          </a:xfrm>
        </p:spPr>
        <p:txBody>
          <a:bodyPr/>
          <a:lstStyle>
            <a:lvl1pPr>
              <a:spcAft>
                <a:spcPts val="1200"/>
              </a:spcAft>
              <a:defRPr sz="18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400"/>
            </a:lvl3pPr>
            <a:lvl4pPr>
              <a:spcAft>
                <a:spcPts val="1200"/>
              </a:spcAft>
              <a:defRPr sz="1200"/>
            </a:lvl4pPr>
            <a:lvl5pPr>
              <a:spcAft>
                <a:spcPts val="1200"/>
              </a:spcAft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70038"/>
            <a:ext cx="5760720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209800"/>
            <a:ext cx="5760720" cy="4114800"/>
          </a:xfrm>
        </p:spPr>
        <p:txBody>
          <a:bodyPr/>
          <a:lstStyle>
            <a:lvl1pPr>
              <a:spcAft>
                <a:spcPts val="1200"/>
              </a:spcAft>
              <a:defRPr sz="18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400"/>
            </a:lvl3pPr>
            <a:lvl4pPr>
              <a:spcAft>
                <a:spcPts val="1200"/>
              </a:spcAft>
              <a:defRPr sz="1200"/>
            </a:lvl4pPr>
            <a:lvl5pPr>
              <a:spcAft>
                <a:spcPts val="1200"/>
              </a:spcAft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83555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28600"/>
            <a:ext cx="12192000" cy="1188720"/>
          </a:xfrm>
          <a:prstGeom prst="rect">
            <a:avLst/>
          </a:prstGeom>
          <a:noFill/>
        </p:spPr>
        <p:txBody>
          <a:bodyPr vert="horz" lIns="182880" tIns="45720" rIns="182880" bIns="9144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" y="1524000"/>
            <a:ext cx="11612880" cy="4754880"/>
          </a:xfrm>
          <a:prstGeom prst="rect">
            <a:avLst/>
          </a:prstGeom>
        </p:spPr>
        <p:txBody>
          <a:bodyPr vert="horz" lIns="91440" tIns="2743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74400" y="6356353"/>
            <a:ext cx="50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7A87C2B-C0D7-465F-A2C1-383D1D493A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1E5B70-886E-481B-A93D-1F008B5327E7}"/>
              </a:ext>
            </a:extLst>
          </p:cNvPr>
          <p:cNvSpPr txBox="1"/>
          <p:nvPr userDrawn="1"/>
        </p:nvSpPr>
        <p:spPr>
          <a:xfrm>
            <a:off x="182880" y="6428601"/>
            <a:ext cx="7772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Kentucky Council on Postsecondary Education</a:t>
            </a:r>
          </a:p>
        </p:txBody>
      </p:sp>
    </p:spTree>
    <p:extLst>
      <p:ext uri="{BB962C8B-B14F-4D97-AF65-F5344CB8AC3E}">
        <p14:creationId xmlns:p14="http://schemas.microsoft.com/office/powerpoint/2010/main" val="219028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75" r:id="rId3"/>
    <p:sldLayoutId id="2147483676" r:id="rId4"/>
    <p:sldLayoutId id="2147483677" r:id="rId5"/>
    <p:sldLayoutId id="2147483650" r:id="rId6"/>
    <p:sldLayoutId id="2147483660" r:id="rId7"/>
    <p:sldLayoutId id="2147483652" r:id="rId8"/>
    <p:sldLayoutId id="2147483653" r:id="rId9"/>
    <p:sldLayoutId id="2147483654" r:id="rId10"/>
    <p:sldLayoutId id="2147483671" r:id="rId11"/>
    <p:sldLayoutId id="2147483655" r:id="rId12"/>
    <p:sldLayoutId id="2147483681" r:id="rId13"/>
    <p:sldLayoutId id="2147483683" r:id="rId14"/>
  </p:sldLayoutIdLst>
  <p:transition>
    <p:fade/>
  </p:transition>
  <p:hf hdr="0" dt="0"/>
  <p:txStyles>
    <p:titleStyle>
      <a:lvl1pPr algn="l" defTabSz="914400" rtl="0" eaLnBrk="1" latinLnBrk="0" hangingPunct="1">
        <a:spcBef>
          <a:spcPct val="0"/>
        </a:spcBef>
        <a:buNone/>
        <a:defRPr sz="3200" b="0" kern="1200">
          <a:solidFill>
            <a:schemeClr val="tx1"/>
          </a:solidFill>
          <a:latin typeface="Arial" panose="020B0604020202020204" pitchFamily="34" charset="0"/>
          <a:ea typeface="Tahoma" panose="020B0604030504040204" pitchFamily="34" charset="0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Tahoma" panose="020B0604030504040204" pitchFamily="34" charset="0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spcAft>
          <a:spcPts val="0"/>
        </a:spcAft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Arial" panose="020B0604020202020204" pitchFamily="34" charset="0"/>
          <a:ea typeface="Tahoma" panose="020B0604030504040204" pitchFamily="34" charset="0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spcAft>
          <a:spcPts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Tahoma" panose="020B0604030504040204" pitchFamily="34" charset="0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spcAft>
          <a:spcPts val="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Arial" panose="020B0604020202020204" pitchFamily="34" charset="0"/>
          <a:ea typeface="Tahoma" panose="020B0604030504040204" pitchFamily="34" charset="0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spcAft>
          <a:spcPts val="0"/>
        </a:spcAft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Arial" panose="020B0604020202020204" pitchFamily="34" charset="0"/>
          <a:ea typeface="Tahoma" panose="020B0604030504040204" pitchFamily="34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4CEFE-A739-4C46-9BA2-0F693FB338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Kentucky Council on Postsecondary Education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E01A21-A8EA-4986-A58D-21494341FF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Budget Review Subcommittee on Postsecondary Education</a:t>
            </a:r>
          </a:p>
          <a:p>
            <a:r>
              <a:rPr lang="en-US" dirty="0"/>
              <a:t>February 27, 2024</a:t>
            </a:r>
          </a:p>
        </p:txBody>
      </p:sp>
      <p:pic>
        <p:nvPicPr>
          <p:cNvPr id="9" name="Picture Placeholder 8">
            <a:extLst>
              <a:ext uri="{FF2B5EF4-FFF2-40B4-BE49-F238E27FC236}">
                <a16:creationId xmlns:a16="http://schemas.microsoft.com/office/drawing/2014/main" id="{C8C19447-7155-8157-4EDC-1138273A1802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 l="22259" r="22259"/>
          <a:stretch/>
        </p:blipFill>
        <p:spPr>
          <a:xfrm>
            <a:off x="6934200" y="0"/>
            <a:ext cx="5257800" cy="6858000"/>
          </a:xfrm>
        </p:spPr>
      </p:pic>
      <p:sp>
        <p:nvSpPr>
          <p:cNvPr id="6" name="Rectangle 1">
            <a:extLst>
              <a:ext uri="{FF2B5EF4-FFF2-40B4-BE49-F238E27FC236}">
                <a16:creationId xmlns:a16="http://schemas.microsoft.com/office/drawing/2014/main" id="{FD3B8D80-B5BB-1951-181F-3544D442E7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20223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2BEAE-CFC8-A9C8-C069-83DF20724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2024 Progress Report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71E990-6CE1-E039-1F77-A99CCF8C6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t>2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791E8A1-0442-83E8-DF75-461370DBD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1295400"/>
            <a:ext cx="11460480" cy="4876800"/>
          </a:xfrm>
        </p:spPr>
        <p:txBody>
          <a:bodyPr/>
          <a:lstStyle/>
          <a:p>
            <a:r>
              <a:rPr lang="en-US" sz="2400" dirty="0"/>
              <a:t>Gaining momentum toward our 60x30 goal (degrees and credentials increased by 6.4% when comparing AY24 to AY23)</a:t>
            </a:r>
          </a:p>
          <a:p>
            <a:r>
              <a:rPr lang="en-US" sz="2400" dirty="0"/>
              <a:t>Helping Kentuckians find their future through the launch of Futuriti.org</a:t>
            </a:r>
          </a:p>
          <a:p>
            <a:r>
              <a:rPr lang="en-US" sz="2400" dirty="0"/>
              <a:t>Streamlining the pipeline to the workforce through bridge programs</a:t>
            </a:r>
          </a:p>
          <a:p>
            <a:r>
              <a:rPr lang="en-US" sz="2400" dirty="0"/>
              <a:t>Making higher education more affordable </a:t>
            </a:r>
          </a:p>
          <a:p>
            <a:r>
              <a:rPr lang="en-US" sz="2400" dirty="0"/>
              <a:t>Addressing critical shortages through the healthcare workforce investment fund </a:t>
            </a:r>
          </a:p>
          <a:p>
            <a:r>
              <a:rPr lang="en-US" sz="2400" dirty="0"/>
              <a:t>Climbing in all sectors and student populations for enrollment gains (Kentucky is #2 in enrollment gains) </a:t>
            </a:r>
          </a:p>
          <a:p>
            <a:r>
              <a:rPr lang="en-US" sz="2400" dirty="0"/>
              <a:t>Closing the gap with underrepresented students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35113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should celebrate: Our improvement with completions last year is the second highest in the nation.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231E775A-39DF-CCC1-732A-A29B007074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791630"/>
              </p:ext>
            </p:extLst>
          </p:nvPr>
        </p:nvGraphicFramePr>
        <p:xfrm>
          <a:off x="346804" y="2026920"/>
          <a:ext cx="11411287" cy="3992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0C07A749-8004-1A1B-37B7-FEE05A665775}"/>
              </a:ext>
            </a:extLst>
          </p:cNvPr>
          <p:cNvSpPr txBox="1">
            <a:spLocks/>
          </p:cNvSpPr>
          <p:nvPr/>
        </p:nvSpPr>
        <p:spPr>
          <a:xfrm>
            <a:off x="274320" y="6019800"/>
            <a:ext cx="11612880" cy="30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000" i="1" dirty="0"/>
              <a:t>Source: </a:t>
            </a:r>
            <a:r>
              <a:rPr lang="en-US" sz="1000" i="1" dirty="0">
                <a:solidFill>
                  <a:srgbClr val="000000"/>
                </a:solidFill>
              </a:rPr>
              <a:t>National Student Clearinghouse. 2025.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B51FBC-7647-562C-56B9-5BA5B96556CF}"/>
              </a:ext>
            </a:extLst>
          </p:cNvPr>
          <p:cNvSpPr txBox="1"/>
          <p:nvPr/>
        </p:nvSpPr>
        <p:spPr>
          <a:xfrm>
            <a:off x="152400" y="1443901"/>
            <a:ext cx="1135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0" dirty="0">
                <a:solidFill>
                  <a:srgbClr val="0A0A0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Percentage Point Year-to-Year Improvement in Six-Year Completion Rates, 2023-2024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98457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E370B-5AF2-0675-149D-60A6B360B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17320"/>
          </a:xfrm>
        </p:spPr>
        <p:txBody>
          <a:bodyPr/>
          <a:lstStyle/>
          <a:p>
            <a:r>
              <a:rPr lang="en-US" dirty="0"/>
              <a:t>    2024-2026 Budget of the Commonwealth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1A82D30-97F7-48AC-FA58-228D87565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t>4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BC88668-7D3A-439B-B602-3C9C1D73F540}"/>
              </a:ext>
            </a:extLst>
          </p:cNvPr>
          <p:cNvSpPr txBox="1"/>
          <p:nvPr/>
        </p:nvSpPr>
        <p:spPr>
          <a:xfrm>
            <a:off x="533400" y="1547023"/>
            <a:ext cx="11049000" cy="4809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>
              <a:lnSpc>
                <a:spcPct val="11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2400" i="1" dirty="0">
                <a:latin typeface="Arial" panose="020B0604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O</a:t>
            </a:r>
            <a:r>
              <a:rPr lang="en-US" sz="2400" i="1" dirty="0">
                <a:effectLst/>
                <a:latin typeface="Arial" panose="020B0604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perating Funds</a:t>
            </a:r>
          </a:p>
          <a:p>
            <a:pPr marL="274320" marR="0" lvl="0" indent="-27432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Calibri" panose="020F0502020204030204" pitchFamily="34" charset="0"/>
              <a:buChar char="•"/>
            </a:pPr>
            <a:r>
              <a:rPr lang="en-US" sz="2200" dirty="0">
                <a:effectLst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The enacted 2024-2026 budget (24 RS, HB 6) appropriates $35.8 million each year of the biennium for an inflation adjustment, representing an increase of about 3.6% on each institution’s 2023‐24 net General Fund base</a:t>
            </a:r>
          </a:p>
          <a:p>
            <a:pPr marL="274320" marR="0" lvl="0" indent="-27432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Calibri" panose="020F0502020204030204" pitchFamily="34" charset="0"/>
              <a:buChar char="•"/>
            </a:pPr>
            <a:r>
              <a:rPr lang="en-US" sz="2200" dirty="0">
                <a:effectLst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It includes $31.3 million each year to cover planned increases in state Fire and Tornado Insurance Premiums (or 100% of the expected increase)</a:t>
            </a:r>
          </a:p>
          <a:p>
            <a:pPr marL="274320" marR="0" lvl="0" indent="-27432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Calibri" panose="020F0502020204030204" pitchFamily="34" charset="0"/>
              <a:buChar char="•"/>
            </a:pPr>
            <a:r>
              <a:rPr lang="en-US" sz="2200" dirty="0">
                <a:effectLst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It </a:t>
            </a:r>
            <a:r>
              <a:rPr lang="en-US" sz="2200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provid</a:t>
            </a:r>
            <a:r>
              <a:rPr lang="en-US" sz="2200" dirty="0">
                <a:effectLst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es an appropriation of $2,107,500 in 2023-24 and additional appropriations of $1,499,100 each year of the upcoming biennium for KSU’s land grant program</a:t>
            </a:r>
          </a:p>
          <a:p>
            <a:pPr marL="274320" marR="0" lvl="0" indent="-274320">
              <a:lnSpc>
                <a:spcPct val="110000"/>
              </a:lnSpc>
              <a:spcBef>
                <a:spcPts val="0"/>
              </a:spcBef>
              <a:buFont typeface="Calibri" panose="020F050202020403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Finally, HB 6 includ</a:t>
            </a:r>
            <a:r>
              <a:rPr lang="en-US" sz="2200" dirty="0">
                <a:effectLst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es additional appropriations of $7.7 million in 2024-25 and $17.7 million in 2025-26 for the </a:t>
            </a:r>
            <a:r>
              <a:rPr lang="en-US" sz="2200" i="1" dirty="0">
                <a:effectLst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Performance Fund</a:t>
            </a:r>
            <a:r>
              <a:rPr lang="en-US" sz="2200" dirty="0">
                <a:effectLst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(i.e., bringing the totals in the fund to $105.0 million in the first year and $115.0 million in the second year)</a:t>
            </a:r>
          </a:p>
        </p:txBody>
      </p:sp>
    </p:spTree>
    <p:extLst>
      <p:ext uri="{BB962C8B-B14F-4D97-AF65-F5344CB8AC3E}">
        <p14:creationId xmlns:p14="http://schemas.microsoft.com/office/powerpoint/2010/main" val="1494132264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E370B-5AF2-0675-149D-60A6B360B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17320"/>
          </a:xfrm>
        </p:spPr>
        <p:txBody>
          <a:bodyPr/>
          <a:lstStyle/>
          <a:p>
            <a:r>
              <a:rPr lang="en-US" dirty="0"/>
              <a:t>    2024-2026 Budget of the Commonwealth </a:t>
            </a:r>
            <a:r>
              <a:rPr lang="en-US" sz="3000" dirty="0"/>
              <a:t>(continued)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1A82D30-97F7-48AC-FA58-228D87565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t>5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BC88668-7D3A-439B-B602-3C9C1D73F540}"/>
              </a:ext>
            </a:extLst>
          </p:cNvPr>
          <p:cNvSpPr txBox="1"/>
          <p:nvPr/>
        </p:nvSpPr>
        <p:spPr>
          <a:xfrm>
            <a:off x="533400" y="1547023"/>
            <a:ext cx="11049000" cy="4179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>
              <a:lnSpc>
                <a:spcPct val="11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2400" i="1" dirty="0">
                <a:effectLst/>
                <a:latin typeface="Arial" panose="020B0604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Capital Investment</a:t>
            </a:r>
          </a:p>
          <a:p>
            <a:pPr marL="274320" marR="0" lvl="0" indent="-27432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Calibri" panose="020F0502020204030204" pitchFamily="34" charset="0"/>
              <a:buChar char="•"/>
            </a:pPr>
            <a:r>
              <a:rPr lang="en-US" sz="2200" dirty="0">
                <a:effectLst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The enacted 2024-2026 budget (24 RS, HB 6) authorized $742.1 million in General Fund supported bond funds for new capital construction projects</a:t>
            </a:r>
          </a:p>
          <a:p>
            <a:pPr marL="274320" indent="-274320">
              <a:lnSpc>
                <a:spcPct val="110000"/>
              </a:lnSpc>
              <a:spcAft>
                <a:spcPts val="1200"/>
              </a:spcAft>
              <a:buFont typeface="Calibri" panose="020F050202020403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HB 6 also includes </a:t>
            </a:r>
            <a:r>
              <a:rPr lang="en-US" sz="2200" dirty="0">
                <a:effectLst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$723.0 million in bond funds for Asset Preservation (of that amount $563.0 million was allocated to an Asset Preservation Pool</a:t>
            </a:r>
          </a:p>
          <a:p>
            <a:pPr marL="274320" indent="-274320">
              <a:lnSpc>
                <a:spcPct val="110000"/>
              </a:lnSpc>
              <a:buFont typeface="Calibri" panose="020F050202020403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Additional capital investments were made through HB 1 (24 RS) which are not reflected in the figures above</a:t>
            </a:r>
            <a:endParaRPr lang="en-US" sz="2200" dirty="0">
              <a:effectLst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274320" indent="-274320">
              <a:lnSpc>
                <a:spcPct val="110000"/>
              </a:lnSpc>
              <a:spcAft>
                <a:spcPts val="1200"/>
              </a:spcAft>
              <a:buFont typeface="Calibri" panose="020F0502020204030204" pitchFamily="34" charset="0"/>
              <a:buChar char="•"/>
            </a:pPr>
            <a:endParaRPr lang="en-US" sz="2200" dirty="0">
              <a:effectLst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274320" marR="0" lvl="0" indent="-27432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Calibri" panose="020F0502020204030204" pitchFamily="34" charset="0"/>
              <a:buChar char="•"/>
            </a:pPr>
            <a:endParaRPr lang="en-US" sz="2200" dirty="0">
              <a:effectLst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14486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E370B-5AF2-0675-149D-60A6B360B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59762"/>
          </a:xfrm>
        </p:spPr>
        <p:txBody>
          <a:bodyPr/>
          <a:lstStyle/>
          <a:p>
            <a:r>
              <a:rPr lang="en-US" dirty="0"/>
              <a:t> Implementing the Postsecondary Performance Funding Model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1A82D30-97F7-48AC-FA58-228D87565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853578A7-4DFE-2DCE-85CA-EB2DC68FEF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40301914"/>
              </p:ext>
            </p:extLst>
          </p:nvPr>
        </p:nvGraphicFramePr>
        <p:xfrm>
          <a:off x="76200" y="1219200"/>
          <a:ext cx="72390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5ED0F193-DB6C-E25C-D1ED-AB3E48472411}"/>
              </a:ext>
            </a:extLst>
          </p:cNvPr>
          <p:cNvSpPr txBox="1"/>
          <p:nvPr/>
        </p:nvSpPr>
        <p:spPr>
          <a:xfrm>
            <a:off x="6553200" y="1371600"/>
            <a:ext cx="5638800" cy="3606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>
              <a:spcAft>
                <a:spcPts val="600"/>
              </a:spcAft>
            </a:pPr>
            <a:r>
              <a:rPr lang="en-US" sz="3200" b="1" i="0" u="none" strike="noStrike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Statutory Goals: </a:t>
            </a:r>
          </a:p>
          <a:p>
            <a:pPr marL="457200" marR="0" indent="-457200" algn="l" rtl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the r</a:t>
            </a:r>
            <a:r>
              <a:rPr lang="en-US" sz="3200" b="0" i="0" u="none" strike="noStrike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etention and progression of students, and degree completion.</a:t>
            </a:r>
          </a:p>
          <a:p>
            <a:pPr marL="457200" marR="0" indent="-457200" algn="l" rtl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the</a:t>
            </a:r>
            <a:r>
              <a:rPr lang="en-US" sz="3200" b="0" i="0" u="none" strike="noStrike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number of degrees and credentials earned by all types of students, focusing on low-income and first-generation students.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b="0" i="0" u="none" strike="noStrike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Expand the earning potential of Kentucky’s populace by increasing educational attainment.</a:t>
            </a:r>
          </a:p>
        </p:txBody>
      </p:sp>
    </p:spTree>
    <p:extLst>
      <p:ext uri="{BB962C8B-B14F-4D97-AF65-F5344CB8AC3E}">
        <p14:creationId xmlns:p14="http://schemas.microsoft.com/office/powerpoint/2010/main" val="1710065689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4B5BF-0F41-504A-5B72-C3F1C8BE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Future Budget Considerations for Higher Education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ADDA48-0E1E-A406-A2B8-BF2BBE3DA8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Increase base funding for campuses and funding to the postsecondary performance funding model</a:t>
            </a:r>
          </a:p>
          <a:p>
            <a:r>
              <a:rPr lang="en-US" dirty="0"/>
              <a:t>Asset preservation funds for deferred maintenance</a:t>
            </a:r>
          </a:p>
          <a:p>
            <a:r>
              <a:rPr lang="en-US" dirty="0"/>
              <a:t>Relief for mandated tuition waiver programs</a:t>
            </a:r>
          </a:p>
          <a:p>
            <a:r>
              <a:rPr lang="en-US" dirty="0"/>
              <a:t>Continue funding for critical student success initiatives:</a:t>
            </a:r>
          </a:p>
          <a:p>
            <a:pPr lvl="1"/>
            <a:r>
              <a:rPr lang="en-US" dirty="0" err="1"/>
              <a:t>Futuriti</a:t>
            </a:r>
            <a:endParaRPr lang="en-US" dirty="0"/>
          </a:p>
          <a:p>
            <a:pPr lvl="1"/>
            <a:r>
              <a:rPr lang="en-US" dirty="0"/>
              <a:t>Student Success Collaborative</a:t>
            </a:r>
          </a:p>
          <a:p>
            <a:pPr lvl="1"/>
            <a:r>
              <a:rPr lang="en-US" dirty="0"/>
              <a:t>Bridge Programs</a:t>
            </a:r>
          </a:p>
          <a:p>
            <a:r>
              <a:rPr lang="en-US" dirty="0"/>
              <a:t>Continue funding for workforce development programs, such as the Healthcare Workforce and the Aerospace, Aviation, and Defense investment funds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13E2375-F984-CDFF-E928-B97803DFF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03171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CPE Presentation">
      <a:dk1>
        <a:srgbClr val="000000"/>
      </a:dk1>
      <a:lt1>
        <a:srgbClr val="FFFFFF"/>
      </a:lt1>
      <a:dk2>
        <a:srgbClr val="005495"/>
      </a:dk2>
      <a:lt2>
        <a:srgbClr val="EEEEEE"/>
      </a:lt2>
      <a:accent1>
        <a:srgbClr val="0088C7"/>
      </a:accent1>
      <a:accent2>
        <a:srgbClr val="F37021"/>
      </a:accent2>
      <a:accent3>
        <a:srgbClr val="85AD64"/>
      </a:accent3>
      <a:accent4>
        <a:srgbClr val="4F57A6"/>
      </a:accent4>
      <a:accent5>
        <a:srgbClr val="E39717"/>
      </a:accent5>
      <a:accent6>
        <a:srgbClr val="00757B"/>
      </a:accent6>
      <a:hlink>
        <a:srgbClr val="0088C7"/>
      </a:hlink>
      <a:folHlink>
        <a:srgbClr val="00549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6afdc6fa-1831-47e0-a6ee-49d0921a325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27609F18BC5248B901272D327514F6" ma:contentTypeVersion="14" ma:contentTypeDescription="Create a new document." ma:contentTypeScope="" ma:versionID="a41e817468eb7244f2c59b28660fcb6a">
  <xsd:schema xmlns:xsd="http://www.w3.org/2001/XMLSchema" xmlns:xs="http://www.w3.org/2001/XMLSchema" xmlns:p="http://schemas.microsoft.com/office/2006/metadata/properties" xmlns:ns3="6afdc6fa-1831-47e0-a6ee-49d0921a3254" xmlns:ns4="9750c617-b38a-4df7-a9f4-978e3bf8d47a" targetNamespace="http://schemas.microsoft.com/office/2006/metadata/properties" ma:root="true" ma:fieldsID="34f1f00141c0d9dceff8b48937806769" ns3:_="" ns4:_="">
    <xsd:import namespace="6afdc6fa-1831-47e0-a6ee-49d0921a3254"/>
    <xsd:import namespace="9750c617-b38a-4df7-a9f4-978e3bf8d47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fdc6fa-1831-47e0-a6ee-49d0921a32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50c617-b38a-4df7-a9f4-978e3bf8d47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50E750A-7D9B-492E-B55F-ECDB49C3682B}">
  <ds:schemaRefs>
    <ds:schemaRef ds:uri="6afdc6fa-1831-47e0-a6ee-49d0921a3254"/>
    <ds:schemaRef ds:uri="9750c617-b38a-4df7-a9f4-978e3bf8d47a"/>
    <ds:schemaRef ds:uri="http://schemas.openxmlformats.org/package/2006/metadata/core-properties"/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7F1DE97-D7FE-4F0C-8FBB-8A82B75E153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ED867CC-E4D3-4F31-A4F5-1CB464C453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fdc6fa-1831-47e0-a6ee-49d0921a3254"/>
    <ds:schemaRef ds:uri="9750c617-b38a-4df7-a9f4-978e3bf8d4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8371</TotalTime>
  <Words>521</Words>
  <Application>Microsoft Office PowerPoint</Application>
  <PresentationFormat>Widescreen</PresentationFormat>
  <Paragraphs>52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Kentucky Council on Postsecondary Education</vt:lpstr>
      <vt:lpstr>  2024 Progress Report</vt:lpstr>
      <vt:lpstr>We should celebrate: Our improvement with completions last year is the second highest in the nation.</vt:lpstr>
      <vt:lpstr>    2024-2026 Budget of the Commonwealth</vt:lpstr>
      <vt:lpstr>    2024-2026 Budget of the Commonwealth (continued)</vt:lpstr>
      <vt:lpstr> Implementing the Postsecondary Performance Funding Model </vt:lpstr>
      <vt:lpstr> Future Budget Considerations for Higher Education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Gayheart, Gabrielle L (CPE)</dc:creator>
  <cp:lastModifiedBy>Satterwhite, Regan (CPE)</cp:lastModifiedBy>
  <cp:revision>182</cp:revision>
  <cp:lastPrinted>2020-01-16T16:52:43Z</cp:lastPrinted>
  <dcterms:created xsi:type="dcterms:W3CDTF">2016-09-22T18:57:17Z</dcterms:created>
  <dcterms:modified xsi:type="dcterms:W3CDTF">2025-02-25T20:39:29Z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0x010100DC27609F18BC5248B901272D327514F6</vt:lpwstr>
  </property>
</Properties>
</file>