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365" r:id="rId2"/>
    <p:sldId id="367" r:id="rId3"/>
    <p:sldId id="387" r:id="rId4"/>
    <p:sldId id="318" r:id="rId5"/>
    <p:sldId id="371" r:id="rId6"/>
    <p:sldId id="566" r:id="rId7"/>
    <p:sldId id="439" r:id="rId8"/>
    <p:sldId id="551" r:id="rId9"/>
    <p:sldId id="567" r:id="rId10"/>
    <p:sldId id="397" r:id="rId11"/>
    <p:sldId id="407" r:id="rId12"/>
    <p:sldId id="568" r:id="rId13"/>
    <p:sldId id="565" r:id="rId14"/>
    <p:sldId id="440" r:id="rId15"/>
    <p:sldId id="379" r:id="rId16"/>
    <p:sldId id="389" r:id="rId17"/>
    <p:sldId id="391" r:id="rId18"/>
    <p:sldId id="549" r:id="rId19"/>
    <p:sldId id="383" r:id="rId20"/>
    <p:sldId id="381" r:id="rId21"/>
    <p:sldId id="569" r:id="rId22"/>
    <p:sldId id="541" r:id="rId23"/>
    <p:sldId id="5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63" autoAdjust="0"/>
    <p:restoredTop sz="99290" autoAdjust="0"/>
  </p:normalViewPr>
  <p:slideViewPr>
    <p:cSldViewPr showGuides="1">
      <p:cViewPr varScale="1">
        <p:scale>
          <a:sx n="89" d="100"/>
          <a:sy n="89" d="100"/>
        </p:scale>
        <p:origin x="11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50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-3130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1F70-D589-4873-B952-A1DABA628678}" type="datetimeFigureOut">
              <a:rPr lang="en-US" smtClean="0"/>
              <a:t>9/6/2019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2349B-8F0F-48D3-A76F-169E8259E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383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CE194-A82A-41E4-A06F-A2E8FA068B9B}" type="datetimeFigureOut">
              <a:rPr lang="en-US" smtClean="0"/>
              <a:t>9/6/2019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34AA3-179D-4DA1-B7D8-85B0259B57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0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48A23-FF36-40B2-B656-E0D3731A709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35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553075" y="2921000"/>
            <a:ext cx="2228850" cy="8128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6"/>
          </p:nvPr>
        </p:nvSpPr>
        <p:spPr>
          <a:xfrm>
            <a:off x="1143001" y="2547522"/>
            <a:ext cx="3533775" cy="29210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22" name="Content Placeholder 20"/>
          <p:cNvSpPr>
            <a:spLocks noGrp="1"/>
          </p:cNvSpPr>
          <p:nvPr>
            <p:ph sz="quarter" idx="17"/>
          </p:nvPr>
        </p:nvSpPr>
        <p:spPr>
          <a:xfrm>
            <a:off x="4900614" y="2547522"/>
            <a:ext cx="3100387" cy="2921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write your relevant text here</a:t>
            </a:r>
          </a:p>
        </p:txBody>
      </p:sp>
    </p:spTree>
    <p:extLst>
      <p:ext uri="{BB962C8B-B14F-4D97-AF65-F5344CB8AC3E}">
        <p14:creationId xmlns:p14="http://schemas.microsoft.com/office/powerpoint/2010/main" val="3421326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tablet-white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464753" y="1892341"/>
            <a:ext cx="1949008" cy="2770458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617824" y="2198235"/>
            <a:ext cx="1642866" cy="215866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3884395" y="4212273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884395" y="4593274"/>
            <a:ext cx="3949462" cy="58832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66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4234865" y="2043178"/>
            <a:ext cx="1269915" cy="2831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53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4234865" y="2535873"/>
            <a:ext cx="1269915" cy="2831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54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4234865" y="3069273"/>
            <a:ext cx="1269915" cy="2831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55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4234865" y="3602673"/>
            <a:ext cx="1269915" cy="2831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56" name="Text Placeholder 17"/>
          <p:cNvSpPr>
            <a:spLocks noGrp="1"/>
          </p:cNvSpPr>
          <p:nvPr>
            <p:ph type="body" sz="quarter" idx="36"/>
          </p:nvPr>
        </p:nvSpPr>
        <p:spPr>
          <a:xfrm>
            <a:off x="6070522" y="2043178"/>
            <a:ext cx="1269915" cy="2831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57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6070522" y="2535873"/>
            <a:ext cx="1269915" cy="2831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58" name="Text Placeholder 17"/>
          <p:cNvSpPr>
            <a:spLocks noGrp="1"/>
          </p:cNvSpPr>
          <p:nvPr>
            <p:ph type="body" sz="quarter" idx="38"/>
          </p:nvPr>
        </p:nvSpPr>
        <p:spPr>
          <a:xfrm>
            <a:off x="6070522" y="3069273"/>
            <a:ext cx="1269915" cy="2831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59" name="Text Placeholder 17"/>
          <p:cNvSpPr>
            <a:spLocks noGrp="1"/>
          </p:cNvSpPr>
          <p:nvPr>
            <p:ph type="body" sz="quarter" idx="39"/>
          </p:nvPr>
        </p:nvSpPr>
        <p:spPr>
          <a:xfrm>
            <a:off x="6070522" y="3602673"/>
            <a:ext cx="1269915" cy="2831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grpSp>
        <p:nvGrpSpPr>
          <p:cNvPr id="17" name="Group 762"/>
          <p:cNvGrpSpPr/>
          <p:nvPr userDrawn="1"/>
        </p:nvGrpSpPr>
        <p:grpSpPr>
          <a:xfrm>
            <a:off x="3871296" y="2056715"/>
            <a:ext cx="259025" cy="256032"/>
            <a:chOff x="-1" y="-1"/>
            <a:chExt cx="690733" cy="690733"/>
          </a:xfrm>
        </p:grpSpPr>
        <p:sp>
          <p:nvSpPr>
            <p:cNvPr id="18" name="Shape 760"/>
            <p:cNvSpPr/>
            <p:nvPr/>
          </p:nvSpPr>
          <p:spPr>
            <a:xfrm>
              <a:off x="-1" y="-1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19" name="Shape 761"/>
            <p:cNvSpPr/>
            <p:nvPr/>
          </p:nvSpPr>
          <p:spPr>
            <a:xfrm>
              <a:off x="202315" y="236846"/>
              <a:ext cx="286098" cy="21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31" y="2945"/>
                  </a:moveTo>
                  <a:lnTo>
                    <a:pt x="16386" y="2945"/>
                  </a:lnTo>
                  <a:lnTo>
                    <a:pt x="16386" y="8836"/>
                  </a:lnTo>
                  <a:lnTo>
                    <a:pt x="17131" y="8836"/>
                  </a:lnTo>
                  <a:cubicBezTo>
                    <a:pt x="18365" y="8836"/>
                    <a:pt x="19366" y="7517"/>
                    <a:pt x="19366" y="5891"/>
                  </a:cubicBezTo>
                  <a:cubicBezTo>
                    <a:pt x="19366" y="4265"/>
                    <a:pt x="18365" y="2945"/>
                    <a:pt x="17131" y="2945"/>
                  </a:cubicBezTo>
                  <a:close/>
                  <a:moveTo>
                    <a:pt x="17131" y="11782"/>
                  </a:moveTo>
                  <a:lnTo>
                    <a:pt x="16386" y="11782"/>
                  </a:lnTo>
                  <a:lnTo>
                    <a:pt x="16386" y="12273"/>
                  </a:lnTo>
                  <a:cubicBezTo>
                    <a:pt x="16386" y="14160"/>
                    <a:pt x="15211" y="15709"/>
                    <a:pt x="13779" y="15709"/>
                  </a:cubicBezTo>
                  <a:lnTo>
                    <a:pt x="5586" y="15709"/>
                  </a:lnTo>
                  <a:cubicBezTo>
                    <a:pt x="4155" y="15709"/>
                    <a:pt x="2979" y="14160"/>
                    <a:pt x="2979" y="12273"/>
                  </a:cubicBezTo>
                  <a:lnTo>
                    <a:pt x="2979" y="982"/>
                  </a:lnTo>
                  <a:cubicBezTo>
                    <a:pt x="2979" y="445"/>
                    <a:pt x="3317" y="0"/>
                    <a:pt x="3724" y="0"/>
                  </a:cubicBezTo>
                  <a:lnTo>
                    <a:pt x="17131" y="0"/>
                  </a:lnTo>
                  <a:cubicBezTo>
                    <a:pt x="19598" y="0"/>
                    <a:pt x="21600" y="2639"/>
                    <a:pt x="21600" y="5891"/>
                  </a:cubicBezTo>
                  <a:cubicBezTo>
                    <a:pt x="21600" y="9143"/>
                    <a:pt x="19598" y="11782"/>
                    <a:pt x="17131" y="11782"/>
                  </a:cubicBezTo>
                  <a:close/>
                  <a:moveTo>
                    <a:pt x="20855" y="17673"/>
                  </a:moveTo>
                  <a:cubicBezTo>
                    <a:pt x="20855" y="19836"/>
                    <a:pt x="19517" y="21600"/>
                    <a:pt x="17876" y="21600"/>
                  </a:cubicBezTo>
                  <a:lnTo>
                    <a:pt x="2979" y="21600"/>
                  </a:lnTo>
                  <a:cubicBezTo>
                    <a:pt x="1338" y="21600"/>
                    <a:pt x="0" y="19836"/>
                    <a:pt x="0" y="17673"/>
                  </a:cubicBezTo>
                  <a:cubicBezTo>
                    <a:pt x="0" y="17673"/>
                    <a:pt x="20855" y="17673"/>
                    <a:pt x="20855" y="1767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20" name="Group 765"/>
          <p:cNvGrpSpPr/>
          <p:nvPr userDrawn="1"/>
        </p:nvGrpSpPr>
        <p:grpSpPr>
          <a:xfrm>
            <a:off x="5681921" y="2056715"/>
            <a:ext cx="259026" cy="256032"/>
            <a:chOff x="-1" y="-1"/>
            <a:chExt cx="690734" cy="690733"/>
          </a:xfrm>
        </p:grpSpPr>
        <p:sp>
          <p:nvSpPr>
            <p:cNvPr id="21" name="Shape 763"/>
            <p:cNvSpPr/>
            <p:nvPr/>
          </p:nvSpPr>
          <p:spPr>
            <a:xfrm>
              <a:off x="-1" y="-1"/>
              <a:ext cx="690734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22" name="Shape 764"/>
            <p:cNvSpPr/>
            <p:nvPr/>
          </p:nvSpPr>
          <p:spPr>
            <a:xfrm>
              <a:off x="226979" y="217114"/>
              <a:ext cx="236773" cy="256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85"/>
                  </a:moveTo>
                  <a:cubicBezTo>
                    <a:pt x="21600" y="17615"/>
                    <a:pt x="18633" y="18277"/>
                    <a:pt x="17100" y="18277"/>
                  </a:cubicBezTo>
                  <a:cubicBezTo>
                    <a:pt x="15567" y="18277"/>
                    <a:pt x="12600" y="17615"/>
                    <a:pt x="12600" y="15785"/>
                  </a:cubicBezTo>
                  <a:cubicBezTo>
                    <a:pt x="12600" y="13954"/>
                    <a:pt x="15567" y="13292"/>
                    <a:pt x="17100" y="13292"/>
                  </a:cubicBezTo>
                  <a:cubicBezTo>
                    <a:pt x="18028" y="13292"/>
                    <a:pt x="18956" y="13448"/>
                    <a:pt x="19800" y="13799"/>
                  </a:cubicBezTo>
                  <a:lnTo>
                    <a:pt x="19800" y="6828"/>
                  </a:lnTo>
                  <a:lnTo>
                    <a:pt x="9000" y="9904"/>
                  </a:lnTo>
                  <a:lnTo>
                    <a:pt x="9000" y="19108"/>
                  </a:lnTo>
                  <a:cubicBezTo>
                    <a:pt x="9000" y="20938"/>
                    <a:pt x="6033" y="21600"/>
                    <a:pt x="4500" y="21600"/>
                  </a:cubicBezTo>
                  <a:cubicBezTo>
                    <a:pt x="2967" y="21600"/>
                    <a:pt x="0" y="20938"/>
                    <a:pt x="0" y="19108"/>
                  </a:cubicBezTo>
                  <a:cubicBezTo>
                    <a:pt x="0" y="17277"/>
                    <a:pt x="2967" y="16615"/>
                    <a:pt x="4500" y="16615"/>
                  </a:cubicBezTo>
                  <a:cubicBezTo>
                    <a:pt x="5428" y="16615"/>
                    <a:pt x="6356" y="16771"/>
                    <a:pt x="7200" y="17122"/>
                  </a:cubicBezTo>
                  <a:lnTo>
                    <a:pt x="7200" y="4569"/>
                  </a:lnTo>
                  <a:cubicBezTo>
                    <a:pt x="7200" y="4024"/>
                    <a:pt x="7594" y="3544"/>
                    <a:pt x="8156" y="3375"/>
                  </a:cubicBezTo>
                  <a:lnTo>
                    <a:pt x="19856" y="52"/>
                  </a:lnTo>
                  <a:cubicBezTo>
                    <a:pt x="19983" y="13"/>
                    <a:pt x="20109" y="0"/>
                    <a:pt x="20250" y="0"/>
                  </a:cubicBezTo>
                  <a:cubicBezTo>
                    <a:pt x="20995" y="0"/>
                    <a:pt x="21600" y="558"/>
                    <a:pt x="21600" y="1246"/>
                  </a:cubicBezTo>
                  <a:cubicBezTo>
                    <a:pt x="21600" y="1246"/>
                    <a:pt x="21600" y="15785"/>
                    <a:pt x="21600" y="1578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24" name="Group 768"/>
          <p:cNvGrpSpPr/>
          <p:nvPr userDrawn="1"/>
        </p:nvGrpSpPr>
        <p:grpSpPr>
          <a:xfrm>
            <a:off x="3871296" y="3082810"/>
            <a:ext cx="259025" cy="256032"/>
            <a:chOff x="0" y="-2"/>
            <a:chExt cx="690733" cy="690733"/>
          </a:xfrm>
        </p:grpSpPr>
        <p:sp>
          <p:nvSpPr>
            <p:cNvPr id="25" name="Shape 766"/>
            <p:cNvSpPr/>
            <p:nvPr/>
          </p:nvSpPr>
          <p:spPr>
            <a:xfrm>
              <a:off x="0" y="-2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26" name="Shape 767"/>
            <p:cNvSpPr/>
            <p:nvPr/>
          </p:nvSpPr>
          <p:spPr>
            <a:xfrm>
              <a:off x="226981" y="207248"/>
              <a:ext cx="236771" cy="27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0" y="13114"/>
                  </a:moveTo>
                  <a:cubicBezTo>
                    <a:pt x="17002" y="13114"/>
                    <a:pt x="16200" y="13801"/>
                    <a:pt x="16200" y="14657"/>
                  </a:cubicBezTo>
                  <a:cubicBezTo>
                    <a:pt x="16200" y="15513"/>
                    <a:pt x="17002" y="16200"/>
                    <a:pt x="18000" y="16200"/>
                  </a:cubicBezTo>
                  <a:cubicBezTo>
                    <a:pt x="18998" y="16200"/>
                    <a:pt x="19800" y="15513"/>
                    <a:pt x="19800" y="14657"/>
                  </a:cubicBezTo>
                  <a:cubicBezTo>
                    <a:pt x="19800" y="13801"/>
                    <a:pt x="18998" y="13114"/>
                    <a:pt x="18000" y="13114"/>
                  </a:cubicBezTo>
                  <a:close/>
                  <a:moveTo>
                    <a:pt x="15300" y="1929"/>
                  </a:moveTo>
                  <a:lnTo>
                    <a:pt x="6300" y="1929"/>
                  </a:lnTo>
                  <a:cubicBezTo>
                    <a:pt x="5934" y="1929"/>
                    <a:pt x="5625" y="2182"/>
                    <a:pt x="5625" y="2507"/>
                  </a:cubicBezTo>
                  <a:cubicBezTo>
                    <a:pt x="5625" y="2833"/>
                    <a:pt x="5934" y="3086"/>
                    <a:pt x="6300" y="3086"/>
                  </a:cubicBezTo>
                  <a:lnTo>
                    <a:pt x="15300" y="3086"/>
                  </a:lnTo>
                  <a:cubicBezTo>
                    <a:pt x="15680" y="3086"/>
                    <a:pt x="15975" y="2833"/>
                    <a:pt x="15975" y="2507"/>
                  </a:cubicBezTo>
                  <a:cubicBezTo>
                    <a:pt x="15975" y="2182"/>
                    <a:pt x="15680" y="1929"/>
                    <a:pt x="15300" y="1929"/>
                  </a:cubicBezTo>
                  <a:close/>
                  <a:moveTo>
                    <a:pt x="18141" y="5255"/>
                  </a:moveTo>
                  <a:cubicBezTo>
                    <a:pt x="18056" y="4894"/>
                    <a:pt x="17691" y="4629"/>
                    <a:pt x="17255" y="4629"/>
                  </a:cubicBezTo>
                  <a:lnTo>
                    <a:pt x="4345" y="4629"/>
                  </a:lnTo>
                  <a:cubicBezTo>
                    <a:pt x="3909" y="4629"/>
                    <a:pt x="3544" y="4894"/>
                    <a:pt x="3459" y="5255"/>
                  </a:cubicBezTo>
                  <a:lnTo>
                    <a:pt x="2447" y="9884"/>
                  </a:lnTo>
                  <a:cubicBezTo>
                    <a:pt x="2348" y="10366"/>
                    <a:pt x="2770" y="10800"/>
                    <a:pt x="3333" y="10800"/>
                  </a:cubicBezTo>
                  <a:lnTo>
                    <a:pt x="18267" y="10800"/>
                  </a:lnTo>
                  <a:cubicBezTo>
                    <a:pt x="18830" y="10800"/>
                    <a:pt x="19252" y="10366"/>
                    <a:pt x="19153" y="9884"/>
                  </a:cubicBezTo>
                  <a:cubicBezTo>
                    <a:pt x="19153" y="9884"/>
                    <a:pt x="18141" y="5255"/>
                    <a:pt x="18141" y="5255"/>
                  </a:cubicBezTo>
                  <a:close/>
                  <a:moveTo>
                    <a:pt x="3600" y="13114"/>
                  </a:moveTo>
                  <a:cubicBezTo>
                    <a:pt x="2602" y="13114"/>
                    <a:pt x="1800" y="13801"/>
                    <a:pt x="1800" y="14657"/>
                  </a:cubicBezTo>
                  <a:cubicBezTo>
                    <a:pt x="1800" y="15513"/>
                    <a:pt x="2602" y="16200"/>
                    <a:pt x="3600" y="16200"/>
                  </a:cubicBezTo>
                  <a:cubicBezTo>
                    <a:pt x="4598" y="16200"/>
                    <a:pt x="5400" y="15513"/>
                    <a:pt x="5400" y="14657"/>
                  </a:cubicBezTo>
                  <a:cubicBezTo>
                    <a:pt x="5400" y="13801"/>
                    <a:pt x="4598" y="13114"/>
                    <a:pt x="3600" y="13114"/>
                  </a:cubicBezTo>
                  <a:close/>
                  <a:moveTo>
                    <a:pt x="21600" y="18514"/>
                  </a:moveTo>
                  <a:lnTo>
                    <a:pt x="19800" y="18514"/>
                  </a:lnTo>
                  <a:lnTo>
                    <a:pt x="19800" y="20057"/>
                  </a:lnTo>
                  <a:cubicBezTo>
                    <a:pt x="19800" y="20913"/>
                    <a:pt x="18998" y="21600"/>
                    <a:pt x="18000" y="21600"/>
                  </a:cubicBezTo>
                  <a:cubicBezTo>
                    <a:pt x="17002" y="21600"/>
                    <a:pt x="16200" y="20913"/>
                    <a:pt x="16200" y="20057"/>
                  </a:cubicBezTo>
                  <a:lnTo>
                    <a:pt x="16200" y="18514"/>
                  </a:lnTo>
                  <a:lnTo>
                    <a:pt x="5400" y="18514"/>
                  </a:lnTo>
                  <a:lnTo>
                    <a:pt x="5400" y="20057"/>
                  </a:lnTo>
                  <a:cubicBezTo>
                    <a:pt x="5400" y="20913"/>
                    <a:pt x="4598" y="21600"/>
                    <a:pt x="3600" y="21600"/>
                  </a:cubicBezTo>
                  <a:cubicBezTo>
                    <a:pt x="2602" y="21600"/>
                    <a:pt x="1800" y="20913"/>
                    <a:pt x="1800" y="20057"/>
                  </a:cubicBezTo>
                  <a:lnTo>
                    <a:pt x="1800" y="18514"/>
                  </a:lnTo>
                  <a:lnTo>
                    <a:pt x="0" y="18514"/>
                  </a:lnTo>
                  <a:lnTo>
                    <a:pt x="0" y="11246"/>
                  </a:lnTo>
                  <a:cubicBezTo>
                    <a:pt x="0" y="10258"/>
                    <a:pt x="98" y="9522"/>
                    <a:pt x="352" y="8558"/>
                  </a:cubicBezTo>
                  <a:lnTo>
                    <a:pt x="1800" y="3086"/>
                  </a:lnTo>
                  <a:cubicBezTo>
                    <a:pt x="2067" y="1157"/>
                    <a:pt x="6005" y="0"/>
                    <a:pt x="10800" y="0"/>
                  </a:cubicBezTo>
                  <a:cubicBezTo>
                    <a:pt x="15595" y="0"/>
                    <a:pt x="19533" y="1157"/>
                    <a:pt x="19800" y="3086"/>
                  </a:cubicBezTo>
                  <a:lnTo>
                    <a:pt x="21277" y="8558"/>
                  </a:lnTo>
                  <a:cubicBezTo>
                    <a:pt x="21530" y="9522"/>
                    <a:pt x="21600" y="10258"/>
                    <a:pt x="21600" y="11246"/>
                  </a:cubicBezTo>
                  <a:cubicBezTo>
                    <a:pt x="21600" y="11246"/>
                    <a:pt x="21600" y="18514"/>
                    <a:pt x="21600" y="1851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27" name="Group 771"/>
          <p:cNvGrpSpPr/>
          <p:nvPr userDrawn="1"/>
        </p:nvGrpSpPr>
        <p:grpSpPr>
          <a:xfrm>
            <a:off x="3871296" y="3616210"/>
            <a:ext cx="259025" cy="256032"/>
            <a:chOff x="0" y="-2"/>
            <a:chExt cx="690733" cy="690733"/>
          </a:xfrm>
        </p:grpSpPr>
        <p:sp>
          <p:nvSpPr>
            <p:cNvPr id="28" name="Shape 769"/>
            <p:cNvSpPr/>
            <p:nvPr/>
          </p:nvSpPr>
          <p:spPr>
            <a:xfrm>
              <a:off x="0" y="-2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29" name="Shape 770"/>
            <p:cNvSpPr/>
            <p:nvPr/>
          </p:nvSpPr>
          <p:spPr>
            <a:xfrm>
              <a:off x="167787" y="226978"/>
              <a:ext cx="355156" cy="236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00" y="14400"/>
                  </a:moveTo>
                  <a:cubicBezTo>
                    <a:pt x="16875" y="16383"/>
                    <a:pt x="14109" y="18000"/>
                    <a:pt x="10800" y="18000"/>
                  </a:cubicBezTo>
                  <a:cubicBezTo>
                    <a:pt x="7491" y="18000"/>
                    <a:pt x="4725" y="16383"/>
                    <a:pt x="4800" y="14400"/>
                  </a:cubicBezTo>
                  <a:lnTo>
                    <a:pt x="4969" y="9956"/>
                  </a:lnTo>
                  <a:lnTo>
                    <a:pt x="10350" y="12502"/>
                  </a:lnTo>
                  <a:cubicBezTo>
                    <a:pt x="10500" y="12572"/>
                    <a:pt x="10650" y="12600"/>
                    <a:pt x="10800" y="12600"/>
                  </a:cubicBezTo>
                  <a:cubicBezTo>
                    <a:pt x="10950" y="12600"/>
                    <a:pt x="11100" y="12572"/>
                    <a:pt x="11250" y="12502"/>
                  </a:cubicBezTo>
                  <a:lnTo>
                    <a:pt x="16631" y="9956"/>
                  </a:lnTo>
                  <a:cubicBezTo>
                    <a:pt x="16631" y="9956"/>
                    <a:pt x="16800" y="14400"/>
                    <a:pt x="16800" y="14400"/>
                  </a:cubicBezTo>
                  <a:close/>
                  <a:moveTo>
                    <a:pt x="21394" y="5836"/>
                  </a:moveTo>
                  <a:lnTo>
                    <a:pt x="10894" y="10786"/>
                  </a:lnTo>
                  <a:cubicBezTo>
                    <a:pt x="10856" y="10800"/>
                    <a:pt x="10828" y="10800"/>
                    <a:pt x="10800" y="10800"/>
                  </a:cubicBezTo>
                  <a:cubicBezTo>
                    <a:pt x="10772" y="10800"/>
                    <a:pt x="10744" y="10800"/>
                    <a:pt x="10706" y="10786"/>
                  </a:cubicBezTo>
                  <a:lnTo>
                    <a:pt x="4594" y="7889"/>
                  </a:lnTo>
                  <a:cubicBezTo>
                    <a:pt x="4059" y="8522"/>
                    <a:pt x="3684" y="10069"/>
                    <a:pt x="3609" y="11967"/>
                  </a:cubicBezTo>
                  <a:cubicBezTo>
                    <a:pt x="3966" y="12277"/>
                    <a:pt x="4200" y="12839"/>
                    <a:pt x="4200" y="13500"/>
                  </a:cubicBezTo>
                  <a:cubicBezTo>
                    <a:pt x="4200" y="14133"/>
                    <a:pt x="3984" y="14681"/>
                    <a:pt x="3656" y="15005"/>
                  </a:cubicBezTo>
                  <a:lnTo>
                    <a:pt x="4200" y="21094"/>
                  </a:lnTo>
                  <a:cubicBezTo>
                    <a:pt x="4209" y="21220"/>
                    <a:pt x="4181" y="21347"/>
                    <a:pt x="4125" y="21445"/>
                  </a:cubicBezTo>
                  <a:cubicBezTo>
                    <a:pt x="4069" y="21544"/>
                    <a:pt x="3984" y="21600"/>
                    <a:pt x="3900" y="21600"/>
                  </a:cubicBezTo>
                  <a:lnTo>
                    <a:pt x="2100" y="21600"/>
                  </a:lnTo>
                  <a:cubicBezTo>
                    <a:pt x="2016" y="21600"/>
                    <a:pt x="1931" y="21544"/>
                    <a:pt x="1875" y="21445"/>
                  </a:cubicBezTo>
                  <a:cubicBezTo>
                    <a:pt x="1819" y="21347"/>
                    <a:pt x="1791" y="21220"/>
                    <a:pt x="1800" y="21094"/>
                  </a:cubicBezTo>
                  <a:lnTo>
                    <a:pt x="2344" y="15005"/>
                  </a:lnTo>
                  <a:cubicBezTo>
                    <a:pt x="2016" y="14681"/>
                    <a:pt x="1800" y="14133"/>
                    <a:pt x="1800" y="13500"/>
                  </a:cubicBezTo>
                  <a:cubicBezTo>
                    <a:pt x="1800" y="12825"/>
                    <a:pt x="2053" y="12248"/>
                    <a:pt x="2409" y="11939"/>
                  </a:cubicBezTo>
                  <a:cubicBezTo>
                    <a:pt x="2466" y="10294"/>
                    <a:pt x="2747" y="8522"/>
                    <a:pt x="3328" y="7298"/>
                  </a:cubicBezTo>
                  <a:lnTo>
                    <a:pt x="206" y="5836"/>
                  </a:lnTo>
                  <a:cubicBezTo>
                    <a:pt x="84" y="5766"/>
                    <a:pt x="0" y="5597"/>
                    <a:pt x="0" y="5400"/>
                  </a:cubicBezTo>
                  <a:cubicBezTo>
                    <a:pt x="0" y="5203"/>
                    <a:pt x="84" y="5034"/>
                    <a:pt x="206" y="4964"/>
                  </a:cubicBezTo>
                  <a:lnTo>
                    <a:pt x="10706" y="14"/>
                  </a:lnTo>
                  <a:cubicBezTo>
                    <a:pt x="10744" y="0"/>
                    <a:pt x="10772" y="0"/>
                    <a:pt x="10800" y="0"/>
                  </a:cubicBezTo>
                  <a:cubicBezTo>
                    <a:pt x="10828" y="0"/>
                    <a:pt x="10856" y="0"/>
                    <a:pt x="10894" y="14"/>
                  </a:cubicBezTo>
                  <a:lnTo>
                    <a:pt x="21394" y="4964"/>
                  </a:lnTo>
                  <a:cubicBezTo>
                    <a:pt x="21516" y="5034"/>
                    <a:pt x="21600" y="5203"/>
                    <a:pt x="21600" y="5400"/>
                  </a:cubicBezTo>
                  <a:cubicBezTo>
                    <a:pt x="21600" y="5597"/>
                    <a:pt x="21516" y="5766"/>
                    <a:pt x="21394" y="583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30" name="Group 774"/>
          <p:cNvGrpSpPr/>
          <p:nvPr userDrawn="1"/>
        </p:nvGrpSpPr>
        <p:grpSpPr>
          <a:xfrm>
            <a:off x="5681923" y="3616210"/>
            <a:ext cx="259025" cy="256032"/>
            <a:chOff x="0" y="0"/>
            <a:chExt cx="690731" cy="690731"/>
          </a:xfrm>
        </p:grpSpPr>
        <p:sp>
          <p:nvSpPr>
            <p:cNvPr id="31" name="Shape 772"/>
            <p:cNvSpPr/>
            <p:nvPr/>
          </p:nvSpPr>
          <p:spPr>
            <a:xfrm>
              <a:off x="-1" y="-1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32" name="Shape 773"/>
            <p:cNvSpPr/>
            <p:nvPr/>
          </p:nvSpPr>
          <p:spPr>
            <a:xfrm>
              <a:off x="226980" y="241778"/>
              <a:ext cx="236771" cy="207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63" y="2057"/>
                  </a:moveTo>
                  <a:cubicBezTo>
                    <a:pt x="14484" y="2057"/>
                    <a:pt x="14147" y="2346"/>
                    <a:pt x="13992" y="2555"/>
                  </a:cubicBezTo>
                  <a:lnTo>
                    <a:pt x="12234" y="5143"/>
                  </a:lnTo>
                  <a:lnTo>
                    <a:pt x="14963" y="5143"/>
                  </a:lnTo>
                  <a:cubicBezTo>
                    <a:pt x="15708" y="5143"/>
                    <a:pt x="16313" y="4452"/>
                    <a:pt x="16313" y="3600"/>
                  </a:cubicBezTo>
                  <a:cubicBezTo>
                    <a:pt x="16313" y="2748"/>
                    <a:pt x="15708" y="2057"/>
                    <a:pt x="14963" y="2057"/>
                  </a:cubicBezTo>
                  <a:close/>
                  <a:moveTo>
                    <a:pt x="13050" y="17807"/>
                  </a:moveTo>
                  <a:lnTo>
                    <a:pt x="13050" y="10286"/>
                  </a:lnTo>
                  <a:lnTo>
                    <a:pt x="13050" y="7200"/>
                  </a:lnTo>
                  <a:lnTo>
                    <a:pt x="8550" y="7200"/>
                  </a:lnTo>
                  <a:lnTo>
                    <a:pt x="8550" y="10286"/>
                  </a:lnTo>
                  <a:lnTo>
                    <a:pt x="8550" y="17807"/>
                  </a:lnTo>
                  <a:lnTo>
                    <a:pt x="8550" y="18707"/>
                  </a:lnTo>
                  <a:cubicBezTo>
                    <a:pt x="8550" y="19270"/>
                    <a:pt x="8958" y="19543"/>
                    <a:pt x="9450" y="19543"/>
                  </a:cubicBezTo>
                  <a:lnTo>
                    <a:pt x="12150" y="19543"/>
                  </a:lnTo>
                  <a:cubicBezTo>
                    <a:pt x="12642" y="19543"/>
                    <a:pt x="13050" y="19270"/>
                    <a:pt x="13050" y="18707"/>
                  </a:cubicBezTo>
                  <a:cubicBezTo>
                    <a:pt x="13050" y="18707"/>
                    <a:pt x="13050" y="17807"/>
                    <a:pt x="13050" y="17807"/>
                  </a:cubicBezTo>
                  <a:close/>
                  <a:moveTo>
                    <a:pt x="9380" y="5143"/>
                  </a:moveTo>
                  <a:lnTo>
                    <a:pt x="7608" y="2555"/>
                  </a:lnTo>
                  <a:cubicBezTo>
                    <a:pt x="7453" y="2346"/>
                    <a:pt x="7116" y="2057"/>
                    <a:pt x="6637" y="2057"/>
                  </a:cubicBezTo>
                  <a:cubicBezTo>
                    <a:pt x="5892" y="2057"/>
                    <a:pt x="5287" y="2748"/>
                    <a:pt x="5287" y="3600"/>
                  </a:cubicBezTo>
                  <a:cubicBezTo>
                    <a:pt x="5287" y="4452"/>
                    <a:pt x="5892" y="5143"/>
                    <a:pt x="6637" y="5143"/>
                  </a:cubicBezTo>
                  <a:cubicBezTo>
                    <a:pt x="6637" y="5143"/>
                    <a:pt x="9380" y="5143"/>
                    <a:pt x="9380" y="5143"/>
                  </a:cubicBezTo>
                  <a:close/>
                  <a:moveTo>
                    <a:pt x="21600" y="12857"/>
                  </a:moveTo>
                  <a:cubicBezTo>
                    <a:pt x="21600" y="13146"/>
                    <a:pt x="21403" y="13371"/>
                    <a:pt x="21150" y="13371"/>
                  </a:cubicBezTo>
                  <a:lnTo>
                    <a:pt x="19800" y="13371"/>
                  </a:lnTo>
                  <a:lnTo>
                    <a:pt x="19800" y="20057"/>
                  </a:lnTo>
                  <a:cubicBezTo>
                    <a:pt x="19800" y="20909"/>
                    <a:pt x="19195" y="21600"/>
                    <a:pt x="18450" y="21600"/>
                  </a:cubicBezTo>
                  <a:lnTo>
                    <a:pt x="3150" y="21600"/>
                  </a:lnTo>
                  <a:cubicBezTo>
                    <a:pt x="2405" y="21600"/>
                    <a:pt x="1800" y="20909"/>
                    <a:pt x="1800" y="20057"/>
                  </a:cubicBezTo>
                  <a:lnTo>
                    <a:pt x="1800" y="13371"/>
                  </a:lnTo>
                  <a:lnTo>
                    <a:pt x="450" y="13371"/>
                  </a:lnTo>
                  <a:cubicBezTo>
                    <a:pt x="197" y="13371"/>
                    <a:pt x="0" y="13146"/>
                    <a:pt x="0" y="12857"/>
                  </a:cubicBezTo>
                  <a:lnTo>
                    <a:pt x="0" y="7714"/>
                  </a:lnTo>
                  <a:cubicBezTo>
                    <a:pt x="0" y="7425"/>
                    <a:pt x="197" y="7200"/>
                    <a:pt x="450" y="7200"/>
                  </a:cubicBezTo>
                  <a:lnTo>
                    <a:pt x="6637" y="7200"/>
                  </a:lnTo>
                  <a:cubicBezTo>
                    <a:pt x="4894" y="7200"/>
                    <a:pt x="3487" y="5593"/>
                    <a:pt x="3487" y="3600"/>
                  </a:cubicBezTo>
                  <a:cubicBezTo>
                    <a:pt x="3487" y="1607"/>
                    <a:pt x="4894" y="0"/>
                    <a:pt x="6637" y="0"/>
                  </a:cubicBezTo>
                  <a:cubicBezTo>
                    <a:pt x="7580" y="0"/>
                    <a:pt x="8452" y="450"/>
                    <a:pt x="9000" y="1237"/>
                  </a:cubicBezTo>
                  <a:lnTo>
                    <a:pt x="10800" y="3889"/>
                  </a:lnTo>
                  <a:lnTo>
                    <a:pt x="12600" y="1237"/>
                  </a:lnTo>
                  <a:cubicBezTo>
                    <a:pt x="13148" y="450"/>
                    <a:pt x="14020" y="0"/>
                    <a:pt x="14963" y="0"/>
                  </a:cubicBezTo>
                  <a:cubicBezTo>
                    <a:pt x="16706" y="0"/>
                    <a:pt x="18112" y="1607"/>
                    <a:pt x="18112" y="3600"/>
                  </a:cubicBezTo>
                  <a:cubicBezTo>
                    <a:pt x="18112" y="5593"/>
                    <a:pt x="16706" y="7200"/>
                    <a:pt x="14963" y="7200"/>
                  </a:cubicBezTo>
                  <a:lnTo>
                    <a:pt x="21150" y="7200"/>
                  </a:lnTo>
                  <a:cubicBezTo>
                    <a:pt x="21403" y="7200"/>
                    <a:pt x="21600" y="7425"/>
                    <a:pt x="21600" y="7714"/>
                  </a:cubicBezTo>
                  <a:cubicBezTo>
                    <a:pt x="21600" y="7714"/>
                    <a:pt x="21600" y="12857"/>
                    <a:pt x="21600" y="1285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33" name="Group 777"/>
          <p:cNvGrpSpPr/>
          <p:nvPr userDrawn="1"/>
        </p:nvGrpSpPr>
        <p:grpSpPr>
          <a:xfrm>
            <a:off x="3871296" y="2549410"/>
            <a:ext cx="259025" cy="256032"/>
            <a:chOff x="0" y="-2"/>
            <a:chExt cx="690733" cy="690733"/>
          </a:xfrm>
        </p:grpSpPr>
        <p:sp>
          <p:nvSpPr>
            <p:cNvPr id="34" name="Shape 775"/>
            <p:cNvSpPr/>
            <p:nvPr/>
          </p:nvSpPr>
          <p:spPr>
            <a:xfrm>
              <a:off x="0" y="-2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35" name="Shape 776"/>
            <p:cNvSpPr/>
            <p:nvPr/>
          </p:nvSpPr>
          <p:spPr>
            <a:xfrm>
              <a:off x="197383" y="217113"/>
              <a:ext cx="295965" cy="256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60" y="2077"/>
                  </a:moveTo>
                  <a:cubicBezTo>
                    <a:pt x="20160" y="1856"/>
                    <a:pt x="19991" y="1662"/>
                    <a:pt x="19800" y="1662"/>
                  </a:cubicBezTo>
                  <a:lnTo>
                    <a:pt x="1800" y="1662"/>
                  </a:lnTo>
                  <a:cubicBezTo>
                    <a:pt x="1609" y="1662"/>
                    <a:pt x="1440" y="1856"/>
                    <a:pt x="1440" y="2077"/>
                  </a:cubicBezTo>
                  <a:lnTo>
                    <a:pt x="1440" y="12877"/>
                  </a:lnTo>
                  <a:cubicBezTo>
                    <a:pt x="1440" y="13098"/>
                    <a:pt x="1609" y="13292"/>
                    <a:pt x="1800" y="13292"/>
                  </a:cubicBezTo>
                  <a:lnTo>
                    <a:pt x="19800" y="13292"/>
                  </a:lnTo>
                  <a:cubicBezTo>
                    <a:pt x="19991" y="13292"/>
                    <a:pt x="20160" y="13098"/>
                    <a:pt x="20160" y="12877"/>
                  </a:cubicBezTo>
                  <a:cubicBezTo>
                    <a:pt x="20160" y="12877"/>
                    <a:pt x="20160" y="2077"/>
                    <a:pt x="20160" y="2077"/>
                  </a:cubicBezTo>
                  <a:close/>
                  <a:moveTo>
                    <a:pt x="21600" y="16200"/>
                  </a:moveTo>
                  <a:cubicBezTo>
                    <a:pt x="21600" y="17342"/>
                    <a:pt x="20790" y="18277"/>
                    <a:pt x="19800" y="18277"/>
                  </a:cubicBezTo>
                  <a:lnTo>
                    <a:pt x="13680" y="18277"/>
                  </a:lnTo>
                  <a:cubicBezTo>
                    <a:pt x="13680" y="19380"/>
                    <a:pt x="14400" y="20315"/>
                    <a:pt x="14400" y="20769"/>
                  </a:cubicBezTo>
                  <a:cubicBezTo>
                    <a:pt x="14400" y="21224"/>
                    <a:pt x="14074" y="21600"/>
                    <a:pt x="13680" y="21600"/>
                  </a:cubicBezTo>
                  <a:lnTo>
                    <a:pt x="7920" y="21600"/>
                  </a:lnTo>
                  <a:cubicBezTo>
                    <a:pt x="7526" y="21600"/>
                    <a:pt x="7200" y="21224"/>
                    <a:pt x="7200" y="20769"/>
                  </a:cubicBezTo>
                  <a:cubicBezTo>
                    <a:pt x="7200" y="20289"/>
                    <a:pt x="7920" y="19406"/>
                    <a:pt x="7920" y="18277"/>
                  </a:cubicBezTo>
                  <a:lnTo>
                    <a:pt x="1800" y="18277"/>
                  </a:lnTo>
                  <a:cubicBezTo>
                    <a:pt x="810" y="18277"/>
                    <a:pt x="0" y="17342"/>
                    <a:pt x="0" y="16200"/>
                  </a:cubicBezTo>
                  <a:lnTo>
                    <a:pt x="0" y="2077"/>
                  </a:lnTo>
                  <a:cubicBezTo>
                    <a:pt x="0" y="935"/>
                    <a:pt x="810" y="0"/>
                    <a:pt x="1800" y="0"/>
                  </a:cubicBezTo>
                  <a:lnTo>
                    <a:pt x="19800" y="0"/>
                  </a:lnTo>
                  <a:cubicBezTo>
                    <a:pt x="20790" y="0"/>
                    <a:pt x="21600" y="935"/>
                    <a:pt x="21600" y="2077"/>
                  </a:cubicBezTo>
                  <a:cubicBezTo>
                    <a:pt x="21600" y="2077"/>
                    <a:pt x="21600" y="16200"/>
                    <a:pt x="21600" y="162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36" name="Group 780"/>
          <p:cNvGrpSpPr/>
          <p:nvPr userDrawn="1"/>
        </p:nvGrpSpPr>
        <p:grpSpPr>
          <a:xfrm>
            <a:off x="5681921" y="3082810"/>
            <a:ext cx="259026" cy="256032"/>
            <a:chOff x="-1" y="-1"/>
            <a:chExt cx="690733" cy="690733"/>
          </a:xfrm>
        </p:grpSpPr>
        <p:sp>
          <p:nvSpPr>
            <p:cNvPr id="37" name="Shape 778"/>
            <p:cNvSpPr/>
            <p:nvPr/>
          </p:nvSpPr>
          <p:spPr>
            <a:xfrm>
              <a:off x="-1" y="-1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38" name="Shape 779"/>
            <p:cNvSpPr/>
            <p:nvPr/>
          </p:nvSpPr>
          <p:spPr>
            <a:xfrm>
              <a:off x="225709" y="212676"/>
              <a:ext cx="239319" cy="26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7533"/>
                  </a:moveTo>
                  <a:cubicBezTo>
                    <a:pt x="1711" y="7533"/>
                    <a:pt x="0" y="11170"/>
                    <a:pt x="0" y="12944"/>
                  </a:cubicBezTo>
                  <a:lnTo>
                    <a:pt x="0" y="13451"/>
                  </a:lnTo>
                  <a:lnTo>
                    <a:pt x="1397" y="14536"/>
                  </a:lnTo>
                  <a:cubicBezTo>
                    <a:pt x="1980" y="14992"/>
                    <a:pt x="2895" y="14987"/>
                    <a:pt x="3478" y="14536"/>
                  </a:cubicBezTo>
                  <a:lnTo>
                    <a:pt x="4011" y="14122"/>
                  </a:lnTo>
                  <a:cubicBezTo>
                    <a:pt x="5495" y="12969"/>
                    <a:pt x="7737" y="12968"/>
                    <a:pt x="9225" y="14122"/>
                  </a:cubicBezTo>
                  <a:lnTo>
                    <a:pt x="9757" y="14537"/>
                  </a:lnTo>
                  <a:cubicBezTo>
                    <a:pt x="10338" y="14989"/>
                    <a:pt x="11252" y="14992"/>
                    <a:pt x="11839" y="14536"/>
                  </a:cubicBezTo>
                  <a:lnTo>
                    <a:pt x="12369" y="14123"/>
                  </a:lnTo>
                  <a:cubicBezTo>
                    <a:pt x="13857" y="12968"/>
                    <a:pt x="16097" y="12968"/>
                    <a:pt x="17584" y="14122"/>
                  </a:cubicBezTo>
                  <a:lnTo>
                    <a:pt x="18117" y="14536"/>
                  </a:lnTo>
                  <a:cubicBezTo>
                    <a:pt x="18701" y="14992"/>
                    <a:pt x="19617" y="14987"/>
                    <a:pt x="20199" y="14536"/>
                  </a:cubicBezTo>
                  <a:lnTo>
                    <a:pt x="21598" y="13451"/>
                  </a:lnTo>
                  <a:lnTo>
                    <a:pt x="21598" y="12944"/>
                  </a:lnTo>
                  <a:cubicBezTo>
                    <a:pt x="21598" y="11170"/>
                    <a:pt x="19887" y="7533"/>
                    <a:pt x="10799" y="7533"/>
                  </a:cubicBezTo>
                  <a:close/>
                  <a:moveTo>
                    <a:pt x="16554" y="16176"/>
                  </a:moveTo>
                  <a:lnTo>
                    <a:pt x="16021" y="15761"/>
                  </a:lnTo>
                  <a:cubicBezTo>
                    <a:pt x="15436" y="15307"/>
                    <a:pt x="14521" y="15309"/>
                    <a:pt x="13939" y="15761"/>
                  </a:cubicBezTo>
                  <a:lnTo>
                    <a:pt x="13409" y="16175"/>
                  </a:lnTo>
                  <a:cubicBezTo>
                    <a:pt x="12665" y="16753"/>
                    <a:pt x="11732" y="17041"/>
                    <a:pt x="10800" y="17041"/>
                  </a:cubicBezTo>
                  <a:cubicBezTo>
                    <a:pt x="9868" y="17041"/>
                    <a:pt x="8935" y="16753"/>
                    <a:pt x="8193" y="16176"/>
                  </a:cubicBezTo>
                  <a:lnTo>
                    <a:pt x="7660" y="15760"/>
                  </a:lnTo>
                  <a:cubicBezTo>
                    <a:pt x="7076" y="15308"/>
                    <a:pt x="6161" y="15307"/>
                    <a:pt x="5579" y="15761"/>
                  </a:cubicBezTo>
                  <a:lnTo>
                    <a:pt x="5046" y="16176"/>
                  </a:lnTo>
                  <a:cubicBezTo>
                    <a:pt x="3615" y="17288"/>
                    <a:pt x="1486" y="17318"/>
                    <a:pt x="3" y="16284"/>
                  </a:cubicBezTo>
                  <a:lnTo>
                    <a:pt x="3" y="20518"/>
                  </a:lnTo>
                  <a:cubicBezTo>
                    <a:pt x="3" y="21115"/>
                    <a:pt x="540" y="21600"/>
                    <a:pt x="1202" y="21600"/>
                  </a:cubicBezTo>
                  <a:lnTo>
                    <a:pt x="20400" y="21600"/>
                  </a:lnTo>
                  <a:cubicBezTo>
                    <a:pt x="21062" y="21600"/>
                    <a:pt x="21600" y="21115"/>
                    <a:pt x="21600" y="20518"/>
                  </a:cubicBezTo>
                  <a:lnTo>
                    <a:pt x="21600" y="16285"/>
                  </a:lnTo>
                  <a:cubicBezTo>
                    <a:pt x="20116" y="17317"/>
                    <a:pt x="17987" y="17290"/>
                    <a:pt x="16554" y="16176"/>
                  </a:cubicBezTo>
                  <a:close/>
                  <a:moveTo>
                    <a:pt x="10299" y="6490"/>
                  </a:moveTo>
                  <a:cubicBezTo>
                    <a:pt x="12641" y="6490"/>
                    <a:pt x="13409" y="4996"/>
                    <a:pt x="12506" y="3414"/>
                  </a:cubicBezTo>
                  <a:cubicBezTo>
                    <a:pt x="11461" y="1582"/>
                    <a:pt x="14780" y="0"/>
                    <a:pt x="13131" y="0"/>
                  </a:cubicBezTo>
                  <a:cubicBezTo>
                    <a:pt x="11571" y="0"/>
                    <a:pt x="8648" y="1535"/>
                    <a:pt x="8104" y="3444"/>
                  </a:cubicBezTo>
                  <a:cubicBezTo>
                    <a:pt x="7697" y="4877"/>
                    <a:pt x="8459" y="6490"/>
                    <a:pt x="10299" y="649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39" name="Group 783"/>
          <p:cNvGrpSpPr/>
          <p:nvPr userDrawn="1"/>
        </p:nvGrpSpPr>
        <p:grpSpPr>
          <a:xfrm>
            <a:off x="5681921" y="2549410"/>
            <a:ext cx="259026" cy="256032"/>
            <a:chOff x="-1" y="-1"/>
            <a:chExt cx="690733" cy="690733"/>
          </a:xfrm>
        </p:grpSpPr>
        <p:sp>
          <p:nvSpPr>
            <p:cNvPr id="40" name="Shape 781"/>
            <p:cNvSpPr/>
            <p:nvPr/>
          </p:nvSpPr>
          <p:spPr>
            <a:xfrm>
              <a:off x="-1" y="-1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41" name="Shape 782"/>
            <p:cNvSpPr/>
            <p:nvPr/>
          </p:nvSpPr>
          <p:spPr>
            <a:xfrm>
              <a:off x="190450" y="207250"/>
              <a:ext cx="309835" cy="276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extrusionOk="0">
                  <a:moveTo>
                    <a:pt x="6673" y="6151"/>
                  </a:moveTo>
                  <a:lnTo>
                    <a:pt x="10800" y="4613"/>
                  </a:lnTo>
                  <a:lnTo>
                    <a:pt x="14927" y="6151"/>
                  </a:lnTo>
                  <a:lnTo>
                    <a:pt x="14927" y="4613"/>
                  </a:lnTo>
                  <a:lnTo>
                    <a:pt x="13551" y="4613"/>
                  </a:lnTo>
                  <a:lnTo>
                    <a:pt x="13551" y="3075"/>
                  </a:lnTo>
                  <a:lnTo>
                    <a:pt x="8049" y="3075"/>
                  </a:lnTo>
                  <a:lnTo>
                    <a:pt x="8049" y="4613"/>
                  </a:lnTo>
                  <a:lnTo>
                    <a:pt x="6673" y="4613"/>
                  </a:lnTo>
                  <a:cubicBezTo>
                    <a:pt x="6673" y="4613"/>
                    <a:pt x="6673" y="6151"/>
                    <a:pt x="6673" y="6151"/>
                  </a:cubicBezTo>
                  <a:close/>
                  <a:moveTo>
                    <a:pt x="20224" y="18681"/>
                  </a:moveTo>
                  <a:lnTo>
                    <a:pt x="21600" y="20218"/>
                  </a:lnTo>
                  <a:lnTo>
                    <a:pt x="20633" y="21300"/>
                  </a:lnTo>
                  <a:lnTo>
                    <a:pt x="19741" y="20303"/>
                  </a:lnTo>
                  <a:lnTo>
                    <a:pt x="18849" y="21300"/>
                  </a:lnTo>
                  <a:cubicBezTo>
                    <a:pt x="18720" y="21456"/>
                    <a:pt x="18537" y="21528"/>
                    <a:pt x="18365" y="21528"/>
                  </a:cubicBezTo>
                  <a:cubicBezTo>
                    <a:pt x="18193" y="21528"/>
                    <a:pt x="18011" y="21456"/>
                    <a:pt x="17882" y="21300"/>
                  </a:cubicBezTo>
                  <a:lnTo>
                    <a:pt x="16990" y="20303"/>
                  </a:lnTo>
                  <a:lnTo>
                    <a:pt x="16098" y="21300"/>
                  </a:lnTo>
                  <a:cubicBezTo>
                    <a:pt x="15829" y="21600"/>
                    <a:pt x="15399" y="21600"/>
                    <a:pt x="15131" y="21300"/>
                  </a:cubicBezTo>
                  <a:lnTo>
                    <a:pt x="14239" y="20303"/>
                  </a:lnTo>
                  <a:lnTo>
                    <a:pt x="13347" y="21300"/>
                  </a:lnTo>
                  <a:cubicBezTo>
                    <a:pt x="13078" y="21600"/>
                    <a:pt x="12648" y="21600"/>
                    <a:pt x="12380" y="21300"/>
                  </a:cubicBezTo>
                  <a:lnTo>
                    <a:pt x="11488" y="20303"/>
                  </a:lnTo>
                  <a:lnTo>
                    <a:pt x="10596" y="21300"/>
                  </a:lnTo>
                  <a:cubicBezTo>
                    <a:pt x="10327" y="21600"/>
                    <a:pt x="9897" y="21600"/>
                    <a:pt x="9629" y="21300"/>
                  </a:cubicBezTo>
                  <a:lnTo>
                    <a:pt x="8737" y="20303"/>
                  </a:lnTo>
                  <a:lnTo>
                    <a:pt x="7845" y="21300"/>
                  </a:lnTo>
                  <a:cubicBezTo>
                    <a:pt x="7576" y="21600"/>
                    <a:pt x="7146" y="21600"/>
                    <a:pt x="6878" y="21300"/>
                  </a:cubicBezTo>
                  <a:lnTo>
                    <a:pt x="5986" y="20303"/>
                  </a:lnTo>
                  <a:lnTo>
                    <a:pt x="5094" y="21300"/>
                  </a:lnTo>
                  <a:cubicBezTo>
                    <a:pt x="4825" y="21600"/>
                    <a:pt x="4395" y="21600"/>
                    <a:pt x="4127" y="21300"/>
                  </a:cubicBezTo>
                  <a:lnTo>
                    <a:pt x="3235" y="20303"/>
                  </a:lnTo>
                  <a:lnTo>
                    <a:pt x="2343" y="21300"/>
                  </a:lnTo>
                  <a:cubicBezTo>
                    <a:pt x="2074" y="21600"/>
                    <a:pt x="1644" y="21600"/>
                    <a:pt x="1376" y="21300"/>
                  </a:cubicBezTo>
                  <a:lnTo>
                    <a:pt x="0" y="19762"/>
                  </a:lnTo>
                  <a:lnTo>
                    <a:pt x="967" y="18681"/>
                  </a:lnTo>
                  <a:lnTo>
                    <a:pt x="1859" y="19678"/>
                  </a:lnTo>
                  <a:lnTo>
                    <a:pt x="2751" y="18681"/>
                  </a:lnTo>
                  <a:cubicBezTo>
                    <a:pt x="3020" y="18380"/>
                    <a:pt x="3450" y="18380"/>
                    <a:pt x="3718" y="18681"/>
                  </a:cubicBezTo>
                  <a:lnTo>
                    <a:pt x="4610" y="19678"/>
                  </a:lnTo>
                  <a:lnTo>
                    <a:pt x="5502" y="18681"/>
                  </a:lnTo>
                  <a:cubicBezTo>
                    <a:pt x="5771" y="18380"/>
                    <a:pt x="6201" y="18380"/>
                    <a:pt x="6469" y="18681"/>
                  </a:cubicBezTo>
                  <a:lnTo>
                    <a:pt x="7361" y="19678"/>
                  </a:lnTo>
                  <a:lnTo>
                    <a:pt x="8253" y="18681"/>
                  </a:lnTo>
                  <a:cubicBezTo>
                    <a:pt x="8522" y="18380"/>
                    <a:pt x="8952" y="18380"/>
                    <a:pt x="9220" y="18681"/>
                  </a:cubicBezTo>
                  <a:lnTo>
                    <a:pt x="10112" y="19678"/>
                  </a:lnTo>
                  <a:lnTo>
                    <a:pt x="11004" y="18681"/>
                  </a:lnTo>
                  <a:cubicBezTo>
                    <a:pt x="11273" y="18380"/>
                    <a:pt x="11703" y="18380"/>
                    <a:pt x="11971" y="18681"/>
                  </a:cubicBezTo>
                  <a:lnTo>
                    <a:pt x="12863" y="19678"/>
                  </a:lnTo>
                  <a:lnTo>
                    <a:pt x="13755" y="18681"/>
                  </a:lnTo>
                  <a:cubicBezTo>
                    <a:pt x="14024" y="18380"/>
                    <a:pt x="14454" y="18380"/>
                    <a:pt x="14722" y="18681"/>
                  </a:cubicBezTo>
                  <a:lnTo>
                    <a:pt x="15614" y="19678"/>
                  </a:lnTo>
                  <a:lnTo>
                    <a:pt x="16506" y="18681"/>
                  </a:lnTo>
                  <a:cubicBezTo>
                    <a:pt x="16775" y="18380"/>
                    <a:pt x="17205" y="18380"/>
                    <a:pt x="17473" y="18681"/>
                  </a:cubicBezTo>
                  <a:lnTo>
                    <a:pt x="18365" y="19678"/>
                  </a:lnTo>
                  <a:lnTo>
                    <a:pt x="19257" y="18681"/>
                  </a:lnTo>
                  <a:cubicBezTo>
                    <a:pt x="19526" y="18380"/>
                    <a:pt x="19956" y="18380"/>
                    <a:pt x="20224" y="18681"/>
                  </a:cubicBezTo>
                  <a:close/>
                  <a:moveTo>
                    <a:pt x="1376" y="18224"/>
                  </a:moveTo>
                  <a:lnTo>
                    <a:pt x="0" y="16687"/>
                  </a:lnTo>
                  <a:lnTo>
                    <a:pt x="967" y="15605"/>
                  </a:lnTo>
                  <a:lnTo>
                    <a:pt x="1859" y="16590"/>
                  </a:lnTo>
                  <a:lnTo>
                    <a:pt x="2751" y="15605"/>
                  </a:lnTo>
                  <a:cubicBezTo>
                    <a:pt x="3020" y="15305"/>
                    <a:pt x="3450" y="15305"/>
                    <a:pt x="3718" y="15605"/>
                  </a:cubicBezTo>
                  <a:lnTo>
                    <a:pt x="4610" y="16590"/>
                  </a:lnTo>
                  <a:lnTo>
                    <a:pt x="5298" y="15822"/>
                  </a:lnTo>
                  <a:lnTo>
                    <a:pt x="5298" y="12302"/>
                  </a:lnTo>
                  <a:lnTo>
                    <a:pt x="3041" y="8529"/>
                  </a:lnTo>
                  <a:cubicBezTo>
                    <a:pt x="2794" y="8109"/>
                    <a:pt x="2966" y="7532"/>
                    <a:pt x="3396" y="7364"/>
                  </a:cubicBezTo>
                  <a:lnTo>
                    <a:pt x="5298" y="6667"/>
                  </a:lnTo>
                  <a:lnTo>
                    <a:pt x="5298" y="3075"/>
                  </a:lnTo>
                  <a:lnTo>
                    <a:pt x="6673" y="3075"/>
                  </a:lnTo>
                  <a:lnTo>
                    <a:pt x="6673" y="1538"/>
                  </a:lnTo>
                  <a:lnTo>
                    <a:pt x="9425" y="1538"/>
                  </a:lnTo>
                  <a:lnTo>
                    <a:pt x="9425" y="0"/>
                  </a:lnTo>
                  <a:lnTo>
                    <a:pt x="12176" y="0"/>
                  </a:lnTo>
                  <a:lnTo>
                    <a:pt x="12176" y="1538"/>
                  </a:lnTo>
                  <a:lnTo>
                    <a:pt x="14927" y="1538"/>
                  </a:lnTo>
                  <a:lnTo>
                    <a:pt x="14927" y="3075"/>
                  </a:lnTo>
                  <a:lnTo>
                    <a:pt x="16302" y="3075"/>
                  </a:lnTo>
                  <a:lnTo>
                    <a:pt x="16302" y="6667"/>
                  </a:lnTo>
                  <a:lnTo>
                    <a:pt x="18204" y="7364"/>
                  </a:lnTo>
                  <a:cubicBezTo>
                    <a:pt x="18634" y="7532"/>
                    <a:pt x="18806" y="8109"/>
                    <a:pt x="18559" y="8529"/>
                  </a:cubicBezTo>
                  <a:lnTo>
                    <a:pt x="16302" y="12302"/>
                  </a:lnTo>
                  <a:lnTo>
                    <a:pt x="16302" y="15822"/>
                  </a:lnTo>
                  <a:lnTo>
                    <a:pt x="16506" y="15605"/>
                  </a:lnTo>
                  <a:cubicBezTo>
                    <a:pt x="16775" y="15305"/>
                    <a:pt x="17205" y="15305"/>
                    <a:pt x="17473" y="15605"/>
                  </a:cubicBezTo>
                  <a:lnTo>
                    <a:pt x="18365" y="16590"/>
                  </a:lnTo>
                  <a:lnTo>
                    <a:pt x="19257" y="15605"/>
                  </a:lnTo>
                  <a:cubicBezTo>
                    <a:pt x="19526" y="15305"/>
                    <a:pt x="19956" y="15305"/>
                    <a:pt x="20224" y="15605"/>
                  </a:cubicBezTo>
                  <a:lnTo>
                    <a:pt x="21600" y="17143"/>
                  </a:lnTo>
                  <a:lnTo>
                    <a:pt x="20633" y="18224"/>
                  </a:lnTo>
                  <a:lnTo>
                    <a:pt x="19741" y="17227"/>
                  </a:lnTo>
                  <a:lnTo>
                    <a:pt x="18849" y="18224"/>
                  </a:lnTo>
                  <a:cubicBezTo>
                    <a:pt x="18720" y="18380"/>
                    <a:pt x="18537" y="18453"/>
                    <a:pt x="18365" y="18453"/>
                  </a:cubicBezTo>
                  <a:cubicBezTo>
                    <a:pt x="18193" y="18453"/>
                    <a:pt x="18011" y="18380"/>
                    <a:pt x="17882" y="18224"/>
                  </a:cubicBezTo>
                  <a:lnTo>
                    <a:pt x="16990" y="17227"/>
                  </a:lnTo>
                  <a:lnTo>
                    <a:pt x="16098" y="18224"/>
                  </a:lnTo>
                  <a:cubicBezTo>
                    <a:pt x="15829" y="18525"/>
                    <a:pt x="15399" y="18525"/>
                    <a:pt x="15131" y="18224"/>
                  </a:cubicBezTo>
                  <a:lnTo>
                    <a:pt x="14239" y="17227"/>
                  </a:lnTo>
                  <a:lnTo>
                    <a:pt x="13347" y="18224"/>
                  </a:lnTo>
                  <a:cubicBezTo>
                    <a:pt x="13078" y="18525"/>
                    <a:pt x="12648" y="18525"/>
                    <a:pt x="12380" y="18224"/>
                  </a:cubicBezTo>
                  <a:lnTo>
                    <a:pt x="11488" y="17227"/>
                  </a:lnTo>
                  <a:lnTo>
                    <a:pt x="10596" y="18224"/>
                  </a:lnTo>
                  <a:cubicBezTo>
                    <a:pt x="10327" y="18525"/>
                    <a:pt x="9897" y="18525"/>
                    <a:pt x="9629" y="18224"/>
                  </a:cubicBezTo>
                  <a:lnTo>
                    <a:pt x="8737" y="17227"/>
                  </a:lnTo>
                  <a:lnTo>
                    <a:pt x="7845" y="18224"/>
                  </a:lnTo>
                  <a:cubicBezTo>
                    <a:pt x="7576" y="18525"/>
                    <a:pt x="7146" y="18525"/>
                    <a:pt x="6878" y="18224"/>
                  </a:cubicBezTo>
                  <a:lnTo>
                    <a:pt x="5986" y="17227"/>
                  </a:lnTo>
                  <a:lnTo>
                    <a:pt x="5094" y="18224"/>
                  </a:lnTo>
                  <a:cubicBezTo>
                    <a:pt x="4825" y="18525"/>
                    <a:pt x="4395" y="18525"/>
                    <a:pt x="4127" y="18224"/>
                  </a:cubicBezTo>
                  <a:lnTo>
                    <a:pt x="3235" y="17227"/>
                  </a:lnTo>
                  <a:lnTo>
                    <a:pt x="2343" y="18224"/>
                  </a:lnTo>
                  <a:cubicBezTo>
                    <a:pt x="2074" y="18525"/>
                    <a:pt x="1644" y="18525"/>
                    <a:pt x="1376" y="1822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2009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3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4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5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6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7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8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4936112" y="2206165"/>
            <a:ext cx="69325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 smtClean="0"/>
              <a:t>Mr.</a:t>
            </a:r>
            <a:r>
              <a:rPr lang="en-GB" dirty="0" smtClean="0"/>
              <a:t> </a:t>
            </a:r>
            <a:r>
              <a:rPr lang="en-GB" dirty="0" err="1" smtClean="0"/>
              <a:t>Phon</a:t>
            </a:r>
            <a:endParaRPr lang="en-GB" dirty="0" smtClean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936110" y="2438400"/>
            <a:ext cx="795514" cy="36738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Owner</a:t>
            </a:r>
          </a:p>
        </p:txBody>
      </p:sp>
      <p:sp>
        <p:nvSpPr>
          <p:cNvPr id="70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6332447" y="4637036"/>
            <a:ext cx="832104" cy="8321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3884126" y="4637036"/>
            <a:ext cx="832104" cy="8321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3888586" y="1767331"/>
            <a:ext cx="832104" cy="8321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7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2830049" y="3181848"/>
            <a:ext cx="832104" cy="8321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438368" y="4637036"/>
            <a:ext cx="832104" cy="8321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write your relevant text here</a:t>
            </a:r>
          </a:p>
        </p:txBody>
      </p:sp>
      <p:sp>
        <p:nvSpPr>
          <p:cNvPr id="42" name="Shape 335"/>
          <p:cNvSpPr/>
          <p:nvPr userDrawn="1"/>
        </p:nvSpPr>
        <p:spPr>
          <a:xfrm>
            <a:off x="7162893" y="5134177"/>
            <a:ext cx="89297" cy="33496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3" name="Shape 336"/>
          <p:cNvSpPr/>
          <p:nvPr userDrawn="1"/>
        </p:nvSpPr>
        <p:spPr>
          <a:xfrm>
            <a:off x="4714968" y="5134177"/>
            <a:ext cx="89297" cy="33496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4" name="Shape 337"/>
          <p:cNvSpPr/>
          <p:nvPr userDrawn="1"/>
        </p:nvSpPr>
        <p:spPr>
          <a:xfrm>
            <a:off x="2271899" y="5134177"/>
            <a:ext cx="89297" cy="33496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5" name="Shape 338"/>
          <p:cNvSpPr/>
          <p:nvPr userDrawn="1"/>
        </p:nvSpPr>
        <p:spPr>
          <a:xfrm>
            <a:off x="3661859" y="3678989"/>
            <a:ext cx="89297" cy="334963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Shape 339"/>
          <p:cNvSpPr/>
          <p:nvPr userDrawn="1"/>
        </p:nvSpPr>
        <p:spPr>
          <a:xfrm>
            <a:off x="4720921" y="2262760"/>
            <a:ext cx="89297" cy="33667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60" name="Shape 354"/>
          <p:cNvSpPr/>
          <p:nvPr userDrawn="1"/>
        </p:nvSpPr>
        <p:spPr>
          <a:xfrm flipH="1" flipV="1">
            <a:off x="2340946" y="2905233"/>
            <a:ext cx="4318255" cy="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defTabSz="228554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1" name="Shape 355"/>
          <p:cNvSpPr/>
          <p:nvPr userDrawn="1"/>
        </p:nvSpPr>
        <p:spPr>
          <a:xfrm flipH="1" flipV="1">
            <a:off x="1371600" y="4341424"/>
            <a:ext cx="6256951" cy="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defTabSz="228554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1" name="Content Placeholder 20"/>
          <p:cNvSpPr>
            <a:spLocks noGrp="1"/>
          </p:cNvSpPr>
          <p:nvPr>
            <p:ph sz="quarter" idx="44" hasCustomPrompt="1"/>
          </p:nvPr>
        </p:nvSpPr>
        <p:spPr>
          <a:xfrm>
            <a:off x="3882570" y="3623515"/>
            <a:ext cx="69325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 smtClean="0"/>
              <a:t>Mr.</a:t>
            </a:r>
            <a:r>
              <a:rPr lang="en-GB" dirty="0" smtClean="0"/>
              <a:t> </a:t>
            </a:r>
            <a:r>
              <a:rPr lang="en-GB" dirty="0" err="1" smtClean="0"/>
              <a:t>Phon</a:t>
            </a:r>
            <a:endParaRPr lang="en-GB" dirty="0" smtClean="0"/>
          </a:p>
        </p:txBody>
      </p:sp>
      <p:sp>
        <p:nvSpPr>
          <p:cNvPr id="72" name="Text Placeholder 17"/>
          <p:cNvSpPr>
            <a:spLocks noGrp="1"/>
          </p:cNvSpPr>
          <p:nvPr>
            <p:ph type="body" sz="quarter" idx="45" hasCustomPrompt="1"/>
          </p:nvPr>
        </p:nvSpPr>
        <p:spPr>
          <a:xfrm>
            <a:off x="3882569" y="3855750"/>
            <a:ext cx="735852" cy="36738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Owner</a:t>
            </a:r>
          </a:p>
        </p:txBody>
      </p:sp>
      <p:sp>
        <p:nvSpPr>
          <p:cNvPr id="73" name="Content Placeholder 20"/>
          <p:cNvSpPr>
            <a:spLocks noGrp="1"/>
          </p:cNvSpPr>
          <p:nvPr>
            <p:ph sz="quarter" idx="46" hasCustomPrompt="1"/>
          </p:nvPr>
        </p:nvSpPr>
        <p:spPr>
          <a:xfrm>
            <a:off x="2514431" y="5066543"/>
            <a:ext cx="69325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 smtClean="0"/>
              <a:t>Mr.</a:t>
            </a:r>
            <a:r>
              <a:rPr lang="en-GB" dirty="0" smtClean="0"/>
              <a:t> </a:t>
            </a:r>
            <a:r>
              <a:rPr lang="en-GB" dirty="0" err="1" smtClean="0"/>
              <a:t>Phon</a:t>
            </a:r>
            <a:endParaRPr lang="en-GB" dirty="0" smtClean="0"/>
          </a:p>
        </p:txBody>
      </p:sp>
      <p:sp>
        <p:nvSpPr>
          <p:cNvPr id="74" name="Text Placeholder 17"/>
          <p:cNvSpPr>
            <a:spLocks noGrp="1"/>
          </p:cNvSpPr>
          <p:nvPr>
            <p:ph type="body" sz="quarter" idx="47" hasCustomPrompt="1"/>
          </p:nvPr>
        </p:nvSpPr>
        <p:spPr>
          <a:xfrm>
            <a:off x="2514429" y="5298778"/>
            <a:ext cx="735852" cy="36738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Owner</a:t>
            </a:r>
          </a:p>
        </p:txBody>
      </p:sp>
      <p:sp>
        <p:nvSpPr>
          <p:cNvPr id="75" name="Content Placeholder 20"/>
          <p:cNvSpPr>
            <a:spLocks noGrp="1"/>
          </p:cNvSpPr>
          <p:nvPr>
            <p:ph sz="quarter" idx="48" hasCustomPrompt="1"/>
          </p:nvPr>
        </p:nvSpPr>
        <p:spPr>
          <a:xfrm>
            <a:off x="4948382" y="5077052"/>
            <a:ext cx="69325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 smtClean="0"/>
              <a:t>Mr.</a:t>
            </a:r>
            <a:r>
              <a:rPr lang="en-GB" dirty="0" smtClean="0"/>
              <a:t> </a:t>
            </a:r>
            <a:r>
              <a:rPr lang="en-GB" dirty="0" err="1" smtClean="0"/>
              <a:t>Phon</a:t>
            </a:r>
            <a:endParaRPr lang="en-GB" dirty="0" smtClean="0"/>
          </a:p>
        </p:txBody>
      </p:sp>
      <p:sp>
        <p:nvSpPr>
          <p:cNvPr id="76" name="Text Placeholder 17"/>
          <p:cNvSpPr>
            <a:spLocks noGrp="1"/>
          </p:cNvSpPr>
          <p:nvPr>
            <p:ph type="body" sz="quarter" idx="49" hasCustomPrompt="1"/>
          </p:nvPr>
        </p:nvSpPr>
        <p:spPr>
          <a:xfrm>
            <a:off x="4948380" y="5309287"/>
            <a:ext cx="735852" cy="36738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Owner</a:t>
            </a:r>
          </a:p>
        </p:txBody>
      </p:sp>
      <p:sp>
        <p:nvSpPr>
          <p:cNvPr id="77" name="Content Placeholder 20"/>
          <p:cNvSpPr>
            <a:spLocks noGrp="1"/>
          </p:cNvSpPr>
          <p:nvPr>
            <p:ph sz="quarter" idx="50" hasCustomPrompt="1"/>
          </p:nvPr>
        </p:nvSpPr>
        <p:spPr>
          <a:xfrm>
            <a:off x="7408118" y="5077052"/>
            <a:ext cx="69325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 smtClean="0"/>
              <a:t>Mr.</a:t>
            </a:r>
            <a:r>
              <a:rPr lang="en-GB" dirty="0" smtClean="0"/>
              <a:t> </a:t>
            </a:r>
            <a:r>
              <a:rPr lang="en-GB" dirty="0" err="1" smtClean="0"/>
              <a:t>Phon</a:t>
            </a:r>
            <a:endParaRPr lang="en-GB" dirty="0" smtClean="0"/>
          </a:p>
        </p:txBody>
      </p:sp>
      <p:sp>
        <p:nvSpPr>
          <p:cNvPr id="78" name="Text Placeholder 17"/>
          <p:cNvSpPr>
            <a:spLocks noGrp="1"/>
          </p:cNvSpPr>
          <p:nvPr>
            <p:ph type="body" sz="quarter" idx="51" hasCustomPrompt="1"/>
          </p:nvPr>
        </p:nvSpPr>
        <p:spPr>
          <a:xfrm>
            <a:off x="7408116" y="5309287"/>
            <a:ext cx="735852" cy="36738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Owner</a:t>
            </a:r>
          </a:p>
        </p:txBody>
      </p:sp>
    </p:spTree>
    <p:extLst>
      <p:ext uri="{BB962C8B-B14F-4D97-AF65-F5344CB8AC3E}">
        <p14:creationId xmlns:p14="http://schemas.microsoft.com/office/powerpoint/2010/main" val="153455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/>
      <p:bldP spid="69" grpId="0"/>
      <p:bldP spid="68" grpId="0"/>
      <p:bldP spid="67" grpId="0"/>
      <p:bldP spid="58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4" grpId="0" animBg="1"/>
      <p:bldP spid="45" grpId="0" animBg="1"/>
      <p:bldP spid="46" grpId="0" animBg="1"/>
      <p:bldP spid="60" grpId="0" animBg="1"/>
      <p:bldP spid="61" grpId="0" animBg="1"/>
      <p:bldP spid="7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" y="-2"/>
            <a:ext cx="5205413" cy="685800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5808448" y="1524940"/>
            <a:ext cx="190444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5808449" y="1889156"/>
            <a:ext cx="2344951" cy="138744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215977" y="3961725"/>
            <a:ext cx="1623263" cy="25545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215977" y="4267200"/>
            <a:ext cx="1623263" cy="25545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57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6215977" y="4572000"/>
            <a:ext cx="1623263" cy="25545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58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6215977" y="4876800"/>
            <a:ext cx="1623263" cy="25545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59" name="Content Placeholder 20"/>
          <p:cNvSpPr>
            <a:spLocks noGrp="1"/>
          </p:cNvSpPr>
          <p:nvPr>
            <p:ph sz="quarter" idx="27"/>
          </p:nvPr>
        </p:nvSpPr>
        <p:spPr>
          <a:xfrm>
            <a:off x="5808449" y="3621186"/>
            <a:ext cx="142184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65828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" y="1524001"/>
            <a:ext cx="5159868" cy="348578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6389524" y="3727208"/>
            <a:ext cx="1547179" cy="572771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2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+012-3456789</a:t>
            </a:r>
          </a:p>
          <a:p>
            <a:pPr lvl="0"/>
            <a:r>
              <a:rPr lang="en-US" dirty="0" smtClean="0"/>
              <a:t>+0987-654321-23456</a:t>
            </a:r>
          </a:p>
        </p:txBody>
      </p:sp>
      <p:grpSp>
        <p:nvGrpSpPr>
          <p:cNvPr id="16" name="Group 4288"/>
          <p:cNvGrpSpPr/>
          <p:nvPr userDrawn="1"/>
        </p:nvGrpSpPr>
        <p:grpSpPr>
          <a:xfrm>
            <a:off x="5670288" y="3696093"/>
            <a:ext cx="476250" cy="475488"/>
            <a:chOff x="0" y="0"/>
            <a:chExt cx="1270000" cy="1270000"/>
          </a:xfrm>
        </p:grpSpPr>
        <p:sp>
          <p:nvSpPr>
            <p:cNvPr id="17" name="Shape 4286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18" name="Shape 4287"/>
            <p:cNvSpPr/>
            <p:nvPr/>
          </p:nvSpPr>
          <p:spPr>
            <a:xfrm>
              <a:off x="432967" y="432965"/>
              <a:ext cx="404065" cy="40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4" h="19315" extrusionOk="0">
                  <a:moveTo>
                    <a:pt x="11140" y="11141"/>
                  </a:moveTo>
                  <a:cubicBezTo>
                    <a:pt x="9229" y="13052"/>
                    <a:pt x="7015" y="14879"/>
                    <a:pt x="6140" y="14004"/>
                  </a:cubicBezTo>
                  <a:cubicBezTo>
                    <a:pt x="4888" y="12751"/>
                    <a:pt x="4115" y="11660"/>
                    <a:pt x="1355" y="13880"/>
                  </a:cubicBezTo>
                  <a:cubicBezTo>
                    <a:pt x="-1407" y="16100"/>
                    <a:pt x="714" y="17579"/>
                    <a:pt x="1927" y="18793"/>
                  </a:cubicBezTo>
                  <a:cubicBezTo>
                    <a:pt x="3327" y="20193"/>
                    <a:pt x="8547" y="18867"/>
                    <a:pt x="13707" y="13708"/>
                  </a:cubicBezTo>
                  <a:cubicBezTo>
                    <a:pt x="18866" y="8548"/>
                    <a:pt x="20193" y="3327"/>
                    <a:pt x="18792" y="1927"/>
                  </a:cubicBezTo>
                  <a:cubicBezTo>
                    <a:pt x="17578" y="713"/>
                    <a:pt x="16098" y="-1407"/>
                    <a:pt x="13880" y="1355"/>
                  </a:cubicBezTo>
                  <a:cubicBezTo>
                    <a:pt x="11661" y="4115"/>
                    <a:pt x="12751" y="4888"/>
                    <a:pt x="14004" y="6141"/>
                  </a:cubicBezTo>
                  <a:cubicBezTo>
                    <a:pt x="14879" y="7015"/>
                    <a:pt x="13052" y="9228"/>
                    <a:pt x="11140" y="1114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19" name="Group 4291"/>
          <p:cNvGrpSpPr/>
          <p:nvPr userDrawn="1"/>
        </p:nvGrpSpPr>
        <p:grpSpPr>
          <a:xfrm>
            <a:off x="5670288" y="4534293"/>
            <a:ext cx="476250" cy="475488"/>
            <a:chOff x="0" y="0"/>
            <a:chExt cx="1270000" cy="1270000"/>
          </a:xfrm>
        </p:grpSpPr>
        <p:sp>
          <p:nvSpPr>
            <p:cNvPr id="20" name="Shape 4289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21" name="Shape 4290"/>
            <p:cNvSpPr/>
            <p:nvPr/>
          </p:nvSpPr>
          <p:spPr>
            <a:xfrm>
              <a:off x="399485" y="483228"/>
              <a:ext cx="471030" cy="303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600" extrusionOk="0">
                  <a:moveTo>
                    <a:pt x="20331" y="5746"/>
                  </a:moveTo>
                  <a:cubicBezTo>
                    <a:pt x="19692" y="6285"/>
                    <a:pt x="11827" y="12917"/>
                    <a:pt x="11435" y="13248"/>
                  </a:cubicBezTo>
                  <a:cubicBezTo>
                    <a:pt x="11043" y="13577"/>
                    <a:pt x="10769" y="13620"/>
                    <a:pt x="10390" y="13620"/>
                  </a:cubicBezTo>
                  <a:cubicBezTo>
                    <a:pt x="10011" y="13620"/>
                    <a:pt x="9735" y="13577"/>
                    <a:pt x="9343" y="13248"/>
                  </a:cubicBezTo>
                  <a:cubicBezTo>
                    <a:pt x="8951" y="12917"/>
                    <a:pt x="1088" y="6285"/>
                    <a:pt x="448" y="5746"/>
                  </a:cubicBezTo>
                  <a:cubicBezTo>
                    <a:pt x="-3" y="5367"/>
                    <a:pt x="0" y="5811"/>
                    <a:pt x="0" y="6155"/>
                  </a:cubicBezTo>
                  <a:cubicBezTo>
                    <a:pt x="0" y="6498"/>
                    <a:pt x="0" y="19814"/>
                    <a:pt x="0" y="19814"/>
                  </a:cubicBezTo>
                  <a:cubicBezTo>
                    <a:pt x="0" y="20594"/>
                    <a:pt x="645" y="21600"/>
                    <a:pt x="1145" y="21600"/>
                  </a:cubicBezTo>
                  <a:lnTo>
                    <a:pt x="19633" y="21600"/>
                  </a:lnTo>
                  <a:cubicBezTo>
                    <a:pt x="20134" y="21600"/>
                    <a:pt x="20779" y="20594"/>
                    <a:pt x="20779" y="19814"/>
                  </a:cubicBezTo>
                  <a:cubicBezTo>
                    <a:pt x="20779" y="19814"/>
                    <a:pt x="20779" y="6498"/>
                    <a:pt x="20779" y="6155"/>
                  </a:cubicBezTo>
                  <a:cubicBezTo>
                    <a:pt x="20779" y="5811"/>
                    <a:pt x="20783" y="5367"/>
                    <a:pt x="20331" y="5746"/>
                  </a:cubicBezTo>
                  <a:close/>
                  <a:moveTo>
                    <a:pt x="687" y="2021"/>
                  </a:moveTo>
                  <a:cubicBezTo>
                    <a:pt x="1250" y="2510"/>
                    <a:pt x="9053" y="9271"/>
                    <a:pt x="9343" y="9524"/>
                  </a:cubicBezTo>
                  <a:cubicBezTo>
                    <a:pt x="9634" y="9775"/>
                    <a:pt x="10011" y="9897"/>
                    <a:pt x="10390" y="9897"/>
                  </a:cubicBezTo>
                  <a:cubicBezTo>
                    <a:pt x="10769" y="9897"/>
                    <a:pt x="11145" y="9775"/>
                    <a:pt x="11435" y="9524"/>
                  </a:cubicBezTo>
                  <a:cubicBezTo>
                    <a:pt x="11726" y="9271"/>
                    <a:pt x="19529" y="2510"/>
                    <a:pt x="20093" y="2021"/>
                  </a:cubicBezTo>
                  <a:cubicBezTo>
                    <a:pt x="20656" y="1534"/>
                    <a:pt x="21190" y="0"/>
                    <a:pt x="20154" y="0"/>
                  </a:cubicBezTo>
                  <a:lnTo>
                    <a:pt x="624" y="0"/>
                  </a:lnTo>
                  <a:cubicBezTo>
                    <a:pt x="-410" y="0"/>
                    <a:pt x="122" y="1534"/>
                    <a:pt x="687" y="202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22" name="Group 4294"/>
          <p:cNvGrpSpPr/>
          <p:nvPr userDrawn="1"/>
        </p:nvGrpSpPr>
        <p:grpSpPr>
          <a:xfrm>
            <a:off x="5670288" y="2819400"/>
            <a:ext cx="476250" cy="475488"/>
            <a:chOff x="0" y="0"/>
            <a:chExt cx="1270000" cy="1270000"/>
          </a:xfrm>
        </p:grpSpPr>
        <p:sp>
          <p:nvSpPr>
            <p:cNvPr id="23" name="Shape 4292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24" name="Shape 4293"/>
            <p:cNvSpPr/>
            <p:nvPr/>
          </p:nvSpPr>
          <p:spPr>
            <a:xfrm>
              <a:off x="409128" y="432965"/>
              <a:ext cx="451744" cy="40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458" extrusionOk="0">
                  <a:moveTo>
                    <a:pt x="20906" y="11130"/>
                  </a:moveTo>
                  <a:lnTo>
                    <a:pt x="11466" y="425"/>
                  </a:lnTo>
                  <a:cubicBezTo>
                    <a:pt x="10983" y="-142"/>
                    <a:pt x="10193" y="-142"/>
                    <a:pt x="9710" y="425"/>
                  </a:cubicBezTo>
                  <a:lnTo>
                    <a:pt x="271" y="11130"/>
                  </a:lnTo>
                  <a:cubicBezTo>
                    <a:pt x="-212" y="11696"/>
                    <a:pt x="-32" y="12160"/>
                    <a:pt x="671" y="12160"/>
                  </a:cubicBezTo>
                  <a:lnTo>
                    <a:pt x="2638" y="12160"/>
                  </a:lnTo>
                  <a:lnTo>
                    <a:pt x="2638" y="20381"/>
                  </a:lnTo>
                  <a:cubicBezTo>
                    <a:pt x="2638" y="20976"/>
                    <a:pt x="2661" y="21458"/>
                    <a:pt x="3609" y="21458"/>
                  </a:cubicBezTo>
                  <a:lnTo>
                    <a:pt x="8190" y="21458"/>
                  </a:lnTo>
                  <a:lnTo>
                    <a:pt x="8190" y="13214"/>
                  </a:lnTo>
                  <a:lnTo>
                    <a:pt x="12986" y="13214"/>
                  </a:lnTo>
                  <a:lnTo>
                    <a:pt x="12986" y="21458"/>
                  </a:lnTo>
                  <a:lnTo>
                    <a:pt x="17795" y="21458"/>
                  </a:lnTo>
                  <a:cubicBezTo>
                    <a:pt x="18518" y="21458"/>
                    <a:pt x="18538" y="20976"/>
                    <a:pt x="18538" y="20381"/>
                  </a:cubicBezTo>
                  <a:lnTo>
                    <a:pt x="18538" y="12160"/>
                  </a:lnTo>
                  <a:lnTo>
                    <a:pt x="20505" y="12160"/>
                  </a:lnTo>
                  <a:cubicBezTo>
                    <a:pt x="21208" y="12160"/>
                    <a:pt x="21388" y="11696"/>
                    <a:pt x="20906" y="1113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26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389526" y="2857896"/>
            <a:ext cx="2602074" cy="572771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2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 smtClean="0"/>
              <a:t>Jln</a:t>
            </a:r>
            <a:r>
              <a:rPr lang="en-US" dirty="0" smtClean="0"/>
              <a:t>. </a:t>
            </a:r>
            <a:r>
              <a:rPr lang="en-US" dirty="0" err="1" smtClean="0"/>
              <a:t>Galak</a:t>
            </a:r>
            <a:r>
              <a:rPr lang="en-US" dirty="0" smtClean="0"/>
              <a:t> </a:t>
            </a:r>
            <a:r>
              <a:rPr lang="en-US" dirty="0" err="1" smtClean="0"/>
              <a:t>galak</a:t>
            </a:r>
            <a:r>
              <a:rPr lang="en-US" dirty="0" smtClean="0"/>
              <a:t> </a:t>
            </a:r>
            <a:r>
              <a:rPr lang="en-US" dirty="0" err="1" smtClean="0"/>
              <a:t>lon</a:t>
            </a:r>
            <a:endParaRPr lang="en-US" dirty="0" smtClean="0"/>
          </a:p>
          <a:p>
            <a:pPr lvl="0"/>
            <a:r>
              <a:rPr lang="en-US" dirty="0" err="1" smtClean="0"/>
              <a:t>Lr</a:t>
            </a:r>
            <a:r>
              <a:rPr lang="en-US" dirty="0" smtClean="0"/>
              <a:t>. </a:t>
            </a:r>
            <a:r>
              <a:rPr lang="en-US" dirty="0" err="1" smtClean="0"/>
              <a:t>Meuapam</a:t>
            </a:r>
            <a:r>
              <a:rPr lang="en-US" dirty="0" smtClean="0"/>
              <a:t>, </a:t>
            </a:r>
            <a:r>
              <a:rPr lang="en-US" dirty="0" err="1" smtClean="0"/>
              <a:t>Donya</a:t>
            </a:r>
            <a:r>
              <a:rPr lang="en-US" dirty="0" smtClean="0"/>
              <a:t> </a:t>
            </a:r>
            <a:r>
              <a:rPr lang="en-US" dirty="0" err="1" smtClean="0"/>
              <a:t>nyoe</a:t>
            </a:r>
            <a:r>
              <a:rPr lang="en-US" dirty="0" smtClean="0"/>
              <a:t>, </a:t>
            </a:r>
            <a:r>
              <a:rPr lang="en-US" dirty="0" err="1" smtClean="0"/>
              <a:t>Mabok</a:t>
            </a:r>
            <a:r>
              <a:rPr lang="en-US" dirty="0" smtClean="0"/>
              <a:t> </a:t>
            </a:r>
            <a:r>
              <a:rPr lang="en-US" dirty="0" err="1" smtClean="0"/>
              <a:t>mandum</a:t>
            </a:r>
            <a:endParaRPr lang="en-US" dirty="0" smtClean="0"/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6389526" y="4553719"/>
            <a:ext cx="1811050" cy="572771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2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suratke@yahoomail.com</a:t>
            </a:r>
          </a:p>
          <a:p>
            <a:pPr lvl="0"/>
            <a:r>
              <a:rPr lang="en-US" dirty="0" smtClean="0"/>
              <a:t>testesmantong@gmail.com</a:t>
            </a:r>
          </a:p>
        </p:txBody>
      </p:sp>
      <p:sp>
        <p:nvSpPr>
          <p:cNvPr id="36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5677974" y="1245086"/>
            <a:ext cx="2399226" cy="812314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27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Get in Touch</a:t>
            </a:r>
          </a:p>
        </p:txBody>
      </p:sp>
    </p:spTree>
    <p:extLst>
      <p:ext uri="{BB962C8B-B14F-4D97-AF65-F5344CB8AC3E}">
        <p14:creationId xmlns:p14="http://schemas.microsoft.com/office/powerpoint/2010/main" val="279041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5817523" y="3474817"/>
            <a:ext cx="2407785" cy="141472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5817523" y="2027017"/>
            <a:ext cx="2407785" cy="141472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367454" y="3474817"/>
            <a:ext cx="2407785" cy="141472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367454" y="2027017"/>
            <a:ext cx="2407785" cy="141472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19427" y="3474817"/>
            <a:ext cx="2407785" cy="141472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9427" y="2027017"/>
            <a:ext cx="2407785" cy="141472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704702" y="1600200"/>
            <a:ext cx="1267453" cy="27441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4" name="Shape 575"/>
          <p:cNvSpPr/>
          <p:nvPr userDrawn="1"/>
        </p:nvSpPr>
        <p:spPr>
          <a:xfrm>
            <a:off x="924241" y="1731006"/>
            <a:ext cx="174127" cy="917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5" name="Shape 576"/>
          <p:cNvSpPr/>
          <p:nvPr userDrawn="1"/>
        </p:nvSpPr>
        <p:spPr>
          <a:xfrm>
            <a:off x="3368839" y="1731006"/>
            <a:ext cx="174127" cy="9174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6" name="Shape 577"/>
          <p:cNvSpPr/>
          <p:nvPr userDrawn="1"/>
        </p:nvSpPr>
        <p:spPr>
          <a:xfrm>
            <a:off x="5822735" y="1731006"/>
            <a:ext cx="174127" cy="9174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7" name="Shape 578"/>
          <p:cNvSpPr/>
          <p:nvPr userDrawn="1"/>
        </p:nvSpPr>
        <p:spPr>
          <a:xfrm>
            <a:off x="924241" y="5142120"/>
            <a:ext cx="174127" cy="11099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8" name="Shape 579"/>
          <p:cNvSpPr/>
          <p:nvPr userDrawn="1"/>
        </p:nvSpPr>
        <p:spPr>
          <a:xfrm>
            <a:off x="3368839" y="5142120"/>
            <a:ext cx="174127" cy="1109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9" name="Shape 580"/>
          <p:cNvSpPr/>
          <p:nvPr userDrawn="1"/>
        </p:nvSpPr>
        <p:spPr>
          <a:xfrm>
            <a:off x="5822735" y="5142120"/>
            <a:ext cx="174127" cy="1109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1256437" y="1600200"/>
            <a:ext cx="1267453" cy="27441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3704702" y="5039766"/>
            <a:ext cx="1267453" cy="27441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1256437" y="5039766"/>
            <a:ext cx="1267453" cy="27441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6143296" y="1600200"/>
            <a:ext cx="1267453" cy="27441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6143296" y="5039766"/>
            <a:ext cx="1267453" cy="27441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555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3" grpId="0"/>
      <p:bldP spid="34" grpId="0"/>
      <p:bldP spid="32" grpId="0"/>
      <p:bldP spid="3" grpId="0"/>
      <p:bldP spid="16" grpId="0"/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800"/>
          <p:cNvSpPr/>
          <p:nvPr userDrawn="1"/>
        </p:nvSpPr>
        <p:spPr>
          <a:xfrm>
            <a:off x="7329653" y="2381413"/>
            <a:ext cx="1744901" cy="1046819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1" name="Shape 801"/>
          <p:cNvSpPr/>
          <p:nvPr userDrawn="1"/>
        </p:nvSpPr>
        <p:spPr>
          <a:xfrm>
            <a:off x="5514294" y="2381413"/>
            <a:ext cx="1744901" cy="1046819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9" name="Shape 799"/>
          <p:cNvSpPr/>
          <p:nvPr userDrawn="1"/>
        </p:nvSpPr>
        <p:spPr>
          <a:xfrm>
            <a:off x="3699551" y="2381413"/>
            <a:ext cx="1744901" cy="1046819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8" name="Shape 798"/>
          <p:cNvSpPr/>
          <p:nvPr userDrawn="1"/>
        </p:nvSpPr>
        <p:spPr>
          <a:xfrm>
            <a:off x="1883578" y="2381413"/>
            <a:ext cx="1744901" cy="1046819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7" name="Shape 797"/>
          <p:cNvSpPr/>
          <p:nvPr userDrawn="1"/>
        </p:nvSpPr>
        <p:spPr>
          <a:xfrm>
            <a:off x="69449" y="2381413"/>
            <a:ext cx="1744901" cy="1046819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1" name="Shape 790"/>
          <p:cNvSpPr/>
          <p:nvPr userDrawn="1"/>
        </p:nvSpPr>
        <p:spPr>
          <a:xfrm>
            <a:off x="7329652" y="1238412"/>
            <a:ext cx="1744901" cy="10468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1" name="Shape 791"/>
          <p:cNvSpPr/>
          <p:nvPr userDrawn="1"/>
        </p:nvSpPr>
        <p:spPr>
          <a:xfrm>
            <a:off x="5514294" y="1238412"/>
            <a:ext cx="1744901" cy="10468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3" name="Shape 789"/>
          <p:cNvSpPr/>
          <p:nvPr userDrawn="1"/>
        </p:nvSpPr>
        <p:spPr>
          <a:xfrm>
            <a:off x="3699551" y="1238412"/>
            <a:ext cx="1744901" cy="10468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2" name="Shape 788"/>
          <p:cNvSpPr/>
          <p:nvPr userDrawn="1"/>
        </p:nvSpPr>
        <p:spPr>
          <a:xfrm>
            <a:off x="1883578" y="1238412"/>
            <a:ext cx="1744901" cy="10468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1" name="Shape 787"/>
          <p:cNvSpPr/>
          <p:nvPr userDrawn="1"/>
        </p:nvSpPr>
        <p:spPr>
          <a:xfrm>
            <a:off x="69449" y="1238412"/>
            <a:ext cx="1744901" cy="10468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5" name="Shape 805"/>
          <p:cNvSpPr/>
          <p:nvPr userDrawn="1"/>
        </p:nvSpPr>
        <p:spPr>
          <a:xfrm>
            <a:off x="7329652" y="109112"/>
            <a:ext cx="1744901" cy="10468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6" name="Shape 806"/>
          <p:cNvSpPr/>
          <p:nvPr userDrawn="1"/>
        </p:nvSpPr>
        <p:spPr>
          <a:xfrm>
            <a:off x="5514294" y="109112"/>
            <a:ext cx="1744901" cy="10468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4" name="Shape 804"/>
          <p:cNvSpPr/>
          <p:nvPr userDrawn="1"/>
        </p:nvSpPr>
        <p:spPr>
          <a:xfrm>
            <a:off x="3699551" y="109112"/>
            <a:ext cx="1744901" cy="10468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3" name="Shape 803"/>
          <p:cNvSpPr/>
          <p:nvPr userDrawn="1"/>
        </p:nvSpPr>
        <p:spPr>
          <a:xfrm>
            <a:off x="1883578" y="109112"/>
            <a:ext cx="1744901" cy="10468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2" name="Shape 802"/>
          <p:cNvSpPr/>
          <p:nvPr userDrawn="1"/>
        </p:nvSpPr>
        <p:spPr>
          <a:xfrm>
            <a:off x="69449" y="109112"/>
            <a:ext cx="1744901" cy="104682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0043" y="109112"/>
            <a:ext cx="1743711" cy="104566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884808" y="110727"/>
            <a:ext cx="1743711" cy="104444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3699551" y="110727"/>
            <a:ext cx="1744901" cy="104444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5514293" y="110725"/>
            <a:ext cx="1744326" cy="104444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7330268" y="109116"/>
            <a:ext cx="1744285" cy="104566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2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70043" y="1236799"/>
            <a:ext cx="1743711" cy="104566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3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1884807" y="1238414"/>
            <a:ext cx="1743711" cy="104444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4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3699550" y="1238414"/>
            <a:ext cx="1744901" cy="104444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5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5514292" y="1238412"/>
            <a:ext cx="1744326" cy="104444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6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7330266" y="1236803"/>
            <a:ext cx="1744285" cy="104566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8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1883578" y="2381410"/>
            <a:ext cx="1743711" cy="104444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9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3698321" y="2381410"/>
            <a:ext cx="1744901" cy="104444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5513063" y="2381411"/>
            <a:ext cx="1744326" cy="104444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1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7329037" y="2379799"/>
            <a:ext cx="1744285" cy="104566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2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70043" y="2384559"/>
            <a:ext cx="1743711" cy="104444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42672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76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49" grpId="0" animBg="1"/>
      <p:bldP spid="48" grpId="0" animBg="1"/>
      <p:bldP spid="47" grpId="0" animBg="1"/>
      <p:bldP spid="31" grpId="0" animBg="1"/>
      <p:bldP spid="41" grpId="0" animBg="1"/>
      <p:bldP spid="23" grpId="0" animBg="1"/>
      <p:bldP spid="22" grpId="0" animBg="1"/>
      <p:bldP spid="21" grpId="0" animBg="1"/>
      <p:bldP spid="55" grpId="0" animBg="1"/>
      <p:bldP spid="56" grpId="0" animBg="1"/>
      <p:bldP spid="54" grpId="0" animBg="1"/>
      <p:bldP spid="53" grpId="0" animBg="1"/>
      <p:bldP spid="52" grpId="0" animBg="1"/>
      <p:bldP spid="36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2" grpId="0"/>
      <p:bldP spid="1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39230" y="2914616"/>
            <a:ext cx="2006396" cy="127528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704813" y="4286216"/>
            <a:ext cx="2006397" cy="127528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4617035" y="4286216"/>
            <a:ext cx="2006396" cy="127528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527029" y="1559295"/>
            <a:ext cx="2006351" cy="127677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2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527008" y="2914616"/>
            <a:ext cx="2006397" cy="127528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527008" y="4286216"/>
            <a:ext cx="2006397" cy="127528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39230" y="4286216"/>
            <a:ext cx="2006396" cy="127528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4617036" y="1559342"/>
            <a:ext cx="2006397" cy="12767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6704834" y="1559295"/>
            <a:ext cx="2006351" cy="127677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6704813" y="2914616"/>
            <a:ext cx="2006397" cy="127528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4617035" y="2914616"/>
            <a:ext cx="2006396" cy="127528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39231" y="1559342"/>
            <a:ext cx="2006397" cy="12767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6172200"/>
            <a:ext cx="680143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hape 772"/>
          <p:cNvSpPr/>
          <p:nvPr userDrawn="1"/>
        </p:nvSpPr>
        <p:spPr>
          <a:xfrm>
            <a:off x="6704128" y="4284407"/>
            <a:ext cx="2007767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7" name="Shape 771"/>
          <p:cNvSpPr/>
          <p:nvPr userDrawn="1"/>
        </p:nvSpPr>
        <p:spPr>
          <a:xfrm>
            <a:off x="4616351" y="4284407"/>
            <a:ext cx="2007767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6" name="Shape 770"/>
          <p:cNvSpPr/>
          <p:nvPr userDrawn="1"/>
        </p:nvSpPr>
        <p:spPr>
          <a:xfrm>
            <a:off x="2526322" y="4284407"/>
            <a:ext cx="2007766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5" name="Shape 769"/>
          <p:cNvSpPr/>
          <p:nvPr userDrawn="1"/>
        </p:nvSpPr>
        <p:spPr>
          <a:xfrm>
            <a:off x="438545" y="4284407"/>
            <a:ext cx="2007766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4" name="Shape 768"/>
          <p:cNvSpPr/>
          <p:nvPr userDrawn="1"/>
        </p:nvSpPr>
        <p:spPr>
          <a:xfrm>
            <a:off x="6704128" y="2912807"/>
            <a:ext cx="2007767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3" name="Shape 767"/>
          <p:cNvSpPr/>
          <p:nvPr userDrawn="1"/>
        </p:nvSpPr>
        <p:spPr>
          <a:xfrm>
            <a:off x="4616351" y="2912807"/>
            <a:ext cx="2007767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2" name="Shape 766"/>
          <p:cNvSpPr/>
          <p:nvPr userDrawn="1"/>
        </p:nvSpPr>
        <p:spPr>
          <a:xfrm>
            <a:off x="2526322" y="2912807"/>
            <a:ext cx="2007766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1" name="Shape 765"/>
          <p:cNvSpPr/>
          <p:nvPr userDrawn="1"/>
        </p:nvSpPr>
        <p:spPr>
          <a:xfrm>
            <a:off x="438545" y="2912807"/>
            <a:ext cx="2007766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1" name="Shape 764"/>
          <p:cNvSpPr/>
          <p:nvPr userDrawn="1"/>
        </p:nvSpPr>
        <p:spPr>
          <a:xfrm>
            <a:off x="6704127" y="1558414"/>
            <a:ext cx="2007766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3" name="Shape 763"/>
          <p:cNvSpPr/>
          <p:nvPr userDrawn="1"/>
        </p:nvSpPr>
        <p:spPr>
          <a:xfrm>
            <a:off x="4616351" y="1558414"/>
            <a:ext cx="2007767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2" name="Shape 762"/>
          <p:cNvSpPr/>
          <p:nvPr userDrawn="1"/>
        </p:nvSpPr>
        <p:spPr>
          <a:xfrm>
            <a:off x="2526322" y="1558414"/>
            <a:ext cx="2007766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1" name="Shape 761"/>
          <p:cNvSpPr/>
          <p:nvPr userDrawn="1"/>
        </p:nvSpPr>
        <p:spPr>
          <a:xfrm>
            <a:off x="438545" y="1558414"/>
            <a:ext cx="2007766" cy="127819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75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0" grpId="0"/>
      <p:bldP spid="71" grpId="0"/>
      <p:bldP spid="61" grpId="0"/>
      <p:bldP spid="62" grpId="0"/>
      <p:bldP spid="64" grpId="0"/>
      <p:bldP spid="65" grpId="0"/>
      <p:bldP spid="66" grpId="0"/>
      <p:bldP spid="67" grpId="0"/>
      <p:bldP spid="68" grpId="0"/>
      <p:bldP spid="69" grpId="0"/>
      <p:bldP spid="3" grpId="0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31" grpId="0" animBg="1"/>
      <p:bldP spid="23" grpId="0" animBg="1"/>
      <p:bldP spid="22" grpId="0" animBg="1"/>
      <p:bldP spid="21" grpId="0" animBg="1"/>
      <p:bldP spid="16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4622306" y="2286000"/>
            <a:ext cx="2004652" cy="115724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4622305" y="3558137"/>
            <a:ext cx="2004653" cy="1157238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2527031" y="3558140"/>
            <a:ext cx="2001631" cy="115723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524650" y="2286000"/>
            <a:ext cx="2006397" cy="115724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1027777" y="2823411"/>
            <a:ext cx="1143298" cy="610604"/>
          </a:xfrm>
        </p:spPr>
        <p:txBody>
          <a:bodyPr lIns="0" tIns="0" rIns="0" bIns="0" anchor="t">
            <a:normAutofit/>
          </a:bodyPr>
          <a:lstStyle>
            <a:lvl1pPr marL="0" indent="0" algn="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endParaRPr lang="en-US" dirty="0" smtClean="0"/>
          </a:p>
        </p:txBody>
      </p:sp>
      <p:sp>
        <p:nvSpPr>
          <p:cNvPr id="21" name="Shape 717"/>
          <p:cNvSpPr/>
          <p:nvPr userDrawn="1"/>
        </p:nvSpPr>
        <p:spPr>
          <a:xfrm>
            <a:off x="6626958" y="3829293"/>
            <a:ext cx="125085" cy="61492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1" name="Shape 723"/>
          <p:cNvSpPr/>
          <p:nvPr userDrawn="1"/>
        </p:nvSpPr>
        <p:spPr>
          <a:xfrm>
            <a:off x="2404330" y="2557157"/>
            <a:ext cx="125085" cy="61492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2" name="Shape 724"/>
          <p:cNvSpPr/>
          <p:nvPr userDrawn="1"/>
        </p:nvSpPr>
        <p:spPr>
          <a:xfrm>
            <a:off x="6626958" y="2557157"/>
            <a:ext cx="125085" cy="614926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3" name="Shape 735"/>
          <p:cNvSpPr/>
          <p:nvPr userDrawn="1"/>
        </p:nvSpPr>
        <p:spPr>
          <a:xfrm>
            <a:off x="2404330" y="3829296"/>
            <a:ext cx="125085" cy="614926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60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1248625" y="2516883"/>
            <a:ext cx="922449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Product 1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1027777" y="4116079"/>
            <a:ext cx="1143298" cy="610604"/>
          </a:xfrm>
        </p:spPr>
        <p:txBody>
          <a:bodyPr lIns="0" tIns="0" rIns="0" bIns="0" anchor="t">
            <a:normAutofit/>
          </a:bodyPr>
          <a:lstStyle>
            <a:lvl1pPr marL="0" indent="0" algn="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endParaRPr lang="en-US" dirty="0" smtClean="0"/>
          </a:p>
        </p:txBody>
      </p:sp>
      <p:sp>
        <p:nvSpPr>
          <p:cNvPr id="62" name="Content Placeholder 20"/>
          <p:cNvSpPr>
            <a:spLocks noGrp="1"/>
          </p:cNvSpPr>
          <p:nvPr>
            <p:ph sz="quarter" idx="35" hasCustomPrompt="1"/>
          </p:nvPr>
        </p:nvSpPr>
        <p:spPr>
          <a:xfrm>
            <a:off x="1248625" y="3809551"/>
            <a:ext cx="922449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Product 1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6972925" y="2823411"/>
            <a:ext cx="1143298" cy="610604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</a:p>
        </p:txBody>
      </p:sp>
      <p:sp>
        <p:nvSpPr>
          <p:cNvPr id="64" name="Content Placeholder 20"/>
          <p:cNvSpPr>
            <a:spLocks noGrp="1"/>
          </p:cNvSpPr>
          <p:nvPr>
            <p:ph sz="quarter" idx="37" hasCustomPrompt="1"/>
          </p:nvPr>
        </p:nvSpPr>
        <p:spPr>
          <a:xfrm>
            <a:off x="6972926" y="2516883"/>
            <a:ext cx="922449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Product 1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38" hasCustomPrompt="1"/>
          </p:nvPr>
        </p:nvSpPr>
        <p:spPr>
          <a:xfrm>
            <a:off x="6972925" y="4116079"/>
            <a:ext cx="1143298" cy="610604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endParaRPr lang="en-US" dirty="0" smtClean="0"/>
          </a:p>
        </p:txBody>
      </p:sp>
      <p:sp>
        <p:nvSpPr>
          <p:cNvPr id="66" name="Content Placeholder 20"/>
          <p:cNvSpPr>
            <a:spLocks noGrp="1"/>
          </p:cNvSpPr>
          <p:nvPr>
            <p:ph sz="quarter" idx="39" hasCustomPrompt="1"/>
          </p:nvPr>
        </p:nvSpPr>
        <p:spPr>
          <a:xfrm>
            <a:off x="6972926" y="3809551"/>
            <a:ext cx="922449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Product 1</a:t>
            </a:r>
          </a:p>
        </p:txBody>
      </p:sp>
    </p:spTree>
    <p:extLst>
      <p:ext uri="{BB962C8B-B14F-4D97-AF65-F5344CB8AC3E}">
        <p14:creationId xmlns:p14="http://schemas.microsoft.com/office/powerpoint/2010/main" val="360014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8" grpId="0"/>
      <p:bldP spid="57" grpId="0"/>
      <p:bldP spid="3" grpId="0"/>
      <p:bldP spid="16" grpId="0"/>
      <p:bldP spid="30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41" grpId="0" animBg="1"/>
      <p:bldP spid="42" grpId="0" animBg="1"/>
      <p:bldP spid="53" grpId="0" animBg="1"/>
      <p:bldP spid="6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-130390" y="1712728"/>
            <a:ext cx="1525904" cy="514527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1441307" y="1712728"/>
            <a:ext cx="1525904" cy="514527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3005516" y="1712728"/>
            <a:ext cx="1525904" cy="514527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4578816" y="1712728"/>
            <a:ext cx="1525904" cy="514527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6158530" y="1712728"/>
            <a:ext cx="1525904" cy="514527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7729455" y="1712728"/>
            <a:ext cx="1525904" cy="514527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9" name="Shape 820"/>
          <p:cNvSpPr/>
          <p:nvPr userDrawn="1"/>
        </p:nvSpPr>
        <p:spPr>
          <a:xfrm>
            <a:off x="7729453" y="1712728"/>
            <a:ext cx="1525905" cy="515289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0" name="Shape 821"/>
          <p:cNvSpPr/>
          <p:nvPr userDrawn="1"/>
        </p:nvSpPr>
        <p:spPr>
          <a:xfrm>
            <a:off x="6158530" y="1712728"/>
            <a:ext cx="1525904" cy="515289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2" name="Shape 822"/>
          <p:cNvSpPr/>
          <p:nvPr userDrawn="1"/>
        </p:nvSpPr>
        <p:spPr>
          <a:xfrm>
            <a:off x="4578814" y="1712728"/>
            <a:ext cx="1525905" cy="515289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3" name="Shape 823"/>
          <p:cNvSpPr/>
          <p:nvPr userDrawn="1"/>
        </p:nvSpPr>
        <p:spPr>
          <a:xfrm>
            <a:off x="3005516" y="1712728"/>
            <a:ext cx="1525904" cy="515289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4" name="Shape 824"/>
          <p:cNvSpPr/>
          <p:nvPr userDrawn="1"/>
        </p:nvSpPr>
        <p:spPr>
          <a:xfrm>
            <a:off x="1440230" y="1712728"/>
            <a:ext cx="1525905" cy="515289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5" name="Shape 825"/>
          <p:cNvSpPr/>
          <p:nvPr userDrawn="1"/>
        </p:nvSpPr>
        <p:spPr>
          <a:xfrm>
            <a:off x="-130390" y="1712728"/>
            <a:ext cx="1525904" cy="515289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73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3" grpId="0"/>
      <p:bldP spid="34" grpId="0"/>
      <p:bldP spid="35" grpId="0"/>
      <p:bldP spid="36" grpId="0"/>
      <p:bldP spid="37" grpId="0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57" y="6096003"/>
            <a:ext cx="6972069" cy="76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58" y="2226216"/>
            <a:ext cx="1791659" cy="192363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678419" y="2226220"/>
            <a:ext cx="1791659" cy="192363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7351486" y="2226220"/>
            <a:ext cx="1791658" cy="1923633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1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515041" y="4205623"/>
            <a:ext cx="1791593" cy="189037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2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841973" y="4202880"/>
            <a:ext cx="1791593" cy="189258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write your relevant text here</a:t>
            </a:r>
          </a:p>
        </p:txBody>
      </p:sp>
      <p:sp>
        <p:nvSpPr>
          <p:cNvPr id="23" name="Shape 583"/>
          <p:cNvSpPr/>
          <p:nvPr userDrawn="1"/>
        </p:nvSpPr>
        <p:spPr>
          <a:xfrm>
            <a:off x="1841907" y="2226216"/>
            <a:ext cx="1791659" cy="192363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1" name="Shape 585"/>
          <p:cNvSpPr/>
          <p:nvPr userDrawn="1"/>
        </p:nvSpPr>
        <p:spPr>
          <a:xfrm rot="10800000">
            <a:off x="856" y="4205534"/>
            <a:ext cx="1791659" cy="1890448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3" name="Shape 587"/>
          <p:cNvSpPr/>
          <p:nvPr userDrawn="1"/>
        </p:nvSpPr>
        <p:spPr>
          <a:xfrm>
            <a:off x="5514975" y="2226216"/>
            <a:ext cx="1791659" cy="192363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5" name="Shape 589"/>
          <p:cNvSpPr/>
          <p:nvPr userDrawn="1"/>
        </p:nvSpPr>
        <p:spPr>
          <a:xfrm rot="10800000">
            <a:off x="3678418" y="4205534"/>
            <a:ext cx="1791659" cy="189044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7" name="Shape 591"/>
          <p:cNvSpPr/>
          <p:nvPr userDrawn="1"/>
        </p:nvSpPr>
        <p:spPr>
          <a:xfrm rot="10800000">
            <a:off x="7351486" y="4205534"/>
            <a:ext cx="1791659" cy="1890448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grpSp>
        <p:nvGrpSpPr>
          <p:cNvPr id="51" name="Group 599"/>
          <p:cNvGrpSpPr/>
          <p:nvPr userDrawn="1"/>
        </p:nvGrpSpPr>
        <p:grpSpPr>
          <a:xfrm>
            <a:off x="2100485" y="2218232"/>
            <a:ext cx="384697" cy="413035"/>
            <a:chOff x="0" y="0"/>
            <a:chExt cx="1025858" cy="1025858"/>
          </a:xfrm>
        </p:grpSpPr>
        <p:sp>
          <p:nvSpPr>
            <p:cNvPr id="52" name="Shape 597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3" name="Shape 598"/>
            <p:cNvSpPr/>
            <p:nvPr/>
          </p:nvSpPr>
          <p:spPr>
            <a:xfrm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57" name="Group 605"/>
          <p:cNvGrpSpPr/>
          <p:nvPr userDrawn="1"/>
        </p:nvGrpSpPr>
        <p:grpSpPr>
          <a:xfrm>
            <a:off x="5775801" y="2218232"/>
            <a:ext cx="384697" cy="413035"/>
            <a:chOff x="0" y="0"/>
            <a:chExt cx="1025858" cy="1025858"/>
          </a:xfrm>
        </p:grpSpPr>
        <p:sp>
          <p:nvSpPr>
            <p:cNvPr id="58" name="Shape 603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9" name="Shape 604"/>
            <p:cNvSpPr/>
            <p:nvPr/>
          </p:nvSpPr>
          <p:spPr>
            <a:xfrm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63" name="Group 611"/>
          <p:cNvGrpSpPr/>
          <p:nvPr userDrawn="1"/>
        </p:nvGrpSpPr>
        <p:grpSpPr>
          <a:xfrm>
            <a:off x="7612334" y="4202876"/>
            <a:ext cx="384697" cy="413035"/>
            <a:chOff x="0" y="0"/>
            <a:chExt cx="1025858" cy="1025858"/>
          </a:xfrm>
        </p:grpSpPr>
        <p:sp>
          <p:nvSpPr>
            <p:cNvPr id="64" name="Shape 609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65" name="Shape 610"/>
            <p:cNvSpPr/>
            <p:nvPr/>
          </p:nvSpPr>
          <p:spPr>
            <a:xfrm rot="5400000"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69" name="Group 617"/>
          <p:cNvGrpSpPr/>
          <p:nvPr userDrawn="1"/>
        </p:nvGrpSpPr>
        <p:grpSpPr>
          <a:xfrm>
            <a:off x="3937106" y="4202876"/>
            <a:ext cx="384697" cy="413035"/>
            <a:chOff x="0" y="0"/>
            <a:chExt cx="1025858" cy="1025858"/>
          </a:xfrm>
        </p:grpSpPr>
        <p:sp>
          <p:nvSpPr>
            <p:cNvPr id="70" name="Shape 615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71" name="Shape 616"/>
            <p:cNvSpPr/>
            <p:nvPr/>
          </p:nvSpPr>
          <p:spPr>
            <a:xfrm rot="10800000"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75" name="Group 623"/>
          <p:cNvGrpSpPr/>
          <p:nvPr userDrawn="1"/>
        </p:nvGrpSpPr>
        <p:grpSpPr>
          <a:xfrm>
            <a:off x="261703" y="4202876"/>
            <a:ext cx="384697" cy="413035"/>
            <a:chOff x="0" y="0"/>
            <a:chExt cx="1025858" cy="1025858"/>
          </a:xfrm>
        </p:grpSpPr>
        <p:sp>
          <p:nvSpPr>
            <p:cNvPr id="76" name="Shape 621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77" name="Shape 622"/>
            <p:cNvSpPr/>
            <p:nvPr/>
          </p:nvSpPr>
          <p:spPr>
            <a:xfrm rot="10800000"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83" name="Content Placeholder 20"/>
          <p:cNvSpPr>
            <a:spLocks noGrp="1"/>
          </p:cNvSpPr>
          <p:nvPr>
            <p:ph sz="quarter" idx="16"/>
          </p:nvPr>
        </p:nvSpPr>
        <p:spPr>
          <a:xfrm>
            <a:off x="2070456" y="3036390"/>
            <a:ext cx="140382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84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2070457" y="3341237"/>
            <a:ext cx="1443023" cy="7239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85" name="Content Placeholder 20"/>
          <p:cNvSpPr>
            <a:spLocks noGrp="1"/>
          </p:cNvSpPr>
          <p:nvPr>
            <p:ph sz="quarter" idx="27"/>
          </p:nvPr>
        </p:nvSpPr>
        <p:spPr>
          <a:xfrm>
            <a:off x="5745772" y="3036390"/>
            <a:ext cx="140382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86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5745771" y="3341237"/>
            <a:ext cx="1443023" cy="7239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87" name="Content Placeholder 20"/>
          <p:cNvSpPr>
            <a:spLocks noGrp="1"/>
          </p:cNvSpPr>
          <p:nvPr>
            <p:ph sz="quarter" idx="29"/>
          </p:nvPr>
        </p:nvSpPr>
        <p:spPr>
          <a:xfrm>
            <a:off x="7582305" y="4991053"/>
            <a:ext cx="140382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88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7582306" y="5295900"/>
            <a:ext cx="1443023" cy="7239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89" name="Content Placeholder 20"/>
          <p:cNvSpPr>
            <a:spLocks noGrp="1"/>
          </p:cNvSpPr>
          <p:nvPr>
            <p:ph sz="quarter" idx="31"/>
          </p:nvPr>
        </p:nvSpPr>
        <p:spPr>
          <a:xfrm>
            <a:off x="231761" y="4991053"/>
            <a:ext cx="140382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90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231762" y="5295900"/>
            <a:ext cx="1443023" cy="7239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91" name="Content Placeholder 20"/>
          <p:cNvSpPr>
            <a:spLocks noGrp="1"/>
          </p:cNvSpPr>
          <p:nvPr>
            <p:ph sz="quarter" idx="33"/>
          </p:nvPr>
        </p:nvSpPr>
        <p:spPr>
          <a:xfrm>
            <a:off x="3907077" y="4991053"/>
            <a:ext cx="140382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92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3907077" y="5295900"/>
            <a:ext cx="1443023" cy="7239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46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16" grpId="0"/>
      <p:bldP spid="21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41" grpId="0" animBg="1"/>
      <p:bldP spid="43" grpId="0" animBg="1"/>
      <p:bldP spid="45" grpId="0" animBg="1"/>
      <p:bldP spid="47" grpId="0" animBg="1"/>
      <p:bldP spid="8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985"/>
          <p:cNvSpPr/>
          <p:nvPr/>
        </p:nvSpPr>
        <p:spPr>
          <a:xfrm>
            <a:off x="6372478" y="3057452"/>
            <a:ext cx="422040" cy="420624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1" name="Shape 988"/>
          <p:cNvSpPr/>
          <p:nvPr/>
        </p:nvSpPr>
        <p:spPr>
          <a:xfrm>
            <a:off x="3181567" y="3057452"/>
            <a:ext cx="422040" cy="42062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pic>
        <p:nvPicPr>
          <p:cNvPr id="34" name="phone-black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455300" y="2228824"/>
            <a:ext cx="1408553" cy="2746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hone-white.png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651407" y="2228824"/>
            <a:ext cx="1408553" cy="274652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3176599" y="3679949"/>
            <a:ext cx="91676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176599" y="4054883"/>
            <a:ext cx="1108387" cy="112671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616509" y="2638412"/>
            <a:ext cx="1086133" cy="192734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4812616" y="2638412"/>
            <a:ext cx="1086133" cy="192734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9" name="Content Placeholder 20"/>
          <p:cNvSpPr>
            <a:spLocks noGrp="1"/>
          </p:cNvSpPr>
          <p:nvPr>
            <p:ph sz="quarter" idx="25"/>
          </p:nvPr>
        </p:nvSpPr>
        <p:spPr>
          <a:xfrm>
            <a:off x="6427372" y="3679949"/>
            <a:ext cx="91676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6427373" y="4054883"/>
            <a:ext cx="1108387" cy="112671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7" hasCustomPrompt="1"/>
          </p:nvPr>
        </p:nvSpPr>
        <p:spPr>
          <a:xfrm>
            <a:off x="3219834" y="3108811"/>
            <a:ext cx="345506" cy="3474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quarter" idx="28" hasCustomPrompt="1"/>
          </p:nvPr>
        </p:nvSpPr>
        <p:spPr>
          <a:xfrm>
            <a:off x="6410745" y="3108811"/>
            <a:ext cx="345506" cy="3474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0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42" grpId="0"/>
      <p:bldP spid="6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35"/>
          <p:cNvSpPr/>
          <p:nvPr userDrawn="1"/>
        </p:nvSpPr>
        <p:spPr>
          <a:xfrm>
            <a:off x="2694229" y="2035800"/>
            <a:ext cx="1186952" cy="231788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38200" y="1809426"/>
            <a:ext cx="2771354" cy="2770632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2181" y="5105400"/>
            <a:ext cx="3053019" cy="137160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4348582" y="1938882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348582" y="2361272"/>
            <a:ext cx="3949462" cy="83347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 smtClean="0"/>
              <a:t>conseSed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totamconseSed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doloremquudantium</a:t>
            </a:r>
            <a:r>
              <a:rPr lang="en-US" dirty="0" smtClean="0"/>
              <a:t>, </a:t>
            </a:r>
            <a:r>
              <a:rPr lang="en-US" dirty="0" err="1" smtClean="0"/>
              <a:t>totamconseSed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endParaRPr lang="en-US" dirty="0" smtClean="0"/>
          </a:p>
        </p:txBody>
      </p:sp>
      <p:sp>
        <p:nvSpPr>
          <p:cNvPr id="38" name="Content Placeholder 20"/>
          <p:cNvSpPr>
            <a:spLocks noGrp="1"/>
          </p:cNvSpPr>
          <p:nvPr>
            <p:ph sz="quarter" idx="23" hasCustomPrompt="1"/>
          </p:nvPr>
        </p:nvSpPr>
        <p:spPr>
          <a:xfrm>
            <a:off x="4348582" y="3448066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348582" y="3817773"/>
            <a:ext cx="928848" cy="260441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4348582" y="4164790"/>
            <a:ext cx="928848" cy="260441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4348582" y="4507411"/>
            <a:ext cx="928848" cy="260441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4348582" y="4844959"/>
            <a:ext cx="928848" cy="260441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4335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18"/>
          <p:cNvGrpSpPr/>
          <p:nvPr userDrawn="1"/>
        </p:nvGrpSpPr>
        <p:grpSpPr>
          <a:xfrm>
            <a:off x="909853" y="4202297"/>
            <a:ext cx="3247720" cy="804672"/>
            <a:chOff x="0" y="-234264"/>
            <a:chExt cx="8660584" cy="2125469"/>
          </a:xfrm>
        </p:grpSpPr>
        <p:sp>
          <p:nvSpPr>
            <p:cNvPr id="14" name="Shape 216"/>
            <p:cNvSpPr/>
            <p:nvPr/>
          </p:nvSpPr>
          <p:spPr>
            <a:xfrm>
              <a:off x="0" y="-234264"/>
              <a:ext cx="8660584" cy="212546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15" name="Shape 217"/>
            <p:cNvSpPr/>
            <p:nvPr userDrawn="1"/>
          </p:nvSpPr>
          <p:spPr>
            <a:xfrm>
              <a:off x="7011260" y="554676"/>
              <a:ext cx="646404" cy="610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16923" extrusionOk="0">
                  <a:moveTo>
                    <a:pt x="20819" y="3166"/>
                  </a:moveTo>
                  <a:cubicBezTo>
                    <a:pt x="7236" y="7712"/>
                    <a:pt x="12737" y="-4524"/>
                    <a:pt x="2202" y="1917"/>
                  </a:cubicBezTo>
                  <a:lnTo>
                    <a:pt x="0" y="2579"/>
                  </a:lnTo>
                  <a:lnTo>
                    <a:pt x="4363" y="16923"/>
                  </a:lnTo>
                  <a:lnTo>
                    <a:pt x="6767" y="16923"/>
                  </a:lnTo>
                  <a:lnTo>
                    <a:pt x="4629" y="9897"/>
                  </a:lnTo>
                  <a:cubicBezTo>
                    <a:pt x="14029" y="3309"/>
                    <a:pt x="10224" y="17076"/>
                    <a:pt x="21342" y="3569"/>
                  </a:cubicBezTo>
                  <a:cubicBezTo>
                    <a:pt x="21600" y="3255"/>
                    <a:pt x="21254" y="3020"/>
                    <a:pt x="20819" y="316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264161" y="3758813"/>
            <a:ext cx="1691640" cy="1691640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grpSp>
        <p:nvGrpSpPr>
          <p:cNvPr id="8" name="Group 215"/>
          <p:cNvGrpSpPr/>
          <p:nvPr userDrawn="1"/>
        </p:nvGrpSpPr>
        <p:grpSpPr>
          <a:xfrm>
            <a:off x="909853" y="2133596"/>
            <a:ext cx="3247720" cy="803528"/>
            <a:chOff x="0" y="-201278"/>
            <a:chExt cx="8660585" cy="2122448"/>
          </a:xfrm>
        </p:grpSpPr>
        <p:sp>
          <p:nvSpPr>
            <p:cNvPr id="11" name="Shape 213"/>
            <p:cNvSpPr/>
            <p:nvPr/>
          </p:nvSpPr>
          <p:spPr>
            <a:xfrm>
              <a:off x="0" y="-201278"/>
              <a:ext cx="8660585" cy="2122448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12" name="Shape 214"/>
            <p:cNvSpPr/>
            <p:nvPr/>
          </p:nvSpPr>
          <p:spPr>
            <a:xfrm>
              <a:off x="7011260" y="556720"/>
              <a:ext cx="646405" cy="618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2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264428" y="1689540"/>
            <a:ext cx="1691640" cy="1691640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4566916" y="2057400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566916" y="2438400"/>
            <a:ext cx="3949462" cy="103683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 smtClean="0"/>
              <a:t>conseSed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totamconseSed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doloremquudantium</a:t>
            </a:r>
            <a:r>
              <a:rPr lang="en-US" dirty="0" smtClean="0"/>
              <a:t>, </a:t>
            </a:r>
            <a:r>
              <a:rPr lang="en-US" dirty="0" err="1" smtClean="0"/>
              <a:t>totamconseSed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endParaRPr lang="en-US" dirty="0" smtClean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22" hasCustomPrompt="1"/>
          </p:nvPr>
        </p:nvSpPr>
        <p:spPr>
          <a:xfrm>
            <a:off x="4572000" y="4144762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0" y="4525762"/>
            <a:ext cx="3949462" cy="103683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 smtClean="0"/>
              <a:t>conseSed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totamconseSed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doloremquudantium</a:t>
            </a:r>
            <a:r>
              <a:rPr lang="en-US" dirty="0" smtClean="0"/>
              <a:t>, </a:t>
            </a:r>
            <a:r>
              <a:rPr lang="en-US" dirty="0" err="1" smtClean="0"/>
              <a:t>totamconseSed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0555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264"/>
          <p:cNvSpPr/>
          <p:nvPr userDrawn="1"/>
        </p:nvSpPr>
        <p:spPr>
          <a:xfrm>
            <a:off x="1673390" y="3810000"/>
            <a:ext cx="409261" cy="97444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2" name="Shape 259"/>
          <p:cNvSpPr/>
          <p:nvPr userDrawn="1"/>
        </p:nvSpPr>
        <p:spPr>
          <a:xfrm>
            <a:off x="3810000" y="1752600"/>
            <a:ext cx="409262" cy="974443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7" name="Shape 269"/>
          <p:cNvSpPr/>
          <p:nvPr userDrawn="1"/>
        </p:nvSpPr>
        <p:spPr>
          <a:xfrm>
            <a:off x="3810000" y="3810000"/>
            <a:ext cx="409262" cy="97444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639458" y="3609634"/>
            <a:ext cx="1375173" cy="1375173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2639458" y="1552234"/>
            <a:ext cx="1375173" cy="1375173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7" name="Shape 254"/>
          <p:cNvSpPr/>
          <p:nvPr userDrawn="1"/>
        </p:nvSpPr>
        <p:spPr>
          <a:xfrm>
            <a:off x="1704660" y="1752600"/>
            <a:ext cx="409261" cy="97444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23167" y="3609634"/>
            <a:ext cx="1375173" cy="1375173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534117" y="1552234"/>
            <a:ext cx="1375173" cy="1375173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582620" y="2978206"/>
            <a:ext cx="1295400" cy="2540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24" name="Content Placeholder 20"/>
          <p:cNvSpPr>
            <a:spLocks noGrp="1"/>
          </p:cNvSpPr>
          <p:nvPr>
            <p:ph sz="quarter" idx="22" hasCustomPrompt="1"/>
          </p:nvPr>
        </p:nvSpPr>
        <p:spPr>
          <a:xfrm>
            <a:off x="513018" y="5014409"/>
            <a:ext cx="1426752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44" name="Content Placeholder 20"/>
          <p:cNvSpPr>
            <a:spLocks noGrp="1"/>
          </p:cNvSpPr>
          <p:nvPr>
            <p:ph sz="quarter" idx="28" hasCustomPrompt="1"/>
          </p:nvPr>
        </p:nvSpPr>
        <p:spPr>
          <a:xfrm>
            <a:off x="2587879" y="2971800"/>
            <a:ext cx="1426752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46" name="Content Placeholder 20"/>
          <p:cNvSpPr>
            <a:spLocks noGrp="1"/>
          </p:cNvSpPr>
          <p:nvPr>
            <p:ph sz="quarter" idx="30" hasCustomPrompt="1"/>
          </p:nvPr>
        </p:nvSpPr>
        <p:spPr>
          <a:xfrm>
            <a:off x="2587879" y="5029200"/>
            <a:ext cx="1426752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510150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293"/>
          <p:cNvSpPr/>
          <p:nvPr userDrawn="1"/>
        </p:nvSpPr>
        <p:spPr>
          <a:xfrm>
            <a:off x="1642094" y="4179564"/>
            <a:ext cx="239798" cy="58405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8" name="Shape 288"/>
          <p:cNvSpPr/>
          <p:nvPr userDrawn="1"/>
        </p:nvSpPr>
        <p:spPr>
          <a:xfrm>
            <a:off x="6967748" y="2370402"/>
            <a:ext cx="239798" cy="58405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9" name="Shape 303"/>
          <p:cNvSpPr/>
          <p:nvPr userDrawn="1"/>
        </p:nvSpPr>
        <p:spPr>
          <a:xfrm>
            <a:off x="6967748" y="4179564"/>
            <a:ext cx="239798" cy="5840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77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6182155" y="2209800"/>
            <a:ext cx="905492" cy="905256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6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6180812" y="4018962"/>
            <a:ext cx="905492" cy="905256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1" name="Shape 283"/>
          <p:cNvSpPr/>
          <p:nvPr userDrawn="1"/>
        </p:nvSpPr>
        <p:spPr>
          <a:xfrm>
            <a:off x="4318001" y="2370402"/>
            <a:ext cx="239798" cy="58405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4" name="Shape 298"/>
          <p:cNvSpPr/>
          <p:nvPr userDrawn="1"/>
        </p:nvSpPr>
        <p:spPr>
          <a:xfrm>
            <a:off x="4318001" y="4179564"/>
            <a:ext cx="239798" cy="58405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70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3511423" y="4018962"/>
            <a:ext cx="905492" cy="905256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3514108" y="2209800"/>
            <a:ext cx="905492" cy="905256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0" name="Shape 275"/>
          <p:cNvSpPr/>
          <p:nvPr userDrawn="1"/>
        </p:nvSpPr>
        <p:spPr>
          <a:xfrm>
            <a:off x="1642094" y="2370402"/>
            <a:ext cx="239798" cy="58405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838200" y="4018962"/>
            <a:ext cx="905492" cy="905256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841401" y="2209800"/>
            <a:ext cx="905492" cy="905256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2054528" y="2561354"/>
            <a:ext cx="120046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2054529" y="2819852"/>
            <a:ext cx="1452331" cy="37762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22" hasCustomPrompt="1"/>
          </p:nvPr>
        </p:nvSpPr>
        <p:spPr>
          <a:xfrm>
            <a:off x="2054528" y="4390154"/>
            <a:ext cx="120046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4529" y="4648652"/>
            <a:ext cx="1452331" cy="37762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72" name="Content Placeholder 20"/>
          <p:cNvSpPr>
            <a:spLocks noGrp="1"/>
          </p:cNvSpPr>
          <p:nvPr>
            <p:ph sz="quarter" idx="34" hasCustomPrompt="1"/>
          </p:nvPr>
        </p:nvSpPr>
        <p:spPr>
          <a:xfrm>
            <a:off x="4725066" y="2560902"/>
            <a:ext cx="120046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73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4725067" y="2819400"/>
            <a:ext cx="1452331" cy="37762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74" name="Content Placeholder 20"/>
          <p:cNvSpPr>
            <a:spLocks noGrp="1"/>
          </p:cNvSpPr>
          <p:nvPr>
            <p:ph sz="quarter" idx="36" hasCustomPrompt="1"/>
          </p:nvPr>
        </p:nvSpPr>
        <p:spPr>
          <a:xfrm>
            <a:off x="4725066" y="4389702"/>
            <a:ext cx="120046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75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4725067" y="4648200"/>
            <a:ext cx="1452331" cy="37762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78" name="Content Placeholder 20"/>
          <p:cNvSpPr>
            <a:spLocks noGrp="1"/>
          </p:cNvSpPr>
          <p:nvPr>
            <p:ph sz="quarter" idx="40" hasCustomPrompt="1"/>
          </p:nvPr>
        </p:nvSpPr>
        <p:spPr>
          <a:xfrm>
            <a:off x="7386868" y="2562415"/>
            <a:ext cx="120046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79" name="Text Placeholder 17"/>
          <p:cNvSpPr>
            <a:spLocks noGrp="1"/>
          </p:cNvSpPr>
          <p:nvPr>
            <p:ph type="body" sz="quarter" idx="41"/>
          </p:nvPr>
        </p:nvSpPr>
        <p:spPr>
          <a:xfrm>
            <a:off x="7386869" y="2820913"/>
            <a:ext cx="1452331" cy="37762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80" name="Content Placeholder 20"/>
          <p:cNvSpPr>
            <a:spLocks noGrp="1"/>
          </p:cNvSpPr>
          <p:nvPr>
            <p:ph sz="quarter" idx="42" hasCustomPrompt="1"/>
          </p:nvPr>
        </p:nvSpPr>
        <p:spPr>
          <a:xfrm>
            <a:off x="7386868" y="4391215"/>
            <a:ext cx="120046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81" name="Text Placeholder 17"/>
          <p:cNvSpPr>
            <a:spLocks noGrp="1"/>
          </p:cNvSpPr>
          <p:nvPr>
            <p:ph type="body" sz="quarter" idx="43"/>
          </p:nvPr>
        </p:nvSpPr>
        <p:spPr>
          <a:xfrm>
            <a:off x="7386869" y="4649713"/>
            <a:ext cx="1452331" cy="37762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397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8" grpId="0" animBg="1"/>
      <p:bldP spid="59" grpId="0" animBg="1"/>
      <p:bldP spid="77" grpId="0"/>
      <p:bldP spid="76" grpId="0"/>
      <p:bldP spid="31" grpId="0" animBg="1"/>
      <p:bldP spid="54" grpId="0" animBg="1"/>
      <p:bldP spid="70" grpId="0"/>
      <p:bldP spid="71" grpId="0"/>
      <p:bldP spid="20" grpId="0" animBg="1"/>
      <p:bldP spid="27" grpId="0"/>
      <p:bldP spid="26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4874234" y="2125416"/>
            <a:ext cx="562502" cy="56692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7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4872368" y="4000783"/>
            <a:ext cx="562502" cy="56692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082072" y="2125416"/>
            <a:ext cx="562502" cy="56692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080207" y="4000783"/>
            <a:ext cx="562502" cy="56692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1946782" y="4763470"/>
            <a:ext cx="120046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 smtClean="0"/>
              <a:t>Mr.</a:t>
            </a:r>
            <a:r>
              <a:rPr lang="en-GB" dirty="0" smtClean="0"/>
              <a:t> </a:t>
            </a:r>
            <a:r>
              <a:rPr lang="en-GB" dirty="0" err="1" smtClean="0"/>
              <a:t>Agem</a:t>
            </a:r>
            <a:endParaRPr lang="en-GB" dirty="0" smtClean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1958338" y="3962400"/>
            <a:ext cx="2338257" cy="6858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“ Body text here or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jih</a:t>
            </a:r>
            <a:r>
              <a:rPr lang="en-US" dirty="0" smtClean="0"/>
              <a:t> </a:t>
            </a:r>
            <a:r>
              <a:rPr lang="en-US" dirty="0" err="1" smtClean="0"/>
              <a:t>lon</a:t>
            </a:r>
            <a:r>
              <a:rPr lang="en-US" dirty="0" smtClean="0"/>
              <a:t> </a:t>
            </a:r>
            <a:r>
              <a:rPr lang="en-US" dirty="0" err="1" smtClean="0"/>
              <a:t>puas</a:t>
            </a:r>
            <a:r>
              <a:rPr lang="en-US" dirty="0" smtClean="0"/>
              <a:t> kali </a:t>
            </a:r>
            <a:r>
              <a:rPr lang="en-US" dirty="0" err="1" smtClean="0"/>
              <a:t>nyoe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tamah</a:t>
            </a:r>
            <a:r>
              <a:rPr lang="en-US" dirty="0" smtClean="0"/>
              <a:t> </a:t>
            </a:r>
            <a:r>
              <a:rPr lang="en-US" dirty="0" err="1" smtClean="0"/>
              <a:t>memet</a:t>
            </a:r>
            <a:r>
              <a:rPr lang="en-US" dirty="0" smtClean="0"/>
              <a:t> </a:t>
            </a:r>
            <a:r>
              <a:rPr lang="en-US" dirty="0" err="1" smtClean="0"/>
              <a:t>acut</a:t>
            </a:r>
            <a:r>
              <a:rPr lang="en-US" dirty="0" smtClean="0"/>
              <a:t>”</a:t>
            </a: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1946781" y="5031140"/>
            <a:ext cx="1188062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Sales Promotion</a:t>
            </a:r>
          </a:p>
        </p:txBody>
      </p:sp>
      <p:sp>
        <p:nvSpPr>
          <p:cNvPr id="61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1958339" y="2895600"/>
            <a:ext cx="120046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 smtClean="0"/>
              <a:t>Mr.</a:t>
            </a:r>
            <a:r>
              <a:rPr lang="en-GB" dirty="0" smtClean="0"/>
              <a:t> </a:t>
            </a:r>
            <a:r>
              <a:rPr lang="en-GB" dirty="0" err="1" smtClean="0"/>
              <a:t>Agem</a:t>
            </a:r>
            <a:endParaRPr lang="en-GB" dirty="0" smtClean="0"/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1958338" y="2094530"/>
            <a:ext cx="2338257" cy="6858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“ Body text here or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jih</a:t>
            </a:r>
            <a:r>
              <a:rPr lang="en-US" dirty="0" smtClean="0"/>
              <a:t> </a:t>
            </a:r>
            <a:r>
              <a:rPr lang="en-US" dirty="0" err="1" smtClean="0"/>
              <a:t>lon</a:t>
            </a:r>
            <a:r>
              <a:rPr lang="en-US" dirty="0" smtClean="0"/>
              <a:t> </a:t>
            </a:r>
            <a:r>
              <a:rPr lang="en-US" dirty="0" err="1" smtClean="0"/>
              <a:t>puas</a:t>
            </a:r>
            <a:r>
              <a:rPr lang="en-US" dirty="0" smtClean="0"/>
              <a:t> kali </a:t>
            </a:r>
            <a:r>
              <a:rPr lang="en-US" dirty="0" err="1" smtClean="0"/>
              <a:t>nyoe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tamah</a:t>
            </a:r>
            <a:r>
              <a:rPr lang="en-US" dirty="0" smtClean="0"/>
              <a:t> </a:t>
            </a:r>
            <a:r>
              <a:rPr lang="en-US" dirty="0" err="1" smtClean="0"/>
              <a:t>memet</a:t>
            </a:r>
            <a:r>
              <a:rPr lang="en-US" dirty="0" smtClean="0"/>
              <a:t> </a:t>
            </a:r>
            <a:r>
              <a:rPr lang="en-US" dirty="0" err="1" smtClean="0"/>
              <a:t>acut</a:t>
            </a:r>
            <a:r>
              <a:rPr lang="en-US" dirty="0" smtClean="0"/>
              <a:t>”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1958338" y="3163270"/>
            <a:ext cx="1188062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Sales Promotion</a:t>
            </a:r>
          </a:p>
        </p:txBody>
      </p:sp>
      <p:sp>
        <p:nvSpPr>
          <p:cNvPr id="65" name="Content Placeholder 20"/>
          <p:cNvSpPr>
            <a:spLocks noGrp="1"/>
          </p:cNvSpPr>
          <p:nvPr>
            <p:ph sz="quarter" idx="30" hasCustomPrompt="1"/>
          </p:nvPr>
        </p:nvSpPr>
        <p:spPr>
          <a:xfrm>
            <a:off x="5727387" y="4763470"/>
            <a:ext cx="120046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 smtClean="0"/>
              <a:t>Mr.</a:t>
            </a:r>
            <a:r>
              <a:rPr lang="en-GB" dirty="0" smtClean="0"/>
              <a:t> </a:t>
            </a:r>
            <a:r>
              <a:rPr lang="en-GB" dirty="0" err="1" smtClean="0"/>
              <a:t>Agem</a:t>
            </a:r>
            <a:endParaRPr lang="en-GB" dirty="0" smtClean="0"/>
          </a:p>
        </p:txBody>
      </p:sp>
      <p:sp>
        <p:nvSpPr>
          <p:cNvPr id="66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5738943" y="3962400"/>
            <a:ext cx="2338257" cy="6858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“ Body text here or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jih</a:t>
            </a:r>
            <a:r>
              <a:rPr lang="en-US" dirty="0" smtClean="0"/>
              <a:t> </a:t>
            </a:r>
            <a:r>
              <a:rPr lang="en-US" dirty="0" err="1" smtClean="0"/>
              <a:t>lon</a:t>
            </a:r>
            <a:r>
              <a:rPr lang="en-US" dirty="0" smtClean="0"/>
              <a:t> </a:t>
            </a:r>
            <a:r>
              <a:rPr lang="en-US" dirty="0" err="1" smtClean="0"/>
              <a:t>puas</a:t>
            </a:r>
            <a:r>
              <a:rPr lang="en-US" dirty="0" smtClean="0"/>
              <a:t> kali </a:t>
            </a:r>
            <a:r>
              <a:rPr lang="en-US" dirty="0" err="1" smtClean="0"/>
              <a:t>nyoe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tamah</a:t>
            </a:r>
            <a:r>
              <a:rPr lang="en-US" dirty="0" smtClean="0"/>
              <a:t> </a:t>
            </a:r>
            <a:r>
              <a:rPr lang="en-US" dirty="0" err="1" smtClean="0"/>
              <a:t>memet</a:t>
            </a:r>
            <a:r>
              <a:rPr lang="en-US" dirty="0" smtClean="0"/>
              <a:t> </a:t>
            </a:r>
            <a:r>
              <a:rPr lang="en-US" dirty="0" err="1" smtClean="0"/>
              <a:t>acut</a:t>
            </a:r>
            <a:r>
              <a:rPr lang="en-US" dirty="0" smtClean="0"/>
              <a:t>”</a:t>
            </a: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5727386" y="5031140"/>
            <a:ext cx="1188062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Sales Promotion</a:t>
            </a:r>
          </a:p>
        </p:txBody>
      </p:sp>
      <p:sp>
        <p:nvSpPr>
          <p:cNvPr id="68" name="Content Placeholder 20"/>
          <p:cNvSpPr>
            <a:spLocks noGrp="1"/>
          </p:cNvSpPr>
          <p:nvPr>
            <p:ph sz="quarter" idx="33" hasCustomPrompt="1"/>
          </p:nvPr>
        </p:nvSpPr>
        <p:spPr>
          <a:xfrm>
            <a:off x="5738944" y="2895600"/>
            <a:ext cx="1200463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 smtClean="0"/>
              <a:t>Mr.</a:t>
            </a:r>
            <a:r>
              <a:rPr lang="en-GB" dirty="0" smtClean="0"/>
              <a:t> </a:t>
            </a:r>
            <a:r>
              <a:rPr lang="en-GB" dirty="0" err="1" smtClean="0"/>
              <a:t>Agem</a:t>
            </a:r>
            <a:endParaRPr lang="en-GB" dirty="0" smtClean="0"/>
          </a:p>
        </p:txBody>
      </p:sp>
      <p:sp>
        <p:nvSpPr>
          <p:cNvPr id="69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5738943" y="2094530"/>
            <a:ext cx="2288593" cy="6858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“ Body text here or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jih</a:t>
            </a:r>
            <a:r>
              <a:rPr lang="en-US" dirty="0" smtClean="0"/>
              <a:t> </a:t>
            </a:r>
            <a:r>
              <a:rPr lang="en-US" dirty="0" err="1" smtClean="0"/>
              <a:t>lon</a:t>
            </a:r>
            <a:r>
              <a:rPr lang="en-US" dirty="0" smtClean="0"/>
              <a:t> </a:t>
            </a:r>
            <a:r>
              <a:rPr lang="en-US" dirty="0" err="1" smtClean="0"/>
              <a:t>puas</a:t>
            </a:r>
            <a:r>
              <a:rPr lang="en-US" dirty="0" smtClean="0"/>
              <a:t> kali </a:t>
            </a:r>
            <a:r>
              <a:rPr lang="en-US" dirty="0" err="1" smtClean="0"/>
              <a:t>nyoe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tamah</a:t>
            </a:r>
            <a:r>
              <a:rPr lang="en-US" dirty="0" smtClean="0"/>
              <a:t> </a:t>
            </a:r>
            <a:r>
              <a:rPr lang="en-US" dirty="0" err="1" smtClean="0"/>
              <a:t>bacut</a:t>
            </a:r>
            <a:r>
              <a:rPr lang="en-US" dirty="0" smtClean="0"/>
              <a:t>”</a:t>
            </a:r>
          </a:p>
        </p:txBody>
      </p:sp>
      <p:sp>
        <p:nvSpPr>
          <p:cNvPr id="82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5738943" y="3163270"/>
            <a:ext cx="1188062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Sales Promotion</a:t>
            </a:r>
          </a:p>
        </p:txBody>
      </p:sp>
    </p:spTree>
    <p:extLst>
      <p:ext uri="{BB962C8B-B14F-4D97-AF65-F5344CB8AC3E}">
        <p14:creationId xmlns:p14="http://schemas.microsoft.com/office/powerpoint/2010/main" val="105398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503"/>
          <p:cNvSpPr/>
          <p:nvPr/>
        </p:nvSpPr>
        <p:spPr>
          <a:xfrm>
            <a:off x="3253228" y="3429000"/>
            <a:ext cx="754755" cy="618195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64" name="Shape 506"/>
          <p:cNvSpPr/>
          <p:nvPr/>
        </p:nvSpPr>
        <p:spPr>
          <a:xfrm>
            <a:off x="5126509" y="3429000"/>
            <a:ext cx="754756" cy="618195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67" name="Shape 509"/>
          <p:cNvSpPr/>
          <p:nvPr/>
        </p:nvSpPr>
        <p:spPr>
          <a:xfrm>
            <a:off x="6999794" y="3429000"/>
            <a:ext cx="754755" cy="618195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9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924045" y="2164080"/>
            <a:ext cx="1413116" cy="1417320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94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797329" y="2158334"/>
            <a:ext cx="1413116" cy="1417320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95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6670613" y="2161207"/>
            <a:ext cx="1413116" cy="1417320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57" name="Shape 500"/>
          <p:cNvSpPr/>
          <p:nvPr/>
        </p:nvSpPr>
        <p:spPr>
          <a:xfrm>
            <a:off x="1379943" y="3429000"/>
            <a:ext cx="754755" cy="61819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050762" y="2161207"/>
            <a:ext cx="1413116" cy="1417320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write your relevant text here</a:t>
            </a:r>
          </a:p>
        </p:txBody>
      </p:sp>
      <p:sp>
        <p:nvSpPr>
          <p:cNvPr id="24" name="Content Placeholder 20"/>
          <p:cNvSpPr>
            <a:spLocks noGrp="1"/>
          </p:cNvSpPr>
          <p:nvPr>
            <p:ph sz="quarter" idx="22" hasCustomPrompt="1"/>
          </p:nvPr>
        </p:nvSpPr>
        <p:spPr>
          <a:xfrm>
            <a:off x="1280595" y="4267200"/>
            <a:ext cx="953450" cy="2286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Projection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1059004" y="4630686"/>
            <a:ext cx="1396632" cy="66486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Body text here or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endParaRPr lang="en-US" dirty="0" smtClean="0"/>
          </a:p>
        </p:txBody>
      </p:sp>
      <p:sp>
        <p:nvSpPr>
          <p:cNvPr id="96" name="Content Placeholder 20"/>
          <p:cNvSpPr>
            <a:spLocks noGrp="1"/>
          </p:cNvSpPr>
          <p:nvPr>
            <p:ph sz="quarter" idx="29" hasCustomPrompt="1"/>
          </p:nvPr>
        </p:nvSpPr>
        <p:spPr>
          <a:xfrm>
            <a:off x="3153880" y="4267200"/>
            <a:ext cx="953450" cy="2286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Projection</a:t>
            </a:r>
          </a:p>
        </p:txBody>
      </p:sp>
      <p:sp>
        <p:nvSpPr>
          <p:cNvPr id="97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2932289" y="4630686"/>
            <a:ext cx="1396632" cy="66486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Body text here or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endParaRPr lang="en-US" dirty="0" smtClean="0"/>
          </a:p>
        </p:txBody>
      </p:sp>
      <p:sp>
        <p:nvSpPr>
          <p:cNvPr id="98" name="Content Placeholder 20"/>
          <p:cNvSpPr>
            <a:spLocks noGrp="1"/>
          </p:cNvSpPr>
          <p:nvPr>
            <p:ph sz="quarter" idx="31" hasCustomPrompt="1"/>
          </p:nvPr>
        </p:nvSpPr>
        <p:spPr>
          <a:xfrm>
            <a:off x="5027162" y="4267200"/>
            <a:ext cx="953450" cy="2286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Projection</a:t>
            </a:r>
          </a:p>
        </p:txBody>
      </p:sp>
      <p:sp>
        <p:nvSpPr>
          <p:cNvPr id="99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805571" y="4630686"/>
            <a:ext cx="1396632" cy="66486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Body text here or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endParaRPr lang="en-US" dirty="0" smtClean="0"/>
          </a:p>
        </p:txBody>
      </p:sp>
      <p:sp>
        <p:nvSpPr>
          <p:cNvPr id="100" name="Content Placeholder 20"/>
          <p:cNvSpPr>
            <a:spLocks noGrp="1"/>
          </p:cNvSpPr>
          <p:nvPr>
            <p:ph sz="quarter" idx="33" hasCustomPrompt="1"/>
          </p:nvPr>
        </p:nvSpPr>
        <p:spPr>
          <a:xfrm>
            <a:off x="6900446" y="4267200"/>
            <a:ext cx="953450" cy="2286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Projection</a:t>
            </a:r>
          </a:p>
        </p:txBody>
      </p:sp>
      <p:sp>
        <p:nvSpPr>
          <p:cNvPr id="101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6678855" y="4630686"/>
            <a:ext cx="1396632" cy="66486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Body text here or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189517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330718" y="4420862"/>
            <a:ext cx="923544" cy="92354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634546" y="2916504"/>
            <a:ext cx="923544" cy="92354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1771" y="1426352"/>
            <a:ext cx="923544" cy="92354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2113909" y="2015131"/>
            <a:ext cx="2709616" cy="61313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2113910" y="1752600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3828856" y="3595158"/>
            <a:ext cx="2709616" cy="61313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40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3828857" y="3332627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5523715" y="5025666"/>
            <a:ext cx="2709616" cy="61313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42" name="Content Placeholder 20"/>
          <p:cNvSpPr>
            <a:spLocks noGrp="1"/>
          </p:cNvSpPr>
          <p:nvPr>
            <p:ph sz="quarter" idx="28" hasCustomPrompt="1"/>
          </p:nvPr>
        </p:nvSpPr>
        <p:spPr>
          <a:xfrm>
            <a:off x="5523716" y="4763135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42614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4321" y="4415075"/>
            <a:ext cx="923544" cy="92354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327934" y="1426940"/>
            <a:ext cx="923544" cy="92354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634546" y="2916504"/>
            <a:ext cx="923544" cy="92354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5520937" y="2015131"/>
            <a:ext cx="2709616" cy="61313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5520938" y="1752600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3805990" y="3595158"/>
            <a:ext cx="2709616" cy="61313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40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3805991" y="3332627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2091043" y="5025666"/>
            <a:ext cx="2709616" cy="61313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42" name="Content Placeholder 20"/>
          <p:cNvSpPr>
            <a:spLocks noGrp="1"/>
          </p:cNvSpPr>
          <p:nvPr>
            <p:ph sz="quarter" idx="28" hasCustomPrompt="1"/>
          </p:nvPr>
        </p:nvSpPr>
        <p:spPr>
          <a:xfrm>
            <a:off x="2091044" y="4763135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542773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0" y="0"/>
            <a:ext cx="9144000" cy="434340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>
                <a:latin typeface="Sinkin Sans 300 Light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5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3200400" y="5715000"/>
            <a:ext cx="2285998" cy="2921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300" b="0">
                <a:solidFill>
                  <a:schemeClr val="accent6"/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Social Marketing</a:t>
            </a:r>
          </a:p>
        </p:txBody>
      </p:sp>
    </p:spTree>
    <p:extLst>
      <p:ext uri="{BB962C8B-B14F-4D97-AF65-F5344CB8AC3E}">
        <p14:creationId xmlns:p14="http://schemas.microsoft.com/office/powerpoint/2010/main" val="4171402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39C96F-731B-47F7-9C0F-B871D2A711E2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CD45-D952-472A-9DBD-FABA12C74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71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097"/>
          <p:cNvSpPr/>
          <p:nvPr/>
        </p:nvSpPr>
        <p:spPr>
          <a:xfrm>
            <a:off x="7047634" y="3024254"/>
            <a:ext cx="422041" cy="420624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1" name="Shape 1100"/>
          <p:cNvSpPr/>
          <p:nvPr/>
        </p:nvSpPr>
        <p:spPr>
          <a:xfrm>
            <a:off x="3267321" y="3024254"/>
            <a:ext cx="422041" cy="42062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pic>
        <p:nvPicPr>
          <p:cNvPr id="27" name="tablet-black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4687501" y="2154727"/>
            <a:ext cx="1947758" cy="2820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tablet-white.png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952545" y="2148110"/>
            <a:ext cx="1949008" cy="282243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3257207" y="3679949"/>
            <a:ext cx="91676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257208" y="4054883"/>
            <a:ext cx="1108387" cy="112671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126739" y="2460749"/>
            <a:ext cx="1600617" cy="222866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9" name="Content Placeholder 20"/>
          <p:cNvSpPr>
            <a:spLocks noGrp="1"/>
          </p:cNvSpPr>
          <p:nvPr>
            <p:ph sz="quarter" idx="25"/>
          </p:nvPr>
        </p:nvSpPr>
        <p:spPr>
          <a:xfrm>
            <a:off x="7042062" y="3679949"/>
            <a:ext cx="916766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7042063" y="4054883"/>
            <a:ext cx="1108387" cy="112671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861072" y="2460749"/>
            <a:ext cx="1600617" cy="222866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3335429" y="3092834"/>
            <a:ext cx="285824" cy="283464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  <a:latin typeface="Source Sans Pro Light"/>
              </a:defRPr>
            </a:lvl1pPr>
            <a:lvl2pPr>
              <a:defRPr sz="3000">
                <a:latin typeface="Source Sans Pro Light"/>
              </a:defRPr>
            </a:lvl2pPr>
            <a:lvl3pPr>
              <a:defRPr sz="3000">
                <a:latin typeface="Source Sans Pro Light"/>
              </a:defRPr>
            </a:lvl3pPr>
            <a:lvl4pPr>
              <a:defRPr sz="3000">
                <a:latin typeface="Source Sans Pro Light"/>
              </a:defRPr>
            </a:lvl4pPr>
            <a:lvl5pPr>
              <a:defRPr sz="3000">
                <a:latin typeface="Source Sans Pr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7115741" y="3092834"/>
            <a:ext cx="285824" cy="283464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  <a:latin typeface="Source Sans Pro Light"/>
              </a:defRPr>
            </a:lvl1pPr>
            <a:lvl2pPr>
              <a:defRPr sz="3000">
                <a:latin typeface="Source Sans Pro Light"/>
              </a:defRPr>
            </a:lvl2pPr>
            <a:lvl3pPr>
              <a:defRPr sz="3000">
                <a:latin typeface="Source Sans Pro Light"/>
              </a:defRPr>
            </a:lvl3pPr>
            <a:lvl4pPr>
              <a:defRPr sz="3000">
                <a:latin typeface="Source Sans Pro Light"/>
              </a:defRPr>
            </a:lvl4pPr>
            <a:lvl5pPr>
              <a:defRPr sz="3000">
                <a:latin typeface="Source Sans Pro Light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3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6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39C96F-731B-47F7-9C0F-B871D2A711E2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CD45-D952-472A-9DBD-FABA12C74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9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tablet-black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598121" y="2147525"/>
            <a:ext cx="1947758" cy="27213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1" name="Group 835"/>
          <p:cNvGrpSpPr/>
          <p:nvPr userDrawn="1"/>
        </p:nvGrpSpPr>
        <p:grpSpPr>
          <a:xfrm>
            <a:off x="6019800" y="2013907"/>
            <a:ext cx="341864" cy="338328"/>
            <a:chOff x="0" y="0"/>
            <a:chExt cx="911635" cy="911627"/>
          </a:xfrm>
        </p:grpSpPr>
        <p:sp>
          <p:nvSpPr>
            <p:cNvPr id="152" name="Shape 833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153" name="Shape 834"/>
            <p:cNvSpPr/>
            <p:nvPr/>
          </p:nvSpPr>
          <p:spPr>
            <a:xfrm>
              <a:off x="287863" y="322425"/>
              <a:ext cx="335910" cy="239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6" y="15428"/>
                  </a:moveTo>
                  <a:lnTo>
                    <a:pt x="8376" y="6172"/>
                  </a:lnTo>
                  <a:lnTo>
                    <a:pt x="13886" y="10798"/>
                  </a:lnTo>
                  <a:cubicBezTo>
                    <a:pt x="13886" y="10798"/>
                    <a:pt x="8376" y="15428"/>
                    <a:pt x="8376" y="15428"/>
                  </a:cubicBezTo>
                  <a:close/>
                  <a:moveTo>
                    <a:pt x="21600" y="3084"/>
                  </a:moveTo>
                  <a:lnTo>
                    <a:pt x="21600" y="1234"/>
                  </a:lnTo>
                  <a:cubicBezTo>
                    <a:pt x="21600" y="554"/>
                    <a:pt x="21205" y="0"/>
                    <a:pt x="20719" y="0"/>
                  </a:cubicBezTo>
                  <a:lnTo>
                    <a:pt x="881" y="0"/>
                  </a:lnTo>
                  <a:cubicBezTo>
                    <a:pt x="394" y="0"/>
                    <a:pt x="0" y="554"/>
                    <a:pt x="0" y="1234"/>
                  </a:cubicBezTo>
                  <a:lnTo>
                    <a:pt x="0" y="3084"/>
                  </a:lnTo>
                  <a:lnTo>
                    <a:pt x="2204" y="3084"/>
                  </a:lnTo>
                  <a:lnTo>
                    <a:pt x="2204" y="6172"/>
                  </a:lnTo>
                  <a:lnTo>
                    <a:pt x="0" y="6172"/>
                  </a:lnTo>
                  <a:lnTo>
                    <a:pt x="0" y="9256"/>
                  </a:lnTo>
                  <a:lnTo>
                    <a:pt x="2204" y="9256"/>
                  </a:lnTo>
                  <a:lnTo>
                    <a:pt x="2204" y="12344"/>
                  </a:lnTo>
                  <a:lnTo>
                    <a:pt x="0" y="12344"/>
                  </a:lnTo>
                  <a:lnTo>
                    <a:pt x="0" y="15428"/>
                  </a:lnTo>
                  <a:lnTo>
                    <a:pt x="2204" y="15428"/>
                  </a:lnTo>
                  <a:lnTo>
                    <a:pt x="2204" y="18516"/>
                  </a:lnTo>
                  <a:lnTo>
                    <a:pt x="0" y="18516"/>
                  </a:lnTo>
                  <a:lnTo>
                    <a:pt x="0" y="20366"/>
                  </a:lnTo>
                  <a:cubicBezTo>
                    <a:pt x="0" y="21046"/>
                    <a:pt x="394" y="21600"/>
                    <a:pt x="881" y="21600"/>
                  </a:cubicBezTo>
                  <a:lnTo>
                    <a:pt x="20719" y="21600"/>
                  </a:lnTo>
                  <a:cubicBezTo>
                    <a:pt x="21205" y="21600"/>
                    <a:pt x="21600" y="21046"/>
                    <a:pt x="21600" y="20366"/>
                  </a:cubicBezTo>
                  <a:lnTo>
                    <a:pt x="21600" y="18516"/>
                  </a:lnTo>
                  <a:lnTo>
                    <a:pt x="19396" y="18516"/>
                  </a:lnTo>
                  <a:lnTo>
                    <a:pt x="19396" y="15428"/>
                  </a:lnTo>
                  <a:lnTo>
                    <a:pt x="21600" y="15428"/>
                  </a:lnTo>
                  <a:lnTo>
                    <a:pt x="21600" y="12344"/>
                  </a:lnTo>
                  <a:lnTo>
                    <a:pt x="19396" y="12344"/>
                  </a:lnTo>
                  <a:lnTo>
                    <a:pt x="19396" y="9256"/>
                  </a:lnTo>
                  <a:lnTo>
                    <a:pt x="21600" y="9256"/>
                  </a:lnTo>
                  <a:lnTo>
                    <a:pt x="21600" y="6172"/>
                  </a:lnTo>
                  <a:lnTo>
                    <a:pt x="19396" y="6172"/>
                  </a:lnTo>
                  <a:lnTo>
                    <a:pt x="19396" y="3084"/>
                  </a:lnTo>
                  <a:cubicBezTo>
                    <a:pt x="19396" y="3084"/>
                    <a:pt x="21600" y="3084"/>
                    <a:pt x="21600" y="308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77" name="Group 718"/>
          <p:cNvGrpSpPr/>
          <p:nvPr userDrawn="1"/>
        </p:nvGrpSpPr>
        <p:grpSpPr>
          <a:xfrm>
            <a:off x="2782346" y="2006289"/>
            <a:ext cx="341854" cy="338328"/>
            <a:chOff x="0" y="0"/>
            <a:chExt cx="911610" cy="911627"/>
          </a:xfrm>
        </p:grpSpPr>
        <p:sp>
          <p:nvSpPr>
            <p:cNvPr id="78" name="Shape 716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79" name="Shape 717"/>
            <p:cNvSpPr/>
            <p:nvPr/>
          </p:nvSpPr>
          <p:spPr>
            <a:xfrm>
              <a:off x="334270" y="282472"/>
              <a:ext cx="243070" cy="3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6519535" y="2006502"/>
            <a:ext cx="1656829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6519535" y="2250651"/>
            <a:ext cx="1600617" cy="3325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771692" y="2427104"/>
            <a:ext cx="1600617" cy="2144896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grpSp>
        <p:nvGrpSpPr>
          <p:cNvPr id="74" name="Group 715"/>
          <p:cNvGrpSpPr/>
          <p:nvPr userDrawn="1"/>
        </p:nvGrpSpPr>
        <p:grpSpPr>
          <a:xfrm>
            <a:off x="2782308" y="4538461"/>
            <a:ext cx="341857" cy="338328"/>
            <a:chOff x="0" y="0"/>
            <a:chExt cx="911618" cy="911627"/>
          </a:xfrm>
        </p:grpSpPr>
        <p:sp>
          <p:nvSpPr>
            <p:cNvPr id="75" name="Shape 713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76" name="Shape 714"/>
            <p:cNvSpPr/>
            <p:nvPr/>
          </p:nvSpPr>
          <p:spPr>
            <a:xfrm>
              <a:off x="325844" y="282472"/>
              <a:ext cx="259931" cy="3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205" extrusionOk="0">
                  <a:moveTo>
                    <a:pt x="5865" y="2548"/>
                  </a:moveTo>
                  <a:lnTo>
                    <a:pt x="5867" y="15695"/>
                  </a:lnTo>
                  <a:cubicBezTo>
                    <a:pt x="4944" y="15546"/>
                    <a:pt x="3872" y="15602"/>
                    <a:pt x="2808" y="15909"/>
                  </a:cubicBezTo>
                  <a:cubicBezTo>
                    <a:pt x="413" y="16599"/>
                    <a:pt x="-431" y="18279"/>
                    <a:pt x="203" y="19659"/>
                  </a:cubicBezTo>
                  <a:cubicBezTo>
                    <a:pt x="839" y="21041"/>
                    <a:pt x="2710" y="21600"/>
                    <a:pt x="5104" y="20909"/>
                  </a:cubicBezTo>
                  <a:cubicBezTo>
                    <a:pt x="7137" y="20323"/>
                    <a:pt x="8468" y="19024"/>
                    <a:pt x="8434" y="17799"/>
                  </a:cubicBezTo>
                  <a:cubicBezTo>
                    <a:pt x="8434" y="17799"/>
                    <a:pt x="8434" y="10827"/>
                    <a:pt x="8434" y="6940"/>
                  </a:cubicBezTo>
                  <a:lnTo>
                    <a:pt x="18567" y="5136"/>
                  </a:lnTo>
                  <a:lnTo>
                    <a:pt x="18567" y="13479"/>
                  </a:lnTo>
                  <a:cubicBezTo>
                    <a:pt x="17645" y="13330"/>
                    <a:pt x="16572" y="13386"/>
                    <a:pt x="15509" y="13693"/>
                  </a:cubicBezTo>
                  <a:cubicBezTo>
                    <a:pt x="13115" y="14384"/>
                    <a:pt x="12270" y="16064"/>
                    <a:pt x="12905" y="17443"/>
                  </a:cubicBezTo>
                  <a:cubicBezTo>
                    <a:pt x="13539" y="18825"/>
                    <a:pt x="15411" y="19384"/>
                    <a:pt x="17806" y="18694"/>
                  </a:cubicBezTo>
                  <a:cubicBezTo>
                    <a:pt x="19839" y="18107"/>
                    <a:pt x="21169" y="16808"/>
                    <a:pt x="21136" y="15583"/>
                  </a:cubicBezTo>
                  <a:lnTo>
                    <a:pt x="21136" y="0"/>
                  </a:lnTo>
                  <a:cubicBezTo>
                    <a:pt x="21136" y="0"/>
                    <a:pt x="5865" y="2548"/>
                    <a:pt x="5865" y="254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80" name="Group 721"/>
          <p:cNvGrpSpPr/>
          <p:nvPr userDrawn="1"/>
        </p:nvGrpSpPr>
        <p:grpSpPr>
          <a:xfrm>
            <a:off x="6023189" y="3694405"/>
            <a:ext cx="341865" cy="338328"/>
            <a:chOff x="-1" y="-1"/>
            <a:chExt cx="911637" cy="911629"/>
          </a:xfrm>
        </p:grpSpPr>
        <p:sp>
          <p:nvSpPr>
            <p:cNvPr id="81" name="Shape 719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82" name="Shape 720"/>
            <p:cNvSpPr/>
            <p:nvPr/>
          </p:nvSpPr>
          <p:spPr>
            <a:xfrm>
              <a:off x="287861" y="287871"/>
              <a:ext cx="335911" cy="335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497"/>
                  </a:moveTo>
                  <a:cubicBezTo>
                    <a:pt x="8207" y="15497"/>
                    <a:pt x="6104" y="13394"/>
                    <a:pt x="6104" y="10801"/>
                  </a:cubicBezTo>
                  <a:cubicBezTo>
                    <a:pt x="6104" y="8206"/>
                    <a:pt x="8207" y="6103"/>
                    <a:pt x="10800" y="6103"/>
                  </a:cubicBezTo>
                  <a:cubicBezTo>
                    <a:pt x="13395" y="6103"/>
                    <a:pt x="15497" y="8206"/>
                    <a:pt x="15497" y="10801"/>
                  </a:cubicBezTo>
                  <a:cubicBezTo>
                    <a:pt x="15497" y="13394"/>
                    <a:pt x="13395" y="15497"/>
                    <a:pt x="10800" y="15497"/>
                  </a:cubicBezTo>
                  <a:close/>
                  <a:moveTo>
                    <a:pt x="19522" y="10801"/>
                  </a:moveTo>
                  <a:cubicBezTo>
                    <a:pt x="19522" y="9454"/>
                    <a:pt x="20352" y="8390"/>
                    <a:pt x="21600" y="7659"/>
                  </a:cubicBezTo>
                  <a:cubicBezTo>
                    <a:pt x="21376" y="6908"/>
                    <a:pt x="21077" y="6187"/>
                    <a:pt x="20711" y="5509"/>
                  </a:cubicBezTo>
                  <a:cubicBezTo>
                    <a:pt x="19310" y="5876"/>
                    <a:pt x="18177" y="5328"/>
                    <a:pt x="17225" y="4375"/>
                  </a:cubicBezTo>
                  <a:cubicBezTo>
                    <a:pt x="16273" y="3423"/>
                    <a:pt x="15982" y="2288"/>
                    <a:pt x="16347" y="889"/>
                  </a:cubicBezTo>
                  <a:cubicBezTo>
                    <a:pt x="15671" y="522"/>
                    <a:pt x="14951" y="224"/>
                    <a:pt x="14198" y="0"/>
                  </a:cubicBezTo>
                  <a:cubicBezTo>
                    <a:pt x="13467" y="1248"/>
                    <a:pt x="12147" y="2078"/>
                    <a:pt x="10800" y="2078"/>
                  </a:cubicBezTo>
                  <a:cubicBezTo>
                    <a:pt x="9453" y="2078"/>
                    <a:pt x="8134" y="1248"/>
                    <a:pt x="7403" y="0"/>
                  </a:cubicBezTo>
                  <a:cubicBezTo>
                    <a:pt x="6651" y="224"/>
                    <a:pt x="5931" y="522"/>
                    <a:pt x="5253" y="889"/>
                  </a:cubicBezTo>
                  <a:cubicBezTo>
                    <a:pt x="5620" y="2288"/>
                    <a:pt x="5329" y="3422"/>
                    <a:pt x="4375" y="4375"/>
                  </a:cubicBezTo>
                  <a:cubicBezTo>
                    <a:pt x="3423" y="5328"/>
                    <a:pt x="2290" y="5876"/>
                    <a:pt x="890" y="5510"/>
                  </a:cubicBezTo>
                  <a:cubicBezTo>
                    <a:pt x="523" y="6187"/>
                    <a:pt x="224" y="6908"/>
                    <a:pt x="0" y="7659"/>
                  </a:cubicBezTo>
                  <a:cubicBezTo>
                    <a:pt x="1249" y="8390"/>
                    <a:pt x="2078" y="9454"/>
                    <a:pt x="2078" y="10801"/>
                  </a:cubicBezTo>
                  <a:cubicBezTo>
                    <a:pt x="2078" y="12146"/>
                    <a:pt x="1249" y="13467"/>
                    <a:pt x="0" y="14198"/>
                  </a:cubicBezTo>
                  <a:cubicBezTo>
                    <a:pt x="224" y="14950"/>
                    <a:pt x="523" y="15670"/>
                    <a:pt x="890" y="16348"/>
                  </a:cubicBezTo>
                  <a:cubicBezTo>
                    <a:pt x="2290" y="15981"/>
                    <a:pt x="3423" y="16272"/>
                    <a:pt x="4375" y="17226"/>
                  </a:cubicBezTo>
                  <a:cubicBezTo>
                    <a:pt x="5327" y="18178"/>
                    <a:pt x="5620" y="19312"/>
                    <a:pt x="5253" y="20711"/>
                  </a:cubicBezTo>
                  <a:cubicBezTo>
                    <a:pt x="5931" y="21078"/>
                    <a:pt x="6651" y="21377"/>
                    <a:pt x="7403" y="21600"/>
                  </a:cubicBezTo>
                  <a:cubicBezTo>
                    <a:pt x="8134" y="20352"/>
                    <a:pt x="9453" y="19524"/>
                    <a:pt x="10800" y="19524"/>
                  </a:cubicBezTo>
                  <a:cubicBezTo>
                    <a:pt x="12147" y="19524"/>
                    <a:pt x="13467" y="20352"/>
                    <a:pt x="14198" y="21600"/>
                  </a:cubicBezTo>
                  <a:cubicBezTo>
                    <a:pt x="14951" y="21376"/>
                    <a:pt x="15671" y="21078"/>
                    <a:pt x="16349" y="20711"/>
                  </a:cubicBezTo>
                  <a:cubicBezTo>
                    <a:pt x="15982" y="19312"/>
                    <a:pt x="16273" y="18178"/>
                    <a:pt x="17225" y="17226"/>
                  </a:cubicBezTo>
                  <a:cubicBezTo>
                    <a:pt x="18177" y="16272"/>
                    <a:pt x="19310" y="15724"/>
                    <a:pt x="20711" y="16091"/>
                  </a:cubicBezTo>
                  <a:cubicBezTo>
                    <a:pt x="21077" y="15413"/>
                    <a:pt x="21376" y="14693"/>
                    <a:pt x="21600" y="13941"/>
                  </a:cubicBezTo>
                  <a:cubicBezTo>
                    <a:pt x="20352" y="13210"/>
                    <a:pt x="19522" y="12146"/>
                    <a:pt x="19522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86" name="Group 727"/>
          <p:cNvGrpSpPr/>
          <p:nvPr userDrawn="1"/>
        </p:nvGrpSpPr>
        <p:grpSpPr>
          <a:xfrm>
            <a:off x="6023195" y="4538464"/>
            <a:ext cx="341850" cy="338328"/>
            <a:chOff x="-1" y="0"/>
            <a:chExt cx="911598" cy="911628"/>
          </a:xfrm>
        </p:grpSpPr>
        <p:sp>
          <p:nvSpPr>
            <p:cNvPr id="87" name="Shape 725"/>
            <p:cNvSpPr/>
            <p:nvPr/>
          </p:nvSpPr>
          <p:spPr>
            <a:xfrm>
              <a:off x="-1" y="0"/>
              <a:ext cx="911598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88" name="Shape 726"/>
            <p:cNvSpPr/>
            <p:nvPr/>
          </p:nvSpPr>
          <p:spPr>
            <a:xfrm>
              <a:off x="287844" y="306407"/>
              <a:ext cx="335911" cy="298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89" name="Group 730"/>
          <p:cNvGrpSpPr/>
          <p:nvPr userDrawn="1"/>
        </p:nvGrpSpPr>
        <p:grpSpPr>
          <a:xfrm>
            <a:off x="6023195" y="2850350"/>
            <a:ext cx="341850" cy="338328"/>
            <a:chOff x="0" y="0"/>
            <a:chExt cx="911598" cy="911629"/>
          </a:xfrm>
        </p:grpSpPr>
        <p:sp>
          <p:nvSpPr>
            <p:cNvPr id="90" name="Shape 728"/>
            <p:cNvSpPr/>
            <p:nvPr/>
          </p:nvSpPr>
          <p:spPr>
            <a:xfrm>
              <a:off x="0" y="0"/>
              <a:ext cx="911598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91" name="Shape 729"/>
            <p:cNvSpPr/>
            <p:nvPr/>
          </p:nvSpPr>
          <p:spPr>
            <a:xfrm>
              <a:off x="285188" y="305676"/>
              <a:ext cx="341220" cy="30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15832"/>
                  </a:moveTo>
                  <a:lnTo>
                    <a:pt x="2160" y="15832"/>
                  </a:lnTo>
                  <a:lnTo>
                    <a:pt x="2160" y="2209"/>
                  </a:lnTo>
                  <a:lnTo>
                    <a:pt x="19440" y="2209"/>
                  </a:lnTo>
                  <a:cubicBezTo>
                    <a:pt x="19440" y="2209"/>
                    <a:pt x="19440" y="15832"/>
                    <a:pt x="19440" y="15832"/>
                  </a:cubicBezTo>
                  <a:close/>
                  <a:moveTo>
                    <a:pt x="19440" y="0"/>
                  </a:moveTo>
                  <a:lnTo>
                    <a:pt x="2160" y="0"/>
                  </a:lnTo>
                  <a:cubicBezTo>
                    <a:pt x="971" y="0"/>
                    <a:pt x="0" y="1104"/>
                    <a:pt x="0" y="2455"/>
                  </a:cubicBezTo>
                  <a:lnTo>
                    <a:pt x="0" y="15955"/>
                  </a:lnTo>
                  <a:cubicBezTo>
                    <a:pt x="0" y="17304"/>
                    <a:pt x="953" y="18627"/>
                    <a:pt x="2119" y="18891"/>
                  </a:cubicBezTo>
                  <a:lnTo>
                    <a:pt x="6839" y="19964"/>
                  </a:lnTo>
                  <a:cubicBezTo>
                    <a:pt x="6839" y="19964"/>
                    <a:pt x="2775" y="21600"/>
                    <a:pt x="5400" y="21600"/>
                  </a:cubicBezTo>
                  <a:lnTo>
                    <a:pt x="16200" y="21600"/>
                  </a:lnTo>
                  <a:cubicBezTo>
                    <a:pt x="18825" y="21600"/>
                    <a:pt x="14761" y="19964"/>
                    <a:pt x="14761" y="19964"/>
                  </a:cubicBezTo>
                  <a:lnTo>
                    <a:pt x="19483" y="18891"/>
                  </a:lnTo>
                  <a:cubicBezTo>
                    <a:pt x="20647" y="18627"/>
                    <a:pt x="21600" y="17304"/>
                    <a:pt x="21600" y="15955"/>
                  </a:cubicBezTo>
                  <a:lnTo>
                    <a:pt x="21600" y="2455"/>
                  </a:lnTo>
                  <a:cubicBezTo>
                    <a:pt x="21600" y="1104"/>
                    <a:pt x="20629" y="0"/>
                    <a:pt x="1944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92" name="Group 733"/>
          <p:cNvGrpSpPr/>
          <p:nvPr userDrawn="1"/>
        </p:nvGrpSpPr>
        <p:grpSpPr>
          <a:xfrm>
            <a:off x="2782308" y="2850347"/>
            <a:ext cx="341857" cy="338328"/>
            <a:chOff x="0" y="0"/>
            <a:chExt cx="911618" cy="911627"/>
          </a:xfrm>
        </p:grpSpPr>
        <p:sp>
          <p:nvSpPr>
            <p:cNvPr id="94" name="Shape 731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95" name="Shape 732"/>
            <p:cNvSpPr/>
            <p:nvPr/>
          </p:nvSpPr>
          <p:spPr>
            <a:xfrm>
              <a:off x="287277" y="355105"/>
              <a:ext cx="337065" cy="202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7201"/>
                  </a:moveTo>
                  <a:lnTo>
                    <a:pt x="15120" y="7201"/>
                  </a:lnTo>
                  <a:lnTo>
                    <a:pt x="15120" y="3600"/>
                  </a:lnTo>
                  <a:lnTo>
                    <a:pt x="19440" y="3600"/>
                  </a:lnTo>
                  <a:cubicBezTo>
                    <a:pt x="19440" y="3600"/>
                    <a:pt x="19440" y="7201"/>
                    <a:pt x="19440" y="7201"/>
                  </a:cubicBezTo>
                  <a:close/>
                  <a:moveTo>
                    <a:pt x="16200" y="12600"/>
                  </a:moveTo>
                  <a:lnTo>
                    <a:pt x="16200" y="9000"/>
                  </a:lnTo>
                  <a:lnTo>
                    <a:pt x="18359" y="9000"/>
                  </a:lnTo>
                  <a:lnTo>
                    <a:pt x="18359" y="12600"/>
                  </a:lnTo>
                  <a:cubicBezTo>
                    <a:pt x="18359" y="12600"/>
                    <a:pt x="16200" y="12600"/>
                    <a:pt x="16200" y="12600"/>
                  </a:cubicBezTo>
                  <a:close/>
                  <a:moveTo>
                    <a:pt x="19440" y="18000"/>
                  </a:moveTo>
                  <a:lnTo>
                    <a:pt x="17280" y="18000"/>
                  </a:lnTo>
                  <a:lnTo>
                    <a:pt x="17280" y="14401"/>
                  </a:lnTo>
                  <a:lnTo>
                    <a:pt x="19440" y="14401"/>
                  </a:lnTo>
                  <a:cubicBezTo>
                    <a:pt x="19440" y="14401"/>
                    <a:pt x="19440" y="18000"/>
                    <a:pt x="19440" y="18000"/>
                  </a:cubicBezTo>
                  <a:close/>
                  <a:moveTo>
                    <a:pt x="16200" y="18000"/>
                  </a:moveTo>
                  <a:lnTo>
                    <a:pt x="5400" y="18000"/>
                  </a:lnTo>
                  <a:lnTo>
                    <a:pt x="5400" y="14401"/>
                  </a:lnTo>
                  <a:lnTo>
                    <a:pt x="16200" y="14401"/>
                  </a:lnTo>
                  <a:cubicBezTo>
                    <a:pt x="16200" y="14401"/>
                    <a:pt x="16200" y="18000"/>
                    <a:pt x="16200" y="18000"/>
                  </a:cubicBezTo>
                  <a:close/>
                  <a:moveTo>
                    <a:pt x="4319" y="18000"/>
                  </a:moveTo>
                  <a:lnTo>
                    <a:pt x="2160" y="18000"/>
                  </a:lnTo>
                  <a:lnTo>
                    <a:pt x="2160" y="14401"/>
                  </a:lnTo>
                  <a:lnTo>
                    <a:pt x="4319" y="14401"/>
                  </a:lnTo>
                  <a:cubicBezTo>
                    <a:pt x="4319" y="14401"/>
                    <a:pt x="4319" y="18000"/>
                    <a:pt x="4319" y="18000"/>
                  </a:cubicBezTo>
                  <a:close/>
                  <a:moveTo>
                    <a:pt x="5400" y="9000"/>
                  </a:moveTo>
                  <a:lnTo>
                    <a:pt x="5400" y="12600"/>
                  </a:lnTo>
                  <a:lnTo>
                    <a:pt x="3240" y="12600"/>
                  </a:lnTo>
                  <a:lnTo>
                    <a:pt x="3240" y="9000"/>
                  </a:lnTo>
                  <a:cubicBezTo>
                    <a:pt x="3240" y="9000"/>
                    <a:pt x="5400" y="9000"/>
                    <a:pt x="5400" y="9000"/>
                  </a:cubicBezTo>
                  <a:close/>
                  <a:moveTo>
                    <a:pt x="2160" y="3600"/>
                  </a:moveTo>
                  <a:lnTo>
                    <a:pt x="4319" y="3600"/>
                  </a:lnTo>
                  <a:lnTo>
                    <a:pt x="4319" y="7201"/>
                  </a:lnTo>
                  <a:lnTo>
                    <a:pt x="2160" y="7201"/>
                  </a:lnTo>
                  <a:cubicBezTo>
                    <a:pt x="2160" y="7201"/>
                    <a:pt x="2160" y="3600"/>
                    <a:pt x="2160" y="3600"/>
                  </a:cubicBezTo>
                  <a:close/>
                  <a:moveTo>
                    <a:pt x="8639" y="9000"/>
                  </a:moveTo>
                  <a:lnTo>
                    <a:pt x="8639" y="12600"/>
                  </a:lnTo>
                  <a:lnTo>
                    <a:pt x="6479" y="12600"/>
                  </a:lnTo>
                  <a:lnTo>
                    <a:pt x="6479" y="9000"/>
                  </a:lnTo>
                  <a:cubicBezTo>
                    <a:pt x="6479" y="9000"/>
                    <a:pt x="8639" y="9000"/>
                    <a:pt x="8639" y="9000"/>
                  </a:cubicBezTo>
                  <a:close/>
                  <a:moveTo>
                    <a:pt x="5400" y="3600"/>
                  </a:moveTo>
                  <a:lnTo>
                    <a:pt x="7560" y="3600"/>
                  </a:lnTo>
                  <a:lnTo>
                    <a:pt x="7560" y="7201"/>
                  </a:lnTo>
                  <a:lnTo>
                    <a:pt x="5400" y="7201"/>
                  </a:lnTo>
                  <a:cubicBezTo>
                    <a:pt x="5400" y="7201"/>
                    <a:pt x="5400" y="3600"/>
                    <a:pt x="5400" y="3600"/>
                  </a:cubicBezTo>
                  <a:close/>
                  <a:moveTo>
                    <a:pt x="11880" y="9000"/>
                  </a:moveTo>
                  <a:lnTo>
                    <a:pt x="11880" y="12600"/>
                  </a:lnTo>
                  <a:lnTo>
                    <a:pt x="9720" y="12600"/>
                  </a:lnTo>
                  <a:lnTo>
                    <a:pt x="9720" y="9000"/>
                  </a:lnTo>
                  <a:cubicBezTo>
                    <a:pt x="9720" y="9000"/>
                    <a:pt x="11880" y="9000"/>
                    <a:pt x="11880" y="9000"/>
                  </a:cubicBezTo>
                  <a:close/>
                  <a:moveTo>
                    <a:pt x="8639" y="3600"/>
                  </a:moveTo>
                  <a:lnTo>
                    <a:pt x="10799" y="3600"/>
                  </a:lnTo>
                  <a:lnTo>
                    <a:pt x="10799" y="7201"/>
                  </a:lnTo>
                  <a:lnTo>
                    <a:pt x="8639" y="7201"/>
                  </a:lnTo>
                  <a:cubicBezTo>
                    <a:pt x="8639" y="7201"/>
                    <a:pt x="8639" y="3600"/>
                    <a:pt x="8639" y="3600"/>
                  </a:cubicBezTo>
                  <a:close/>
                  <a:moveTo>
                    <a:pt x="15120" y="9000"/>
                  </a:moveTo>
                  <a:lnTo>
                    <a:pt x="15120" y="12600"/>
                  </a:lnTo>
                  <a:lnTo>
                    <a:pt x="12959" y="12600"/>
                  </a:lnTo>
                  <a:lnTo>
                    <a:pt x="12959" y="9000"/>
                  </a:lnTo>
                  <a:cubicBezTo>
                    <a:pt x="12959" y="9000"/>
                    <a:pt x="15120" y="9000"/>
                    <a:pt x="15120" y="9000"/>
                  </a:cubicBezTo>
                  <a:close/>
                  <a:moveTo>
                    <a:pt x="11880" y="3600"/>
                  </a:moveTo>
                  <a:lnTo>
                    <a:pt x="14040" y="3600"/>
                  </a:lnTo>
                  <a:lnTo>
                    <a:pt x="14040" y="7201"/>
                  </a:lnTo>
                  <a:lnTo>
                    <a:pt x="11880" y="7201"/>
                  </a:lnTo>
                  <a:cubicBezTo>
                    <a:pt x="11880" y="7201"/>
                    <a:pt x="11880" y="3600"/>
                    <a:pt x="11880" y="3600"/>
                  </a:cubicBezTo>
                  <a:close/>
                  <a:moveTo>
                    <a:pt x="20088" y="0"/>
                  </a:moveTo>
                  <a:lnTo>
                    <a:pt x="1511" y="0"/>
                  </a:lnTo>
                  <a:cubicBezTo>
                    <a:pt x="680" y="0"/>
                    <a:pt x="0" y="1134"/>
                    <a:pt x="0" y="2519"/>
                  </a:cubicBezTo>
                  <a:lnTo>
                    <a:pt x="0" y="19081"/>
                  </a:lnTo>
                  <a:cubicBezTo>
                    <a:pt x="0" y="20466"/>
                    <a:pt x="680" y="21600"/>
                    <a:pt x="1511" y="21600"/>
                  </a:cubicBezTo>
                  <a:lnTo>
                    <a:pt x="20088" y="21600"/>
                  </a:lnTo>
                  <a:cubicBezTo>
                    <a:pt x="20920" y="21600"/>
                    <a:pt x="21600" y="20466"/>
                    <a:pt x="21600" y="19081"/>
                  </a:cubicBezTo>
                  <a:lnTo>
                    <a:pt x="21600" y="2519"/>
                  </a:lnTo>
                  <a:cubicBezTo>
                    <a:pt x="21600" y="1134"/>
                    <a:pt x="20920" y="0"/>
                    <a:pt x="200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96" name="Group 736"/>
          <p:cNvGrpSpPr/>
          <p:nvPr userDrawn="1"/>
        </p:nvGrpSpPr>
        <p:grpSpPr>
          <a:xfrm>
            <a:off x="2782308" y="3694404"/>
            <a:ext cx="341854" cy="338328"/>
            <a:chOff x="0" y="0"/>
            <a:chExt cx="911610" cy="911627"/>
          </a:xfrm>
        </p:grpSpPr>
        <p:sp>
          <p:nvSpPr>
            <p:cNvPr id="97" name="Shape 734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98" name="Shape 735"/>
            <p:cNvSpPr/>
            <p:nvPr/>
          </p:nvSpPr>
          <p:spPr>
            <a:xfrm>
              <a:off x="344357" y="315715"/>
              <a:ext cx="222897" cy="28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100" name="Content Placeholder 20"/>
          <p:cNvSpPr>
            <a:spLocks noGrp="1"/>
          </p:cNvSpPr>
          <p:nvPr>
            <p:ph sz="quarter" idx="24"/>
          </p:nvPr>
        </p:nvSpPr>
        <p:spPr>
          <a:xfrm>
            <a:off x="1037871" y="2006502"/>
            <a:ext cx="1580630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101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1017882" y="2250651"/>
            <a:ext cx="1600617" cy="33253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06" name="Content Placeholder 20"/>
          <p:cNvSpPr>
            <a:spLocks noGrp="1"/>
          </p:cNvSpPr>
          <p:nvPr>
            <p:ph sz="quarter" idx="26"/>
          </p:nvPr>
        </p:nvSpPr>
        <p:spPr>
          <a:xfrm>
            <a:off x="6519535" y="2859552"/>
            <a:ext cx="1656829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107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6519535" y="3103701"/>
            <a:ext cx="1600617" cy="3325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08" name="Content Placeholder 20"/>
          <p:cNvSpPr>
            <a:spLocks noGrp="1"/>
          </p:cNvSpPr>
          <p:nvPr>
            <p:ph sz="quarter" idx="28"/>
          </p:nvPr>
        </p:nvSpPr>
        <p:spPr>
          <a:xfrm>
            <a:off x="1037871" y="2859552"/>
            <a:ext cx="1580630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109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1017882" y="3103701"/>
            <a:ext cx="1600617" cy="33253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10" name="Content Placeholder 20"/>
          <p:cNvSpPr>
            <a:spLocks noGrp="1"/>
          </p:cNvSpPr>
          <p:nvPr>
            <p:ph sz="quarter" idx="30"/>
          </p:nvPr>
        </p:nvSpPr>
        <p:spPr>
          <a:xfrm>
            <a:off x="6519535" y="3694404"/>
            <a:ext cx="1656829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111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6519535" y="3938553"/>
            <a:ext cx="1600617" cy="3325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12" name="Content Placeholder 20"/>
          <p:cNvSpPr>
            <a:spLocks noGrp="1"/>
          </p:cNvSpPr>
          <p:nvPr>
            <p:ph sz="quarter" idx="32"/>
          </p:nvPr>
        </p:nvSpPr>
        <p:spPr>
          <a:xfrm>
            <a:off x="1037871" y="3694404"/>
            <a:ext cx="1580630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113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1017882" y="3938553"/>
            <a:ext cx="1600617" cy="33253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14" name="Content Placeholder 20"/>
          <p:cNvSpPr>
            <a:spLocks noGrp="1"/>
          </p:cNvSpPr>
          <p:nvPr>
            <p:ph sz="quarter" idx="34"/>
          </p:nvPr>
        </p:nvSpPr>
        <p:spPr>
          <a:xfrm>
            <a:off x="6519535" y="4547454"/>
            <a:ext cx="1656829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115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6519535" y="4791603"/>
            <a:ext cx="1600617" cy="33253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16" name="Content Placeholder 20"/>
          <p:cNvSpPr>
            <a:spLocks noGrp="1"/>
          </p:cNvSpPr>
          <p:nvPr>
            <p:ph sz="quarter" idx="36"/>
          </p:nvPr>
        </p:nvSpPr>
        <p:spPr>
          <a:xfrm>
            <a:off x="1037871" y="4547454"/>
            <a:ext cx="1580630" cy="228600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117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1017882" y="4791603"/>
            <a:ext cx="1600617" cy="33253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42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 advAuto="0"/>
      <p:bldP spid="151" grpId="0" animBg="1" advAuto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10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2"/>
          <p:cNvSpPr>
            <a:spLocks noGrp="1"/>
          </p:cNvSpPr>
          <p:nvPr userDrawn="1">
            <p:ph type="pic" sz="quarter" idx="24"/>
          </p:nvPr>
        </p:nvSpPr>
        <p:spPr>
          <a:xfrm>
            <a:off x="5423666" y="2134530"/>
            <a:ext cx="2230133" cy="126636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write your relevant text here</a:t>
            </a:r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486369" y="2133600"/>
            <a:ext cx="2237887" cy="126732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486370" y="3753783"/>
            <a:ext cx="6171263" cy="1438899"/>
            <a:chOff x="1486370" y="3753783"/>
            <a:chExt cx="6171263" cy="1438899"/>
          </a:xfrm>
        </p:grpSpPr>
        <p:sp>
          <p:nvSpPr>
            <p:cNvPr id="53" name="Shape 963"/>
            <p:cNvSpPr/>
            <p:nvPr/>
          </p:nvSpPr>
          <p:spPr>
            <a:xfrm>
              <a:off x="1486370" y="3753783"/>
              <a:ext cx="2237887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4" name="Shape 964"/>
            <p:cNvSpPr/>
            <p:nvPr/>
          </p:nvSpPr>
          <p:spPr>
            <a:xfrm>
              <a:off x="5419746" y="3753783"/>
              <a:ext cx="2237887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5" name="Shape 965"/>
            <p:cNvSpPr/>
            <p:nvPr/>
          </p:nvSpPr>
          <p:spPr>
            <a:xfrm>
              <a:off x="1486370" y="4232563"/>
              <a:ext cx="2237886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6" name="Shape 966"/>
            <p:cNvSpPr/>
            <p:nvPr/>
          </p:nvSpPr>
          <p:spPr>
            <a:xfrm>
              <a:off x="5419746" y="4232563"/>
              <a:ext cx="2237887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8" name="Shape 967"/>
            <p:cNvSpPr/>
            <p:nvPr/>
          </p:nvSpPr>
          <p:spPr>
            <a:xfrm>
              <a:off x="1486370" y="4689763"/>
              <a:ext cx="2237886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59" name="Shape 968"/>
            <p:cNvSpPr/>
            <p:nvPr/>
          </p:nvSpPr>
          <p:spPr>
            <a:xfrm>
              <a:off x="5419746" y="4689763"/>
              <a:ext cx="2237887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60" name="Shape 969"/>
            <p:cNvSpPr/>
            <p:nvPr/>
          </p:nvSpPr>
          <p:spPr>
            <a:xfrm>
              <a:off x="1486370" y="5146963"/>
              <a:ext cx="2237886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61" name="Shape 970"/>
            <p:cNvSpPr/>
            <p:nvPr/>
          </p:nvSpPr>
          <p:spPr>
            <a:xfrm>
              <a:off x="5419746" y="5146963"/>
              <a:ext cx="2237887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62" name="Shape 972"/>
          <p:cNvSpPr/>
          <p:nvPr userDrawn="1"/>
        </p:nvSpPr>
        <p:spPr>
          <a:xfrm>
            <a:off x="1721284" y="3753782"/>
            <a:ext cx="2002972" cy="4571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64" name="Shape 973"/>
          <p:cNvSpPr/>
          <p:nvPr userDrawn="1"/>
        </p:nvSpPr>
        <p:spPr>
          <a:xfrm>
            <a:off x="3849963" y="2134530"/>
            <a:ext cx="1444074" cy="126636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66" name="Shape 976"/>
          <p:cNvSpPr/>
          <p:nvPr userDrawn="1"/>
        </p:nvSpPr>
        <p:spPr>
          <a:xfrm>
            <a:off x="5419889" y="3753782"/>
            <a:ext cx="1839318" cy="4571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69" name="Shape 979"/>
          <p:cNvSpPr/>
          <p:nvPr userDrawn="1"/>
        </p:nvSpPr>
        <p:spPr>
          <a:xfrm>
            <a:off x="2508875" y="4232563"/>
            <a:ext cx="1215380" cy="4571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70" name="Shape 980"/>
          <p:cNvSpPr/>
          <p:nvPr userDrawn="1"/>
        </p:nvSpPr>
        <p:spPr>
          <a:xfrm>
            <a:off x="5419888" y="4232563"/>
            <a:ext cx="559400" cy="4571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73" name="Shape 983"/>
          <p:cNvSpPr/>
          <p:nvPr userDrawn="1"/>
        </p:nvSpPr>
        <p:spPr>
          <a:xfrm>
            <a:off x="2213539" y="4689763"/>
            <a:ext cx="1510717" cy="4571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83" name="Shape 984"/>
          <p:cNvSpPr/>
          <p:nvPr userDrawn="1"/>
        </p:nvSpPr>
        <p:spPr>
          <a:xfrm>
            <a:off x="5419888" y="4689763"/>
            <a:ext cx="1171752" cy="4571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93" name="Shape 987"/>
          <p:cNvSpPr/>
          <p:nvPr userDrawn="1"/>
        </p:nvSpPr>
        <p:spPr>
          <a:xfrm>
            <a:off x="1543475" y="5146963"/>
            <a:ext cx="2180780" cy="4571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99" name="Shape 988"/>
          <p:cNvSpPr/>
          <p:nvPr userDrawn="1"/>
        </p:nvSpPr>
        <p:spPr>
          <a:xfrm>
            <a:off x="5419887" y="5146963"/>
            <a:ext cx="1444074" cy="4571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120" name="Text Placeholder 17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3943187" y="3631296"/>
            <a:ext cx="1257626" cy="281245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Professional Design</a:t>
            </a:r>
          </a:p>
        </p:txBody>
      </p:sp>
      <p:sp>
        <p:nvSpPr>
          <p:cNvPr id="121" name="Text Placeholder 17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943187" y="4114800"/>
            <a:ext cx="1257626" cy="281245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Compatibility</a:t>
            </a:r>
          </a:p>
        </p:txBody>
      </p:sp>
      <p:sp>
        <p:nvSpPr>
          <p:cNvPr id="122" name="Text Placeholder 17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943187" y="4572000"/>
            <a:ext cx="1257626" cy="281245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Responsive</a:t>
            </a:r>
          </a:p>
        </p:txBody>
      </p:sp>
      <p:sp>
        <p:nvSpPr>
          <p:cNvPr id="123" name="Text Placeholder 17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943187" y="5029200"/>
            <a:ext cx="1257626" cy="281245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Multicolor</a:t>
            </a:r>
          </a:p>
        </p:txBody>
      </p:sp>
      <p:sp>
        <p:nvSpPr>
          <p:cNvPr id="125" name="Text Placeholder 17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117947" y="3821458"/>
            <a:ext cx="369463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80%</a:t>
            </a:r>
          </a:p>
        </p:txBody>
      </p:sp>
      <p:sp>
        <p:nvSpPr>
          <p:cNvPr id="126" name="Text Placeholder 17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849415" y="4296855"/>
            <a:ext cx="369463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25%</a:t>
            </a:r>
          </a:p>
        </p:txBody>
      </p:sp>
      <p:sp>
        <p:nvSpPr>
          <p:cNvPr id="127" name="Text Placeholder 17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466928" y="4768141"/>
            <a:ext cx="369463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55%</a:t>
            </a:r>
          </a:p>
        </p:txBody>
      </p:sp>
      <p:sp>
        <p:nvSpPr>
          <p:cNvPr id="128" name="Text Placeholder 17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717793" y="5205646"/>
            <a:ext cx="369463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65%</a:t>
            </a:r>
          </a:p>
        </p:txBody>
      </p:sp>
      <p:sp>
        <p:nvSpPr>
          <p:cNvPr id="129" name="Text Placeholder 17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701955" y="3821458"/>
            <a:ext cx="369463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90%</a:t>
            </a:r>
          </a:p>
        </p:txBody>
      </p:sp>
      <p:sp>
        <p:nvSpPr>
          <p:cNvPr id="130" name="Text Placeholder 17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2483866" y="4296855"/>
            <a:ext cx="369463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55%</a:t>
            </a:r>
          </a:p>
        </p:txBody>
      </p:sp>
      <p:sp>
        <p:nvSpPr>
          <p:cNvPr id="131" name="Text Placeholder 17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2192896" y="4768141"/>
            <a:ext cx="369463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70%</a:t>
            </a:r>
          </a:p>
        </p:txBody>
      </p:sp>
      <p:sp>
        <p:nvSpPr>
          <p:cNvPr id="132" name="Text Placeholder 17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1522828" y="5205646"/>
            <a:ext cx="369463" cy="226775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5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smtClean="0"/>
              <a:t>97%</a:t>
            </a:r>
          </a:p>
        </p:txBody>
      </p:sp>
      <p:sp>
        <p:nvSpPr>
          <p:cNvPr id="133" name="Text Placeholder 17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3943187" y="2437608"/>
            <a:ext cx="1257626" cy="660210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1500"/>
              </a:lnSpc>
              <a:buNone/>
              <a:defRPr sz="27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 smtClean="0"/>
              <a:t>vs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021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62" grpId="0" animBg="1"/>
      <p:bldP spid="64" grpId="0" animBg="1"/>
      <p:bldP spid="66" grpId="0" animBg="1"/>
      <p:bldP spid="69" grpId="0" animBg="1"/>
      <p:bldP spid="70" grpId="0" animBg="1"/>
      <p:bldP spid="73" grpId="0" animBg="1"/>
      <p:bldP spid="83" grpId="0" animBg="1"/>
      <p:bldP spid="93" grpId="0" animBg="1"/>
      <p:bldP spid="99" grpId="0" animBg="1"/>
      <p:bldP spid="12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1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5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6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7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8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1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3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106"/>
          <p:cNvSpPr/>
          <p:nvPr userDrawn="1"/>
        </p:nvSpPr>
        <p:spPr>
          <a:xfrm>
            <a:off x="909853" y="3101977"/>
            <a:ext cx="3247720" cy="105497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931681" y="2971800"/>
            <a:ext cx="2091342" cy="1306816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4566916" y="2861878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4566916" y="3292883"/>
            <a:ext cx="3892297" cy="112671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5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4658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cbook-pro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4629165" y="2350733"/>
            <a:ext cx="3657990" cy="2068867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913448" y="2682118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913447" y="3025916"/>
            <a:ext cx="3715718" cy="126399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200533" y="2529721"/>
            <a:ext cx="2515255" cy="160019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8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cbook-pro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115453" y="3589844"/>
            <a:ext cx="2101541" cy="1102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c.png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951493" y="2438400"/>
            <a:ext cx="3241017" cy="2382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tablet-black.png"/>
          <p:cNvPicPr/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1303314" y="3650087"/>
            <a:ext cx="717666" cy="1100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tablet-white.png"/>
          <p:cNvPicPr/>
          <p:nvPr userDrawn="1"/>
        </p:nvPicPr>
        <p:blipFill>
          <a:blip r:embed="rId5">
            <a:extLst/>
          </a:blip>
          <a:stretch>
            <a:fillRect/>
          </a:stretch>
        </p:blipFill>
        <p:spPr>
          <a:xfrm>
            <a:off x="1110625" y="2459592"/>
            <a:ext cx="780260" cy="1013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hone-black.png"/>
          <p:cNvPicPr/>
          <p:nvPr userDrawn="1"/>
        </p:nvPicPr>
        <p:blipFill>
          <a:blip r:embed="rId6">
            <a:extLst/>
          </a:blip>
          <a:srcRect/>
          <a:stretch>
            <a:fillRect/>
          </a:stretch>
        </p:blipFill>
        <p:spPr>
          <a:xfrm rot="16200000">
            <a:off x="2180669" y="2786205"/>
            <a:ext cx="429551" cy="923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hone-white.png"/>
          <p:cNvPicPr/>
          <p:nvPr userDrawn="1"/>
        </p:nvPicPr>
        <p:blipFill>
          <a:blip r:embed="rId7">
            <a:extLst/>
          </a:blip>
          <a:stretch>
            <a:fillRect/>
          </a:stretch>
        </p:blipFill>
        <p:spPr>
          <a:xfrm>
            <a:off x="2274807" y="3907398"/>
            <a:ext cx="466715" cy="849705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write your relevant text here</a:t>
            </a:r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096059" y="2547305"/>
            <a:ext cx="2951882" cy="154910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451661" y="3674252"/>
            <a:ext cx="1429122" cy="854253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178850" y="2565749"/>
            <a:ext cx="643809" cy="80142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221848" y="3898303"/>
            <a:ext cx="880598" cy="60430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2076082" y="3080705"/>
            <a:ext cx="638724" cy="33264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2330105" y="4038969"/>
            <a:ext cx="356118" cy="58656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3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25" grpId="0"/>
      <p:bldP spid="26" grpId="0"/>
      <p:bldP spid="27" grpId="0"/>
      <p:bldP spid="28" grpId="0"/>
      <p:bldP spid="29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929330" y="4471015"/>
            <a:ext cx="947976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43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929330" y="4800600"/>
            <a:ext cx="947976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937274" y="3781321"/>
            <a:ext cx="947976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937274" y="4128337"/>
            <a:ext cx="947976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pic>
        <p:nvPicPr>
          <p:cNvPr id="8" name="imac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5033090" y="2170183"/>
            <a:ext cx="3254629" cy="260446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535812"/>
          </a:xfrm>
        </p:spPr>
        <p:txBody>
          <a:bodyPr>
            <a:noAutofit/>
          </a:bodyPr>
          <a:lstStyle>
            <a:lvl1pPr algn="ctr">
              <a:defRPr sz="270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996517"/>
            <a:ext cx="6858000" cy="24808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400"/>
              </a:lnSpc>
              <a:buNone/>
              <a:defRPr sz="10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 smtClean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913448" y="2179207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913447" y="2523004"/>
            <a:ext cx="3497141" cy="65144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spcBef>
                <a:spcPts val="1500"/>
              </a:spcBef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174115" y="2336250"/>
            <a:ext cx="2972574" cy="170427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9" name="Content Placeholder 20"/>
          <p:cNvSpPr>
            <a:spLocks noGrp="1"/>
          </p:cNvSpPr>
          <p:nvPr>
            <p:ph sz="quarter" idx="24"/>
          </p:nvPr>
        </p:nvSpPr>
        <p:spPr>
          <a:xfrm>
            <a:off x="920642" y="3403047"/>
            <a:ext cx="2229431" cy="2286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 smtClean="0"/>
          </a:p>
        </p:txBody>
      </p:sp>
      <p:sp>
        <p:nvSpPr>
          <p:cNvPr id="44" name="Shape 882"/>
          <p:cNvSpPr/>
          <p:nvPr userDrawn="1"/>
        </p:nvSpPr>
        <p:spPr>
          <a:xfrm>
            <a:off x="2066346" y="4892041"/>
            <a:ext cx="182607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5" name="Shape 885"/>
          <p:cNvSpPr/>
          <p:nvPr userDrawn="1"/>
        </p:nvSpPr>
        <p:spPr>
          <a:xfrm>
            <a:off x="2066346" y="4562456"/>
            <a:ext cx="182591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6" name="Shape 888"/>
          <p:cNvSpPr/>
          <p:nvPr userDrawn="1"/>
        </p:nvSpPr>
        <p:spPr>
          <a:xfrm>
            <a:off x="2066346" y="4219778"/>
            <a:ext cx="1825824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7" name="Shape 891"/>
          <p:cNvSpPr/>
          <p:nvPr userDrawn="1"/>
        </p:nvSpPr>
        <p:spPr>
          <a:xfrm>
            <a:off x="2066346" y="3872762"/>
            <a:ext cx="1827356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8" name="Shape 897"/>
          <p:cNvSpPr/>
          <p:nvPr userDrawn="1"/>
        </p:nvSpPr>
        <p:spPr>
          <a:xfrm>
            <a:off x="2061976" y="3872762"/>
            <a:ext cx="1410648" cy="4571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9" name="Shape 898"/>
          <p:cNvSpPr/>
          <p:nvPr userDrawn="1"/>
        </p:nvSpPr>
        <p:spPr>
          <a:xfrm>
            <a:off x="2061976" y="4219778"/>
            <a:ext cx="927180" cy="4571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0" name="Shape 899"/>
          <p:cNvSpPr/>
          <p:nvPr userDrawn="1"/>
        </p:nvSpPr>
        <p:spPr>
          <a:xfrm>
            <a:off x="2061976" y="4562456"/>
            <a:ext cx="1704723" cy="4571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1" name="Shape 900"/>
          <p:cNvSpPr/>
          <p:nvPr userDrawn="1"/>
        </p:nvSpPr>
        <p:spPr>
          <a:xfrm>
            <a:off x="2061976" y="4892041"/>
            <a:ext cx="1287650" cy="4571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4156406" y="4471015"/>
            <a:ext cx="293319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4156406" y="4800600"/>
            <a:ext cx="293319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54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4164352" y="3781321"/>
            <a:ext cx="293319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4164352" y="4128337"/>
            <a:ext cx="293319" cy="228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600"/>
              </a:lnSpc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699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3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490914" y="6230782"/>
            <a:ext cx="2162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6"/>
                </a:solidFill>
                <a:latin typeface="Source Sans Pro Light"/>
              </a:rPr>
              <a:t>www.yourcompany.com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09600" y="6230782"/>
            <a:ext cx="1555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 smtClean="0">
                <a:solidFill>
                  <a:schemeClr val="accent6"/>
                </a:solidFill>
                <a:latin typeface="Source Sans Pro Light"/>
              </a:rPr>
              <a:t>presentation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717" y="6356353"/>
            <a:ext cx="2132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6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9" r:id="rId2"/>
    <p:sldLayoutId id="2147483691" r:id="rId3"/>
    <p:sldLayoutId id="2147483687" r:id="rId4"/>
    <p:sldLayoutId id="2147483712" r:id="rId5"/>
    <p:sldLayoutId id="2147483685" r:id="rId6"/>
    <p:sldLayoutId id="2147483683" r:id="rId7"/>
    <p:sldLayoutId id="2147483695" r:id="rId8"/>
    <p:sldLayoutId id="2147483693" r:id="rId9"/>
    <p:sldLayoutId id="2147483681" r:id="rId10"/>
    <p:sldLayoutId id="2147483698" r:id="rId11"/>
    <p:sldLayoutId id="2147483679" r:id="rId12"/>
    <p:sldLayoutId id="2147483713" r:id="rId13"/>
    <p:sldLayoutId id="2147483675" r:id="rId14"/>
    <p:sldLayoutId id="2147483704" r:id="rId15"/>
    <p:sldLayoutId id="2147483702" r:id="rId16"/>
    <p:sldLayoutId id="2147483700" r:id="rId17"/>
    <p:sldLayoutId id="2147483706" r:id="rId18"/>
    <p:sldLayoutId id="2147483677" r:id="rId19"/>
    <p:sldLayoutId id="2147483673" r:id="rId20"/>
    <p:sldLayoutId id="2147483667" r:id="rId21"/>
    <p:sldLayoutId id="2147483669" r:id="rId22"/>
    <p:sldLayoutId id="2147483671" r:id="rId23"/>
    <p:sldLayoutId id="2147483710" r:id="rId24"/>
    <p:sldLayoutId id="2147483708" r:id="rId25"/>
    <p:sldLayoutId id="2147483663" r:id="rId26"/>
    <p:sldLayoutId id="2147483665" r:id="rId27"/>
    <p:sldLayoutId id="2147483661" r:id="rId28"/>
    <p:sldLayoutId id="2147483715" r:id="rId29"/>
    <p:sldLayoutId id="2147483716" r:id="rId3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sz="3400" b="0" kern="1200">
          <a:solidFill>
            <a:schemeClr val="accent1"/>
          </a:solidFill>
          <a:latin typeface="Sinkin Sans 200 X Light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inkin Sans 300 Light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inkin Sans 300 Light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inkin Sans 300 Light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inkin Sans 300 Light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inkin Sans 300 Light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6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7.jpg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5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jpg"/><Relationship Id="rId5" Type="http://schemas.openxmlformats.org/officeDocument/2006/relationships/image" Target="../media/image27.jpg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microsoft.com/office/2007/relationships/hdphoto" Target="../media/hdphoto4.wdp"/><Relationship Id="rId7" Type="http://schemas.openxmlformats.org/officeDocument/2006/relationships/image" Target="../media/image2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jpg"/><Relationship Id="rId11" Type="http://schemas.openxmlformats.org/officeDocument/2006/relationships/image" Target="../media/image42.jpeg"/><Relationship Id="rId5" Type="http://schemas.openxmlformats.org/officeDocument/2006/relationships/image" Target="../media/image38.jpg"/><Relationship Id="rId10" Type="http://schemas.openxmlformats.org/officeDocument/2006/relationships/image" Target="../media/image41.jpeg"/><Relationship Id="rId4" Type="http://schemas.openxmlformats.org/officeDocument/2006/relationships/image" Target="../media/image37.jpg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3.png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67"/>
          <p:cNvSpPr/>
          <p:nvPr/>
        </p:nvSpPr>
        <p:spPr>
          <a:xfrm>
            <a:off x="919422" y="2895600"/>
            <a:ext cx="7278259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0"/>
            <a:ext cx="6858000" cy="535812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Presented by: H.H. Barlow, Executive Director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1828799" y="3310760"/>
            <a:ext cx="5486401" cy="292100"/>
          </a:xfrm>
        </p:spPr>
        <p:txBody>
          <a:bodyPr anchor="ctr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Kentucky’s Dairy </a:t>
            </a:r>
            <a:r>
              <a:rPr lang="en-US" sz="3200" dirty="0" smtClean="0">
                <a:solidFill>
                  <a:schemeClr val="bg1"/>
                </a:solidFill>
              </a:rPr>
              <a:t>Industry</a:t>
            </a:r>
          </a:p>
          <a:p>
            <a:pPr algn="ctr"/>
            <a:r>
              <a:rPr lang="en-US" sz="1800" b="1" i="1" dirty="0" smtClean="0">
                <a:solidFill>
                  <a:schemeClr val="bg1"/>
                </a:solidFill>
              </a:rPr>
              <a:t>State of the Industry 2019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1143001" y="2438400"/>
            <a:ext cx="6858000" cy="248082"/>
          </a:xfrm>
        </p:spPr>
        <p:txBody>
          <a:bodyPr anchor="t">
            <a:norm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September 9, 2019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6"/>
          </p:nvPr>
        </p:nvSpPr>
        <p:spPr>
          <a:xfrm>
            <a:off x="2438400" y="2133600"/>
            <a:ext cx="4343399" cy="304800"/>
          </a:xfrm>
        </p:spPr>
        <p:txBody>
          <a:bodyPr anchor="t">
            <a:norm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Joint Legislative Committee on Agriculture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354059"/>
            <a:ext cx="1200150" cy="786765"/>
          </a:xfrm>
          <a:prstGeom prst="rect">
            <a:avLst/>
          </a:prstGeom>
        </p:spPr>
      </p:pic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2" y="304800"/>
            <a:ext cx="121919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6234"/>
            <a:ext cx="1222724" cy="12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53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535812"/>
          </a:xfrm>
        </p:spPr>
        <p:txBody>
          <a:bodyPr/>
          <a:lstStyle/>
          <a:p>
            <a:r>
              <a:rPr lang="en-US" b="1" dirty="0" smtClean="0"/>
              <a:t>Challenges for Kentucky’s Dairy Industry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143001" y="1066800"/>
            <a:ext cx="6781800" cy="601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600" b="1" dirty="0" smtClean="0">
                <a:latin typeface="Source Sans Pro Light"/>
              </a:rPr>
              <a:t>These are the obstacles we have faced;</a:t>
            </a:r>
            <a:r>
              <a:rPr lang="sv-SE" sz="1600" b="1" dirty="0">
                <a:latin typeface="Source Sans Pro Light"/>
              </a:rPr>
              <a:t> </a:t>
            </a:r>
            <a:r>
              <a:rPr lang="sv-SE" sz="1600" b="1" dirty="0" smtClean="0">
                <a:latin typeface="Source Sans Pro Light"/>
              </a:rPr>
              <a:t> some we still face today.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935835" y="4463016"/>
            <a:ext cx="215441" cy="309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11"/>
          <a:stretch/>
        </p:blipFill>
        <p:spPr>
          <a:xfrm>
            <a:off x="4114800" y="1600200"/>
            <a:ext cx="4720047" cy="48615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33400" y="1905000"/>
            <a:ext cx="3581400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1"/>
                </a:solidFill>
                <a:latin typeface="Source Sans Pro Light"/>
              </a:rPr>
              <a:t>Liquidation of Dairies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1"/>
                </a:solidFill>
                <a:latin typeface="Source Sans Pro Light"/>
              </a:rPr>
              <a:t>Diminishing Profitability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1"/>
                </a:solidFill>
                <a:latin typeface="Source Sans Pro Light"/>
              </a:rPr>
              <a:t>Loss of Infrastructure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1"/>
                </a:solidFill>
                <a:latin typeface="Source Sans Pro Light"/>
              </a:rPr>
              <a:t>Lack of Markets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1"/>
                </a:solidFill>
                <a:latin typeface="Source Sans Pro Light"/>
              </a:rPr>
              <a:t>Loss of Fluid Milk Consumption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1"/>
                </a:solidFill>
                <a:latin typeface="Source Sans Pro Light"/>
              </a:rPr>
              <a:t>Loss of Dairy Farm Equity</a:t>
            </a:r>
            <a:endParaRPr lang="en-US" sz="2000" b="1" dirty="0">
              <a:solidFill>
                <a:schemeClr val="accent1"/>
              </a:solidFill>
              <a:latin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92286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1600200" y="2590800"/>
            <a:ext cx="1904446" cy="228600"/>
          </a:xfrm>
        </p:spPr>
        <p:txBody>
          <a:bodyPr/>
          <a:lstStyle/>
          <a:p>
            <a:r>
              <a:rPr lang="en-US" dirty="0"/>
              <a:t>Product </a:t>
            </a:r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7"/>
          </p:nvPr>
        </p:nvSpPr>
        <p:spPr>
          <a:xfrm>
            <a:off x="1828800" y="3764841"/>
            <a:ext cx="1421846" cy="228600"/>
          </a:xfrm>
        </p:spPr>
        <p:txBody>
          <a:bodyPr/>
          <a:lstStyle/>
          <a:p>
            <a:r>
              <a:rPr lang="en-US" dirty="0" smtClean="0"/>
              <a:t>Specification</a:t>
            </a:r>
            <a:endParaRPr lang="en-US" dirty="0"/>
          </a:p>
        </p:txBody>
      </p:sp>
      <p:pic>
        <p:nvPicPr>
          <p:cNvPr id="24" name="Picture 6" descr="Picture 0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1050925" y="302388"/>
            <a:ext cx="6858000" cy="5358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Sinkin Sans 200 X Light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700" b="1" dirty="0" smtClean="0">
                <a:latin typeface="Source Sans Pro Light"/>
              </a:rPr>
              <a:t>Opportunities Before Us</a:t>
            </a:r>
            <a:endParaRPr lang="en-US" sz="2700" b="1" dirty="0">
              <a:latin typeface="Source Sans Pro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295400"/>
            <a:ext cx="8839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Source Sans Pro Light"/>
              </a:rPr>
              <a:t>Market conditions have changed:</a:t>
            </a:r>
          </a:p>
          <a:p>
            <a:pPr marL="912813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  <a:latin typeface="Source Sans Pro Light"/>
              </a:rPr>
              <a:t>	Growth of milk supply has slowed to a trickle.</a:t>
            </a:r>
          </a:p>
          <a:p>
            <a:pPr marL="912813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Source Sans Pro Light"/>
              </a:rPr>
              <a:t>	</a:t>
            </a:r>
            <a:r>
              <a:rPr lang="en-US" sz="1500" dirty="0" smtClean="0">
                <a:solidFill>
                  <a:schemeClr val="bg1"/>
                </a:solidFill>
                <a:latin typeface="Source Sans Pro Light"/>
              </a:rPr>
              <a:t>New plant built in Michigan will result in less milk transported to KY dairy processors.  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Source Sans Pro Light"/>
              </a:rPr>
              <a:t>With these market changes comes opportunity:</a:t>
            </a:r>
          </a:p>
          <a:p>
            <a:pPr marL="912813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ource Sans Pro Light"/>
              </a:rPr>
              <a:t>	</a:t>
            </a:r>
            <a:r>
              <a:rPr lang="en-US" sz="1500" dirty="0" smtClean="0">
                <a:solidFill>
                  <a:schemeClr val="bg1"/>
                </a:solidFill>
                <a:latin typeface="Source Sans Pro Light"/>
              </a:rPr>
              <a:t>Replace out of state milk with local milk</a:t>
            </a:r>
          </a:p>
          <a:p>
            <a:pPr marL="912813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Source Sans Pro Light"/>
              </a:rPr>
              <a:t>	</a:t>
            </a:r>
            <a:r>
              <a:rPr lang="en-US" sz="1500" dirty="0" smtClean="0">
                <a:solidFill>
                  <a:schemeClr val="bg1"/>
                </a:solidFill>
                <a:latin typeface="Source Sans Pro Light"/>
              </a:rPr>
              <a:t>New product development – cheese powders, specialty products, protein drinks, or…				</a:t>
            </a:r>
            <a:r>
              <a:rPr lang="en-US" sz="1500" i="1" dirty="0" smtClean="0">
                <a:solidFill>
                  <a:schemeClr val="bg1"/>
                </a:solidFill>
                <a:latin typeface="Source Sans Pro Light"/>
              </a:rPr>
              <a:t>Can we find a way to marry milk and bourbon?</a:t>
            </a:r>
          </a:p>
          <a:p>
            <a:pPr marL="912813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Source Sans Pro Light"/>
              </a:rPr>
              <a:t>	</a:t>
            </a:r>
            <a:r>
              <a:rPr lang="en-US" sz="1500" dirty="0" smtClean="0">
                <a:solidFill>
                  <a:schemeClr val="bg1"/>
                </a:solidFill>
                <a:latin typeface="Source Sans Pro Light"/>
              </a:rPr>
              <a:t>Value added on-farm milk processing – Chaney’s Dairy, Kenny’s Cheese</a:t>
            </a:r>
          </a:p>
          <a:p>
            <a:pPr marL="912813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  <a:latin typeface="Source Sans Pro Light"/>
              </a:rPr>
              <a:t>Work with co-ops to place more value on KY milk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8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1050925" y="152400"/>
            <a:ext cx="6858000" cy="5358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Sinkin Sans 200 X Light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700" b="1" dirty="0" smtClean="0">
                <a:latin typeface="Source Sans Pro Light"/>
              </a:rPr>
              <a:t>Dairy has Great </a:t>
            </a:r>
            <a:r>
              <a:rPr lang="en-US" sz="2700" b="1" dirty="0">
                <a:latin typeface="Source Sans Pro Light"/>
              </a:rPr>
              <a:t>P</a:t>
            </a:r>
            <a:r>
              <a:rPr lang="en-US" sz="2700" b="1" dirty="0" smtClean="0">
                <a:latin typeface="Source Sans Pro Light"/>
              </a:rPr>
              <a:t>otential!!</a:t>
            </a:r>
            <a:endParaRPr lang="en-US" sz="2700" b="1" dirty="0">
              <a:latin typeface="Source Sans Pro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t="2178" r="786" b="1635"/>
          <a:stretch/>
        </p:blipFill>
        <p:spPr>
          <a:xfrm>
            <a:off x="0" y="854824"/>
            <a:ext cx="9144000" cy="60031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888" y="4038600"/>
            <a:ext cx="8915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lnSpc>
                <a:spcPct val="200000"/>
              </a:lnSpc>
            </a:pP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rce Sans Pro Light"/>
              </a:rPr>
              <a:t>Abundant 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rce Sans Pro Light"/>
              </a:rPr>
              <a:t>natural </a:t>
            </a: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rce Sans Pro Light"/>
              </a:rPr>
              <a:t>resources</a:t>
            </a:r>
          </a:p>
          <a:p>
            <a:pPr marL="0" lvl="1" algn="r">
              <a:lnSpc>
                <a:spcPct val="200000"/>
              </a:lnSpc>
            </a:pP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rce Sans Pro Light"/>
              </a:rPr>
              <a:t>Ideal environmental conditions for dairy animals</a:t>
            </a:r>
          </a:p>
          <a:p>
            <a:pPr marL="0" lvl="1" algn="r">
              <a:lnSpc>
                <a:spcPct val="200000"/>
              </a:lnSpc>
            </a:pP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rce Sans Pro Light"/>
              </a:rPr>
              <a:t>Strong 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rce Sans Pro Light"/>
              </a:rPr>
              <a:t>market potential </a:t>
            </a: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rce Sans Pro Light"/>
              </a:rPr>
              <a:t>- presently 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rce Sans Pro Light"/>
              </a:rPr>
              <a:t>producing only 1/2 of KY </a:t>
            </a: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rce Sans Pro Light"/>
              </a:rPr>
              <a:t>capacity</a:t>
            </a:r>
          </a:p>
          <a:p>
            <a:pPr marL="0" lvl="1" algn="r">
              <a:lnSpc>
                <a:spcPct val="200000"/>
              </a:lnSpc>
            </a:pPr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rce Sans Pro Light"/>
              </a:rPr>
              <a:t>Strong economic engine for rural KY communities (dairy vs. factory)</a:t>
            </a:r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9453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58" y="2227565"/>
            <a:ext cx="2971800" cy="2694713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5759637" y="1484313"/>
            <a:ext cx="137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Feed Sales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156325" y="1941513"/>
            <a:ext cx="120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A.I. Sales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6384925" y="2474913"/>
            <a:ext cx="227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Custom Harvesting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6694768" y="2962836"/>
            <a:ext cx="203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Milk Truck Driver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6575612" y="3434791"/>
            <a:ext cx="172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Milk Inspector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6635937" y="3916503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/>
              <a:t>Veterinarian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6384925" y="4495800"/>
            <a:ext cx="179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Fertilizer Sales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6266517" y="5056748"/>
            <a:ext cx="1314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Fuel Sales</a:t>
            </a: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5743575" y="5576047"/>
            <a:ext cx="202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Equipment Sales</a:t>
            </a: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4889500" y="5981700"/>
            <a:ext cx="200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Equipment Parts</a:t>
            </a: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3946525" y="1484313"/>
            <a:ext cx="146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Retail Sales</a:t>
            </a: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1371600" y="5410200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Service Industry</a:t>
            </a: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609600" y="2234289"/>
            <a:ext cx="244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Community Services</a:t>
            </a:r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409575" y="2962835"/>
            <a:ext cx="215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Concrete Supplier</a:t>
            </a:r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365125" y="3694113"/>
            <a:ext cx="224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Equipment Service</a:t>
            </a:r>
          </a:p>
        </p:txBody>
      </p:sp>
      <p:sp>
        <p:nvSpPr>
          <p:cNvPr id="66582" name="Text Box 22"/>
          <p:cNvSpPr txBox="1">
            <a:spLocks noChangeArrowheads="1"/>
          </p:cNvSpPr>
          <p:nvPr/>
        </p:nvSpPr>
        <p:spPr bwMode="auto">
          <a:xfrm>
            <a:off x="593725" y="4303713"/>
            <a:ext cx="196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Feed Equipment</a:t>
            </a:r>
          </a:p>
        </p:txBody>
      </p: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974725" y="4989513"/>
            <a:ext cx="164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Vehicle Sales</a:t>
            </a: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1457325" y="1636293"/>
            <a:ext cx="215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Community Taxes</a:t>
            </a:r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2328022" y="5981700"/>
            <a:ext cx="188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/>
              <a:t>Health Services</a:t>
            </a:r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>
            <a:off x="3351679" y="1941513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>
            <a:off x="2857500" y="24765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9" name="Line 29"/>
          <p:cNvSpPr>
            <a:spLocks noChangeShapeType="1"/>
          </p:cNvSpPr>
          <p:nvPr/>
        </p:nvSpPr>
        <p:spPr bwMode="auto">
          <a:xfrm>
            <a:off x="2328022" y="3187187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0" name="Line 30"/>
          <p:cNvSpPr>
            <a:spLocks noChangeShapeType="1"/>
          </p:cNvSpPr>
          <p:nvPr/>
        </p:nvSpPr>
        <p:spPr bwMode="auto">
          <a:xfrm flipV="1">
            <a:off x="2438400" y="38100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 flipV="1">
            <a:off x="2362200" y="41910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2" name="Line 32"/>
          <p:cNvSpPr>
            <a:spLocks noChangeShapeType="1"/>
          </p:cNvSpPr>
          <p:nvPr/>
        </p:nvSpPr>
        <p:spPr bwMode="auto">
          <a:xfrm flipV="1">
            <a:off x="2514600" y="44958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3" name="Line 33"/>
          <p:cNvSpPr>
            <a:spLocks noChangeShapeType="1"/>
          </p:cNvSpPr>
          <p:nvPr/>
        </p:nvSpPr>
        <p:spPr bwMode="auto">
          <a:xfrm flipV="1">
            <a:off x="3223932" y="4814047"/>
            <a:ext cx="4953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4" name="Line 34"/>
          <p:cNvSpPr>
            <a:spLocks noChangeShapeType="1"/>
          </p:cNvSpPr>
          <p:nvPr/>
        </p:nvSpPr>
        <p:spPr bwMode="auto">
          <a:xfrm flipV="1">
            <a:off x="3886200" y="4991100"/>
            <a:ext cx="37409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5" name="Line 35"/>
          <p:cNvSpPr>
            <a:spLocks noChangeShapeType="1"/>
          </p:cNvSpPr>
          <p:nvPr/>
        </p:nvSpPr>
        <p:spPr bwMode="auto">
          <a:xfrm flipH="1" flipV="1">
            <a:off x="4679950" y="4991100"/>
            <a:ext cx="27305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6" name="Line 36"/>
          <p:cNvSpPr>
            <a:spLocks noChangeShapeType="1"/>
          </p:cNvSpPr>
          <p:nvPr/>
        </p:nvSpPr>
        <p:spPr bwMode="auto">
          <a:xfrm flipH="1" flipV="1">
            <a:off x="5239684" y="4831556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7" name="Line 37"/>
          <p:cNvSpPr>
            <a:spLocks noChangeShapeType="1"/>
          </p:cNvSpPr>
          <p:nvPr/>
        </p:nvSpPr>
        <p:spPr bwMode="auto">
          <a:xfrm flipH="1" flipV="1">
            <a:off x="5575487" y="4585447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8" name="Line 38"/>
          <p:cNvSpPr>
            <a:spLocks noChangeShapeType="1"/>
          </p:cNvSpPr>
          <p:nvPr/>
        </p:nvSpPr>
        <p:spPr bwMode="auto">
          <a:xfrm flipH="1" flipV="1">
            <a:off x="5818468" y="4258235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9" name="Line 39"/>
          <p:cNvSpPr>
            <a:spLocks noChangeShapeType="1"/>
          </p:cNvSpPr>
          <p:nvPr/>
        </p:nvSpPr>
        <p:spPr bwMode="auto">
          <a:xfrm flipH="1" flipV="1">
            <a:off x="5981700" y="3877469"/>
            <a:ext cx="593912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0" name="Line 40"/>
          <p:cNvSpPr>
            <a:spLocks noChangeShapeType="1"/>
          </p:cNvSpPr>
          <p:nvPr/>
        </p:nvSpPr>
        <p:spPr bwMode="auto">
          <a:xfrm flipH="1">
            <a:off x="6018306" y="3585882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1" name="Line 41"/>
          <p:cNvSpPr>
            <a:spLocks noChangeShapeType="1"/>
          </p:cNvSpPr>
          <p:nvPr/>
        </p:nvSpPr>
        <p:spPr bwMode="auto">
          <a:xfrm flipH="1">
            <a:off x="6008968" y="3192307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2" name="Line 42"/>
          <p:cNvSpPr>
            <a:spLocks noChangeShapeType="1"/>
          </p:cNvSpPr>
          <p:nvPr/>
        </p:nvSpPr>
        <p:spPr bwMode="auto">
          <a:xfrm flipH="1">
            <a:off x="5865719" y="2686984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3" name="Line 43"/>
          <p:cNvSpPr>
            <a:spLocks noChangeShapeType="1"/>
          </p:cNvSpPr>
          <p:nvPr/>
        </p:nvSpPr>
        <p:spPr bwMode="auto">
          <a:xfrm flipH="1">
            <a:off x="5622925" y="2200157"/>
            <a:ext cx="533400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4" name="Line 44"/>
          <p:cNvSpPr>
            <a:spLocks noChangeShapeType="1"/>
          </p:cNvSpPr>
          <p:nvPr/>
        </p:nvSpPr>
        <p:spPr bwMode="auto">
          <a:xfrm flipH="1">
            <a:off x="5219700" y="1763713"/>
            <a:ext cx="533400" cy="5873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5" name="Line 45"/>
          <p:cNvSpPr>
            <a:spLocks noChangeShapeType="1"/>
          </p:cNvSpPr>
          <p:nvPr/>
        </p:nvSpPr>
        <p:spPr bwMode="auto">
          <a:xfrm>
            <a:off x="4500282" y="1819649"/>
            <a:ext cx="0" cy="344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20" name="Text Box 60"/>
          <p:cNvSpPr txBox="1">
            <a:spLocks noChangeArrowheads="1"/>
          </p:cNvSpPr>
          <p:nvPr/>
        </p:nvSpPr>
        <p:spPr bwMode="auto">
          <a:xfrm>
            <a:off x="685801" y="838200"/>
            <a:ext cx="72707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 smtClean="0">
                <a:latin typeface="Source Sans Pro Light"/>
              </a:rPr>
              <a:t>Wisconsin study determined each cow contributes over $14K to local economy!</a:t>
            </a:r>
            <a:endParaRPr lang="en-US" altLang="en-US" sz="1400" b="1" dirty="0">
              <a:latin typeface="Source Sans Pro Light"/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050925" y="302388"/>
            <a:ext cx="6858000" cy="535812"/>
          </a:xfrm>
        </p:spPr>
        <p:txBody>
          <a:bodyPr>
            <a:noAutofit/>
          </a:bodyPr>
          <a:lstStyle/>
          <a:p>
            <a:pPr algn="ctr"/>
            <a:r>
              <a:rPr lang="en-US" sz="2700" b="1" dirty="0" smtClean="0">
                <a:latin typeface="Source Sans Pro Light"/>
              </a:rPr>
              <a:t>The Economic Engine</a:t>
            </a:r>
            <a:endParaRPr lang="en-US" sz="2700" b="1" dirty="0">
              <a:latin typeface="Source Sans Pro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4400" y="2590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Community Impact</a:t>
            </a:r>
          </a:p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From a Dairy</a:t>
            </a:r>
          </a:p>
        </p:txBody>
      </p:sp>
    </p:spTree>
    <p:extLst>
      <p:ext uri="{BB962C8B-B14F-4D97-AF65-F5344CB8AC3E}">
        <p14:creationId xmlns:p14="http://schemas.microsoft.com/office/powerpoint/2010/main" val="326101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42900" y="381000"/>
            <a:ext cx="8572500" cy="535812"/>
          </a:xfrm>
        </p:spPr>
        <p:txBody>
          <a:bodyPr/>
          <a:lstStyle/>
          <a:p>
            <a:r>
              <a:rPr lang="en-US" b="1" dirty="0" smtClean="0"/>
              <a:t>KDDC – </a:t>
            </a:r>
            <a:r>
              <a:rPr lang="en-US" b="1" dirty="0" err="1" smtClean="0"/>
              <a:t>Ky’s</a:t>
            </a:r>
            <a:r>
              <a:rPr lang="en-US" b="1" dirty="0" smtClean="0"/>
              <a:t> Strongest Tool for Reaching Potential</a:t>
            </a:r>
            <a:endParaRPr lang="en-US" b="1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</a:rPr>
              <a:t>Kentucky </a:t>
            </a:r>
            <a:r>
              <a:rPr lang="en-US" sz="1400" b="1" dirty="0">
                <a:solidFill>
                  <a:schemeClr val="tx1"/>
                </a:solidFill>
              </a:rPr>
              <a:t>Dairy Development Council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1"/>
          </p:nvPr>
        </p:nvSpPr>
        <p:spPr>
          <a:xfrm>
            <a:off x="4343400" y="1752600"/>
            <a:ext cx="4724400" cy="4648200"/>
          </a:xfrm>
        </p:spPr>
        <p:txBody>
          <a:bodyPr>
            <a:noAutofit/>
          </a:bodyPr>
          <a:lstStyle/>
          <a:p>
            <a:pPr marL="457200" indent="-1730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Founded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2005</a:t>
            </a:r>
          </a:p>
          <a:p>
            <a:pPr marL="457200" lvl="0" indent="-173038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Appointed to Agricultural Development Board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457200" lvl="0" indent="-173038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Goal  - Utilize KADF funds for dairy growth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457200" lvl="0" indent="-173038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Initiated dairy summit and forums</a:t>
            </a:r>
          </a:p>
          <a:p>
            <a:pPr marL="457200" lvl="0" indent="-173038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Developed concept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of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statewide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dairy organization</a:t>
            </a:r>
          </a:p>
          <a:p>
            <a:pPr marL="457200" lvl="0" indent="-173038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Every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dairy farmer in the state is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an automatic member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457200" lvl="0" indent="-173038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20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directors form governing board</a:t>
            </a:r>
          </a:p>
          <a:p>
            <a:pPr marL="457200" lvl="0" indent="-173038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12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districts across the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state with dairy farmer representative</a:t>
            </a:r>
          </a:p>
          <a:p>
            <a:pPr marL="457200" lvl="0" indent="-173038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8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allied industry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representatives, i.e. feed,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dairy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supply, veterinary,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etc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457200" lvl="0" indent="-173038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Only organization in state focused solely on the diary industry</a:t>
            </a:r>
          </a:p>
          <a:p>
            <a:pPr marL="457200" lvl="0" indent="-173038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Variety of programs strategically built around a singular vision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Text Placeholder 18"/>
          <p:cNvSpPr txBox="1">
            <a:spLocks/>
          </p:cNvSpPr>
          <p:nvPr/>
        </p:nvSpPr>
        <p:spPr>
          <a:xfrm>
            <a:off x="8286525" y="6248400"/>
            <a:ext cx="228661" cy="30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40" y="2817494"/>
            <a:ext cx="2209800" cy="1581786"/>
          </a:xfrm>
          <a:prstGeom prst="rect">
            <a:avLst/>
          </a:prstGeom>
        </p:spPr>
      </p:pic>
      <p:pic>
        <p:nvPicPr>
          <p:cNvPr id="2052" name="Picture 4" descr="https://upaws.org/wp-content/uploads/2017/10/boardmeet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4" b="17992"/>
          <a:stretch/>
        </p:blipFill>
        <p:spPr bwMode="auto">
          <a:xfrm>
            <a:off x="347724" y="4648200"/>
            <a:ext cx="2129714" cy="126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 descr="Royalty-Free Vector Clip Art Illustration of a Green Silhouetted Shape Of The State Of Kentucky, United States by Jamer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Royalty-Free Vector Clip Art Illustration of a Green Silhouetted Shape Of The State Of Kentucky, United States by Jamers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6" descr="kentuck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900" y="1600200"/>
            <a:ext cx="2134538" cy="930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494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Mission &amp; </a:t>
            </a:r>
            <a:r>
              <a:rPr lang="en-US" b="1" dirty="0" smtClean="0"/>
              <a:t>Vision</a:t>
            </a:r>
            <a:endParaRPr lang="en-US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Kentucky Dairy Development Council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Mission</a:t>
            </a:r>
            <a:endParaRPr lang="en-US" sz="16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566916" y="2438400"/>
            <a:ext cx="3719609" cy="838200"/>
          </a:xfrm>
        </p:spPr>
        <p:txBody>
          <a:bodyPr>
            <a:noAutofit/>
          </a:bodyPr>
          <a:lstStyle/>
          <a:p>
            <a:r>
              <a:rPr lang="en-US" sz="1400" i="1" dirty="0">
                <a:solidFill>
                  <a:schemeClr val="tx1"/>
                </a:solidFill>
              </a:rPr>
              <a:t>To educate, promote and represent dairy farmers and foster an environment of growth for the KY dairy industry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</a:p>
          <a:p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2"/>
          </p:nvPr>
        </p:nvSpPr>
        <p:spPr>
          <a:xfrm>
            <a:off x="4572000" y="3962400"/>
            <a:ext cx="2229431" cy="228600"/>
          </a:xfrm>
        </p:spPr>
        <p:txBody>
          <a:bodyPr>
            <a:normAutofit/>
          </a:bodyPr>
          <a:lstStyle/>
          <a:p>
            <a:r>
              <a:rPr lang="en-US" sz="1600" dirty="0"/>
              <a:t>Vision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4572000" y="4267200"/>
            <a:ext cx="3719609" cy="1371600"/>
          </a:xfrm>
        </p:spPr>
        <p:txBody>
          <a:bodyPr>
            <a:normAutofit/>
          </a:bodyPr>
          <a:lstStyle/>
          <a:p>
            <a:r>
              <a:rPr lang="en-US" sz="1400" i="1" dirty="0" smtClean="0">
                <a:solidFill>
                  <a:schemeClr val="tx1"/>
                </a:solidFill>
              </a:rPr>
              <a:t>The accomplishment of our mission will solidify </a:t>
            </a:r>
            <a:r>
              <a:rPr lang="en-US" sz="1400" i="1" dirty="0">
                <a:solidFill>
                  <a:schemeClr val="tx1"/>
                </a:solidFill>
              </a:rPr>
              <a:t>and maintain the position of the dairy industry in Kentucky as a leading </a:t>
            </a:r>
            <a:r>
              <a:rPr lang="en-US" sz="1400" i="1" dirty="0" smtClean="0">
                <a:solidFill>
                  <a:schemeClr val="tx1"/>
                </a:solidFill>
              </a:rPr>
              <a:t>agricultural </a:t>
            </a:r>
            <a:r>
              <a:rPr lang="en-US" sz="1400" i="1" dirty="0">
                <a:solidFill>
                  <a:schemeClr val="tx1"/>
                </a:solidFill>
              </a:rPr>
              <a:t>economic </a:t>
            </a:r>
            <a:r>
              <a:rPr lang="en-US" sz="1400" i="1" dirty="0" smtClean="0">
                <a:solidFill>
                  <a:schemeClr val="tx1"/>
                </a:solidFill>
              </a:rPr>
              <a:t>engine for our rural Kentucky communities.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638800"/>
            <a:ext cx="1295400" cy="838200"/>
          </a:xfrm>
          <a:prstGeom prst="rect">
            <a:avLst/>
          </a:prstGeom>
        </p:spPr>
      </p:pic>
      <p:pic>
        <p:nvPicPr>
          <p:cNvPr id="23" name="Picture Placeholder 22"/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3" r="12463"/>
          <a:stretch>
            <a:fillRect/>
          </a:stretch>
        </p:blipFill>
        <p:spPr/>
      </p:pic>
      <p:pic>
        <p:nvPicPr>
          <p:cNvPr id="30" name="Picture Placeholder 29"/>
          <p:cNvPicPr>
            <a:picLocks noGrp="1" noChangeAspect="1"/>
          </p:cNvPicPr>
          <p:nvPr>
            <p:ph type="pic" sz="quarter" idx="2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7" r="18737"/>
          <a:stretch>
            <a:fillRect/>
          </a:stretch>
        </p:blipFill>
        <p:spPr/>
      </p:pic>
      <p:pic>
        <p:nvPicPr>
          <p:cNvPr id="31" name="Picture 3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867400"/>
            <a:ext cx="1371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6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KDDC Programs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566068" y="4814152"/>
            <a:ext cx="2456603" cy="274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 smtClean="0">
                <a:latin typeface="Source Sans Pro Light"/>
              </a:rPr>
              <a:t>Consultant Visit Program</a:t>
            </a:r>
            <a:endParaRPr lang="en-US" sz="1100" dirty="0">
              <a:latin typeface="Source Sans Pro Ligh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Strategically designed to align with our mission </a:t>
            </a:r>
            <a:r>
              <a:rPr lang="en-US" sz="1400" b="1" dirty="0">
                <a:solidFill>
                  <a:schemeClr val="tx1"/>
                </a:solidFill>
              </a:rPr>
              <a:t>and </a:t>
            </a:r>
            <a:r>
              <a:rPr lang="en-US" sz="1400" b="1" dirty="0" smtClean="0">
                <a:solidFill>
                  <a:schemeClr val="tx1"/>
                </a:solidFill>
              </a:rPr>
              <a:t>vision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6" name="Shape 368"/>
          <p:cNvSpPr/>
          <p:nvPr/>
        </p:nvSpPr>
        <p:spPr>
          <a:xfrm>
            <a:off x="3827403" y="3337560"/>
            <a:ext cx="317974" cy="320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9" name="Shape 371"/>
          <p:cNvSpPr/>
          <p:nvPr/>
        </p:nvSpPr>
        <p:spPr>
          <a:xfrm>
            <a:off x="3728045" y="2804160"/>
            <a:ext cx="317974" cy="320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grpSp>
        <p:nvGrpSpPr>
          <p:cNvPr id="41" name="Group 376"/>
          <p:cNvGrpSpPr/>
          <p:nvPr/>
        </p:nvGrpSpPr>
        <p:grpSpPr>
          <a:xfrm>
            <a:off x="3445099" y="2346960"/>
            <a:ext cx="317974" cy="320040"/>
            <a:chOff x="0" y="0"/>
            <a:chExt cx="847930" cy="847930"/>
          </a:xfrm>
        </p:grpSpPr>
        <p:sp>
          <p:nvSpPr>
            <p:cNvPr id="42" name="Shape 374"/>
            <p:cNvSpPr/>
            <p:nvPr/>
          </p:nvSpPr>
          <p:spPr>
            <a:xfrm>
              <a:off x="0" y="0"/>
              <a:ext cx="847930" cy="84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43" name="Shape 375"/>
            <p:cNvSpPr/>
            <p:nvPr/>
          </p:nvSpPr>
          <p:spPr>
            <a:xfrm>
              <a:off x="241305" y="241311"/>
              <a:ext cx="365321" cy="365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5" y="15576"/>
                  </a:moveTo>
                  <a:cubicBezTo>
                    <a:pt x="12143" y="16865"/>
                    <a:pt x="9843" y="18851"/>
                    <a:pt x="8177" y="21277"/>
                  </a:cubicBezTo>
                  <a:cubicBezTo>
                    <a:pt x="9016" y="21487"/>
                    <a:pt x="9894" y="21600"/>
                    <a:pt x="10799" y="21600"/>
                  </a:cubicBezTo>
                  <a:cubicBezTo>
                    <a:pt x="12428" y="21600"/>
                    <a:pt x="13971" y="21237"/>
                    <a:pt x="15356" y="20591"/>
                  </a:cubicBezTo>
                  <a:cubicBezTo>
                    <a:pt x="15579" y="19502"/>
                    <a:pt x="15697" y="18376"/>
                    <a:pt x="15697" y="17223"/>
                  </a:cubicBezTo>
                  <a:cubicBezTo>
                    <a:pt x="15697" y="16807"/>
                    <a:pt x="15678" y="16393"/>
                    <a:pt x="15646" y="15985"/>
                  </a:cubicBezTo>
                  <a:cubicBezTo>
                    <a:pt x="15369" y="15896"/>
                    <a:pt x="15114" y="15759"/>
                    <a:pt x="14895" y="15576"/>
                  </a:cubicBezTo>
                  <a:close/>
                  <a:moveTo>
                    <a:pt x="18049" y="2795"/>
                  </a:moveTo>
                  <a:cubicBezTo>
                    <a:pt x="16317" y="2963"/>
                    <a:pt x="14665" y="3399"/>
                    <a:pt x="13127" y="4049"/>
                  </a:cubicBezTo>
                  <a:cubicBezTo>
                    <a:pt x="13134" y="4126"/>
                    <a:pt x="13139" y="4202"/>
                    <a:pt x="13139" y="4280"/>
                  </a:cubicBezTo>
                  <a:cubicBezTo>
                    <a:pt x="13139" y="4643"/>
                    <a:pt x="13052" y="4984"/>
                    <a:pt x="12903" y="5288"/>
                  </a:cubicBezTo>
                  <a:cubicBezTo>
                    <a:pt x="14442" y="7095"/>
                    <a:pt x="15635" y="9197"/>
                    <a:pt x="16388" y="11500"/>
                  </a:cubicBezTo>
                  <a:cubicBezTo>
                    <a:pt x="17324" y="11518"/>
                    <a:pt x="18122" y="12089"/>
                    <a:pt x="18466" y="12902"/>
                  </a:cubicBezTo>
                  <a:cubicBezTo>
                    <a:pt x="19506" y="12797"/>
                    <a:pt x="20518" y="12597"/>
                    <a:pt x="21492" y="12311"/>
                  </a:cubicBezTo>
                  <a:cubicBezTo>
                    <a:pt x="21563" y="11818"/>
                    <a:pt x="21600" y="11313"/>
                    <a:pt x="21600" y="10800"/>
                  </a:cubicBezTo>
                  <a:cubicBezTo>
                    <a:pt x="21599" y="7626"/>
                    <a:pt x="20230" y="4770"/>
                    <a:pt x="18049" y="2795"/>
                  </a:cubicBezTo>
                  <a:close/>
                  <a:moveTo>
                    <a:pt x="13739" y="14350"/>
                  </a:moveTo>
                  <a:cubicBezTo>
                    <a:pt x="11072" y="13907"/>
                    <a:pt x="8601" y="12889"/>
                    <a:pt x="6449" y="11434"/>
                  </a:cubicBezTo>
                  <a:cubicBezTo>
                    <a:pt x="6099" y="11648"/>
                    <a:pt x="5689" y="11773"/>
                    <a:pt x="5251" y="11773"/>
                  </a:cubicBezTo>
                  <a:cubicBezTo>
                    <a:pt x="5087" y="11773"/>
                    <a:pt x="4931" y="11756"/>
                    <a:pt x="4779" y="11725"/>
                  </a:cubicBezTo>
                  <a:cubicBezTo>
                    <a:pt x="3749" y="13676"/>
                    <a:pt x="3091" y="15853"/>
                    <a:pt x="2902" y="18163"/>
                  </a:cubicBezTo>
                  <a:cubicBezTo>
                    <a:pt x="3930" y="19266"/>
                    <a:pt x="5183" y="20154"/>
                    <a:pt x="6593" y="20751"/>
                  </a:cubicBezTo>
                  <a:cubicBezTo>
                    <a:pt x="8345" y="18059"/>
                    <a:pt x="10791" y="15834"/>
                    <a:pt x="13739" y="14350"/>
                  </a:cubicBezTo>
                  <a:close/>
                  <a:moveTo>
                    <a:pt x="17257" y="15907"/>
                  </a:moveTo>
                  <a:cubicBezTo>
                    <a:pt x="17287" y="16343"/>
                    <a:pt x="17305" y="16781"/>
                    <a:pt x="17305" y="17223"/>
                  </a:cubicBezTo>
                  <a:cubicBezTo>
                    <a:pt x="17305" y="18003"/>
                    <a:pt x="17255" y="18771"/>
                    <a:pt x="17162" y="19525"/>
                  </a:cubicBezTo>
                  <a:cubicBezTo>
                    <a:pt x="18993" y="18189"/>
                    <a:pt x="20388" y="16288"/>
                    <a:pt x="21091" y="14080"/>
                  </a:cubicBezTo>
                  <a:cubicBezTo>
                    <a:pt x="20257" y="14282"/>
                    <a:pt x="19403" y="14426"/>
                    <a:pt x="18530" y="14508"/>
                  </a:cubicBezTo>
                  <a:cubicBezTo>
                    <a:pt x="18327" y="15139"/>
                    <a:pt x="17859" y="15646"/>
                    <a:pt x="17257" y="15907"/>
                  </a:cubicBezTo>
                  <a:close/>
                  <a:moveTo>
                    <a:pt x="14276" y="12805"/>
                  </a:moveTo>
                  <a:cubicBezTo>
                    <a:pt x="14419" y="12507"/>
                    <a:pt x="14622" y="12243"/>
                    <a:pt x="14874" y="12035"/>
                  </a:cubicBezTo>
                  <a:cubicBezTo>
                    <a:pt x="14195" y="9949"/>
                    <a:pt x="13121" y="8039"/>
                    <a:pt x="11737" y="6396"/>
                  </a:cubicBezTo>
                  <a:cubicBezTo>
                    <a:pt x="11463" y="6514"/>
                    <a:pt x="11160" y="6577"/>
                    <a:pt x="10841" y="6577"/>
                  </a:cubicBezTo>
                  <a:cubicBezTo>
                    <a:pt x="10342" y="6577"/>
                    <a:pt x="9882" y="6417"/>
                    <a:pt x="9506" y="6149"/>
                  </a:cubicBezTo>
                  <a:cubicBezTo>
                    <a:pt x="8672" y="6781"/>
                    <a:pt x="7901" y="7491"/>
                    <a:pt x="7200" y="8265"/>
                  </a:cubicBezTo>
                  <a:cubicBezTo>
                    <a:pt x="7421" y="8616"/>
                    <a:pt x="7549" y="9031"/>
                    <a:pt x="7549" y="9475"/>
                  </a:cubicBezTo>
                  <a:cubicBezTo>
                    <a:pt x="7549" y="9714"/>
                    <a:pt x="7512" y="9945"/>
                    <a:pt x="7444" y="10163"/>
                  </a:cubicBezTo>
                  <a:cubicBezTo>
                    <a:pt x="9459" y="11509"/>
                    <a:pt x="11779" y="12434"/>
                    <a:pt x="14276" y="12805"/>
                  </a:cubicBezTo>
                  <a:close/>
                  <a:moveTo>
                    <a:pt x="10842" y="1983"/>
                  </a:moveTo>
                  <a:cubicBezTo>
                    <a:pt x="11448" y="1983"/>
                    <a:pt x="11998" y="2218"/>
                    <a:pt x="12410" y="2604"/>
                  </a:cubicBezTo>
                  <a:cubicBezTo>
                    <a:pt x="13609" y="2088"/>
                    <a:pt x="14870" y="1691"/>
                    <a:pt x="16184" y="1439"/>
                  </a:cubicBezTo>
                  <a:cubicBezTo>
                    <a:pt x="14598" y="525"/>
                    <a:pt x="12760" y="0"/>
                    <a:pt x="10799" y="0"/>
                  </a:cubicBezTo>
                  <a:cubicBezTo>
                    <a:pt x="9463" y="0"/>
                    <a:pt x="8183" y="245"/>
                    <a:pt x="7001" y="690"/>
                  </a:cubicBezTo>
                  <a:cubicBezTo>
                    <a:pt x="7938" y="1154"/>
                    <a:pt x="8833" y="1694"/>
                    <a:pt x="9673" y="2304"/>
                  </a:cubicBezTo>
                  <a:cubicBezTo>
                    <a:pt x="10017" y="2100"/>
                    <a:pt x="10415" y="1983"/>
                    <a:pt x="10842" y="1983"/>
                  </a:cubicBezTo>
                  <a:close/>
                  <a:moveTo>
                    <a:pt x="2953" y="9475"/>
                  </a:moveTo>
                  <a:cubicBezTo>
                    <a:pt x="2953" y="9153"/>
                    <a:pt x="3021" y="8845"/>
                    <a:pt x="3140" y="8568"/>
                  </a:cubicBezTo>
                  <a:cubicBezTo>
                    <a:pt x="2402" y="7756"/>
                    <a:pt x="1735" y="6882"/>
                    <a:pt x="1150" y="5952"/>
                  </a:cubicBezTo>
                  <a:cubicBezTo>
                    <a:pt x="417" y="7409"/>
                    <a:pt x="0" y="9057"/>
                    <a:pt x="0" y="10801"/>
                  </a:cubicBezTo>
                  <a:cubicBezTo>
                    <a:pt x="0" y="12819"/>
                    <a:pt x="556" y="14708"/>
                    <a:pt x="1520" y="16324"/>
                  </a:cubicBezTo>
                  <a:cubicBezTo>
                    <a:pt x="1865" y="14382"/>
                    <a:pt x="2519" y="12546"/>
                    <a:pt x="3421" y="10863"/>
                  </a:cubicBezTo>
                  <a:cubicBezTo>
                    <a:pt x="3128" y="10478"/>
                    <a:pt x="2953" y="9996"/>
                    <a:pt x="2953" y="9475"/>
                  </a:cubicBezTo>
                  <a:close/>
                  <a:moveTo>
                    <a:pt x="5252" y="7178"/>
                  </a:moveTo>
                  <a:cubicBezTo>
                    <a:pt x="5486" y="7178"/>
                    <a:pt x="5714" y="7212"/>
                    <a:pt x="5928" y="7279"/>
                  </a:cubicBezTo>
                  <a:cubicBezTo>
                    <a:pt x="6738" y="6372"/>
                    <a:pt x="7636" y="5546"/>
                    <a:pt x="8608" y="4814"/>
                  </a:cubicBezTo>
                  <a:cubicBezTo>
                    <a:pt x="8567" y="4643"/>
                    <a:pt x="8545" y="4463"/>
                    <a:pt x="8545" y="4280"/>
                  </a:cubicBezTo>
                  <a:cubicBezTo>
                    <a:pt x="8545" y="4025"/>
                    <a:pt x="8587" y="3780"/>
                    <a:pt x="8664" y="3551"/>
                  </a:cubicBezTo>
                  <a:cubicBezTo>
                    <a:pt x="7574" y="2771"/>
                    <a:pt x="6390" y="2115"/>
                    <a:pt x="5130" y="1609"/>
                  </a:cubicBezTo>
                  <a:cubicBezTo>
                    <a:pt x="3950" y="2339"/>
                    <a:pt x="2920" y="3289"/>
                    <a:pt x="2099" y="4404"/>
                  </a:cubicBezTo>
                  <a:cubicBezTo>
                    <a:pt x="2708" y="5484"/>
                    <a:pt x="3432" y="6490"/>
                    <a:pt x="4256" y="7406"/>
                  </a:cubicBezTo>
                  <a:cubicBezTo>
                    <a:pt x="4557" y="7261"/>
                    <a:pt x="4893" y="7178"/>
                    <a:pt x="5252" y="717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6" tIns="43656" rIns="43656" bIns="43656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45" name="Shape 377"/>
          <p:cNvSpPr/>
          <p:nvPr/>
        </p:nvSpPr>
        <p:spPr>
          <a:xfrm>
            <a:off x="3728045" y="3886200"/>
            <a:ext cx="317974" cy="320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8" name="Shape 380"/>
          <p:cNvSpPr/>
          <p:nvPr/>
        </p:nvSpPr>
        <p:spPr>
          <a:xfrm>
            <a:off x="3445099" y="4343400"/>
            <a:ext cx="317974" cy="320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056231" y="3964729"/>
            <a:ext cx="2495876" cy="274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 smtClean="0">
                <a:latin typeface="Source Sans Pro Light"/>
              </a:rPr>
              <a:t>Young Dairy Producer Initiative</a:t>
            </a:r>
            <a:endParaRPr lang="en-US" sz="1100" dirty="0">
              <a:latin typeface="Source Sans Pro Light"/>
            </a:endParaRP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191000" y="3383280"/>
            <a:ext cx="3389838" cy="274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 smtClean="0">
                <a:latin typeface="Source Sans Pro Light"/>
              </a:rPr>
              <a:t>University of Kentucky Collaborative</a:t>
            </a:r>
            <a:endParaRPr lang="en-US" sz="1100" dirty="0">
              <a:latin typeface="Source Sans Pro Light"/>
            </a:endParaRP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076498" y="2768600"/>
            <a:ext cx="4686502" cy="355600"/>
          </a:xfrm>
        </p:spPr>
        <p:txBody>
          <a:bodyPr anchor="ctr">
            <a:normAutofit fontScale="32500" lnSpcReduction="20000"/>
          </a:bodyPr>
          <a:lstStyle/>
          <a:p>
            <a:pPr marL="0" indent="0">
              <a:buNone/>
            </a:pPr>
            <a:r>
              <a:rPr lang="en-US" sz="3400" dirty="0" smtClean="0">
                <a:latin typeface="Source Sans Pro Light"/>
              </a:rPr>
              <a:t>Dairy </a:t>
            </a:r>
            <a:r>
              <a:rPr lang="en-US" sz="3400" dirty="0">
                <a:latin typeface="Source Sans Pro Light"/>
              </a:rPr>
              <a:t>Margin Coverage Insurance Incentive Program Cost Share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927409" y="2392680"/>
            <a:ext cx="1406591" cy="228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400" dirty="0" smtClean="0">
                <a:latin typeface="Source Sans Pro Light"/>
              </a:rPr>
              <a:t>Milk Counts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60"/>
          <a:stretch/>
        </p:blipFill>
        <p:spPr>
          <a:xfrm>
            <a:off x="986027" y="2260239"/>
            <a:ext cx="2300083" cy="2616306"/>
          </a:xfrm>
          <a:prstGeom prst="rect">
            <a:avLst/>
          </a:prstGeom>
        </p:spPr>
      </p:pic>
      <p:pic>
        <p:nvPicPr>
          <p:cNvPr id="53" name="Picture 5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638800"/>
            <a:ext cx="1295400" cy="838200"/>
          </a:xfrm>
          <a:prstGeom prst="rect">
            <a:avLst/>
          </a:prstGeom>
        </p:spPr>
      </p:pic>
      <p:sp>
        <p:nvSpPr>
          <p:cNvPr id="56" name="Shape 380"/>
          <p:cNvSpPr/>
          <p:nvPr/>
        </p:nvSpPr>
        <p:spPr>
          <a:xfrm>
            <a:off x="3091108" y="4712552"/>
            <a:ext cx="317974" cy="320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grpSp>
        <p:nvGrpSpPr>
          <p:cNvPr id="64" name="Group 376"/>
          <p:cNvGrpSpPr/>
          <p:nvPr/>
        </p:nvGrpSpPr>
        <p:grpSpPr>
          <a:xfrm>
            <a:off x="3127125" y="2026920"/>
            <a:ext cx="317974" cy="320040"/>
            <a:chOff x="0" y="0"/>
            <a:chExt cx="847930" cy="847930"/>
          </a:xfrm>
        </p:grpSpPr>
        <p:sp>
          <p:nvSpPr>
            <p:cNvPr id="65" name="Shape 374"/>
            <p:cNvSpPr/>
            <p:nvPr/>
          </p:nvSpPr>
          <p:spPr>
            <a:xfrm>
              <a:off x="0" y="0"/>
              <a:ext cx="847930" cy="84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66" name="Shape 375"/>
            <p:cNvSpPr/>
            <p:nvPr/>
          </p:nvSpPr>
          <p:spPr>
            <a:xfrm>
              <a:off x="241305" y="241311"/>
              <a:ext cx="365321" cy="365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5" y="15576"/>
                  </a:moveTo>
                  <a:cubicBezTo>
                    <a:pt x="12143" y="16865"/>
                    <a:pt x="9843" y="18851"/>
                    <a:pt x="8177" y="21277"/>
                  </a:cubicBezTo>
                  <a:cubicBezTo>
                    <a:pt x="9016" y="21487"/>
                    <a:pt x="9894" y="21600"/>
                    <a:pt x="10799" y="21600"/>
                  </a:cubicBezTo>
                  <a:cubicBezTo>
                    <a:pt x="12428" y="21600"/>
                    <a:pt x="13971" y="21237"/>
                    <a:pt x="15356" y="20591"/>
                  </a:cubicBezTo>
                  <a:cubicBezTo>
                    <a:pt x="15579" y="19502"/>
                    <a:pt x="15697" y="18376"/>
                    <a:pt x="15697" y="17223"/>
                  </a:cubicBezTo>
                  <a:cubicBezTo>
                    <a:pt x="15697" y="16807"/>
                    <a:pt x="15678" y="16393"/>
                    <a:pt x="15646" y="15985"/>
                  </a:cubicBezTo>
                  <a:cubicBezTo>
                    <a:pt x="15369" y="15896"/>
                    <a:pt x="15114" y="15759"/>
                    <a:pt x="14895" y="15576"/>
                  </a:cubicBezTo>
                  <a:close/>
                  <a:moveTo>
                    <a:pt x="18049" y="2795"/>
                  </a:moveTo>
                  <a:cubicBezTo>
                    <a:pt x="16317" y="2963"/>
                    <a:pt x="14665" y="3399"/>
                    <a:pt x="13127" y="4049"/>
                  </a:cubicBezTo>
                  <a:cubicBezTo>
                    <a:pt x="13134" y="4126"/>
                    <a:pt x="13139" y="4202"/>
                    <a:pt x="13139" y="4280"/>
                  </a:cubicBezTo>
                  <a:cubicBezTo>
                    <a:pt x="13139" y="4643"/>
                    <a:pt x="13052" y="4984"/>
                    <a:pt x="12903" y="5288"/>
                  </a:cubicBezTo>
                  <a:cubicBezTo>
                    <a:pt x="14442" y="7095"/>
                    <a:pt x="15635" y="9197"/>
                    <a:pt x="16388" y="11500"/>
                  </a:cubicBezTo>
                  <a:cubicBezTo>
                    <a:pt x="17324" y="11518"/>
                    <a:pt x="18122" y="12089"/>
                    <a:pt x="18466" y="12902"/>
                  </a:cubicBezTo>
                  <a:cubicBezTo>
                    <a:pt x="19506" y="12797"/>
                    <a:pt x="20518" y="12597"/>
                    <a:pt x="21492" y="12311"/>
                  </a:cubicBezTo>
                  <a:cubicBezTo>
                    <a:pt x="21563" y="11818"/>
                    <a:pt x="21600" y="11313"/>
                    <a:pt x="21600" y="10800"/>
                  </a:cubicBezTo>
                  <a:cubicBezTo>
                    <a:pt x="21599" y="7626"/>
                    <a:pt x="20230" y="4770"/>
                    <a:pt x="18049" y="2795"/>
                  </a:cubicBezTo>
                  <a:close/>
                  <a:moveTo>
                    <a:pt x="13739" y="14350"/>
                  </a:moveTo>
                  <a:cubicBezTo>
                    <a:pt x="11072" y="13907"/>
                    <a:pt x="8601" y="12889"/>
                    <a:pt x="6449" y="11434"/>
                  </a:cubicBezTo>
                  <a:cubicBezTo>
                    <a:pt x="6099" y="11648"/>
                    <a:pt x="5689" y="11773"/>
                    <a:pt x="5251" y="11773"/>
                  </a:cubicBezTo>
                  <a:cubicBezTo>
                    <a:pt x="5087" y="11773"/>
                    <a:pt x="4931" y="11756"/>
                    <a:pt x="4779" y="11725"/>
                  </a:cubicBezTo>
                  <a:cubicBezTo>
                    <a:pt x="3749" y="13676"/>
                    <a:pt x="3091" y="15853"/>
                    <a:pt x="2902" y="18163"/>
                  </a:cubicBezTo>
                  <a:cubicBezTo>
                    <a:pt x="3930" y="19266"/>
                    <a:pt x="5183" y="20154"/>
                    <a:pt x="6593" y="20751"/>
                  </a:cubicBezTo>
                  <a:cubicBezTo>
                    <a:pt x="8345" y="18059"/>
                    <a:pt x="10791" y="15834"/>
                    <a:pt x="13739" y="14350"/>
                  </a:cubicBezTo>
                  <a:close/>
                  <a:moveTo>
                    <a:pt x="17257" y="15907"/>
                  </a:moveTo>
                  <a:cubicBezTo>
                    <a:pt x="17287" y="16343"/>
                    <a:pt x="17305" y="16781"/>
                    <a:pt x="17305" y="17223"/>
                  </a:cubicBezTo>
                  <a:cubicBezTo>
                    <a:pt x="17305" y="18003"/>
                    <a:pt x="17255" y="18771"/>
                    <a:pt x="17162" y="19525"/>
                  </a:cubicBezTo>
                  <a:cubicBezTo>
                    <a:pt x="18993" y="18189"/>
                    <a:pt x="20388" y="16288"/>
                    <a:pt x="21091" y="14080"/>
                  </a:cubicBezTo>
                  <a:cubicBezTo>
                    <a:pt x="20257" y="14282"/>
                    <a:pt x="19403" y="14426"/>
                    <a:pt x="18530" y="14508"/>
                  </a:cubicBezTo>
                  <a:cubicBezTo>
                    <a:pt x="18327" y="15139"/>
                    <a:pt x="17859" y="15646"/>
                    <a:pt x="17257" y="15907"/>
                  </a:cubicBezTo>
                  <a:close/>
                  <a:moveTo>
                    <a:pt x="14276" y="12805"/>
                  </a:moveTo>
                  <a:cubicBezTo>
                    <a:pt x="14419" y="12507"/>
                    <a:pt x="14622" y="12243"/>
                    <a:pt x="14874" y="12035"/>
                  </a:cubicBezTo>
                  <a:cubicBezTo>
                    <a:pt x="14195" y="9949"/>
                    <a:pt x="13121" y="8039"/>
                    <a:pt x="11737" y="6396"/>
                  </a:cubicBezTo>
                  <a:cubicBezTo>
                    <a:pt x="11463" y="6514"/>
                    <a:pt x="11160" y="6577"/>
                    <a:pt x="10841" y="6577"/>
                  </a:cubicBezTo>
                  <a:cubicBezTo>
                    <a:pt x="10342" y="6577"/>
                    <a:pt x="9882" y="6417"/>
                    <a:pt x="9506" y="6149"/>
                  </a:cubicBezTo>
                  <a:cubicBezTo>
                    <a:pt x="8672" y="6781"/>
                    <a:pt x="7901" y="7491"/>
                    <a:pt x="7200" y="8265"/>
                  </a:cubicBezTo>
                  <a:cubicBezTo>
                    <a:pt x="7421" y="8616"/>
                    <a:pt x="7549" y="9031"/>
                    <a:pt x="7549" y="9475"/>
                  </a:cubicBezTo>
                  <a:cubicBezTo>
                    <a:pt x="7549" y="9714"/>
                    <a:pt x="7512" y="9945"/>
                    <a:pt x="7444" y="10163"/>
                  </a:cubicBezTo>
                  <a:cubicBezTo>
                    <a:pt x="9459" y="11509"/>
                    <a:pt x="11779" y="12434"/>
                    <a:pt x="14276" y="12805"/>
                  </a:cubicBezTo>
                  <a:close/>
                  <a:moveTo>
                    <a:pt x="10842" y="1983"/>
                  </a:moveTo>
                  <a:cubicBezTo>
                    <a:pt x="11448" y="1983"/>
                    <a:pt x="11998" y="2218"/>
                    <a:pt x="12410" y="2604"/>
                  </a:cubicBezTo>
                  <a:cubicBezTo>
                    <a:pt x="13609" y="2088"/>
                    <a:pt x="14870" y="1691"/>
                    <a:pt x="16184" y="1439"/>
                  </a:cubicBezTo>
                  <a:cubicBezTo>
                    <a:pt x="14598" y="525"/>
                    <a:pt x="12760" y="0"/>
                    <a:pt x="10799" y="0"/>
                  </a:cubicBezTo>
                  <a:cubicBezTo>
                    <a:pt x="9463" y="0"/>
                    <a:pt x="8183" y="245"/>
                    <a:pt x="7001" y="690"/>
                  </a:cubicBezTo>
                  <a:cubicBezTo>
                    <a:pt x="7938" y="1154"/>
                    <a:pt x="8833" y="1694"/>
                    <a:pt x="9673" y="2304"/>
                  </a:cubicBezTo>
                  <a:cubicBezTo>
                    <a:pt x="10017" y="2100"/>
                    <a:pt x="10415" y="1983"/>
                    <a:pt x="10842" y="1983"/>
                  </a:cubicBezTo>
                  <a:close/>
                  <a:moveTo>
                    <a:pt x="2953" y="9475"/>
                  </a:moveTo>
                  <a:cubicBezTo>
                    <a:pt x="2953" y="9153"/>
                    <a:pt x="3021" y="8845"/>
                    <a:pt x="3140" y="8568"/>
                  </a:cubicBezTo>
                  <a:cubicBezTo>
                    <a:pt x="2402" y="7756"/>
                    <a:pt x="1735" y="6882"/>
                    <a:pt x="1150" y="5952"/>
                  </a:cubicBezTo>
                  <a:cubicBezTo>
                    <a:pt x="417" y="7409"/>
                    <a:pt x="0" y="9057"/>
                    <a:pt x="0" y="10801"/>
                  </a:cubicBezTo>
                  <a:cubicBezTo>
                    <a:pt x="0" y="12819"/>
                    <a:pt x="556" y="14708"/>
                    <a:pt x="1520" y="16324"/>
                  </a:cubicBezTo>
                  <a:cubicBezTo>
                    <a:pt x="1865" y="14382"/>
                    <a:pt x="2519" y="12546"/>
                    <a:pt x="3421" y="10863"/>
                  </a:cubicBezTo>
                  <a:cubicBezTo>
                    <a:pt x="3128" y="10478"/>
                    <a:pt x="2953" y="9996"/>
                    <a:pt x="2953" y="9475"/>
                  </a:cubicBezTo>
                  <a:close/>
                  <a:moveTo>
                    <a:pt x="5252" y="7178"/>
                  </a:moveTo>
                  <a:cubicBezTo>
                    <a:pt x="5486" y="7178"/>
                    <a:pt x="5714" y="7212"/>
                    <a:pt x="5928" y="7279"/>
                  </a:cubicBezTo>
                  <a:cubicBezTo>
                    <a:pt x="6738" y="6372"/>
                    <a:pt x="7636" y="5546"/>
                    <a:pt x="8608" y="4814"/>
                  </a:cubicBezTo>
                  <a:cubicBezTo>
                    <a:pt x="8567" y="4643"/>
                    <a:pt x="8545" y="4463"/>
                    <a:pt x="8545" y="4280"/>
                  </a:cubicBezTo>
                  <a:cubicBezTo>
                    <a:pt x="8545" y="4025"/>
                    <a:pt x="8587" y="3780"/>
                    <a:pt x="8664" y="3551"/>
                  </a:cubicBezTo>
                  <a:cubicBezTo>
                    <a:pt x="7574" y="2771"/>
                    <a:pt x="6390" y="2115"/>
                    <a:pt x="5130" y="1609"/>
                  </a:cubicBezTo>
                  <a:cubicBezTo>
                    <a:pt x="3950" y="2339"/>
                    <a:pt x="2920" y="3289"/>
                    <a:pt x="2099" y="4404"/>
                  </a:cubicBezTo>
                  <a:cubicBezTo>
                    <a:pt x="2708" y="5484"/>
                    <a:pt x="3432" y="6490"/>
                    <a:pt x="4256" y="7406"/>
                  </a:cubicBezTo>
                  <a:cubicBezTo>
                    <a:pt x="4557" y="7261"/>
                    <a:pt x="4893" y="7178"/>
                    <a:pt x="5252" y="717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6" tIns="43656" rIns="43656" bIns="43656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6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945293" y="4438232"/>
            <a:ext cx="2456603" cy="274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 smtClean="0">
                <a:latin typeface="Source Sans Pro Light"/>
              </a:rPr>
              <a:t>Ag Water Quality Plans</a:t>
            </a:r>
            <a:endParaRPr lang="en-US" sz="1100" dirty="0">
              <a:latin typeface="Source Sans Pro Light"/>
            </a:endParaRP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558650" y="2031639"/>
            <a:ext cx="1445420" cy="22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 smtClean="0">
                <a:latin typeface="Source Sans Pro Light"/>
              </a:rPr>
              <a:t>MILK Program</a:t>
            </a:r>
            <a:endParaRPr lang="en-US" sz="1100" dirty="0">
              <a:latin typeface="Source Sans Pro Light"/>
            </a:endParaRPr>
          </a:p>
        </p:txBody>
      </p:sp>
      <p:pic>
        <p:nvPicPr>
          <p:cNvPr id="69" name="Picture 6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867400"/>
            <a:ext cx="1371600" cy="609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4753"/>
          <a:stretch/>
        </p:blipFill>
        <p:spPr>
          <a:xfrm>
            <a:off x="1469434" y="2768600"/>
            <a:ext cx="1657691" cy="15748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1" name="Shape 375"/>
          <p:cNvSpPr/>
          <p:nvPr/>
        </p:nvSpPr>
        <p:spPr>
          <a:xfrm>
            <a:off x="3835334" y="2895240"/>
            <a:ext cx="136995" cy="137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5" y="15576"/>
                </a:moveTo>
                <a:cubicBezTo>
                  <a:pt x="12143" y="16865"/>
                  <a:pt x="9843" y="18851"/>
                  <a:pt x="8177" y="21277"/>
                </a:cubicBezTo>
                <a:cubicBezTo>
                  <a:pt x="9016" y="21487"/>
                  <a:pt x="9894" y="21600"/>
                  <a:pt x="10799" y="21600"/>
                </a:cubicBezTo>
                <a:cubicBezTo>
                  <a:pt x="12428" y="21600"/>
                  <a:pt x="13971" y="21237"/>
                  <a:pt x="15356" y="20591"/>
                </a:cubicBezTo>
                <a:cubicBezTo>
                  <a:pt x="15579" y="19502"/>
                  <a:pt x="15697" y="18376"/>
                  <a:pt x="15697" y="17223"/>
                </a:cubicBezTo>
                <a:cubicBezTo>
                  <a:pt x="15697" y="16807"/>
                  <a:pt x="15678" y="16393"/>
                  <a:pt x="15646" y="15985"/>
                </a:cubicBezTo>
                <a:cubicBezTo>
                  <a:pt x="15369" y="15896"/>
                  <a:pt x="15114" y="15759"/>
                  <a:pt x="14895" y="15576"/>
                </a:cubicBezTo>
                <a:close/>
                <a:moveTo>
                  <a:pt x="18049" y="2795"/>
                </a:moveTo>
                <a:cubicBezTo>
                  <a:pt x="16317" y="2963"/>
                  <a:pt x="14665" y="3399"/>
                  <a:pt x="13127" y="4049"/>
                </a:cubicBezTo>
                <a:cubicBezTo>
                  <a:pt x="13134" y="4126"/>
                  <a:pt x="13139" y="4202"/>
                  <a:pt x="13139" y="4280"/>
                </a:cubicBezTo>
                <a:cubicBezTo>
                  <a:pt x="13139" y="4643"/>
                  <a:pt x="13052" y="4984"/>
                  <a:pt x="12903" y="5288"/>
                </a:cubicBezTo>
                <a:cubicBezTo>
                  <a:pt x="14442" y="7095"/>
                  <a:pt x="15635" y="9197"/>
                  <a:pt x="16388" y="11500"/>
                </a:cubicBezTo>
                <a:cubicBezTo>
                  <a:pt x="17324" y="11518"/>
                  <a:pt x="18122" y="12089"/>
                  <a:pt x="18466" y="12902"/>
                </a:cubicBezTo>
                <a:cubicBezTo>
                  <a:pt x="19506" y="12797"/>
                  <a:pt x="20518" y="12597"/>
                  <a:pt x="21492" y="12311"/>
                </a:cubicBezTo>
                <a:cubicBezTo>
                  <a:pt x="21563" y="11818"/>
                  <a:pt x="21600" y="11313"/>
                  <a:pt x="21600" y="10800"/>
                </a:cubicBezTo>
                <a:cubicBezTo>
                  <a:pt x="21599" y="7626"/>
                  <a:pt x="20230" y="4770"/>
                  <a:pt x="18049" y="2795"/>
                </a:cubicBezTo>
                <a:close/>
                <a:moveTo>
                  <a:pt x="13739" y="14350"/>
                </a:moveTo>
                <a:cubicBezTo>
                  <a:pt x="11072" y="13907"/>
                  <a:pt x="8601" y="12889"/>
                  <a:pt x="6449" y="11434"/>
                </a:cubicBezTo>
                <a:cubicBezTo>
                  <a:pt x="6099" y="11648"/>
                  <a:pt x="5689" y="11773"/>
                  <a:pt x="5251" y="11773"/>
                </a:cubicBezTo>
                <a:cubicBezTo>
                  <a:pt x="5087" y="11773"/>
                  <a:pt x="4931" y="11756"/>
                  <a:pt x="4779" y="11725"/>
                </a:cubicBezTo>
                <a:cubicBezTo>
                  <a:pt x="3749" y="13676"/>
                  <a:pt x="3091" y="15853"/>
                  <a:pt x="2902" y="18163"/>
                </a:cubicBezTo>
                <a:cubicBezTo>
                  <a:pt x="3930" y="19266"/>
                  <a:pt x="5183" y="20154"/>
                  <a:pt x="6593" y="20751"/>
                </a:cubicBezTo>
                <a:cubicBezTo>
                  <a:pt x="8345" y="18059"/>
                  <a:pt x="10791" y="15834"/>
                  <a:pt x="13739" y="14350"/>
                </a:cubicBezTo>
                <a:close/>
                <a:moveTo>
                  <a:pt x="17257" y="15907"/>
                </a:moveTo>
                <a:cubicBezTo>
                  <a:pt x="17287" y="16343"/>
                  <a:pt x="17305" y="16781"/>
                  <a:pt x="17305" y="17223"/>
                </a:cubicBezTo>
                <a:cubicBezTo>
                  <a:pt x="17305" y="18003"/>
                  <a:pt x="17255" y="18771"/>
                  <a:pt x="17162" y="19525"/>
                </a:cubicBezTo>
                <a:cubicBezTo>
                  <a:pt x="18993" y="18189"/>
                  <a:pt x="20388" y="16288"/>
                  <a:pt x="21091" y="14080"/>
                </a:cubicBezTo>
                <a:cubicBezTo>
                  <a:pt x="20257" y="14282"/>
                  <a:pt x="19403" y="14426"/>
                  <a:pt x="18530" y="14508"/>
                </a:cubicBezTo>
                <a:cubicBezTo>
                  <a:pt x="18327" y="15139"/>
                  <a:pt x="17859" y="15646"/>
                  <a:pt x="17257" y="15907"/>
                </a:cubicBezTo>
                <a:close/>
                <a:moveTo>
                  <a:pt x="14276" y="12805"/>
                </a:moveTo>
                <a:cubicBezTo>
                  <a:pt x="14419" y="12507"/>
                  <a:pt x="14622" y="12243"/>
                  <a:pt x="14874" y="12035"/>
                </a:cubicBezTo>
                <a:cubicBezTo>
                  <a:pt x="14195" y="9949"/>
                  <a:pt x="13121" y="8039"/>
                  <a:pt x="11737" y="6396"/>
                </a:cubicBezTo>
                <a:cubicBezTo>
                  <a:pt x="11463" y="6514"/>
                  <a:pt x="11160" y="6577"/>
                  <a:pt x="10841" y="6577"/>
                </a:cubicBezTo>
                <a:cubicBezTo>
                  <a:pt x="10342" y="6577"/>
                  <a:pt x="9882" y="6417"/>
                  <a:pt x="9506" y="6149"/>
                </a:cubicBezTo>
                <a:cubicBezTo>
                  <a:pt x="8672" y="6781"/>
                  <a:pt x="7901" y="7491"/>
                  <a:pt x="7200" y="8265"/>
                </a:cubicBezTo>
                <a:cubicBezTo>
                  <a:pt x="7421" y="8616"/>
                  <a:pt x="7549" y="9031"/>
                  <a:pt x="7549" y="9475"/>
                </a:cubicBezTo>
                <a:cubicBezTo>
                  <a:pt x="7549" y="9714"/>
                  <a:pt x="7512" y="9945"/>
                  <a:pt x="7444" y="10163"/>
                </a:cubicBezTo>
                <a:cubicBezTo>
                  <a:pt x="9459" y="11509"/>
                  <a:pt x="11779" y="12434"/>
                  <a:pt x="14276" y="12805"/>
                </a:cubicBezTo>
                <a:close/>
                <a:moveTo>
                  <a:pt x="10842" y="1983"/>
                </a:moveTo>
                <a:cubicBezTo>
                  <a:pt x="11448" y="1983"/>
                  <a:pt x="11998" y="2218"/>
                  <a:pt x="12410" y="2604"/>
                </a:cubicBezTo>
                <a:cubicBezTo>
                  <a:pt x="13609" y="2088"/>
                  <a:pt x="14870" y="1691"/>
                  <a:pt x="16184" y="1439"/>
                </a:cubicBezTo>
                <a:cubicBezTo>
                  <a:pt x="14598" y="525"/>
                  <a:pt x="12760" y="0"/>
                  <a:pt x="10799" y="0"/>
                </a:cubicBezTo>
                <a:cubicBezTo>
                  <a:pt x="9463" y="0"/>
                  <a:pt x="8183" y="245"/>
                  <a:pt x="7001" y="690"/>
                </a:cubicBezTo>
                <a:cubicBezTo>
                  <a:pt x="7938" y="1154"/>
                  <a:pt x="8833" y="1694"/>
                  <a:pt x="9673" y="2304"/>
                </a:cubicBezTo>
                <a:cubicBezTo>
                  <a:pt x="10017" y="2100"/>
                  <a:pt x="10415" y="1983"/>
                  <a:pt x="10842" y="1983"/>
                </a:cubicBezTo>
                <a:close/>
                <a:moveTo>
                  <a:pt x="2953" y="9475"/>
                </a:moveTo>
                <a:cubicBezTo>
                  <a:pt x="2953" y="9153"/>
                  <a:pt x="3021" y="8845"/>
                  <a:pt x="3140" y="8568"/>
                </a:cubicBezTo>
                <a:cubicBezTo>
                  <a:pt x="2402" y="7756"/>
                  <a:pt x="1735" y="6882"/>
                  <a:pt x="1150" y="5952"/>
                </a:cubicBezTo>
                <a:cubicBezTo>
                  <a:pt x="417" y="7409"/>
                  <a:pt x="0" y="9057"/>
                  <a:pt x="0" y="10801"/>
                </a:cubicBezTo>
                <a:cubicBezTo>
                  <a:pt x="0" y="12819"/>
                  <a:pt x="556" y="14708"/>
                  <a:pt x="1520" y="16324"/>
                </a:cubicBezTo>
                <a:cubicBezTo>
                  <a:pt x="1865" y="14382"/>
                  <a:pt x="2519" y="12546"/>
                  <a:pt x="3421" y="10863"/>
                </a:cubicBezTo>
                <a:cubicBezTo>
                  <a:pt x="3128" y="10478"/>
                  <a:pt x="2953" y="9996"/>
                  <a:pt x="2953" y="9475"/>
                </a:cubicBezTo>
                <a:close/>
                <a:moveTo>
                  <a:pt x="5252" y="7178"/>
                </a:moveTo>
                <a:cubicBezTo>
                  <a:pt x="5486" y="7178"/>
                  <a:pt x="5714" y="7212"/>
                  <a:pt x="5928" y="7279"/>
                </a:cubicBezTo>
                <a:cubicBezTo>
                  <a:pt x="6738" y="6372"/>
                  <a:pt x="7636" y="5546"/>
                  <a:pt x="8608" y="4814"/>
                </a:cubicBezTo>
                <a:cubicBezTo>
                  <a:pt x="8567" y="4643"/>
                  <a:pt x="8545" y="4463"/>
                  <a:pt x="8545" y="4280"/>
                </a:cubicBezTo>
                <a:cubicBezTo>
                  <a:pt x="8545" y="4025"/>
                  <a:pt x="8587" y="3780"/>
                  <a:pt x="8664" y="3551"/>
                </a:cubicBezTo>
                <a:cubicBezTo>
                  <a:pt x="7574" y="2771"/>
                  <a:pt x="6390" y="2115"/>
                  <a:pt x="5130" y="1609"/>
                </a:cubicBezTo>
                <a:cubicBezTo>
                  <a:pt x="3950" y="2339"/>
                  <a:pt x="2920" y="3289"/>
                  <a:pt x="2099" y="4404"/>
                </a:cubicBezTo>
                <a:cubicBezTo>
                  <a:pt x="2708" y="5484"/>
                  <a:pt x="3432" y="6490"/>
                  <a:pt x="4256" y="7406"/>
                </a:cubicBezTo>
                <a:cubicBezTo>
                  <a:pt x="4557" y="7261"/>
                  <a:pt x="4893" y="7178"/>
                  <a:pt x="5252" y="717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3656" tIns="43656" rIns="43656" bIns="43656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72" name="Shape 375"/>
          <p:cNvSpPr/>
          <p:nvPr/>
        </p:nvSpPr>
        <p:spPr>
          <a:xfrm>
            <a:off x="3987734" y="3047640"/>
            <a:ext cx="136995" cy="137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5" y="15576"/>
                </a:moveTo>
                <a:cubicBezTo>
                  <a:pt x="12143" y="16865"/>
                  <a:pt x="9843" y="18851"/>
                  <a:pt x="8177" y="21277"/>
                </a:cubicBezTo>
                <a:cubicBezTo>
                  <a:pt x="9016" y="21487"/>
                  <a:pt x="9894" y="21600"/>
                  <a:pt x="10799" y="21600"/>
                </a:cubicBezTo>
                <a:cubicBezTo>
                  <a:pt x="12428" y="21600"/>
                  <a:pt x="13971" y="21237"/>
                  <a:pt x="15356" y="20591"/>
                </a:cubicBezTo>
                <a:cubicBezTo>
                  <a:pt x="15579" y="19502"/>
                  <a:pt x="15697" y="18376"/>
                  <a:pt x="15697" y="17223"/>
                </a:cubicBezTo>
                <a:cubicBezTo>
                  <a:pt x="15697" y="16807"/>
                  <a:pt x="15678" y="16393"/>
                  <a:pt x="15646" y="15985"/>
                </a:cubicBezTo>
                <a:cubicBezTo>
                  <a:pt x="15369" y="15896"/>
                  <a:pt x="15114" y="15759"/>
                  <a:pt x="14895" y="15576"/>
                </a:cubicBezTo>
                <a:close/>
                <a:moveTo>
                  <a:pt x="18049" y="2795"/>
                </a:moveTo>
                <a:cubicBezTo>
                  <a:pt x="16317" y="2963"/>
                  <a:pt x="14665" y="3399"/>
                  <a:pt x="13127" y="4049"/>
                </a:cubicBezTo>
                <a:cubicBezTo>
                  <a:pt x="13134" y="4126"/>
                  <a:pt x="13139" y="4202"/>
                  <a:pt x="13139" y="4280"/>
                </a:cubicBezTo>
                <a:cubicBezTo>
                  <a:pt x="13139" y="4643"/>
                  <a:pt x="13052" y="4984"/>
                  <a:pt x="12903" y="5288"/>
                </a:cubicBezTo>
                <a:cubicBezTo>
                  <a:pt x="14442" y="7095"/>
                  <a:pt x="15635" y="9197"/>
                  <a:pt x="16388" y="11500"/>
                </a:cubicBezTo>
                <a:cubicBezTo>
                  <a:pt x="17324" y="11518"/>
                  <a:pt x="18122" y="12089"/>
                  <a:pt x="18466" y="12902"/>
                </a:cubicBezTo>
                <a:cubicBezTo>
                  <a:pt x="19506" y="12797"/>
                  <a:pt x="20518" y="12597"/>
                  <a:pt x="21492" y="12311"/>
                </a:cubicBezTo>
                <a:cubicBezTo>
                  <a:pt x="21563" y="11818"/>
                  <a:pt x="21600" y="11313"/>
                  <a:pt x="21600" y="10800"/>
                </a:cubicBezTo>
                <a:cubicBezTo>
                  <a:pt x="21599" y="7626"/>
                  <a:pt x="20230" y="4770"/>
                  <a:pt x="18049" y="2795"/>
                </a:cubicBezTo>
                <a:close/>
                <a:moveTo>
                  <a:pt x="13739" y="14350"/>
                </a:moveTo>
                <a:cubicBezTo>
                  <a:pt x="11072" y="13907"/>
                  <a:pt x="8601" y="12889"/>
                  <a:pt x="6449" y="11434"/>
                </a:cubicBezTo>
                <a:cubicBezTo>
                  <a:pt x="6099" y="11648"/>
                  <a:pt x="5689" y="11773"/>
                  <a:pt x="5251" y="11773"/>
                </a:cubicBezTo>
                <a:cubicBezTo>
                  <a:pt x="5087" y="11773"/>
                  <a:pt x="4931" y="11756"/>
                  <a:pt x="4779" y="11725"/>
                </a:cubicBezTo>
                <a:cubicBezTo>
                  <a:pt x="3749" y="13676"/>
                  <a:pt x="3091" y="15853"/>
                  <a:pt x="2902" y="18163"/>
                </a:cubicBezTo>
                <a:cubicBezTo>
                  <a:pt x="3930" y="19266"/>
                  <a:pt x="5183" y="20154"/>
                  <a:pt x="6593" y="20751"/>
                </a:cubicBezTo>
                <a:cubicBezTo>
                  <a:pt x="8345" y="18059"/>
                  <a:pt x="10791" y="15834"/>
                  <a:pt x="13739" y="14350"/>
                </a:cubicBezTo>
                <a:close/>
                <a:moveTo>
                  <a:pt x="17257" y="15907"/>
                </a:moveTo>
                <a:cubicBezTo>
                  <a:pt x="17287" y="16343"/>
                  <a:pt x="17305" y="16781"/>
                  <a:pt x="17305" y="17223"/>
                </a:cubicBezTo>
                <a:cubicBezTo>
                  <a:pt x="17305" y="18003"/>
                  <a:pt x="17255" y="18771"/>
                  <a:pt x="17162" y="19525"/>
                </a:cubicBezTo>
                <a:cubicBezTo>
                  <a:pt x="18993" y="18189"/>
                  <a:pt x="20388" y="16288"/>
                  <a:pt x="21091" y="14080"/>
                </a:cubicBezTo>
                <a:cubicBezTo>
                  <a:pt x="20257" y="14282"/>
                  <a:pt x="19403" y="14426"/>
                  <a:pt x="18530" y="14508"/>
                </a:cubicBezTo>
                <a:cubicBezTo>
                  <a:pt x="18327" y="15139"/>
                  <a:pt x="17859" y="15646"/>
                  <a:pt x="17257" y="15907"/>
                </a:cubicBezTo>
                <a:close/>
                <a:moveTo>
                  <a:pt x="14276" y="12805"/>
                </a:moveTo>
                <a:cubicBezTo>
                  <a:pt x="14419" y="12507"/>
                  <a:pt x="14622" y="12243"/>
                  <a:pt x="14874" y="12035"/>
                </a:cubicBezTo>
                <a:cubicBezTo>
                  <a:pt x="14195" y="9949"/>
                  <a:pt x="13121" y="8039"/>
                  <a:pt x="11737" y="6396"/>
                </a:cubicBezTo>
                <a:cubicBezTo>
                  <a:pt x="11463" y="6514"/>
                  <a:pt x="11160" y="6577"/>
                  <a:pt x="10841" y="6577"/>
                </a:cubicBezTo>
                <a:cubicBezTo>
                  <a:pt x="10342" y="6577"/>
                  <a:pt x="9882" y="6417"/>
                  <a:pt x="9506" y="6149"/>
                </a:cubicBezTo>
                <a:cubicBezTo>
                  <a:pt x="8672" y="6781"/>
                  <a:pt x="7901" y="7491"/>
                  <a:pt x="7200" y="8265"/>
                </a:cubicBezTo>
                <a:cubicBezTo>
                  <a:pt x="7421" y="8616"/>
                  <a:pt x="7549" y="9031"/>
                  <a:pt x="7549" y="9475"/>
                </a:cubicBezTo>
                <a:cubicBezTo>
                  <a:pt x="7549" y="9714"/>
                  <a:pt x="7512" y="9945"/>
                  <a:pt x="7444" y="10163"/>
                </a:cubicBezTo>
                <a:cubicBezTo>
                  <a:pt x="9459" y="11509"/>
                  <a:pt x="11779" y="12434"/>
                  <a:pt x="14276" y="12805"/>
                </a:cubicBezTo>
                <a:close/>
                <a:moveTo>
                  <a:pt x="10842" y="1983"/>
                </a:moveTo>
                <a:cubicBezTo>
                  <a:pt x="11448" y="1983"/>
                  <a:pt x="11998" y="2218"/>
                  <a:pt x="12410" y="2604"/>
                </a:cubicBezTo>
                <a:cubicBezTo>
                  <a:pt x="13609" y="2088"/>
                  <a:pt x="14870" y="1691"/>
                  <a:pt x="16184" y="1439"/>
                </a:cubicBezTo>
                <a:cubicBezTo>
                  <a:pt x="14598" y="525"/>
                  <a:pt x="12760" y="0"/>
                  <a:pt x="10799" y="0"/>
                </a:cubicBezTo>
                <a:cubicBezTo>
                  <a:pt x="9463" y="0"/>
                  <a:pt x="8183" y="245"/>
                  <a:pt x="7001" y="690"/>
                </a:cubicBezTo>
                <a:cubicBezTo>
                  <a:pt x="7938" y="1154"/>
                  <a:pt x="8833" y="1694"/>
                  <a:pt x="9673" y="2304"/>
                </a:cubicBezTo>
                <a:cubicBezTo>
                  <a:pt x="10017" y="2100"/>
                  <a:pt x="10415" y="1983"/>
                  <a:pt x="10842" y="1983"/>
                </a:cubicBezTo>
                <a:close/>
                <a:moveTo>
                  <a:pt x="2953" y="9475"/>
                </a:moveTo>
                <a:cubicBezTo>
                  <a:pt x="2953" y="9153"/>
                  <a:pt x="3021" y="8845"/>
                  <a:pt x="3140" y="8568"/>
                </a:cubicBezTo>
                <a:cubicBezTo>
                  <a:pt x="2402" y="7756"/>
                  <a:pt x="1735" y="6882"/>
                  <a:pt x="1150" y="5952"/>
                </a:cubicBezTo>
                <a:cubicBezTo>
                  <a:pt x="417" y="7409"/>
                  <a:pt x="0" y="9057"/>
                  <a:pt x="0" y="10801"/>
                </a:cubicBezTo>
                <a:cubicBezTo>
                  <a:pt x="0" y="12819"/>
                  <a:pt x="556" y="14708"/>
                  <a:pt x="1520" y="16324"/>
                </a:cubicBezTo>
                <a:cubicBezTo>
                  <a:pt x="1865" y="14382"/>
                  <a:pt x="2519" y="12546"/>
                  <a:pt x="3421" y="10863"/>
                </a:cubicBezTo>
                <a:cubicBezTo>
                  <a:pt x="3128" y="10478"/>
                  <a:pt x="2953" y="9996"/>
                  <a:pt x="2953" y="9475"/>
                </a:cubicBezTo>
                <a:close/>
                <a:moveTo>
                  <a:pt x="5252" y="7178"/>
                </a:moveTo>
                <a:cubicBezTo>
                  <a:pt x="5486" y="7178"/>
                  <a:pt x="5714" y="7212"/>
                  <a:pt x="5928" y="7279"/>
                </a:cubicBezTo>
                <a:cubicBezTo>
                  <a:pt x="6738" y="6372"/>
                  <a:pt x="7636" y="5546"/>
                  <a:pt x="8608" y="4814"/>
                </a:cubicBezTo>
                <a:cubicBezTo>
                  <a:pt x="8567" y="4643"/>
                  <a:pt x="8545" y="4463"/>
                  <a:pt x="8545" y="4280"/>
                </a:cubicBezTo>
                <a:cubicBezTo>
                  <a:pt x="8545" y="4025"/>
                  <a:pt x="8587" y="3780"/>
                  <a:pt x="8664" y="3551"/>
                </a:cubicBezTo>
                <a:cubicBezTo>
                  <a:pt x="7574" y="2771"/>
                  <a:pt x="6390" y="2115"/>
                  <a:pt x="5130" y="1609"/>
                </a:cubicBezTo>
                <a:cubicBezTo>
                  <a:pt x="3950" y="2339"/>
                  <a:pt x="2920" y="3289"/>
                  <a:pt x="2099" y="4404"/>
                </a:cubicBezTo>
                <a:cubicBezTo>
                  <a:pt x="2708" y="5484"/>
                  <a:pt x="3432" y="6490"/>
                  <a:pt x="4256" y="7406"/>
                </a:cubicBezTo>
                <a:cubicBezTo>
                  <a:pt x="4557" y="7261"/>
                  <a:pt x="4893" y="7178"/>
                  <a:pt x="5252" y="717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3656" tIns="43656" rIns="43656" bIns="43656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73" name="Shape 375"/>
          <p:cNvSpPr/>
          <p:nvPr/>
        </p:nvSpPr>
        <p:spPr>
          <a:xfrm>
            <a:off x="3917892" y="3414982"/>
            <a:ext cx="136995" cy="137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5" y="15576"/>
                </a:moveTo>
                <a:cubicBezTo>
                  <a:pt x="12143" y="16865"/>
                  <a:pt x="9843" y="18851"/>
                  <a:pt x="8177" y="21277"/>
                </a:cubicBezTo>
                <a:cubicBezTo>
                  <a:pt x="9016" y="21487"/>
                  <a:pt x="9894" y="21600"/>
                  <a:pt x="10799" y="21600"/>
                </a:cubicBezTo>
                <a:cubicBezTo>
                  <a:pt x="12428" y="21600"/>
                  <a:pt x="13971" y="21237"/>
                  <a:pt x="15356" y="20591"/>
                </a:cubicBezTo>
                <a:cubicBezTo>
                  <a:pt x="15579" y="19502"/>
                  <a:pt x="15697" y="18376"/>
                  <a:pt x="15697" y="17223"/>
                </a:cubicBezTo>
                <a:cubicBezTo>
                  <a:pt x="15697" y="16807"/>
                  <a:pt x="15678" y="16393"/>
                  <a:pt x="15646" y="15985"/>
                </a:cubicBezTo>
                <a:cubicBezTo>
                  <a:pt x="15369" y="15896"/>
                  <a:pt x="15114" y="15759"/>
                  <a:pt x="14895" y="15576"/>
                </a:cubicBezTo>
                <a:close/>
                <a:moveTo>
                  <a:pt x="18049" y="2795"/>
                </a:moveTo>
                <a:cubicBezTo>
                  <a:pt x="16317" y="2963"/>
                  <a:pt x="14665" y="3399"/>
                  <a:pt x="13127" y="4049"/>
                </a:cubicBezTo>
                <a:cubicBezTo>
                  <a:pt x="13134" y="4126"/>
                  <a:pt x="13139" y="4202"/>
                  <a:pt x="13139" y="4280"/>
                </a:cubicBezTo>
                <a:cubicBezTo>
                  <a:pt x="13139" y="4643"/>
                  <a:pt x="13052" y="4984"/>
                  <a:pt x="12903" y="5288"/>
                </a:cubicBezTo>
                <a:cubicBezTo>
                  <a:pt x="14442" y="7095"/>
                  <a:pt x="15635" y="9197"/>
                  <a:pt x="16388" y="11500"/>
                </a:cubicBezTo>
                <a:cubicBezTo>
                  <a:pt x="17324" y="11518"/>
                  <a:pt x="18122" y="12089"/>
                  <a:pt x="18466" y="12902"/>
                </a:cubicBezTo>
                <a:cubicBezTo>
                  <a:pt x="19506" y="12797"/>
                  <a:pt x="20518" y="12597"/>
                  <a:pt x="21492" y="12311"/>
                </a:cubicBezTo>
                <a:cubicBezTo>
                  <a:pt x="21563" y="11818"/>
                  <a:pt x="21600" y="11313"/>
                  <a:pt x="21600" y="10800"/>
                </a:cubicBezTo>
                <a:cubicBezTo>
                  <a:pt x="21599" y="7626"/>
                  <a:pt x="20230" y="4770"/>
                  <a:pt x="18049" y="2795"/>
                </a:cubicBezTo>
                <a:close/>
                <a:moveTo>
                  <a:pt x="13739" y="14350"/>
                </a:moveTo>
                <a:cubicBezTo>
                  <a:pt x="11072" y="13907"/>
                  <a:pt x="8601" y="12889"/>
                  <a:pt x="6449" y="11434"/>
                </a:cubicBezTo>
                <a:cubicBezTo>
                  <a:pt x="6099" y="11648"/>
                  <a:pt x="5689" y="11773"/>
                  <a:pt x="5251" y="11773"/>
                </a:cubicBezTo>
                <a:cubicBezTo>
                  <a:pt x="5087" y="11773"/>
                  <a:pt x="4931" y="11756"/>
                  <a:pt x="4779" y="11725"/>
                </a:cubicBezTo>
                <a:cubicBezTo>
                  <a:pt x="3749" y="13676"/>
                  <a:pt x="3091" y="15853"/>
                  <a:pt x="2902" y="18163"/>
                </a:cubicBezTo>
                <a:cubicBezTo>
                  <a:pt x="3930" y="19266"/>
                  <a:pt x="5183" y="20154"/>
                  <a:pt x="6593" y="20751"/>
                </a:cubicBezTo>
                <a:cubicBezTo>
                  <a:pt x="8345" y="18059"/>
                  <a:pt x="10791" y="15834"/>
                  <a:pt x="13739" y="14350"/>
                </a:cubicBezTo>
                <a:close/>
                <a:moveTo>
                  <a:pt x="17257" y="15907"/>
                </a:moveTo>
                <a:cubicBezTo>
                  <a:pt x="17287" y="16343"/>
                  <a:pt x="17305" y="16781"/>
                  <a:pt x="17305" y="17223"/>
                </a:cubicBezTo>
                <a:cubicBezTo>
                  <a:pt x="17305" y="18003"/>
                  <a:pt x="17255" y="18771"/>
                  <a:pt x="17162" y="19525"/>
                </a:cubicBezTo>
                <a:cubicBezTo>
                  <a:pt x="18993" y="18189"/>
                  <a:pt x="20388" y="16288"/>
                  <a:pt x="21091" y="14080"/>
                </a:cubicBezTo>
                <a:cubicBezTo>
                  <a:pt x="20257" y="14282"/>
                  <a:pt x="19403" y="14426"/>
                  <a:pt x="18530" y="14508"/>
                </a:cubicBezTo>
                <a:cubicBezTo>
                  <a:pt x="18327" y="15139"/>
                  <a:pt x="17859" y="15646"/>
                  <a:pt x="17257" y="15907"/>
                </a:cubicBezTo>
                <a:close/>
                <a:moveTo>
                  <a:pt x="14276" y="12805"/>
                </a:moveTo>
                <a:cubicBezTo>
                  <a:pt x="14419" y="12507"/>
                  <a:pt x="14622" y="12243"/>
                  <a:pt x="14874" y="12035"/>
                </a:cubicBezTo>
                <a:cubicBezTo>
                  <a:pt x="14195" y="9949"/>
                  <a:pt x="13121" y="8039"/>
                  <a:pt x="11737" y="6396"/>
                </a:cubicBezTo>
                <a:cubicBezTo>
                  <a:pt x="11463" y="6514"/>
                  <a:pt x="11160" y="6577"/>
                  <a:pt x="10841" y="6577"/>
                </a:cubicBezTo>
                <a:cubicBezTo>
                  <a:pt x="10342" y="6577"/>
                  <a:pt x="9882" y="6417"/>
                  <a:pt x="9506" y="6149"/>
                </a:cubicBezTo>
                <a:cubicBezTo>
                  <a:pt x="8672" y="6781"/>
                  <a:pt x="7901" y="7491"/>
                  <a:pt x="7200" y="8265"/>
                </a:cubicBezTo>
                <a:cubicBezTo>
                  <a:pt x="7421" y="8616"/>
                  <a:pt x="7549" y="9031"/>
                  <a:pt x="7549" y="9475"/>
                </a:cubicBezTo>
                <a:cubicBezTo>
                  <a:pt x="7549" y="9714"/>
                  <a:pt x="7512" y="9945"/>
                  <a:pt x="7444" y="10163"/>
                </a:cubicBezTo>
                <a:cubicBezTo>
                  <a:pt x="9459" y="11509"/>
                  <a:pt x="11779" y="12434"/>
                  <a:pt x="14276" y="12805"/>
                </a:cubicBezTo>
                <a:close/>
                <a:moveTo>
                  <a:pt x="10842" y="1983"/>
                </a:moveTo>
                <a:cubicBezTo>
                  <a:pt x="11448" y="1983"/>
                  <a:pt x="11998" y="2218"/>
                  <a:pt x="12410" y="2604"/>
                </a:cubicBezTo>
                <a:cubicBezTo>
                  <a:pt x="13609" y="2088"/>
                  <a:pt x="14870" y="1691"/>
                  <a:pt x="16184" y="1439"/>
                </a:cubicBezTo>
                <a:cubicBezTo>
                  <a:pt x="14598" y="525"/>
                  <a:pt x="12760" y="0"/>
                  <a:pt x="10799" y="0"/>
                </a:cubicBezTo>
                <a:cubicBezTo>
                  <a:pt x="9463" y="0"/>
                  <a:pt x="8183" y="245"/>
                  <a:pt x="7001" y="690"/>
                </a:cubicBezTo>
                <a:cubicBezTo>
                  <a:pt x="7938" y="1154"/>
                  <a:pt x="8833" y="1694"/>
                  <a:pt x="9673" y="2304"/>
                </a:cubicBezTo>
                <a:cubicBezTo>
                  <a:pt x="10017" y="2100"/>
                  <a:pt x="10415" y="1983"/>
                  <a:pt x="10842" y="1983"/>
                </a:cubicBezTo>
                <a:close/>
                <a:moveTo>
                  <a:pt x="2953" y="9475"/>
                </a:moveTo>
                <a:cubicBezTo>
                  <a:pt x="2953" y="9153"/>
                  <a:pt x="3021" y="8845"/>
                  <a:pt x="3140" y="8568"/>
                </a:cubicBezTo>
                <a:cubicBezTo>
                  <a:pt x="2402" y="7756"/>
                  <a:pt x="1735" y="6882"/>
                  <a:pt x="1150" y="5952"/>
                </a:cubicBezTo>
                <a:cubicBezTo>
                  <a:pt x="417" y="7409"/>
                  <a:pt x="0" y="9057"/>
                  <a:pt x="0" y="10801"/>
                </a:cubicBezTo>
                <a:cubicBezTo>
                  <a:pt x="0" y="12819"/>
                  <a:pt x="556" y="14708"/>
                  <a:pt x="1520" y="16324"/>
                </a:cubicBezTo>
                <a:cubicBezTo>
                  <a:pt x="1865" y="14382"/>
                  <a:pt x="2519" y="12546"/>
                  <a:pt x="3421" y="10863"/>
                </a:cubicBezTo>
                <a:cubicBezTo>
                  <a:pt x="3128" y="10478"/>
                  <a:pt x="2953" y="9996"/>
                  <a:pt x="2953" y="9475"/>
                </a:cubicBezTo>
                <a:close/>
                <a:moveTo>
                  <a:pt x="5252" y="7178"/>
                </a:moveTo>
                <a:cubicBezTo>
                  <a:pt x="5486" y="7178"/>
                  <a:pt x="5714" y="7212"/>
                  <a:pt x="5928" y="7279"/>
                </a:cubicBezTo>
                <a:cubicBezTo>
                  <a:pt x="6738" y="6372"/>
                  <a:pt x="7636" y="5546"/>
                  <a:pt x="8608" y="4814"/>
                </a:cubicBezTo>
                <a:cubicBezTo>
                  <a:pt x="8567" y="4643"/>
                  <a:pt x="8545" y="4463"/>
                  <a:pt x="8545" y="4280"/>
                </a:cubicBezTo>
                <a:cubicBezTo>
                  <a:pt x="8545" y="4025"/>
                  <a:pt x="8587" y="3780"/>
                  <a:pt x="8664" y="3551"/>
                </a:cubicBezTo>
                <a:cubicBezTo>
                  <a:pt x="7574" y="2771"/>
                  <a:pt x="6390" y="2115"/>
                  <a:pt x="5130" y="1609"/>
                </a:cubicBezTo>
                <a:cubicBezTo>
                  <a:pt x="3950" y="2339"/>
                  <a:pt x="2920" y="3289"/>
                  <a:pt x="2099" y="4404"/>
                </a:cubicBezTo>
                <a:cubicBezTo>
                  <a:pt x="2708" y="5484"/>
                  <a:pt x="3432" y="6490"/>
                  <a:pt x="4256" y="7406"/>
                </a:cubicBezTo>
                <a:cubicBezTo>
                  <a:pt x="4557" y="7261"/>
                  <a:pt x="4893" y="7178"/>
                  <a:pt x="5252" y="717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3656" tIns="43656" rIns="43656" bIns="43656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74" name="Shape 375"/>
          <p:cNvSpPr/>
          <p:nvPr/>
        </p:nvSpPr>
        <p:spPr>
          <a:xfrm>
            <a:off x="3818534" y="3977280"/>
            <a:ext cx="136995" cy="137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5" y="15576"/>
                </a:moveTo>
                <a:cubicBezTo>
                  <a:pt x="12143" y="16865"/>
                  <a:pt x="9843" y="18851"/>
                  <a:pt x="8177" y="21277"/>
                </a:cubicBezTo>
                <a:cubicBezTo>
                  <a:pt x="9016" y="21487"/>
                  <a:pt x="9894" y="21600"/>
                  <a:pt x="10799" y="21600"/>
                </a:cubicBezTo>
                <a:cubicBezTo>
                  <a:pt x="12428" y="21600"/>
                  <a:pt x="13971" y="21237"/>
                  <a:pt x="15356" y="20591"/>
                </a:cubicBezTo>
                <a:cubicBezTo>
                  <a:pt x="15579" y="19502"/>
                  <a:pt x="15697" y="18376"/>
                  <a:pt x="15697" y="17223"/>
                </a:cubicBezTo>
                <a:cubicBezTo>
                  <a:pt x="15697" y="16807"/>
                  <a:pt x="15678" y="16393"/>
                  <a:pt x="15646" y="15985"/>
                </a:cubicBezTo>
                <a:cubicBezTo>
                  <a:pt x="15369" y="15896"/>
                  <a:pt x="15114" y="15759"/>
                  <a:pt x="14895" y="15576"/>
                </a:cubicBezTo>
                <a:close/>
                <a:moveTo>
                  <a:pt x="18049" y="2795"/>
                </a:moveTo>
                <a:cubicBezTo>
                  <a:pt x="16317" y="2963"/>
                  <a:pt x="14665" y="3399"/>
                  <a:pt x="13127" y="4049"/>
                </a:cubicBezTo>
                <a:cubicBezTo>
                  <a:pt x="13134" y="4126"/>
                  <a:pt x="13139" y="4202"/>
                  <a:pt x="13139" y="4280"/>
                </a:cubicBezTo>
                <a:cubicBezTo>
                  <a:pt x="13139" y="4643"/>
                  <a:pt x="13052" y="4984"/>
                  <a:pt x="12903" y="5288"/>
                </a:cubicBezTo>
                <a:cubicBezTo>
                  <a:pt x="14442" y="7095"/>
                  <a:pt x="15635" y="9197"/>
                  <a:pt x="16388" y="11500"/>
                </a:cubicBezTo>
                <a:cubicBezTo>
                  <a:pt x="17324" y="11518"/>
                  <a:pt x="18122" y="12089"/>
                  <a:pt x="18466" y="12902"/>
                </a:cubicBezTo>
                <a:cubicBezTo>
                  <a:pt x="19506" y="12797"/>
                  <a:pt x="20518" y="12597"/>
                  <a:pt x="21492" y="12311"/>
                </a:cubicBezTo>
                <a:cubicBezTo>
                  <a:pt x="21563" y="11818"/>
                  <a:pt x="21600" y="11313"/>
                  <a:pt x="21600" y="10800"/>
                </a:cubicBezTo>
                <a:cubicBezTo>
                  <a:pt x="21599" y="7626"/>
                  <a:pt x="20230" y="4770"/>
                  <a:pt x="18049" y="2795"/>
                </a:cubicBezTo>
                <a:close/>
                <a:moveTo>
                  <a:pt x="13739" y="14350"/>
                </a:moveTo>
                <a:cubicBezTo>
                  <a:pt x="11072" y="13907"/>
                  <a:pt x="8601" y="12889"/>
                  <a:pt x="6449" y="11434"/>
                </a:cubicBezTo>
                <a:cubicBezTo>
                  <a:pt x="6099" y="11648"/>
                  <a:pt x="5689" y="11773"/>
                  <a:pt x="5251" y="11773"/>
                </a:cubicBezTo>
                <a:cubicBezTo>
                  <a:pt x="5087" y="11773"/>
                  <a:pt x="4931" y="11756"/>
                  <a:pt x="4779" y="11725"/>
                </a:cubicBezTo>
                <a:cubicBezTo>
                  <a:pt x="3749" y="13676"/>
                  <a:pt x="3091" y="15853"/>
                  <a:pt x="2902" y="18163"/>
                </a:cubicBezTo>
                <a:cubicBezTo>
                  <a:pt x="3930" y="19266"/>
                  <a:pt x="5183" y="20154"/>
                  <a:pt x="6593" y="20751"/>
                </a:cubicBezTo>
                <a:cubicBezTo>
                  <a:pt x="8345" y="18059"/>
                  <a:pt x="10791" y="15834"/>
                  <a:pt x="13739" y="14350"/>
                </a:cubicBezTo>
                <a:close/>
                <a:moveTo>
                  <a:pt x="17257" y="15907"/>
                </a:moveTo>
                <a:cubicBezTo>
                  <a:pt x="17287" y="16343"/>
                  <a:pt x="17305" y="16781"/>
                  <a:pt x="17305" y="17223"/>
                </a:cubicBezTo>
                <a:cubicBezTo>
                  <a:pt x="17305" y="18003"/>
                  <a:pt x="17255" y="18771"/>
                  <a:pt x="17162" y="19525"/>
                </a:cubicBezTo>
                <a:cubicBezTo>
                  <a:pt x="18993" y="18189"/>
                  <a:pt x="20388" y="16288"/>
                  <a:pt x="21091" y="14080"/>
                </a:cubicBezTo>
                <a:cubicBezTo>
                  <a:pt x="20257" y="14282"/>
                  <a:pt x="19403" y="14426"/>
                  <a:pt x="18530" y="14508"/>
                </a:cubicBezTo>
                <a:cubicBezTo>
                  <a:pt x="18327" y="15139"/>
                  <a:pt x="17859" y="15646"/>
                  <a:pt x="17257" y="15907"/>
                </a:cubicBezTo>
                <a:close/>
                <a:moveTo>
                  <a:pt x="14276" y="12805"/>
                </a:moveTo>
                <a:cubicBezTo>
                  <a:pt x="14419" y="12507"/>
                  <a:pt x="14622" y="12243"/>
                  <a:pt x="14874" y="12035"/>
                </a:cubicBezTo>
                <a:cubicBezTo>
                  <a:pt x="14195" y="9949"/>
                  <a:pt x="13121" y="8039"/>
                  <a:pt x="11737" y="6396"/>
                </a:cubicBezTo>
                <a:cubicBezTo>
                  <a:pt x="11463" y="6514"/>
                  <a:pt x="11160" y="6577"/>
                  <a:pt x="10841" y="6577"/>
                </a:cubicBezTo>
                <a:cubicBezTo>
                  <a:pt x="10342" y="6577"/>
                  <a:pt x="9882" y="6417"/>
                  <a:pt x="9506" y="6149"/>
                </a:cubicBezTo>
                <a:cubicBezTo>
                  <a:pt x="8672" y="6781"/>
                  <a:pt x="7901" y="7491"/>
                  <a:pt x="7200" y="8265"/>
                </a:cubicBezTo>
                <a:cubicBezTo>
                  <a:pt x="7421" y="8616"/>
                  <a:pt x="7549" y="9031"/>
                  <a:pt x="7549" y="9475"/>
                </a:cubicBezTo>
                <a:cubicBezTo>
                  <a:pt x="7549" y="9714"/>
                  <a:pt x="7512" y="9945"/>
                  <a:pt x="7444" y="10163"/>
                </a:cubicBezTo>
                <a:cubicBezTo>
                  <a:pt x="9459" y="11509"/>
                  <a:pt x="11779" y="12434"/>
                  <a:pt x="14276" y="12805"/>
                </a:cubicBezTo>
                <a:close/>
                <a:moveTo>
                  <a:pt x="10842" y="1983"/>
                </a:moveTo>
                <a:cubicBezTo>
                  <a:pt x="11448" y="1983"/>
                  <a:pt x="11998" y="2218"/>
                  <a:pt x="12410" y="2604"/>
                </a:cubicBezTo>
                <a:cubicBezTo>
                  <a:pt x="13609" y="2088"/>
                  <a:pt x="14870" y="1691"/>
                  <a:pt x="16184" y="1439"/>
                </a:cubicBezTo>
                <a:cubicBezTo>
                  <a:pt x="14598" y="525"/>
                  <a:pt x="12760" y="0"/>
                  <a:pt x="10799" y="0"/>
                </a:cubicBezTo>
                <a:cubicBezTo>
                  <a:pt x="9463" y="0"/>
                  <a:pt x="8183" y="245"/>
                  <a:pt x="7001" y="690"/>
                </a:cubicBezTo>
                <a:cubicBezTo>
                  <a:pt x="7938" y="1154"/>
                  <a:pt x="8833" y="1694"/>
                  <a:pt x="9673" y="2304"/>
                </a:cubicBezTo>
                <a:cubicBezTo>
                  <a:pt x="10017" y="2100"/>
                  <a:pt x="10415" y="1983"/>
                  <a:pt x="10842" y="1983"/>
                </a:cubicBezTo>
                <a:close/>
                <a:moveTo>
                  <a:pt x="2953" y="9475"/>
                </a:moveTo>
                <a:cubicBezTo>
                  <a:pt x="2953" y="9153"/>
                  <a:pt x="3021" y="8845"/>
                  <a:pt x="3140" y="8568"/>
                </a:cubicBezTo>
                <a:cubicBezTo>
                  <a:pt x="2402" y="7756"/>
                  <a:pt x="1735" y="6882"/>
                  <a:pt x="1150" y="5952"/>
                </a:cubicBezTo>
                <a:cubicBezTo>
                  <a:pt x="417" y="7409"/>
                  <a:pt x="0" y="9057"/>
                  <a:pt x="0" y="10801"/>
                </a:cubicBezTo>
                <a:cubicBezTo>
                  <a:pt x="0" y="12819"/>
                  <a:pt x="556" y="14708"/>
                  <a:pt x="1520" y="16324"/>
                </a:cubicBezTo>
                <a:cubicBezTo>
                  <a:pt x="1865" y="14382"/>
                  <a:pt x="2519" y="12546"/>
                  <a:pt x="3421" y="10863"/>
                </a:cubicBezTo>
                <a:cubicBezTo>
                  <a:pt x="3128" y="10478"/>
                  <a:pt x="2953" y="9996"/>
                  <a:pt x="2953" y="9475"/>
                </a:cubicBezTo>
                <a:close/>
                <a:moveTo>
                  <a:pt x="5252" y="7178"/>
                </a:moveTo>
                <a:cubicBezTo>
                  <a:pt x="5486" y="7178"/>
                  <a:pt x="5714" y="7212"/>
                  <a:pt x="5928" y="7279"/>
                </a:cubicBezTo>
                <a:cubicBezTo>
                  <a:pt x="6738" y="6372"/>
                  <a:pt x="7636" y="5546"/>
                  <a:pt x="8608" y="4814"/>
                </a:cubicBezTo>
                <a:cubicBezTo>
                  <a:pt x="8567" y="4643"/>
                  <a:pt x="8545" y="4463"/>
                  <a:pt x="8545" y="4280"/>
                </a:cubicBezTo>
                <a:cubicBezTo>
                  <a:pt x="8545" y="4025"/>
                  <a:pt x="8587" y="3780"/>
                  <a:pt x="8664" y="3551"/>
                </a:cubicBezTo>
                <a:cubicBezTo>
                  <a:pt x="7574" y="2771"/>
                  <a:pt x="6390" y="2115"/>
                  <a:pt x="5130" y="1609"/>
                </a:cubicBezTo>
                <a:cubicBezTo>
                  <a:pt x="3950" y="2339"/>
                  <a:pt x="2920" y="3289"/>
                  <a:pt x="2099" y="4404"/>
                </a:cubicBezTo>
                <a:cubicBezTo>
                  <a:pt x="2708" y="5484"/>
                  <a:pt x="3432" y="6490"/>
                  <a:pt x="4256" y="7406"/>
                </a:cubicBezTo>
                <a:cubicBezTo>
                  <a:pt x="4557" y="7261"/>
                  <a:pt x="4893" y="7178"/>
                  <a:pt x="5252" y="717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3656" tIns="43656" rIns="43656" bIns="43656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75" name="Shape 375"/>
          <p:cNvSpPr/>
          <p:nvPr/>
        </p:nvSpPr>
        <p:spPr>
          <a:xfrm>
            <a:off x="3535587" y="4434480"/>
            <a:ext cx="136995" cy="137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5" y="15576"/>
                </a:moveTo>
                <a:cubicBezTo>
                  <a:pt x="12143" y="16865"/>
                  <a:pt x="9843" y="18851"/>
                  <a:pt x="8177" y="21277"/>
                </a:cubicBezTo>
                <a:cubicBezTo>
                  <a:pt x="9016" y="21487"/>
                  <a:pt x="9894" y="21600"/>
                  <a:pt x="10799" y="21600"/>
                </a:cubicBezTo>
                <a:cubicBezTo>
                  <a:pt x="12428" y="21600"/>
                  <a:pt x="13971" y="21237"/>
                  <a:pt x="15356" y="20591"/>
                </a:cubicBezTo>
                <a:cubicBezTo>
                  <a:pt x="15579" y="19502"/>
                  <a:pt x="15697" y="18376"/>
                  <a:pt x="15697" y="17223"/>
                </a:cubicBezTo>
                <a:cubicBezTo>
                  <a:pt x="15697" y="16807"/>
                  <a:pt x="15678" y="16393"/>
                  <a:pt x="15646" y="15985"/>
                </a:cubicBezTo>
                <a:cubicBezTo>
                  <a:pt x="15369" y="15896"/>
                  <a:pt x="15114" y="15759"/>
                  <a:pt x="14895" y="15576"/>
                </a:cubicBezTo>
                <a:close/>
                <a:moveTo>
                  <a:pt x="18049" y="2795"/>
                </a:moveTo>
                <a:cubicBezTo>
                  <a:pt x="16317" y="2963"/>
                  <a:pt x="14665" y="3399"/>
                  <a:pt x="13127" y="4049"/>
                </a:cubicBezTo>
                <a:cubicBezTo>
                  <a:pt x="13134" y="4126"/>
                  <a:pt x="13139" y="4202"/>
                  <a:pt x="13139" y="4280"/>
                </a:cubicBezTo>
                <a:cubicBezTo>
                  <a:pt x="13139" y="4643"/>
                  <a:pt x="13052" y="4984"/>
                  <a:pt x="12903" y="5288"/>
                </a:cubicBezTo>
                <a:cubicBezTo>
                  <a:pt x="14442" y="7095"/>
                  <a:pt x="15635" y="9197"/>
                  <a:pt x="16388" y="11500"/>
                </a:cubicBezTo>
                <a:cubicBezTo>
                  <a:pt x="17324" y="11518"/>
                  <a:pt x="18122" y="12089"/>
                  <a:pt x="18466" y="12902"/>
                </a:cubicBezTo>
                <a:cubicBezTo>
                  <a:pt x="19506" y="12797"/>
                  <a:pt x="20518" y="12597"/>
                  <a:pt x="21492" y="12311"/>
                </a:cubicBezTo>
                <a:cubicBezTo>
                  <a:pt x="21563" y="11818"/>
                  <a:pt x="21600" y="11313"/>
                  <a:pt x="21600" y="10800"/>
                </a:cubicBezTo>
                <a:cubicBezTo>
                  <a:pt x="21599" y="7626"/>
                  <a:pt x="20230" y="4770"/>
                  <a:pt x="18049" y="2795"/>
                </a:cubicBezTo>
                <a:close/>
                <a:moveTo>
                  <a:pt x="13739" y="14350"/>
                </a:moveTo>
                <a:cubicBezTo>
                  <a:pt x="11072" y="13907"/>
                  <a:pt x="8601" y="12889"/>
                  <a:pt x="6449" y="11434"/>
                </a:cubicBezTo>
                <a:cubicBezTo>
                  <a:pt x="6099" y="11648"/>
                  <a:pt x="5689" y="11773"/>
                  <a:pt x="5251" y="11773"/>
                </a:cubicBezTo>
                <a:cubicBezTo>
                  <a:pt x="5087" y="11773"/>
                  <a:pt x="4931" y="11756"/>
                  <a:pt x="4779" y="11725"/>
                </a:cubicBezTo>
                <a:cubicBezTo>
                  <a:pt x="3749" y="13676"/>
                  <a:pt x="3091" y="15853"/>
                  <a:pt x="2902" y="18163"/>
                </a:cubicBezTo>
                <a:cubicBezTo>
                  <a:pt x="3930" y="19266"/>
                  <a:pt x="5183" y="20154"/>
                  <a:pt x="6593" y="20751"/>
                </a:cubicBezTo>
                <a:cubicBezTo>
                  <a:pt x="8345" y="18059"/>
                  <a:pt x="10791" y="15834"/>
                  <a:pt x="13739" y="14350"/>
                </a:cubicBezTo>
                <a:close/>
                <a:moveTo>
                  <a:pt x="17257" y="15907"/>
                </a:moveTo>
                <a:cubicBezTo>
                  <a:pt x="17287" y="16343"/>
                  <a:pt x="17305" y="16781"/>
                  <a:pt x="17305" y="17223"/>
                </a:cubicBezTo>
                <a:cubicBezTo>
                  <a:pt x="17305" y="18003"/>
                  <a:pt x="17255" y="18771"/>
                  <a:pt x="17162" y="19525"/>
                </a:cubicBezTo>
                <a:cubicBezTo>
                  <a:pt x="18993" y="18189"/>
                  <a:pt x="20388" y="16288"/>
                  <a:pt x="21091" y="14080"/>
                </a:cubicBezTo>
                <a:cubicBezTo>
                  <a:pt x="20257" y="14282"/>
                  <a:pt x="19403" y="14426"/>
                  <a:pt x="18530" y="14508"/>
                </a:cubicBezTo>
                <a:cubicBezTo>
                  <a:pt x="18327" y="15139"/>
                  <a:pt x="17859" y="15646"/>
                  <a:pt x="17257" y="15907"/>
                </a:cubicBezTo>
                <a:close/>
                <a:moveTo>
                  <a:pt x="14276" y="12805"/>
                </a:moveTo>
                <a:cubicBezTo>
                  <a:pt x="14419" y="12507"/>
                  <a:pt x="14622" y="12243"/>
                  <a:pt x="14874" y="12035"/>
                </a:cubicBezTo>
                <a:cubicBezTo>
                  <a:pt x="14195" y="9949"/>
                  <a:pt x="13121" y="8039"/>
                  <a:pt x="11737" y="6396"/>
                </a:cubicBezTo>
                <a:cubicBezTo>
                  <a:pt x="11463" y="6514"/>
                  <a:pt x="11160" y="6577"/>
                  <a:pt x="10841" y="6577"/>
                </a:cubicBezTo>
                <a:cubicBezTo>
                  <a:pt x="10342" y="6577"/>
                  <a:pt x="9882" y="6417"/>
                  <a:pt x="9506" y="6149"/>
                </a:cubicBezTo>
                <a:cubicBezTo>
                  <a:pt x="8672" y="6781"/>
                  <a:pt x="7901" y="7491"/>
                  <a:pt x="7200" y="8265"/>
                </a:cubicBezTo>
                <a:cubicBezTo>
                  <a:pt x="7421" y="8616"/>
                  <a:pt x="7549" y="9031"/>
                  <a:pt x="7549" y="9475"/>
                </a:cubicBezTo>
                <a:cubicBezTo>
                  <a:pt x="7549" y="9714"/>
                  <a:pt x="7512" y="9945"/>
                  <a:pt x="7444" y="10163"/>
                </a:cubicBezTo>
                <a:cubicBezTo>
                  <a:pt x="9459" y="11509"/>
                  <a:pt x="11779" y="12434"/>
                  <a:pt x="14276" y="12805"/>
                </a:cubicBezTo>
                <a:close/>
                <a:moveTo>
                  <a:pt x="10842" y="1983"/>
                </a:moveTo>
                <a:cubicBezTo>
                  <a:pt x="11448" y="1983"/>
                  <a:pt x="11998" y="2218"/>
                  <a:pt x="12410" y="2604"/>
                </a:cubicBezTo>
                <a:cubicBezTo>
                  <a:pt x="13609" y="2088"/>
                  <a:pt x="14870" y="1691"/>
                  <a:pt x="16184" y="1439"/>
                </a:cubicBezTo>
                <a:cubicBezTo>
                  <a:pt x="14598" y="525"/>
                  <a:pt x="12760" y="0"/>
                  <a:pt x="10799" y="0"/>
                </a:cubicBezTo>
                <a:cubicBezTo>
                  <a:pt x="9463" y="0"/>
                  <a:pt x="8183" y="245"/>
                  <a:pt x="7001" y="690"/>
                </a:cubicBezTo>
                <a:cubicBezTo>
                  <a:pt x="7938" y="1154"/>
                  <a:pt x="8833" y="1694"/>
                  <a:pt x="9673" y="2304"/>
                </a:cubicBezTo>
                <a:cubicBezTo>
                  <a:pt x="10017" y="2100"/>
                  <a:pt x="10415" y="1983"/>
                  <a:pt x="10842" y="1983"/>
                </a:cubicBezTo>
                <a:close/>
                <a:moveTo>
                  <a:pt x="2953" y="9475"/>
                </a:moveTo>
                <a:cubicBezTo>
                  <a:pt x="2953" y="9153"/>
                  <a:pt x="3021" y="8845"/>
                  <a:pt x="3140" y="8568"/>
                </a:cubicBezTo>
                <a:cubicBezTo>
                  <a:pt x="2402" y="7756"/>
                  <a:pt x="1735" y="6882"/>
                  <a:pt x="1150" y="5952"/>
                </a:cubicBezTo>
                <a:cubicBezTo>
                  <a:pt x="417" y="7409"/>
                  <a:pt x="0" y="9057"/>
                  <a:pt x="0" y="10801"/>
                </a:cubicBezTo>
                <a:cubicBezTo>
                  <a:pt x="0" y="12819"/>
                  <a:pt x="556" y="14708"/>
                  <a:pt x="1520" y="16324"/>
                </a:cubicBezTo>
                <a:cubicBezTo>
                  <a:pt x="1865" y="14382"/>
                  <a:pt x="2519" y="12546"/>
                  <a:pt x="3421" y="10863"/>
                </a:cubicBezTo>
                <a:cubicBezTo>
                  <a:pt x="3128" y="10478"/>
                  <a:pt x="2953" y="9996"/>
                  <a:pt x="2953" y="9475"/>
                </a:cubicBezTo>
                <a:close/>
                <a:moveTo>
                  <a:pt x="5252" y="7178"/>
                </a:moveTo>
                <a:cubicBezTo>
                  <a:pt x="5486" y="7178"/>
                  <a:pt x="5714" y="7212"/>
                  <a:pt x="5928" y="7279"/>
                </a:cubicBezTo>
                <a:cubicBezTo>
                  <a:pt x="6738" y="6372"/>
                  <a:pt x="7636" y="5546"/>
                  <a:pt x="8608" y="4814"/>
                </a:cubicBezTo>
                <a:cubicBezTo>
                  <a:pt x="8567" y="4643"/>
                  <a:pt x="8545" y="4463"/>
                  <a:pt x="8545" y="4280"/>
                </a:cubicBezTo>
                <a:cubicBezTo>
                  <a:pt x="8545" y="4025"/>
                  <a:pt x="8587" y="3780"/>
                  <a:pt x="8664" y="3551"/>
                </a:cubicBezTo>
                <a:cubicBezTo>
                  <a:pt x="7574" y="2771"/>
                  <a:pt x="6390" y="2115"/>
                  <a:pt x="5130" y="1609"/>
                </a:cubicBezTo>
                <a:cubicBezTo>
                  <a:pt x="3950" y="2339"/>
                  <a:pt x="2920" y="3289"/>
                  <a:pt x="2099" y="4404"/>
                </a:cubicBezTo>
                <a:cubicBezTo>
                  <a:pt x="2708" y="5484"/>
                  <a:pt x="3432" y="6490"/>
                  <a:pt x="4256" y="7406"/>
                </a:cubicBezTo>
                <a:cubicBezTo>
                  <a:pt x="4557" y="7261"/>
                  <a:pt x="4893" y="7178"/>
                  <a:pt x="5252" y="717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3656" tIns="43656" rIns="43656" bIns="43656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76" name="Shape 375"/>
          <p:cNvSpPr/>
          <p:nvPr/>
        </p:nvSpPr>
        <p:spPr>
          <a:xfrm>
            <a:off x="3181597" y="4794412"/>
            <a:ext cx="136995" cy="137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5" y="15576"/>
                </a:moveTo>
                <a:cubicBezTo>
                  <a:pt x="12143" y="16865"/>
                  <a:pt x="9843" y="18851"/>
                  <a:pt x="8177" y="21277"/>
                </a:cubicBezTo>
                <a:cubicBezTo>
                  <a:pt x="9016" y="21487"/>
                  <a:pt x="9894" y="21600"/>
                  <a:pt x="10799" y="21600"/>
                </a:cubicBezTo>
                <a:cubicBezTo>
                  <a:pt x="12428" y="21600"/>
                  <a:pt x="13971" y="21237"/>
                  <a:pt x="15356" y="20591"/>
                </a:cubicBezTo>
                <a:cubicBezTo>
                  <a:pt x="15579" y="19502"/>
                  <a:pt x="15697" y="18376"/>
                  <a:pt x="15697" y="17223"/>
                </a:cubicBezTo>
                <a:cubicBezTo>
                  <a:pt x="15697" y="16807"/>
                  <a:pt x="15678" y="16393"/>
                  <a:pt x="15646" y="15985"/>
                </a:cubicBezTo>
                <a:cubicBezTo>
                  <a:pt x="15369" y="15896"/>
                  <a:pt x="15114" y="15759"/>
                  <a:pt x="14895" y="15576"/>
                </a:cubicBezTo>
                <a:close/>
                <a:moveTo>
                  <a:pt x="18049" y="2795"/>
                </a:moveTo>
                <a:cubicBezTo>
                  <a:pt x="16317" y="2963"/>
                  <a:pt x="14665" y="3399"/>
                  <a:pt x="13127" y="4049"/>
                </a:cubicBezTo>
                <a:cubicBezTo>
                  <a:pt x="13134" y="4126"/>
                  <a:pt x="13139" y="4202"/>
                  <a:pt x="13139" y="4280"/>
                </a:cubicBezTo>
                <a:cubicBezTo>
                  <a:pt x="13139" y="4643"/>
                  <a:pt x="13052" y="4984"/>
                  <a:pt x="12903" y="5288"/>
                </a:cubicBezTo>
                <a:cubicBezTo>
                  <a:pt x="14442" y="7095"/>
                  <a:pt x="15635" y="9197"/>
                  <a:pt x="16388" y="11500"/>
                </a:cubicBezTo>
                <a:cubicBezTo>
                  <a:pt x="17324" y="11518"/>
                  <a:pt x="18122" y="12089"/>
                  <a:pt x="18466" y="12902"/>
                </a:cubicBezTo>
                <a:cubicBezTo>
                  <a:pt x="19506" y="12797"/>
                  <a:pt x="20518" y="12597"/>
                  <a:pt x="21492" y="12311"/>
                </a:cubicBezTo>
                <a:cubicBezTo>
                  <a:pt x="21563" y="11818"/>
                  <a:pt x="21600" y="11313"/>
                  <a:pt x="21600" y="10800"/>
                </a:cubicBezTo>
                <a:cubicBezTo>
                  <a:pt x="21599" y="7626"/>
                  <a:pt x="20230" y="4770"/>
                  <a:pt x="18049" y="2795"/>
                </a:cubicBezTo>
                <a:close/>
                <a:moveTo>
                  <a:pt x="13739" y="14350"/>
                </a:moveTo>
                <a:cubicBezTo>
                  <a:pt x="11072" y="13907"/>
                  <a:pt x="8601" y="12889"/>
                  <a:pt x="6449" y="11434"/>
                </a:cubicBezTo>
                <a:cubicBezTo>
                  <a:pt x="6099" y="11648"/>
                  <a:pt x="5689" y="11773"/>
                  <a:pt x="5251" y="11773"/>
                </a:cubicBezTo>
                <a:cubicBezTo>
                  <a:pt x="5087" y="11773"/>
                  <a:pt x="4931" y="11756"/>
                  <a:pt x="4779" y="11725"/>
                </a:cubicBezTo>
                <a:cubicBezTo>
                  <a:pt x="3749" y="13676"/>
                  <a:pt x="3091" y="15853"/>
                  <a:pt x="2902" y="18163"/>
                </a:cubicBezTo>
                <a:cubicBezTo>
                  <a:pt x="3930" y="19266"/>
                  <a:pt x="5183" y="20154"/>
                  <a:pt x="6593" y="20751"/>
                </a:cubicBezTo>
                <a:cubicBezTo>
                  <a:pt x="8345" y="18059"/>
                  <a:pt x="10791" y="15834"/>
                  <a:pt x="13739" y="14350"/>
                </a:cubicBezTo>
                <a:close/>
                <a:moveTo>
                  <a:pt x="17257" y="15907"/>
                </a:moveTo>
                <a:cubicBezTo>
                  <a:pt x="17287" y="16343"/>
                  <a:pt x="17305" y="16781"/>
                  <a:pt x="17305" y="17223"/>
                </a:cubicBezTo>
                <a:cubicBezTo>
                  <a:pt x="17305" y="18003"/>
                  <a:pt x="17255" y="18771"/>
                  <a:pt x="17162" y="19525"/>
                </a:cubicBezTo>
                <a:cubicBezTo>
                  <a:pt x="18993" y="18189"/>
                  <a:pt x="20388" y="16288"/>
                  <a:pt x="21091" y="14080"/>
                </a:cubicBezTo>
                <a:cubicBezTo>
                  <a:pt x="20257" y="14282"/>
                  <a:pt x="19403" y="14426"/>
                  <a:pt x="18530" y="14508"/>
                </a:cubicBezTo>
                <a:cubicBezTo>
                  <a:pt x="18327" y="15139"/>
                  <a:pt x="17859" y="15646"/>
                  <a:pt x="17257" y="15907"/>
                </a:cubicBezTo>
                <a:close/>
                <a:moveTo>
                  <a:pt x="14276" y="12805"/>
                </a:moveTo>
                <a:cubicBezTo>
                  <a:pt x="14419" y="12507"/>
                  <a:pt x="14622" y="12243"/>
                  <a:pt x="14874" y="12035"/>
                </a:cubicBezTo>
                <a:cubicBezTo>
                  <a:pt x="14195" y="9949"/>
                  <a:pt x="13121" y="8039"/>
                  <a:pt x="11737" y="6396"/>
                </a:cubicBezTo>
                <a:cubicBezTo>
                  <a:pt x="11463" y="6514"/>
                  <a:pt x="11160" y="6577"/>
                  <a:pt x="10841" y="6577"/>
                </a:cubicBezTo>
                <a:cubicBezTo>
                  <a:pt x="10342" y="6577"/>
                  <a:pt x="9882" y="6417"/>
                  <a:pt x="9506" y="6149"/>
                </a:cubicBezTo>
                <a:cubicBezTo>
                  <a:pt x="8672" y="6781"/>
                  <a:pt x="7901" y="7491"/>
                  <a:pt x="7200" y="8265"/>
                </a:cubicBezTo>
                <a:cubicBezTo>
                  <a:pt x="7421" y="8616"/>
                  <a:pt x="7549" y="9031"/>
                  <a:pt x="7549" y="9475"/>
                </a:cubicBezTo>
                <a:cubicBezTo>
                  <a:pt x="7549" y="9714"/>
                  <a:pt x="7512" y="9945"/>
                  <a:pt x="7444" y="10163"/>
                </a:cubicBezTo>
                <a:cubicBezTo>
                  <a:pt x="9459" y="11509"/>
                  <a:pt x="11779" y="12434"/>
                  <a:pt x="14276" y="12805"/>
                </a:cubicBezTo>
                <a:close/>
                <a:moveTo>
                  <a:pt x="10842" y="1983"/>
                </a:moveTo>
                <a:cubicBezTo>
                  <a:pt x="11448" y="1983"/>
                  <a:pt x="11998" y="2218"/>
                  <a:pt x="12410" y="2604"/>
                </a:cubicBezTo>
                <a:cubicBezTo>
                  <a:pt x="13609" y="2088"/>
                  <a:pt x="14870" y="1691"/>
                  <a:pt x="16184" y="1439"/>
                </a:cubicBezTo>
                <a:cubicBezTo>
                  <a:pt x="14598" y="525"/>
                  <a:pt x="12760" y="0"/>
                  <a:pt x="10799" y="0"/>
                </a:cubicBezTo>
                <a:cubicBezTo>
                  <a:pt x="9463" y="0"/>
                  <a:pt x="8183" y="245"/>
                  <a:pt x="7001" y="690"/>
                </a:cubicBezTo>
                <a:cubicBezTo>
                  <a:pt x="7938" y="1154"/>
                  <a:pt x="8833" y="1694"/>
                  <a:pt x="9673" y="2304"/>
                </a:cubicBezTo>
                <a:cubicBezTo>
                  <a:pt x="10017" y="2100"/>
                  <a:pt x="10415" y="1983"/>
                  <a:pt x="10842" y="1983"/>
                </a:cubicBezTo>
                <a:close/>
                <a:moveTo>
                  <a:pt x="2953" y="9475"/>
                </a:moveTo>
                <a:cubicBezTo>
                  <a:pt x="2953" y="9153"/>
                  <a:pt x="3021" y="8845"/>
                  <a:pt x="3140" y="8568"/>
                </a:cubicBezTo>
                <a:cubicBezTo>
                  <a:pt x="2402" y="7756"/>
                  <a:pt x="1735" y="6882"/>
                  <a:pt x="1150" y="5952"/>
                </a:cubicBezTo>
                <a:cubicBezTo>
                  <a:pt x="417" y="7409"/>
                  <a:pt x="0" y="9057"/>
                  <a:pt x="0" y="10801"/>
                </a:cubicBezTo>
                <a:cubicBezTo>
                  <a:pt x="0" y="12819"/>
                  <a:pt x="556" y="14708"/>
                  <a:pt x="1520" y="16324"/>
                </a:cubicBezTo>
                <a:cubicBezTo>
                  <a:pt x="1865" y="14382"/>
                  <a:pt x="2519" y="12546"/>
                  <a:pt x="3421" y="10863"/>
                </a:cubicBezTo>
                <a:cubicBezTo>
                  <a:pt x="3128" y="10478"/>
                  <a:pt x="2953" y="9996"/>
                  <a:pt x="2953" y="9475"/>
                </a:cubicBezTo>
                <a:close/>
                <a:moveTo>
                  <a:pt x="5252" y="7178"/>
                </a:moveTo>
                <a:cubicBezTo>
                  <a:pt x="5486" y="7178"/>
                  <a:pt x="5714" y="7212"/>
                  <a:pt x="5928" y="7279"/>
                </a:cubicBezTo>
                <a:cubicBezTo>
                  <a:pt x="6738" y="6372"/>
                  <a:pt x="7636" y="5546"/>
                  <a:pt x="8608" y="4814"/>
                </a:cubicBezTo>
                <a:cubicBezTo>
                  <a:pt x="8567" y="4643"/>
                  <a:pt x="8545" y="4463"/>
                  <a:pt x="8545" y="4280"/>
                </a:cubicBezTo>
                <a:cubicBezTo>
                  <a:pt x="8545" y="4025"/>
                  <a:pt x="8587" y="3780"/>
                  <a:pt x="8664" y="3551"/>
                </a:cubicBezTo>
                <a:cubicBezTo>
                  <a:pt x="7574" y="2771"/>
                  <a:pt x="6390" y="2115"/>
                  <a:pt x="5130" y="1609"/>
                </a:cubicBezTo>
                <a:cubicBezTo>
                  <a:pt x="3950" y="2339"/>
                  <a:pt x="2920" y="3289"/>
                  <a:pt x="2099" y="4404"/>
                </a:cubicBezTo>
                <a:cubicBezTo>
                  <a:pt x="2708" y="5484"/>
                  <a:pt x="3432" y="6490"/>
                  <a:pt x="4256" y="7406"/>
                </a:cubicBezTo>
                <a:cubicBezTo>
                  <a:pt x="4557" y="7261"/>
                  <a:pt x="4893" y="7178"/>
                  <a:pt x="5252" y="717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3656" tIns="43656" rIns="43656" bIns="43656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66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Young Dairy Farmer Initiative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19200" y="2308246"/>
            <a:ext cx="1829134" cy="1501754"/>
          </a:xfrm>
        </p:spPr>
        <p:txBody>
          <a:bodyPr>
            <a:noAutofit/>
          </a:bodyPr>
          <a:lstStyle/>
          <a:p>
            <a:pPr algn="r"/>
            <a:r>
              <a:rPr lang="en-US" sz="1100" dirty="0" smtClean="0">
                <a:solidFill>
                  <a:schemeClr val="tx1"/>
                </a:solidFill>
                <a:latin typeface="Source Sans Pro Light"/>
              </a:rPr>
              <a:t>150-200 attendees, networking with peers, plus session topics ranging from production issues to financial planning for sustainability and success </a:t>
            </a:r>
            <a:endParaRPr lang="en-US" sz="1100" dirty="0">
              <a:solidFill>
                <a:schemeClr val="tx1"/>
              </a:solidFill>
              <a:latin typeface="Source Sans Pro Ligh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177819" y="2000575"/>
            <a:ext cx="2922502" cy="375793"/>
          </a:xfrm>
        </p:spPr>
        <p:txBody>
          <a:bodyPr>
            <a:noAutofit/>
          </a:bodyPr>
          <a:lstStyle/>
          <a:p>
            <a:r>
              <a:rPr lang="en-US" sz="1300" dirty="0" smtClean="0"/>
              <a:t>Annual Young Dairymen Conference</a:t>
            </a:r>
            <a:endParaRPr lang="en-US" sz="13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The FUTURE of our industry!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Shape 387"/>
          <p:cNvSpPr/>
          <p:nvPr/>
        </p:nvSpPr>
        <p:spPr>
          <a:xfrm>
            <a:off x="5589143" y="1949752"/>
            <a:ext cx="476250" cy="475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12" name="Shape 390"/>
          <p:cNvSpPr/>
          <p:nvPr/>
        </p:nvSpPr>
        <p:spPr>
          <a:xfrm>
            <a:off x="5339767" y="3915941"/>
            <a:ext cx="476250" cy="475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15" name="Shape 393"/>
          <p:cNvSpPr/>
          <p:nvPr/>
        </p:nvSpPr>
        <p:spPr>
          <a:xfrm>
            <a:off x="3110481" y="1949752"/>
            <a:ext cx="476250" cy="475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18" name="Shape 396"/>
          <p:cNvSpPr/>
          <p:nvPr/>
        </p:nvSpPr>
        <p:spPr>
          <a:xfrm>
            <a:off x="3310886" y="3915941"/>
            <a:ext cx="476250" cy="475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66800" y="4267814"/>
            <a:ext cx="2082039" cy="900554"/>
          </a:xfrm>
        </p:spPr>
        <p:txBody>
          <a:bodyPr>
            <a:normAutofit/>
          </a:bodyPr>
          <a:lstStyle/>
          <a:p>
            <a:pPr algn="r"/>
            <a:r>
              <a:rPr lang="en-US" sz="1100" dirty="0" smtClean="0">
                <a:solidFill>
                  <a:schemeClr val="tx1"/>
                </a:solidFill>
                <a:latin typeface="Source Sans Pro Light"/>
              </a:rPr>
              <a:t>Include but not limited to workshops in dairy production, dairy farm tours, and financial education.</a:t>
            </a:r>
            <a:endParaRPr lang="en-US" sz="1100" dirty="0">
              <a:solidFill>
                <a:schemeClr val="tx1"/>
              </a:solidFill>
              <a:latin typeface="Source Sans Pro Light"/>
            </a:endParaRPr>
          </a:p>
        </p:txBody>
      </p:sp>
      <p:sp>
        <p:nvSpPr>
          <p:cNvPr id="35" name="Content Placeholder 4"/>
          <p:cNvSpPr>
            <a:spLocks noGrp="1"/>
          </p:cNvSpPr>
          <p:nvPr>
            <p:ph sz="quarter" idx="16"/>
          </p:nvPr>
        </p:nvSpPr>
        <p:spPr>
          <a:xfrm>
            <a:off x="228600" y="3999634"/>
            <a:ext cx="2928487" cy="292100"/>
          </a:xfrm>
        </p:spPr>
        <p:txBody>
          <a:bodyPr>
            <a:noAutofit/>
          </a:bodyPr>
          <a:lstStyle/>
          <a:p>
            <a:pPr algn="r"/>
            <a:r>
              <a:rPr lang="en-US" sz="1300" dirty="0" smtClean="0"/>
              <a:t>Spring and Summer Dairy Events</a:t>
            </a:r>
            <a:endParaRPr lang="en-US" sz="1300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205544" y="2308247"/>
            <a:ext cx="1884356" cy="671954"/>
          </a:xfrm>
        </p:spPr>
        <p:txBody>
          <a:bodyPr>
            <a:normAutofit lnSpcReduction="10000"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Source Sans Pro Light"/>
              </a:rPr>
              <a:t>Annually held in Madison, WI; KDDC helps sponsor 40-50 young dairymen.</a:t>
            </a:r>
            <a:endParaRPr lang="en-US" sz="1100" dirty="0">
              <a:solidFill>
                <a:schemeClr val="tx1"/>
              </a:solidFill>
              <a:latin typeface="Source Sans Pro Light"/>
            </a:endParaRPr>
          </a:p>
        </p:txBody>
      </p:sp>
      <p:sp>
        <p:nvSpPr>
          <p:cNvPr id="37" name="Content Placeholder 4"/>
          <p:cNvSpPr>
            <a:spLocks noGrp="1"/>
          </p:cNvSpPr>
          <p:nvPr>
            <p:ph sz="quarter" idx="16"/>
          </p:nvPr>
        </p:nvSpPr>
        <p:spPr>
          <a:xfrm>
            <a:off x="6172200" y="2016147"/>
            <a:ext cx="2667000" cy="292100"/>
          </a:xfrm>
        </p:spPr>
        <p:txBody>
          <a:bodyPr>
            <a:noAutofit/>
          </a:bodyPr>
          <a:lstStyle/>
          <a:p>
            <a:r>
              <a:rPr lang="en-US" sz="1300" dirty="0" smtClean="0"/>
              <a:t>World Dairy Expo Tour Sponsor</a:t>
            </a:r>
            <a:endParaRPr lang="en-US" sz="1300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966875" y="4276779"/>
            <a:ext cx="1884356" cy="367154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Source Sans Pro Light"/>
              </a:rPr>
              <a:t>Planned for 2020</a:t>
            </a:r>
            <a:endParaRPr lang="en-US" sz="1100" dirty="0">
              <a:solidFill>
                <a:schemeClr val="tx1"/>
              </a:solidFill>
              <a:latin typeface="Source Sans Pro Light"/>
            </a:endParaRPr>
          </a:p>
        </p:txBody>
      </p:sp>
      <p:sp>
        <p:nvSpPr>
          <p:cNvPr id="39" name="Content Placeholder 4"/>
          <p:cNvSpPr>
            <a:spLocks noGrp="1"/>
          </p:cNvSpPr>
          <p:nvPr>
            <p:ph sz="quarter" idx="16"/>
          </p:nvPr>
        </p:nvSpPr>
        <p:spPr>
          <a:xfrm>
            <a:off x="6001123" y="3999634"/>
            <a:ext cx="2685677" cy="292100"/>
          </a:xfrm>
        </p:spPr>
        <p:txBody>
          <a:bodyPr>
            <a:noAutofit/>
          </a:bodyPr>
          <a:lstStyle/>
          <a:p>
            <a:r>
              <a:rPr lang="en-US" sz="1300" dirty="0" smtClean="0"/>
              <a:t>Young Dairymen Peer Groups</a:t>
            </a:r>
            <a:endParaRPr lang="en-US" sz="1300" dirty="0"/>
          </a:p>
        </p:txBody>
      </p:sp>
      <p:sp>
        <p:nvSpPr>
          <p:cNvPr id="30" name="Shape 4314"/>
          <p:cNvSpPr/>
          <p:nvPr/>
        </p:nvSpPr>
        <p:spPr>
          <a:xfrm>
            <a:off x="5462797" y="4003105"/>
            <a:ext cx="252692" cy="241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41" y="15188"/>
                </a:moveTo>
                <a:cubicBezTo>
                  <a:pt x="8905" y="14174"/>
                  <a:pt x="8222" y="13317"/>
                  <a:pt x="8222" y="11485"/>
                </a:cubicBezTo>
                <a:cubicBezTo>
                  <a:pt x="8222" y="10385"/>
                  <a:pt x="8875" y="10744"/>
                  <a:pt x="9161" y="8730"/>
                </a:cubicBezTo>
                <a:cubicBezTo>
                  <a:pt x="9279" y="7894"/>
                  <a:pt x="9855" y="8716"/>
                  <a:pt x="9966" y="6808"/>
                </a:cubicBezTo>
                <a:cubicBezTo>
                  <a:pt x="9966" y="6047"/>
                  <a:pt x="9651" y="5858"/>
                  <a:pt x="9651" y="5858"/>
                </a:cubicBezTo>
                <a:cubicBezTo>
                  <a:pt x="9651" y="5858"/>
                  <a:pt x="9811" y="4733"/>
                  <a:pt x="9873" y="3867"/>
                </a:cubicBezTo>
                <a:cubicBezTo>
                  <a:pt x="9951" y="2788"/>
                  <a:pt x="9396" y="0"/>
                  <a:pt x="6431" y="0"/>
                </a:cubicBezTo>
                <a:cubicBezTo>
                  <a:pt x="3466" y="0"/>
                  <a:pt x="2909" y="2788"/>
                  <a:pt x="2987" y="3867"/>
                </a:cubicBezTo>
                <a:cubicBezTo>
                  <a:pt x="3050" y="4733"/>
                  <a:pt x="3210" y="5858"/>
                  <a:pt x="3210" y="5858"/>
                </a:cubicBezTo>
                <a:cubicBezTo>
                  <a:pt x="3210" y="5858"/>
                  <a:pt x="2895" y="6047"/>
                  <a:pt x="2895" y="6808"/>
                </a:cubicBezTo>
                <a:cubicBezTo>
                  <a:pt x="3005" y="8716"/>
                  <a:pt x="3582" y="7894"/>
                  <a:pt x="3700" y="8730"/>
                </a:cubicBezTo>
                <a:cubicBezTo>
                  <a:pt x="3987" y="10744"/>
                  <a:pt x="4639" y="10385"/>
                  <a:pt x="4639" y="11485"/>
                </a:cubicBezTo>
                <a:cubicBezTo>
                  <a:pt x="4639" y="13317"/>
                  <a:pt x="3956" y="14174"/>
                  <a:pt x="1819" y="15188"/>
                </a:cubicBezTo>
                <a:cubicBezTo>
                  <a:pt x="1169" y="15497"/>
                  <a:pt x="0" y="15976"/>
                  <a:pt x="0" y="17129"/>
                </a:cubicBezTo>
                <a:lnTo>
                  <a:pt x="0" y="21600"/>
                </a:lnTo>
                <a:lnTo>
                  <a:pt x="15005" y="21600"/>
                </a:lnTo>
                <a:cubicBezTo>
                  <a:pt x="15005" y="21600"/>
                  <a:pt x="15005" y="18955"/>
                  <a:pt x="15005" y="18248"/>
                </a:cubicBezTo>
                <a:cubicBezTo>
                  <a:pt x="15005" y="17196"/>
                  <a:pt x="13184" y="16207"/>
                  <a:pt x="11041" y="15188"/>
                </a:cubicBezTo>
                <a:close/>
                <a:moveTo>
                  <a:pt x="21600" y="21600"/>
                </a:moveTo>
                <a:cubicBezTo>
                  <a:pt x="21600" y="21600"/>
                  <a:pt x="21557" y="16953"/>
                  <a:pt x="21307" y="16471"/>
                </a:cubicBezTo>
                <a:cubicBezTo>
                  <a:pt x="20935" y="15754"/>
                  <a:pt x="20071" y="15261"/>
                  <a:pt x="18463" y="14498"/>
                </a:cubicBezTo>
                <a:cubicBezTo>
                  <a:pt x="16861" y="13736"/>
                  <a:pt x="16349" y="13094"/>
                  <a:pt x="16349" y="11720"/>
                </a:cubicBezTo>
                <a:cubicBezTo>
                  <a:pt x="16349" y="10894"/>
                  <a:pt x="16838" y="11164"/>
                  <a:pt x="17053" y="9653"/>
                </a:cubicBezTo>
                <a:cubicBezTo>
                  <a:pt x="17142" y="9026"/>
                  <a:pt x="17574" y="9643"/>
                  <a:pt x="17657" y="8212"/>
                </a:cubicBezTo>
                <a:cubicBezTo>
                  <a:pt x="17657" y="7642"/>
                  <a:pt x="17420" y="7499"/>
                  <a:pt x="17420" y="7499"/>
                </a:cubicBezTo>
                <a:cubicBezTo>
                  <a:pt x="17420" y="7499"/>
                  <a:pt x="17541" y="6656"/>
                  <a:pt x="17588" y="6006"/>
                </a:cubicBezTo>
                <a:cubicBezTo>
                  <a:pt x="17646" y="5197"/>
                  <a:pt x="17229" y="3106"/>
                  <a:pt x="15005" y="3106"/>
                </a:cubicBezTo>
                <a:cubicBezTo>
                  <a:pt x="12781" y="3106"/>
                  <a:pt x="12365" y="5197"/>
                  <a:pt x="12422" y="6006"/>
                </a:cubicBezTo>
                <a:cubicBezTo>
                  <a:pt x="12469" y="6656"/>
                  <a:pt x="12589" y="7499"/>
                  <a:pt x="12589" y="7499"/>
                </a:cubicBezTo>
                <a:cubicBezTo>
                  <a:pt x="12589" y="7499"/>
                  <a:pt x="12353" y="7642"/>
                  <a:pt x="12353" y="8212"/>
                </a:cubicBezTo>
                <a:cubicBezTo>
                  <a:pt x="12437" y="9643"/>
                  <a:pt x="12868" y="9026"/>
                  <a:pt x="12957" y="9653"/>
                </a:cubicBezTo>
                <a:cubicBezTo>
                  <a:pt x="13173" y="11164"/>
                  <a:pt x="13662" y="10894"/>
                  <a:pt x="13662" y="11720"/>
                </a:cubicBezTo>
                <a:cubicBezTo>
                  <a:pt x="13662" y="12655"/>
                  <a:pt x="13424" y="13250"/>
                  <a:pt x="12768" y="13776"/>
                </a:cubicBezTo>
                <a:cubicBezTo>
                  <a:pt x="16268" y="15766"/>
                  <a:pt x="16737" y="16172"/>
                  <a:pt x="16737" y="17952"/>
                </a:cubicBezTo>
                <a:lnTo>
                  <a:pt x="16737" y="21600"/>
                </a:lnTo>
                <a:cubicBezTo>
                  <a:pt x="16737" y="2160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grpSp>
        <p:nvGrpSpPr>
          <p:cNvPr id="33" name="Group 32"/>
          <p:cNvGrpSpPr/>
          <p:nvPr/>
        </p:nvGrpSpPr>
        <p:grpSpPr>
          <a:xfrm>
            <a:off x="3409993" y="4003105"/>
            <a:ext cx="278035" cy="301959"/>
            <a:chOff x="2094831" y="3468428"/>
            <a:chExt cx="278035" cy="301959"/>
          </a:xfrm>
          <a:solidFill>
            <a:schemeClr val="bg1"/>
          </a:solidFill>
        </p:grpSpPr>
        <p:sp>
          <p:nvSpPr>
            <p:cNvPr id="41" name="Shape 4397"/>
            <p:cNvSpPr/>
            <p:nvPr/>
          </p:nvSpPr>
          <p:spPr>
            <a:xfrm>
              <a:off x="2157323" y="3538497"/>
              <a:ext cx="152929" cy="166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11" y="0"/>
                    <a:pt x="0" y="4809"/>
                    <a:pt x="0" y="10799"/>
                  </a:cubicBezTo>
                  <a:cubicBezTo>
                    <a:pt x="0" y="16788"/>
                    <a:pt x="4811" y="21600"/>
                    <a:pt x="10800" y="21600"/>
                  </a:cubicBezTo>
                  <a:cubicBezTo>
                    <a:pt x="16789" y="21600"/>
                    <a:pt x="21600" y="16788"/>
                    <a:pt x="21600" y="10799"/>
                  </a:cubicBezTo>
                  <a:cubicBezTo>
                    <a:pt x="21600" y="4809"/>
                    <a:pt x="16789" y="0"/>
                    <a:pt x="1080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46" tIns="19046" rIns="19046" bIns="19046" anchor="ctr"/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42" name="Shape 4398"/>
            <p:cNvSpPr/>
            <p:nvPr/>
          </p:nvSpPr>
          <p:spPr>
            <a:xfrm>
              <a:off x="2094831" y="3468428"/>
              <a:ext cx="278035" cy="301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77" y="17999"/>
                  </a:moveTo>
                  <a:cubicBezTo>
                    <a:pt x="16894" y="18115"/>
                    <a:pt x="17417" y="18639"/>
                    <a:pt x="17534" y="18755"/>
                  </a:cubicBezTo>
                  <a:cubicBezTo>
                    <a:pt x="17955" y="19176"/>
                    <a:pt x="18570" y="19245"/>
                    <a:pt x="18908" y="18908"/>
                  </a:cubicBezTo>
                  <a:cubicBezTo>
                    <a:pt x="19245" y="18570"/>
                    <a:pt x="19176" y="17955"/>
                    <a:pt x="18755" y="17534"/>
                  </a:cubicBezTo>
                  <a:cubicBezTo>
                    <a:pt x="18639" y="17417"/>
                    <a:pt x="18115" y="16894"/>
                    <a:pt x="17999" y="16777"/>
                  </a:cubicBezTo>
                  <a:cubicBezTo>
                    <a:pt x="17578" y="16355"/>
                    <a:pt x="16961" y="16286"/>
                    <a:pt x="16625" y="16625"/>
                  </a:cubicBezTo>
                  <a:cubicBezTo>
                    <a:pt x="16286" y="16961"/>
                    <a:pt x="16355" y="17578"/>
                    <a:pt x="16777" y="17999"/>
                  </a:cubicBezTo>
                  <a:close/>
                  <a:moveTo>
                    <a:pt x="4068" y="2845"/>
                  </a:moveTo>
                  <a:cubicBezTo>
                    <a:pt x="3646" y="2424"/>
                    <a:pt x="3030" y="2355"/>
                    <a:pt x="2693" y="2693"/>
                  </a:cubicBezTo>
                  <a:cubicBezTo>
                    <a:pt x="2355" y="3030"/>
                    <a:pt x="2424" y="3645"/>
                    <a:pt x="2845" y="4068"/>
                  </a:cubicBezTo>
                  <a:cubicBezTo>
                    <a:pt x="2962" y="4183"/>
                    <a:pt x="3485" y="4708"/>
                    <a:pt x="3601" y="4823"/>
                  </a:cubicBezTo>
                  <a:cubicBezTo>
                    <a:pt x="4024" y="5245"/>
                    <a:pt x="4639" y="5314"/>
                    <a:pt x="4975" y="4975"/>
                  </a:cubicBezTo>
                  <a:cubicBezTo>
                    <a:pt x="5314" y="4639"/>
                    <a:pt x="5245" y="4024"/>
                    <a:pt x="4823" y="3601"/>
                  </a:cubicBezTo>
                  <a:cubicBezTo>
                    <a:pt x="4708" y="3485"/>
                    <a:pt x="4183" y="2962"/>
                    <a:pt x="4068" y="2845"/>
                  </a:cubicBezTo>
                  <a:close/>
                  <a:moveTo>
                    <a:pt x="3601" y="16777"/>
                  </a:moveTo>
                  <a:cubicBezTo>
                    <a:pt x="3485" y="16894"/>
                    <a:pt x="2961" y="17417"/>
                    <a:pt x="2845" y="17534"/>
                  </a:cubicBezTo>
                  <a:cubicBezTo>
                    <a:pt x="2424" y="17955"/>
                    <a:pt x="2355" y="18570"/>
                    <a:pt x="2692" y="18907"/>
                  </a:cubicBezTo>
                  <a:cubicBezTo>
                    <a:pt x="3030" y="19245"/>
                    <a:pt x="3645" y="19176"/>
                    <a:pt x="4066" y="18755"/>
                  </a:cubicBezTo>
                  <a:cubicBezTo>
                    <a:pt x="4183" y="18639"/>
                    <a:pt x="4706" y="18115"/>
                    <a:pt x="4823" y="17999"/>
                  </a:cubicBezTo>
                  <a:cubicBezTo>
                    <a:pt x="5245" y="17578"/>
                    <a:pt x="5314" y="16961"/>
                    <a:pt x="4975" y="16625"/>
                  </a:cubicBezTo>
                  <a:cubicBezTo>
                    <a:pt x="4639" y="16286"/>
                    <a:pt x="4022" y="16355"/>
                    <a:pt x="3601" y="16777"/>
                  </a:cubicBezTo>
                  <a:close/>
                  <a:moveTo>
                    <a:pt x="18755" y="4068"/>
                  </a:moveTo>
                  <a:cubicBezTo>
                    <a:pt x="19176" y="3646"/>
                    <a:pt x="19245" y="3030"/>
                    <a:pt x="18907" y="2693"/>
                  </a:cubicBezTo>
                  <a:cubicBezTo>
                    <a:pt x="18570" y="2355"/>
                    <a:pt x="17955" y="2424"/>
                    <a:pt x="17532" y="2845"/>
                  </a:cubicBezTo>
                  <a:cubicBezTo>
                    <a:pt x="17417" y="2962"/>
                    <a:pt x="16894" y="3485"/>
                    <a:pt x="16777" y="3601"/>
                  </a:cubicBezTo>
                  <a:cubicBezTo>
                    <a:pt x="16355" y="4024"/>
                    <a:pt x="16286" y="4639"/>
                    <a:pt x="16625" y="4975"/>
                  </a:cubicBezTo>
                  <a:cubicBezTo>
                    <a:pt x="16961" y="5314"/>
                    <a:pt x="17578" y="5245"/>
                    <a:pt x="17999" y="4823"/>
                  </a:cubicBezTo>
                  <a:cubicBezTo>
                    <a:pt x="18115" y="4708"/>
                    <a:pt x="18639" y="4183"/>
                    <a:pt x="18755" y="4068"/>
                  </a:cubicBezTo>
                  <a:close/>
                  <a:moveTo>
                    <a:pt x="10800" y="18359"/>
                  </a:moveTo>
                  <a:cubicBezTo>
                    <a:pt x="10323" y="18359"/>
                    <a:pt x="9937" y="18843"/>
                    <a:pt x="9937" y="19440"/>
                  </a:cubicBezTo>
                  <a:cubicBezTo>
                    <a:pt x="9937" y="19638"/>
                    <a:pt x="9937" y="20322"/>
                    <a:pt x="9937" y="20519"/>
                  </a:cubicBezTo>
                  <a:cubicBezTo>
                    <a:pt x="9937" y="21116"/>
                    <a:pt x="10323" y="21600"/>
                    <a:pt x="10800" y="21600"/>
                  </a:cubicBezTo>
                  <a:cubicBezTo>
                    <a:pt x="11277" y="21600"/>
                    <a:pt x="11663" y="21116"/>
                    <a:pt x="11663" y="20519"/>
                  </a:cubicBezTo>
                  <a:cubicBezTo>
                    <a:pt x="11663" y="20322"/>
                    <a:pt x="11663" y="19638"/>
                    <a:pt x="11663" y="19440"/>
                  </a:cubicBezTo>
                  <a:cubicBezTo>
                    <a:pt x="11663" y="18843"/>
                    <a:pt x="11277" y="18359"/>
                    <a:pt x="10800" y="18359"/>
                  </a:cubicBezTo>
                  <a:close/>
                  <a:moveTo>
                    <a:pt x="10800" y="3241"/>
                  </a:moveTo>
                  <a:cubicBezTo>
                    <a:pt x="11277" y="3241"/>
                    <a:pt x="11663" y="2757"/>
                    <a:pt x="11663" y="2160"/>
                  </a:cubicBezTo>
                  <a:cubicBezTo>
                    <a:pt x="11663" y="1962"/>
                    <a:pt x="11663" y="1278"/>
                    <a:pt x="11663" y="1081"/>
                  </a:cubicBezTo>
                  <a:cubicBezTo>
                    <a:pt x="11663" y="484"/>
                    <a:pt x="11277" y="0"/>
                    <a:pt x="10800" y="0"/>
                  </a:cubicBezTo>
                  <a:cubicBezTo>
                    <a:pt x="10323" y="0"/>
                    <a:pt x="9937" y="484"/>
                    <a:pt x="9937" y="1081"/>
                  </a:cubicBezTo>
                  <a:cubicBezTo>
                    <a:pt x="9937" y="1278"/>
                    <a:pt x="9937" y="1962"/>
                    <a:pt x="9937" y="2160"/>
                  </a:cubicBezTo>
                  <a:cubicBezTo>
                    <a:pt x="9937" y="2757"/>
                    <a:pt x="10323" y="3241"/>
                    <a:pt x="10800" y="3241"/>
                  </a:cubicBezTo>
                  <a:close/>
                  <a:moveTo>
                    <a:pt x="3219" y="10800"/>
                  </a:moveTo>
                  <a:cubicBezTo>
                    <a:pt x="3219" y="10323"/>
                    <a:pt x="2757" y="9937"/>
                    <a:pt x="2160" y="9937"/>
                  </a:cubicBezTo>
                  <a:cubicBezTo>
                    <a:pt x="1961" y="9937"/>
                    <a:pt x="1280" y="9937"/>
                    <a:pt x="1081" y="9937"/>
                  </a:cubicBezTo>
                  <a:cubicBezTo>
                    <a:pt x="484" y="9937"/>
                    <a:pt x="0" y="10323"/>
                    <a:pt x="0" y="10800"/>
                  </a:cubicBezTo>
                  <a:cubicBezTo>
                    <a:pt x="0" y="11277"/>
                    <a:pt x="484" y="11663"/>
                    <a:pt x="1081" y="11663"/>
                  </a:cubicBezTo>
                  <a:cubicBezTo>
                    <a:pt x="1280" y="11663"/>
                    <a:pt x="1961" y="11663"/>
                    <a:pt x="2160" y="11663"/>
                  </a:cubicBezTo>
                  <a:cubicBezTo>
                    <a:pt x="2757" y="11663"/>
                    <a:pt x="3219" y="11277"/>
                    <a:pt x="3219" y="10800"/>
                  </a:cubicBezTo>
                  <a:close/>
                  <a:moveTo>
                    <a:pt x="20519" y="9937"/>
                  </a:moveTo>
                  <a:cubicBezTo>
                    <a:pt x="20324" y="9937"/>
                    <a:pt x="19657" y="9937"/>
                    <a:pt x="19461" y="9937"/>
                  </a:cubicBezTo>
                  <a:cubicBezTo>
                    <a:pt x="18865" y="9937"/>
                    <a:pt x="18381" y="10323"/>
                    <a:pt x="18381" y="10800"/>
                  </a:cubicBezTo>
                  <a:cubicBezTo>
                    <a:pt x="18381" y="11277"/>
                    <a:pt x="18865" y="11663"/>
                    <a:pt x="19461" y="11663"/>
                  </a:cubicBezTo>
                  <a:cubicBezTo>
                    <a:pt x="19657" y="11663"/>
                    <a:pt x="20324" y="11663"/>
                    <a:pt x="20519" y="11663"/>
                  </a:cubicBezTo>
                  <a:cubicBezTo>
                    <a:pt x="21116" y="11663"/>
                    <a:pt x="21600" y="11277"/>
                    <a:pt x="21600" y="10800"/>
                  </a:cubicBezTo>
                  <a:cubicBezTo>
                    <a:pt x="21600" y="10323"/>
                    <a:pt x="21116" y="9937"/>
                    <a:pt x="20519" y="993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46" tIns="19046" rIns="19046" bIns="19046" anchor="ctr"/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52" y="1840762"/>
            <a:ext cx="2217177" cy="226797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3" name="Picture 4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638800"/>
            <a:ext cx="1295400" cy="838200"/>
          </a:xfrm>
          <a:prstGeom prst="rect">
            <a:avLst/>
          </a:prstGeom>
        </p:spPr>
      </p:pic>
      <p:pic>
        <p:nvPicPr>
          <p:cNvPr id="44" name="Picture 4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867400"/>
            <a:ext cx="1371600" cy="609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5753100"/>
            <a:ext cx="2705100" cy="609600"/>
          </a:xfrm>
          <a:prstGeom prst="rect">
            <a:avLst/>
          </a:prstGeom>
        </p:spPr>
      </p:pic>
      <p:sp>
        <p:nvSpPr>
          <p:cNvPr id="45" name="Shape 4390"/>
          <p:cNvSpPr/>
          <p:nvPr/>
        </p:nvSpPr>
        <p:spPr>
          <a:xfrm>
            <a:off x="5728765" y="2080517"/>
            <a:ext cx="197006" cy="2139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03" y="19541"/>
                </a:moveTo>
                <a:cubicBezTo>
                  <a:pt x="8456" y="19250"/>
                  <a:pt x="8513" y="18872"/>
                  <a:pt x="9014" y="18851"/>
                </a:cubicBezTo>
                <a:cubicBezTo>
                  <a:pt x="9588" y="18824"/>
                  <a:pt x="10056" y="18627"/>
                  <a:pt x="10702" y="18486"/>
                </a:cubicBezTo>
                <a:cubicBezTo>
                  <a:pt x="11276" y="18360"/>
                  <a:pt x="12303" y="17777"/>
                  <a:pt x="13208" y="17703"/>
                </a:cubicBezTo>
                <a:cubicBezTo>
                  <a:pt x="13969" y="17640"/>
                  <a:pt x="15474" y="17742"/>
                  <a:pt x="15879" y="18479"/>
                </a:cubicBezTo>
                <a:cubicBezTo>
                  <a:pt x="14422" y="19446"/>
                  <a:pt x="12676" y="20011"/>
                  <a:pt x="10801" y="20011"/>
                </a:cubicBezTo>
                <a:cubicBezTo>
                  <a:pt x="9787" y="20011"/>
                  <a:pt x="8815" y="19844"/>
                  <a:pt x="7903" y="19541"/>
                </a:cubicBezTo>
                <a:close/>
                <a:moveTo>
                  <a:pt x="9534" y="1681"/>
                </a:moveTo>
                <a:cubicBezTo>
                  <a:pt x="9315" y="2109"/>
                  <a:pt x="8733" y="2284"/>
                  <a:pt x="8380" y="2606"/>
                </a:cubicBezTo>
                <a:cubicBezTo>
                  <a:pt x="7610" y="3303"/>
                  <a:pt x="7280" y="3206"/>
                  <a:pt x="6865" y="3874"/>
                </a:cubicBezTo>
                <a:cubicBezTo>
                  <a:pt x="6448" y="4542"/>
                  <a:pt x="5103" y="5505"/>
                  <a:pt x="5103" y="5989"/>
                </a:cubicBezTo>
                <a:cubicBezTo>
                  <a:pt x="5103" y="6471"/>
                  <a:pt x="5783" y="7042"/>
                  <a:pt x="6122" y="6930"/>
                </a:cubicBezTo>
                <a:cubicBezTo>
                  <a:pt x="6462" y="6819"/>
                  <a:pt x="7357" y="6825"/>
                  <a:pt x="7884" y="7010"/>
                </a:cubicBezTo>
                <a:cubicBezTo>
                  <a:pt x="8412" y="7196"/>
                  <a:pt x="12288" y="7383"/>
                  <a:pt x="11054" y="10660"/>
                </a:cubicBezTo>
                <a:cubicBezTo>
                  <a:pt x="10663" y="11702"/>
                  <a:pt x="8946" y="11525"/>
                  <a:pt x="8490" y="13251"/>
                </a:cubicBezTo>
                <a:cubicBezTo>
                  <a:pt x="8422" y="13503"/>
                  <a:pt x="8185" y="14586"/>
                  <a:pt x="8169" y="14939"/>
                </a:cubicBezTo>
                <a:cubicBezTo>
                  <a:pt x="8140" y="15485"/>
                  <a:pt x="8555" y="17547"/>
                  <a:pt x="8028" y="17547"/>
                </a:cubicBezTo>
                <a:cubicBezTo>
                  <a:pt x="7498" y="17547"/>
                  <a:pt x="6073" y="15703"/>
                  <a:pt x="6073" y="15369"/>
                </a:cubicBezTo>
                <a:cubicBezTo>
                  <a:pt x="6073" y="15035"/>
                  <a:pt x="5703" y="13864"/>
                  <a:pt x="5703" y="12860"/>
                </a:cubicBezTo>
                <a:cubicBezTo>
                  <a:pt x="5703" y="11857"/>
                  <a:pt x="3996" y="11874"/>
                  <a:pt x="3996" y="10541"/>
                </a:cubicBezTo>
                <a:cubicBezTo>
                  <a:pt x="3996" y="9336"/>
                  <a:pt x="4923" y="8739"/>
                  <a:pt x="4714" y="8162"/>
                </a:cubicBezTo>
                <a:cubicBezTo>
                  <a:pt x="4510" y="7589"/>
                  <a:pt x="2883" y="7567"/>
                  <a:pt x="2205" y="7499"/>
                </a:cubicBezTo>
                <a:cubicBezTo>
                  <a:pt x="3389" y="4426"/>
                  <a:pt x="6176" y="2144"/>
                  <a:pt x="9534" y="1681"/>
                </a:cubicBezTo>
                <a:close/>
                <a:moveTo>
                  <a:pt x="20011" y="10801"/>
                </a:moveTo>
                <a:cubicBezTo>
                  <a:pt x="20011" y="12907"/>
                  <a:pt x="19296" y="14850"/>
                  <a:pt x="18104" y="16404"/>
                </a:cubicBezTo>
                <a:cubicBezTo>
                  <a:pt x="17766" y="16139"/>
                  <a:pt x="17407" y="15428"/>
                  <a:pt x="17745" y="14690"/>
                </a:cubicBezTo>
                <a:cubicBezTo>
                  <a:pt x="18085" y="13946"/>
                  <a:pt x="18174" y="12228"/>
                  <a:pt x="18097" y="11559"/>
                </a:cubicBezTo>
                <a:cubicBezTo>
                  <a:pt x="18021" y="10891"/>
                  <a:pt x="17674" y="9281"/>
                  <a:pt x="16730" y="9264"/>
                </a:cubicBezTo>
                <a:cubicBezTo>
                  <a:pt x="15787" y="9251"/>
                  <a:pt x="15141" y="8939"/>
                  <a:pt x="14580" y="7822"/>
                </a:cubicBezTo>
                <a:cubicBezTo>
                  <a:pt x="13418" y="5494"/>
                  <a:pt x="16763" y="5049"/>
                  <a:pt x="15600" y="3759"/>
                </a:cubicBezTo>
                <a:cubicBezTo>
                  <a:pt x="15275" y="3399"/>
                  <a:pt x="13594" y="5249"/>
                  <a:pt x="13349" y="2782"/>
                </a:cubicBezTo>
                <a:cubicBezTo>
                  <a:pt x="13331" y="2608"/>
                  <a:pt x="13501" y="2344"/>
                  <a:pt x="13725" y="2070"/>
                </a:cubicBezTo>
                <a:cubicBezTo>
                  <a:pt x="17375" y="3296"/>
                  <a:pt x="20011" y="6745"/>
                  <a:pt x="20011" y="10801"/>
                </a:cubicBezTo>
                <a:close/>
                <a:moveTo>
                  <a:pt x="10801" y="0"/>
                </a:moveTo>
                <a:cubicBezTo>
                  <a:pt x="4844" y="0"/>
                  <a:pt x="0" y="4846"/>
                  <a:pt x="0" y="10801"/>
                </a:cubicBezTo>
                <a:cubicBezTo>
                  <a:pt x="0" y="16756"/>
                  <a:pt x="4844" y="21600"/>
                  <a:pt x="10801" y="21600"/>
                </a:cubicBezTo>
                <a:cubicBezTo>
                  <a:pt x="16756" y="21600"/>
                  <a:pt x="21600" y="16756"/>
                  <a:pt x="21600" y="10801"/>
                </a:cubicBezTo>
                <a:cubicBezTo>
                  <a:pt x="21600" y="4846"/>
                  <a:pt x="16756" y="0"/>
                  <a:pt x="10801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6" name="Shape 4333"/>
          <p:cNvSpPr/>
          <p:nvPr/>
        </p:nvSpPr>
        <p:spPr>
          <a:xfrm>
            <a:off x="3219450" y="2067472"/>
            <a:ext cx="232241" cy="2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0" y="0"/>
                </a:moveTo>
                <a:lnTo>
                  <a:pt x="9720" y="0"/>
                </a:lnTo>
                <a:cubicBezTo>
                  <a:pt x="8533" y="0"/>
                  <a:pt x="7560" y="1080"/>
                  <a:pt x="7560" y="2400"/>
                </a:cubicBezTo>
                <a:lnTo>
                  <a:pt x="7560" y="12000"/>
                </a:lnTo>
                <a:lnTo>
                  <a:pt x="15121" y="12000"/>
                </a:lnTo>
                <a:lnTo>
                  <a:pt x="18360" y="15600"/>
                </a:lnTo>
                <a:lnTo>
                  <a:pt x="18360" y="12000"/>
                </a:lnTo>
                <a:lnTo>
                  <a:pt x="19440" y="12000"/>
                </a:lnTo>
                <a:cubicBezTo>
                  <a:pt x="20629" y="12000"/>
                  <a:pt x="21600" y="10920"/>
                  <a:pt x="21600" y="9600"/>
                </a:cubicBezTo>
                <a:lnTo>
                  <a:pt x="21600" y="2400"/>
                </a:lnTo>
                <a:cubicBezTo>
                  <a:pt x="21600" y="1080"/>
                  <a:pt x="20629" y="0"/>
                  <a:pt x="19440" y="0"/>
                </a:cubicBezTo>
                <a:close/>
                <a:moveTo>
                  <a:pt x="6265" y="13440"/>
                </a:moveTo>
                <a:lnTo>
                  <a:pt x="6265" y="6000"/>
                </a:lnTo>
                <a:lnTo>
                  <a:pt x="2160" y="6000"/>
                </a:lnTo>
                <a:cubicBezTo>
                  <a:pt x="973" y="6000"/>
                  <a:pt x="0" y="7080"/>
                  <a:pt x="0" y="8400"/>
                </a:cubicBezTo>
                <a:lnTo>
                  <a:pt x="0" y="15600"/>
                </a:lnTo>
                <a:cubicBezTo>
                  <a:pt x="0" y="16920"/>
                  <a:pt x="973" y="18000"/>
                  <a:pt x="2160" y="18000"/>
                </a:cubicBezTo>
                <a:lnTo>
                  <a:pt x="3241" y="18000"/>
                </a:lnTo>
                <a:lnTo>
                  <a:pt x="3241" y="21600"/>
                </a:lnTo>
                <a:lnTo>
                  <a:pt x="6480" y="18000"/>
                </a:lnTo>
                <a:lnTo>
                  <a:pt x="11880" y="18000"/>
                </a:lnTo>
                <a:cubicBezTo>
                  <a:pt x="13069" y="18000"/>
                  <a:pt x="14040" y="16920"/>
                  <a:pt x="14040" y="15600"/>
                </a:cubicBezTo>
                <a:lnTo>
                  <a:pt x="14040" y="13415"/>
                </a:lnTo>
                <a:cubicBezTo>
                  <a:pt x="13971" y="13432"/>
                  <a:pt x="13898" y="13440"/>
                  <a:pt x="13824" y="13440"/>
                </a:cubicBezTo>
                <a:cubicBezTo>
                  <a:pt x="13824" y="13440"/>
                  <a:pt x="6265" y="13440"/>
                  <a:pt x="6265" y="1344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999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UK Collaborative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81000" y="990600"/>
            <a:ext cx="8229600" cy="228600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Partnering with Kentucky’s premier land grant institution to build a sustainable future!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en-US" dirty="0" smtClean="0"/>
              <a:t>Quality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Milk quality and management programs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30"/>
          </p:nvPr>
        </p:nvSpPr>
        <p:spPr/>
        <p:txBody>
          <a:bodyPr>
            <a:no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Animal Care offerings and Barn meetings, including COW SIGNALS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31"/>
          </p:nvPr>
        </p:nvSpPr>
        <p:spPr/>
        <p:txBody>
          <a:bodyPr/>
          <a:lstStyle/>
          <a:p>
            <a:r>
              <a:rPr lang="en-US" dirty="0" smtClean="0"/>
              <a:t>Stewardship</a:t>
            </a:r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32"/>
          </p:nvPr>
        </p:nvSpPr>
        <p:spPr/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Conservation and water quality meetings and programs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Annual dairy conference for producers and young dairyman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2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r="168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2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5" r="23555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2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4" r="12374"/>
          <a:stretch>
            <a:fillRect/>
          </a:stretch>
        </p:blipFill>
        <p:spPr/>
      </p:pic>
      <p:pic>
        <p:nvPicPr>
          <p:cNvPr id="17" name="Picture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867400"/>
            <a:ext cx="1371600" cy="60960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638800"/>
            <a:ext cx="1295400" cy="838200"/>
          </a:xfrm>
          <a:prstGeom prst="rect">
            <a:avLst/>
          </a:prstGeom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2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r="44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14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271908"/>
            <a:ext cx="6858000" cy="535812"/>
          </a:xfrm>
        </p:spPr>
        <p:txBody>
          <a:bodyPr/>
          <a:lstStyle/>
          <a:p>
            <a:r>
              <a:rPr lang="en-US" b="1" dirty="0" smtClean="0"/>
              <a:t>Our 4 Dairy Consultants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419600" y="1095554"/>
            <a:ext cx="2362200" cy="5133795"/>
          </a:xfrm>
        </p:spPr>
        <p:txBody>
          <a:bodyPr>
            <a:normAutofit fontScale="62500" lnSpcReduction="20000"/>
          </a:bodyPr>
          <a:lstStyle/>
          <a:p>
            <a:endParaRPr lang="en-US" sz="2000" dirty="0" smtClean="0">
              <a:solidFill>
                <a:schemeClr val="tx1"/>
              </a:solidFill>
            </a:endParaRPr>
          </a:p>
          <a:p>
            <a:pPr marL="350838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Source Sans Pro Light"/>
              </a:rPr>
              <a:t>4 </a:t>
            </a:r>
            <a:r>
              <a:rPr lang="en-US" sz="2000" dirty="0">
                <a:latin typeface="Source Sans Pro Light"/>
              </a:rPr>
              <a:t>full time </a:t>
            </a:r>
            <a:r>
              <a:rPr lang="en-US" sz="2000" dirty="0" smtClean="0">
                <a:latin typeface="Source Sans Pro Light"/>
              </a:rPr>
              <a:t>consultants</a:t>
            </a:r>
          </a:p>
          <a:p>
            <a:pPr marL="7938" lvl="1" indent="0">
              <a:buNone/>
            </a:pPr>
            <a:endParaRPr lang="en-US" sz="2000" dirty="0" smtClean="0">
              <a:latin typeface="Source Sans Pro Light"/>
            </a:endParaRPr>
          </a:p>
          <a:p>
            <a:pPr marL="350838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Source Sans Pro Light"/>
              </a:rPr>
              <a:t>3 of the 4 consultants have owned and operated dairy farms, and the 4</a:t>
            </a:r>
            <a:r>
              <a:rPr lang="en-US" sz="2000" baseline="30000" dirty="0">
                <a:latin typeface="Source Sans Pro Light"/>
              </a:rPr>
              <a:t>th</a:t>
            </a:r>
            <a:r>
              <a:rPr lang="en-US" sz="2000" dirty="0">
                <a:latin typeface="Source Sans Pro Light"/>
              </a:rPr>
              <a:t> worked in dairy processing for more than 30 years.  </a:t>
            </a:r>
            <a:endParaRPr lang="en-US" sz="2000" dirty="0" smtClean="0">
              <a:latin typeface="Source Sans Pro Light"/>
            </a:endParaRPr>
          </a:p>
          <a:p>
            <a:pPr marL="7938" lvl="1" indent="0">
              <a:buNone/>
            </a:pPr>
            <a:endParaRPr lang="en-US" sz="2000" dirty="0">
              <a:latin typeface="Source Sans Pro Light"/>
            </a:endParaRPr>
          </a:p>
          <a:p>
            <a:pPr marL="350838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Source Sans Pro Light"/>
              </a:rPr>
              <a:t>Daily work personally one on one on the farms with our </a:t>
            </a:r>
            <a:r>
              <a:rPr lang="en-US" sz="2000" dirty="0" smtClean="0">
                <a:latin typeface="Source Sans Pro Light"/>
              </a:rPr>
              <a:t>dairy farmers</a:t>
            </a:r>
          </a:p>
          <a:p>
            <a:pPr marL="7938" lvl="1" indent="0">
              <a:buNone/>
            </a:pPr>
            <a:endParaRPr lang="en-US" sz="2000" dirty="0">
              <a:latin typeface="Source Sans Pro Light"/>
            </a:endParaRPr>
          </a:p>
          <a:p>
            <a:pPr marL="350838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Source Sans Pro Light"/>
              </a:rPr>
              <a:t>Assisted in obtaining over $1 million in energy grants from Ag Development </a:t>
            </a:r>
            <a:r>
              <a:rPr lang="en-US" sz="2000" dirty="0" smtClean="0">
                <a:latin typeface="Source Sans Pro Light"/>
              </a:rPr>
              <a:t>Fund</a:t>
            </a:r>
          </a:p>
          <a:p>
            <a:pPr marL="7938" lvl="1" indent="0">
              <a:buNone/>
            </a:pPr>
            <a:endParaRPr lang="en-US" sz="2000" dirty="0">
              <a:latin typeface="Source Sans Pro Light"/>
            </a:endParaRPr>
          </a:p>
          <a:p>
            <a:pPr marL="350838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Source Sans Pro Light"/>
              </a:rPr>
              <a:t>Complete and administer </a:t>
            </a:r>
            <a:r>
              <a:rPr lang="en-US" sz="2000" dirty="0" smtClean="0">
                <a:latin typeface="Source Sans Pro Light"/>
              </a:rPr>
              <a:t>water </a:t>
            </a:r>
            <a:r>
              <a:rPr lang="en-US" sz="2000" dirty="0">
                <a:latin typeface="Source Sans Pro Light"/>
              </a:rPr>
              <a:t>quality </a:t>
            </a:r>
            <a:r>
              <a:rPr lang="en-US" sz="2000" dirty="0" smtClean="0">
                <a:latin typeface="Source Sans Pro Light"/>
              </a:rPr>
              <a:t>plans, </a:t>
            </a:r>
            <a:r>
              <a:rPr lang="en-US" sz="2000" dirty="0">
                <a:latin typeface="Source Sans Pro Light"/>
              </a:rPr>
              <a:t>nutrient management </a:t>
            </a:r>
            <a:r>
              <a:rPr lang="en-US" sz="2000" dirty="0" smtClean="0">
                <a:latin typeface="Source Sans Pro Light"/>
              </a:rPr>
              <a:t>plans, </a:t>
            </a:r>
            <a:r>
              <a:rPr lang="en-US" sz="2000" dirty="0">
                <a:latin typeface="Source Sans Pro Light"/>
              </a:rPr>
              <a:t>and no discharge </a:t>
            </a:r>
            <a:r>
              <a:rPr lang="en-US" sz="2000" dirty="0" smtClean="0">
                <a:latin typeface="Source Sans Pro Light"/>
              </a:rPr>
              <a:t>permits</a:t>
            </a:r>
          </a:p>
          <a:p>
            <a:pPr marL="7938" lvl="1" indent="0">
              <a:buNone/>
            </a:pPr>
            <a:endParaRPr lang="en-US" sz="2000" dirty="0">
              <a:latin typeface="Source Sans Pro Light"/>
            </a:endParaRPr>
          </a:p>
          <a:p>
            <a:pPr marL="350838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Source Sans Pro Light"/>
              </a:rPr>
              <a:t>Facilitate </a:t>
            </a:r>
            <a:r>
              <a:rPr lang="en-US" sz="2000" dirty="0" smtClean="0">
                <a:latin typeface="Source Sans Pro Light"/>
              </a:rPr>
              <a:t>hands-on </a:t>
            </a:r>
            <a:r>
              <a:rPr lang="en-US" sz="2000" dirty="0">
                <a:latin typeface="Source Sans Pro Light"/>
              </a:rPr>
              <a:t>farm training of dairyman </a:t>
            </a:r>
            <a:r>
              <a:rPr lang="en-US" sz="2000" dirty="0" smtClean="0">
                <a:latin typeface="Source Sans Pro Light"/>
              </a:rPr>
              <a:t>by taking them </a:t>
            </a:r>
            <a:r>
              <a:rPr lang="en-US" sz="2000" dirty="0">
                <a:latin typeface="Source Sans Pro Light"/>
              </a:rPr>
              <a:t>to other farms to see </a:t>
            </a:r>
            <a:r>
              <a:rPr lang="en-US" sz="2000" dirty="0" smtClean="0">
                <a:latin typeface="Source Sans Pro Light"/>
              </a:rPr>
              <a:t>evidence- </a:t>
            </a:r>
            <a:r>
              <a:rPr lang="en-US" sz="2000" dirty="0">
                <a:latin typeface="Source Sans Pro Light"/>
              </a:rPr>
              <a:t>based standard practices</a:t>
            </a: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6"/>
          </p:nvPr>
        </p:nvSpPr>
        <p:spPr>
          <a:xfrm>
            <a:off x="609600" y="2971800"/>
            <a:ext cx="1426752" cy="228600"/>
          </a:xfrm>
        </p:spPr>
        <p:txBody>
          <a:bodyPr/>
          <a:lstStyle/>
          <a:p>
            <a:r>
              <a:rPr lang="en-US" dirty="0" smtClean="0"/>
              <a:t>Dave Roberts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2"/>
          </p:nvPr>
        </p:nvSpPr>
        <p:spPr>
          <a:xfrm>
            <a:off x="762000" y="5029200"/>
            <a:ext cx="1426752" cy="228600"/>
          </a:xfrm>
        </p:spPr>
        <p:txBody>
          <a:bodyPr/>
          <a:lstStyle/>
          <a:p>
            <a:r>
              <a:rPr lang="en-US" dirty="0" smtClean="0"/>
              <a:t>Beth Cox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8"/>
          </p:nvPr>
        </p:nvSpPr>
        <p:spPr>
          <a:xfrm>
            <a:off x="2667000" y="2971800"/>
            <a:ext cx="1426752" cy="228600"/>
          </a:xfrm>
        </p:spPr>
        <p:txBody>
          <a:bodyPr/>
          <a:lstStyle/>
          <a:p>
            <a:r>
              <a:rPr lang="en-US" dirty="0" smtClean="0"/>
              <a:t>Jennifer </a:t>
            </a:r>
            <a:r>
              <a:rPr lang="en-US" dirty="0" err="1" smtClean="0"/>
              <a:t>Hickerson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30"/>
          </p:nvPr>
        </p:nvSpPr>
        <p:spPr>
          <a:xfrm>
            <a:off x="2667000" y="5029200"/>
            <a:ext cx="1426752" cy="228600"/>
          </a:xfrm>
        </p:spPr>
        <p:txBody>
          <a:bodyPr/>
          <a:lstStyle/>
          <a:p>
            <a:r>
              <a:rPr lang="en-US" dirty="0" smtClean="0"/>
              <a:t>Meredith Scales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9" b="1389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2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2" b="4902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2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5" b="5405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2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" b="3352"/>
          <a:stretch>
            <a:fillRect/>
          </a:stretch>
        </p:blipFill>
        <p:spPr/>
      </p:pic>
      <p:pic>
        <p:nvPicPr>
          <p:cNvPr id="22" name="Picture 2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867400"/>
            <a:ext cx="1371600" cy="609600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219200" cy="723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165" y="1151753"/>
            <a:ext cx="1828800" cy="1524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165" y="2782433"/>
            <a:ext cx="1828800" cy="143256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165" y="4306432"/>
            <a:ext cx="1828800" cy="138112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1828800" y="729734"/>
            <a:ext cx="495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ource Sans Pro Light"/>
              </a:rPr>
              <a:t>Greatest strength in KDDC</a:t>
            </a:r>
          </a:p>
        </p:txBody>
      </p:sp>
    </p:spTree>
    <p:extLst>
      <p:ext uri="{BB962C8B-B14F-4D97-AF65-F5344CB8AC3E}">
        <p14:creationId xmlns:p14="http://schemas.microsoft.com/office/powerpoint/2010/main" val="386805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858000" cy="535812"/>
          </a:xfrm>
        </p:spPr>
        <p:txBody>
          <a:bodyPr/>
          <a:lstStyle/>
          <a:p>
            <a:r>
              <a:rPr lang="en-US" b="1" dirty="0" smtClean="0"/>
              <a:t>Our agenda today</a:t>
            </a:r>
            <a:endParaRPr lang="en-US" b="1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876800" y="4005580"/>
            <a:ext cx="1676400" cy="279400"/>
          </a:xfrm>
        </p:spPr>
        <p:txBody>
          <a:bodyPr anchor="ctr">
            <a:normAutofit lnSpcReduction="10000"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Source Sans Pro Light"/>
              </a:rPr>
              <a:t>Strategy</a:t>
            </a:r>
            <a:endParaRPr lang="en-US" sz="1400" b="1" dirty="0">
              <a:solidFill>
                <a:schemeClr val="tx1"/>
              </a:solidFill>
              <a:latin typeface="Source Sans Pro Light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876800" y="2633980"/>
            <a:ext cx="1981200" cy="279400"/>
          </a:xfrm>
        </p:spPr>
        <p:txBody>
          <a:bodyPr anchor="ctr">
            <a:no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Source Sans Pro Light"/>
              </a:rPr>
              <a:t>National Snapshot</a:t>
            </a:r>
            <a:endParaRPr lang="en-US" sz="1400" b="1" dirty="0">
              <a:solidFill>
                <a:schemeClr val="tx1"/>
              </a:solidFill>
              <a:latin typeface="Source Sans Pro Light"/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876800" y="3331210"/>
            <a:ext cx="2133600" cy="279400"/>
          </a:xfrm>
        </p:spPr>
        <p:txBody>
          <a:bodyPr anchor="ctr">
            <a:normAutofit lnSpcReduction="10000"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Source Sans Pro Light"/>
              </a:rPr>
              <a:t>Challenges</a:t>
            </a:r>
            <a:endParaRPr lang="en-US" sz="1400" b="1" dirty="0">
              <a:solidFill>
                <a:schemeClr val="tx1"/>
              </a:solidFill>
              <a:latin typeface="Source Sans Pro Light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876800" y="2297430"/>
            <a:ext cx="2057400" cy="279400"/>
          </a:xfrm>
        </p:spPr>
        <p:txBody>
          <a:bodyPr anchor="ctr">
            <a:no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Source Sans Pro Light"/>
              </a:rPr>
              <a:t>Brief Background</a:t>
            </a:r>
            <a:endParaRPr lang="en-US" sz="1400" b="1" dirty="0">
              <a:solidFill>
                <a:schemeClr val="tx1"/>
              </a:solidFill>
              <a:latin typeface="Source Sans Pro Light"/>
            </a:endParaRPr>
          </a:p>
        </p:txBody>
      </p:sp>
      <p:pic>
        <p:nvPicPr>
          <p:cNvPr id="28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2" y="304800"/>
            <a:ext cx="121919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6234"/>
            <a:ext cx="1222724" cy="12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Shape 4503"/>
          <p:cNvSpPr/>
          <p:nvPr/>
        </p:nvSpPr>
        <p:spPr>
          <a:xfrm>
            <a:off x="4521200" y="2325370"/>
            <a:ext cx="152354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15" extrusionOk="0">
                <a:moveTo>
                  <a:pt x="20942" y="9519"/>
                </a:moveTo>
                <a:lnTo>
                  <a:pt x="2450" y="317"/>
                </a:lnTo>
                <a:cubicBezTo>
                  <a:pt x="1103" y="-393"/>
                  <a:pt x="0" y="129"/>
                  <a:pt x="0" y="1478"/>
                </a:cubicBezTo>
                <a:lnTo>
                  <a:pt x="0" y="19336"/>
                </a:lnTo>
                <a:cubicBezTo>
                  <a:pt x="0" y="20685"/>
                  <a:pt x="1103" y="21207"/>
                  <a:pt x="2450" y="20497"/>
                </a:cubicBezTo>
                <a:lnTo>
                  <a:pt x="20942" y="11299"/>
                </a:lnTo>
                <a:cubicBezTo>
                  <a:pt x="20942" y="11299"/>
                  <a:pt x="21600" y="10927"/>
                  <a:pt x="21600" y="10409"/>
                </a:cubicBezTo>
                <a:cubicBezTo>
                  <a:pt x="21600" y="9891"/>
                  <a:pt x="20942" y="9519"/>
                  <a:pt x="20942" y="95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4" name="Shape 4503"/>
          <p:cNvSpPr/>
          <p:nvPr/>
        </p:nvSpPr>
        <p:spPr>
          <a:xfrm>
            <a:off x="4516166" y="2678430"/>
            <a:ext cx="152354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15" extrusionOk="0">
                <a:moveTo>
                  <a:pt x="20942" y="9519"/>
                </a:moveTo>
                <a:lnTo>
                  <a:pt x="2450" y="317"/>
                </a:lnTo>
                <a:cubicBezTo>
                  <a:pt x="1103" y="-393"/>
                  <a:pt x="0" y="129"/>
                  <a:pt x="0" y="1478"/>
                </a:cubicBezTo>
                <a:lnTo>
                  <a:pt x="0" y="19336"/>
                </a:lnTo>
                <a:cubicBezTo>
                  <a:pt x="0" y="20685"/>
                  <a:pt x="1103" y="21207"/>
                  <a:pt x="2450" y="20497"/>
                </a:cubicBezTo>
                <a:lnTo>
                  <a:pt x="20942" y="11299"/>
                </a:lnTo>
                <a:cubicBezTo>
                  <a:pt x="20942" y="11299"/>
                  <a:pt x="21600" y="10927"/>
                  <a:pt x="21600" y="10409"/>
                </a:cubicBezTo>
                <a:cubicBezTo>
                  <a:pt x="21600" y="9891"/>
                  <a:pt x="20942" y="9519"/>
                  <a:pt x="20942" y="95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5" name="Shape 4503"/>
          <p:cNvSpPr/>
          <p:nvPr/>
        </p:nvSpPr>
        <p:spPr>
          <a:xfrm>
            <a:off x="4526326" y="3050540"/>
            <a:ext cx="152354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15" extrusionOk="0">
                <a:moveTo>
                  <a:pt x="20942" y="9519"/>
                </a:moveTo>
                <a:lnTo>
                  <a:pt x="2450" y="317"/>
                </a:lnTo>
                <a:cubicBezTo>
                  <a:pt x="1103" y="-393"/>
                  <a:pt x="0" y="129"/>
                  <a:pt x="0" y="1478"/>
                </a:cubicBezTo>
                <a:lnTo>
                  <a:pt x="0" y="19336"/>
                </a:lnTo>
                <a:cubicBezTo>
                  <a:pt x="0" y="20685"/>
                  <a:pt x="1103" y="21207"/>
                  <a:pt x="2450" y="20497"/>
                </a:cubicBezTo>
                <a:lnTo>
                  <a:pt x="20942" y="11299"/>
                </a:lnTo>
                <a:cubicBezTo>
                  <a:pt x="20942" y="11299"/>
                  <a:pt x="21600" y="10927"/>
                  <a:pt x="21600" y="10409"/>
                </a:cubicBezTo>
                <a:cubicBezTo>
                  <a:pt x="21600" y="9891"/>
                  <a:pt x="20942" y="9519"/>
                  <a:pt x="20942" y="95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6" name="Shape 4503"/>
          <p:cNvSpPr/>
          <p:nvPr/>
        </p:nvSpPr>
        <p:spPr>
          <a:xfrm>
            <a:off x="4536440" y="3375660"/>
            <a:ext cx="152354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15" extrusionOk="0">
                <a:moveTo>
                  <a:pt x="20942" y="9519"/>
                </a:moveTo>
                <a:lnTo>
                  <a:pt x="2450" y="317"/>
                </a:lnTo>
                <a:cubicBezTo>
                  <a:pt x="1103" y="-393"/>
                  <a:pt x="0" y="129"/>
                  <a:pt x="0" y="1478"/>
                </a:cubicBezTo>
                <a:lnTo>
                  <a:pt x="0" y="19336"/>
                </a:lnTo>
                <a:cubicBezTo>
                  <a:pt x="0" y="20685"/>
                  <a:pt x="1103" y="21207"/>
                  <a:pt x="2450" y="20497"/>
                </a:cubicBezTo>
                <a:lnTo>
                  <a:pt x="20942" y="11299"/>
                </a:lnTo>
                <a:cubicBezTo>
                  <a:pt x="20942" y="11299"/>
                  <a:pt x="21600" y="10927"/>
                  <a:pt x="21600" y="10409"/>
                </a:cubicBezTo>
                <a:cubicBezTo>
                  <a:pt x="21600" y="9891"/>
                  <a:pt x="20942" y="9519"/>
                  <a:pt x="20942" y="95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7" name="Shape 4503"/>
          <p:cNvSpPr/>
          <p:nvPr/>
        </p:nvSpPr>
        <p:spPr>
          <a:xfrm>
            <a:off x="4536440" y="3709670"/>
            <a:ext cx="152354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15" extrusionOk="0">
                <a:moveTo>
                  <a:pt x="20942" y="9519"/>
                </a:moveTo>
                <a:lnTo>
                  <a:pt x="2450" y="317"/>
                </a:lnTo>
                <a:cubicBezTo>
                  <a:pt x="1103" y="-393"/>
                  <a:pt x="0" y="129"/>
                  <a:pt x="0" y="1478"/>
                </a:cubicBezTo>
                <a:lnTo>
                  <a:pt x="0" y="19336"/>
                </a:lnTo>
                <a:cubicBezTo>
                  <a:pt x="0" y="20685"/>
                  <a:pt x="1103" y="21207"/>
                  <a:pt x="2450" y="20497"/>
                </a:cubicBezTo>
                <a:lnTo>
                  <a:pt x="20942" y="11299"/>
                </a:lnTo>
                <a:cubicBezTo>
                  <a:pt x="20942" y="11299"/>
                  <a:pt x="21600" y="10927"/>
                  <a:pt x="21600" y="10409"/>
                </a:cubicBezTo>
                <a:cubicBezTo>
                  <a:pt x="21600" y="9891"/>
                  <a:pt x="20942" y="9519"/>
                  <a:pt x="20942" y="95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8" name="Shape 4503"/>
          <p:cNvSpPr/>
          <p:nvPr/>
        </p:nvSpPr>
        <p:spPr>
          <a:xfrm>
            <a:off x="4536440" y="4038600"/>
            <a:ext cx="152354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15" extrusionOk="0">
                <a:moveTo>
                  <a:pt x="20942" y="9519"/>
                </a:moveTo>
                <a:lnTo>
                  <a:pt x="2450" y="317"/>
                </a:lnTo>
                <a:cubicBezTo>
                  <a:pt x="1103" y="-393"/>
                  <a:pt x="0" y="129"/>
                  <a:pt x="0" y="1478"/>
                </a:cubicBezTo>
                <a:lnTo>
                  <a:pt x="0" y="19336"/>
                </a:lnTo>
                <a:cubicBezTo>
                  <a:pt x="0" y="20685"/>
                  <a:pt x="1103" y="21207"/>
                  <a:pt x="2450" y="20497"/>
                </a:cubicBezTo>
                <a:lnTo>
                  <a:pt x="20942" y="11299"/>
                </a:lnTo>
                <a:cubicBezTo>
                  <a:pt x="20942" y="11299"/>
                  <a:pt x="21600" y="10927"/>
                  <a:pt x="21600" y="10409"/>
                </a:cubicBezTo>
                <a:cubicBezTo>
                  <a:pt x="21600" y="9891"/>
                  <a:pt x="20942" y="9519"/>
                  <a:pt x="20942" y="95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876800" y="2994660"/>
            <a:ext cx="3352800" cy="279400"/>
          </a:xfrm>
        </p:spPr>
        <p:txBody>
          <a:bodyPr anchor="ctr">
            <a:no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Source Sans Pro Light"/>
              </a:rPr>
              <a:t>Today’s Kentucky Dairy Industry</a:t>
            </a:r>
            <a:endParaRPr lang="en-US" sz="1400" b="1" dirty="0">
              <a:solidFill>
                <a:schemeClr val="tx1"/>
              </a:solidFill>
              <a:latin typeface="Source Sans Pro Light"/>
            </a:endParaRP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876800" y="3677920"/>
            <a:ext cx="1981200" cy="279400"/>
          </a:xfrm>
        </p:spPr>
        <p:txBody>
          <a:bodyPr anchor="ctr">
            <a:normAutofit lnSpcReduction="10000"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Source Sans Pro Light"/>
              </a:rPr>
              <a:t>O</a:t>
            </a:r>
            <a:r>
              <a:rPr lang="en-US" sz="1400" b="1" dirty="0" smtClean="0">
                <a:solidFill>
                  <a:schemeClr val="tx1"/>
                </a:solidFill>
                <a:latin typeface="Source Sans Pro Light"/>
              </a:rPr>
              <a:t>pportunities</a:t>
            </a:r>
            <a:endParaRPr lang="en-US" sz="1400" b="1" dirty="0">
              <a:solidFill>
                <a:schemeClr val="tx1"/>
              </a:solidFill>
              <a:latin typeface="Source Sans Pro Light"/>
            </a:endParaRPr>
          </a:p>
        </p:txBody>
      </p:sp>
      <p:sp>
        <p:nvSpPr>
          <p:cNvPr id="44" name="Shape 4503"/>
          <p:cNvSpPr/>
          <p:nvPr/>
        </p:nvSpPr>
        <p:spPr>
          <a:xfrm>
            <a:off x="4536440" y="4364691"/>
            <a:ext cx="152354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15" extrusionOk="0">
                <a:moveTo>
                  <a:pt x="20942" y="9519"/>
                </a:moveTo>
                <a:lnTo>
                  <a:pt x="2450" y="317"/>
                </a:lnTo>
                <a:cubicBezTo>
                  <a:pt x="1103" y="-393"/>
                  <a:pt x="0" y="129"/>
                  <a:pt x="0" y="1478"/>
                </a:cubicBezTo>
                <a:lnTo>
                  <a:pt x="0" y="19336"/>
                </a:lnTo>
                <a:cubicBezTo>
                  <a:pt x="0" y="20685"/>
                  <a:pt x="1103" y="21207"/>
                  <a:pt x="2450" y="20497"/>
                </a:cubicBezTo>
                <a:lnTo>
                  <a:pt x="20942" y="11299"/>
                </a:lnTo>
                <a:cubicBezTo>
                  <a:pt x="20942" y="11299"/>
                  <a:pt x="21600" y="10927"/>
                  <a:pt x="21600" y="10409"/>
                </a:cubicBezTo>
                <a:cubicBezTo>
                  <a:pt x="21600" y="9891"/>
                  <a:pt x="20942" y="9519"/>
                  <a:pt x="20942" y="95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876800" y="4350422"/>
            <a:ext cx="2057400" cy="279400"/>
          </a:xfrm>
        </p:spPr>
        <p:txBody>
          <a:bodyPr anchor="ctr">
            <a:normAutofit lnSpcReduction="10000"/>
          </a:bodyPr>
          <a:lstStyle/>
          <a:p>
            <a:r>
              <a:rPr lang="en-US" sz="1400" b="1" dirty="0" smtClean="0">
                <a:latin typeface="Source Sans Pro Light"/>
              </a:rPr>
              <a:t>KDDC’s role</a:t>
            </a:r>
            <a:endParaRPr lang="en-US" sz="1400" b="1" dirty="0">
              <a:solidFill>
                <a:schemeClr val="tx1"/>
              </a:solidFill>
              <a:latin typeface="Source Sans Pro Light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27859"/>
            <a:ext cx="4114800" cy="3086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163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8"/>
          <p:cNvSpPr/>
          <p:nvPr/>
        </p:nvSpPr>
        <p:spPr>
          <a:xfrm>
            <a:off x="1066800" y="2348679"/>
            <a:ext cx="3929508" cy="821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600" extrusionOk="0">
                <a:moveTo>
                  <a:pt x="0" y="0"/>
                </a:moveTo>
                <a:lnTo>
                  <a:pt x="0" y="17321"/>
                </a:lnTo>
                <a:lnTo>
                  <a:pt x="0" y="21461"/>
                </a:lnTo>
                <a:lnTo>
                  <a:pt x="3620" y="21600"/>
                </a:lnTo>
                <a:lnTo>
                  <a:pt x="6340" y="17321"/>
                </a:lnTo>
                <a:lnTo>
                  <a:pt x="6365" y="17321"/>
                </a:lnTo>
                <a:lnTo>
                  <a:pt x="6365" y="17282"/>
                </a:lnTo>
                <a:lnTo>
                  <a:pt x="6393" y="17238"/>
                </a:lnTo>
                <a:lnTo>
                  <a:pt x="20176" y="17238"/>
                </a:lnTo>
                <a:lnTo>
                  <a:pt x="20194" y="17103"/>
                </a:lnTo>
                <a:cubicBezTo>
                  <a:pt x="20526" y="17155"/>
                  <a:pt x="20860" y="16548"/>
                  <a:pt x="21113" y="15253"/>
                </a:cubicBezTo>
                <a:cubicBezTo>
                  <a:pt x="21600" y="12765"/>
                  <a:pt x="21600" y="8731"/>
                  <a:pt x="21113" y="6242"/>
                </a:cubicBezTo>
                <a:cubicBezTo>
                  <a:pt x="20850" y="4897"/>
                  <a:pt x="20499" y="4304"/>
                  <a:pt x="20155" y="4414"/>
                </a:cubicBezTo>
                <a:lnTo>
                  <a:pt x="20148" y="4362"/>
                </a:lnTo>
                <a:lnTo>
                  <a:pt x="6393" y="4362"/>
                </a:lnTo>
                <a:lnTo>
                  <a:pt x="6393" y="4279"/>
                </a:lnTo>
                <a:lnTo>
                  <a:pt x="6312" y="4279"/>
                </a:lnTo>
                <a:lnTo>
                  <a:pt x="359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9" name="Shape 233"/>
          <p:cNvSpPr/>
          <p:nvPr/>
        </p:nvSpPr>
        <p:spPr>
          <a:xfrm>
            <a:off x="1066799" y="1516575"/>
            <a:ext cx="3458137" cy="832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2" h="21443" extrusionOk="0">
                <a:moveTo>
                  <a:pt x="0" y="0"/>
                </a:moveTo>
                <a:lnTo>
                  <a:pt x="0" y="17109"/>
                </a:lnTo>
                <a:lnTo>
                  <a:pt x="4082" y="17109"/>
                </a:lnTo>
                <a:lnTo>
                  <a:pt x="7232" y="21406"/>
                </a:lnTo>
                <a:lnTo>
                  <a:pt x="19896" y="21406"/>
                </a:lnTo>
                <a:cubicBezTo>
                  <a:pt x="20307" y="21600"/>
                  <a:pt x="20732" y="21031"/>
                  <a:pt x="21047" y="19635"/>
                </a:cubicBezTo>
                <a:cubicBezTo>
                  <a:pt x="21600" y="17183"/>
                  <a:pt x="21600" y="13204"/>
                  <a:pt x="21047" y="10752"/>
                </a:cubicBezTo>
                <a:cubicBezTo>
                  <a:pt x="20791" y="9617"/>
                  <a:pt x="20461" y="9035"/>
                  <a:pt x="20126" y="8951"/>
                </a:cubicBezTo>
                <a:lnTo>
                  <a:pt x="20112" y="8857"/>
                </a:lnTo>
                <a:lnTo>
                  <a:pt x="7232" y="8857"/>
                </a:lnTo>
                <a:lnTo>
                  <a:pt x="408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19" name="Shape 243"/>
          <p:cNvSpPr/>
          <p:nvPr/>
        </p:nvSpPr>
        <p:spPr>
          <a:xfrm>
            <a:off x="1066800" y="4271956"/>
            <a:ext cx="3458136" cy="833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2" h="21600" extrusionOk="0">
                <a:moveTo>
                  <a:pt x="20046" y="0"/>
                </a:moveTo>
                <a:cubicBezTo>
                  <a:pt x="20023" y="0"/>
                  <a:pt x="20000" y="25"/>
                  <a:pt x="19976" y="30"/>
                </a:cubicBezTo>
                <a:lnTo>
                  <a:pt x="7232" y="30"/>
                </a:lnTo>
                <a:lnTo>
                  <a:pt x="4082" y="4365"/>
                </a:lnTo>
                <a:lnTo>
                  <a:pt x="0" y="4365"/>
                </a:lnTo>
                <a:lnTo>
                  <a:pt x="0" y="21600"/>
                </a:lnTo>
                <a:lnTo>
                  <a:pt x="4082" y="21600"/>
                </a:lnTo>
                <a:lnTo>
                  <a:pt x="7232" y="12680"/>
                </a:lnTo>
                <a:lnTo>
                  <a:pt x="20112" y="12680"/>
                </a:lnTo>
                <a:lnTo>
                  <a:pt x="20121" y="12619"/>
                </a:lnTo>
                <a:cubicBezTo>
                  <a:pt x="20458" y="12539"/>
                  <a:pt x="20790" y="11949"/>
                  <a:pt x="21047" y="10800"/>
                </a:cubicBezTo>
                <a:cubicBezTo>
                  <a:pt x="21600" y="8330"/>
                  <a:pt x="21600" y="4324"/>
                  <a:pt x="21047" y="1854"/>
                </a:cubicBezTo>
                <a:cubicBezTo>
                  <a:pt x="20787" y="694"/>
                  <a:pt x="20452" y="101"/>
                  <a:pt x="20112" y="30"/>
                </a:cubicBezTo>
                <a:cubicBezTo>
                  <a:pt x="20090" y="26"/>
                  <a:pt x="20068" y="0"/>
                  <a:pt x="20046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MILK Program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666461" y="1691104"/>
            <a:ext cx="2801139" cy="812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  <a:latin typeface="Source Sans Pro Light"/>
              </a:rPr>
              <a:t>Over 8 million dollars paid directly to producers through the MILK program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Milk Incentive Leadership Kentucky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4" name="Shape 238"/>
          <p:cNvSpPr/>
          <p:nvPr/>
        </p:nvSpPr>
        <p:spPr>
          <a:xfrm>
            <a:off x="1066800" y="3361774"/>
            <a:ext cx="3929508" cy="821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600" extrusionOk="0">
                <a:moveTo>
                  <a:pt x="0" y="0"/>
                </a:moveTo>
                <a:lnTo>
                  <a:pt x="0" y="17321"/>
                </a:lnTo>
                <a:lnTo>
                  <a:pt x="0" y="21461"/>
                </a:lnTo>
                <a:lnTo>
                  <a:pt x="3620" y="21600"/>
                </a:lnTo>
                <a:lnTo>
                  <a:pt x="6340" y="17321"/>
                </a:lnTo>
                <a:lnTo>
                  <a:pt x="6365" y="17321"/>
                </a:lnTo>
                <a:lnTo>
                  <a:pt x="6365" y="17282"/>
                </a:lnTo>
                <a:lnTo>
                  <a:pt x="6393" y="17238"/>
                </a:lnTo>
                <a:lnTo>
                  <a:pt x="20176" y="17238"/>
                </a:lnTo>
                <a:lnTo>
                  <a:pt x="20194" y="17103"/>
                </a:lnTo>
                <a:cubicBezTo>
                  <a:pt x="20526" y="17155"/>
                  <a:pt x="20860" y="16548"/>
                  <a:pt x="21113" y="15253"/>
                </a:cubicBezTo>
                <a:cubicBezTo>
                  <a:pt x="21600" y="12765"/>
                  <a:pt x="21600" y="8731"/>
                  <a:pt x="21113" y="6242"/>
                </a:cubicBezTo>
                <a:cubicBezTo>
                  <a:pt x="20850" y="4897"/>
                  <a:pt x="20499" y="4304"/>
                  <a:pt x="20155" y="4414"/>
                </a:cubicBezTo>
                <a:lnTo>
                  <a:pt x="20148" y="4362"/>
                </a:lnTo>
                <a:lnTo>
                  <a:pt x="6393" y="4362"/>
                </a:lnTo>
                <a:lnTo>
                  <a:pt x="6393" y="4279"/>
                </a:lnTo>
                <a:lnTo>
                  <a:pt x="6312" y="4279"/>
                </a:lnTo>
                <a:lnTo>
                  <a:pt x="359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145050" y="1563765"/>
            <a:ext cx="454375" cy="535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165370" y="3502505"/>
            <a:ext cx="454375" cy="535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105400" y="2441845"/>
            <a:ext cx="2801139" cy="812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100" dirty="0" smtClean="0">
                <a:latin typeface="Source Sans Pro Light"/>
              </a:rPr>
              <a:t>Must see </a:t>
            </a:r>
            <a:r>
              <a:rPr lang="en-US" sz="1100" dirty="0" smtClean="0">
                <a:solidFill>
                  <a:schemeClr val="tx1"/>
                </a:solidFill>
                <a:latin typeface="Source Sans Pro Light"/>
              </a:rPr>
              <a:t>production increase, </a:t>
            </a:r>
            <a:r>
              <a:rPr lang="en-US" sz="1100" dirty="0">
                <a:latin typeface="Source Sans Pro Light"/>
              </a:rPr>
              <a:t>quality </a:t>
            </a:r>
            <a:r>
              <a:rPr lang="en-US" sz="1100" dirty="0" smtClean="0">
                <a:solidFill>
                  <a:schemeClr val="tx1"/>
                </a:solidFill>
                <a:latin typeface="Source Sans Pro Light"/>
              </a:rPr>
              <a:t>improve, &amp; participation in official record keeping to track performance</a:t>
            </a:r>
            <a:endParaRPr lang="en-US" sz="1100" dirty="0">
              <a:solidFill>
                <a:schemeClr val="tx1"/>
              </a:solidFill>
              <a:latin typeface="Source Sans Pro Light"/>
            </a:endParaRP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175793" y="3353881"/>
            <a:ext cx="3130007" cy="812800"/>
          </a:xfrm>
        </p:spPr>
        <p:txBody>
          <a:bodyPr anchor="ctr">
            <a:noAutofit/>
          </a:bodyPr>
          <a:lstStyle/>
          <a:p>
            <a:pPr marL="0" lvl="1" indent="0">
              <a:buNone/>
            </a:pPr>
            <a:r>
              <a:rPr lang="en-US" sz="1100" dirty="0">
                <a:latin typeface="Source Sans Pro Light"/>
              </a:rPr>
              <a:t>350 million additional pounds from starting point in first three years</a:t>
            </a:r>
          </a:p>
          <a:p>
            <a:pPr marL="0" lvl="1" indent="0">
              <a:buNone/>
            </a:pPr>
            <a:r>
              <a:rPr lang="en-US" sz="1100" dirty="0">
                <a:latin typeface="Source Sans Pro Light"/>
              </a:rPr>
              <a:t>Additional $67 million dollars in farm gate receipts along with the </a:t>
            </a:r>
            <a:r>
              <a:rPr lang="en-US" sz="1100" dirty="0" smtClean="0">
                <a:latin typeface="Source Sans Pro Light"/>
              </a:rPr>
              <a:t>$8 </a:t>
            </a:r>
            <a:r>
              <a:rPr lang="en-US" sz="1100" dirty="0">
                <a:latin typeface="Source Sans Pro Light"/>
              </a:rPr>
              <a:t>million in premiums</a:t>
            </a:r>
          </a:p>
        </p:txBody>
      </p:sp>
      <p:pic>
        <p:nvPicPr>
          <p:cNvPr id="25" name="Picture 2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867400"/>
            <a:ext cx="1371600" cy="609600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638800"/>
            <a:ext cx="1295400" cy="838200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145050" y="2504221"/>
            <a:ext cx="454375" cy="535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145050" y="4515753"/>
            <a:ext cx="454375" cy="535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1" name="Shape 4429"/>
          <p:cNvSpPr/>
          <p:nvPr/>
        </p:nvSpPr>
        <p:spPr>
          <a:xfrm>
            <a:off x="4267200" y="2005027"/>
            <a:ext cx="170312" cy="18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445" extrusionOk="0">
                <a:moveTo>
                  <a:pt x="8973" y="17424"/>
                </a:moveTo>
                <a:cubicBezTo>
                  <a:pt x="8228" y="17424"/>
                  <a:pt x="7682" y="16972"/>
                  <a:pt x="8203" y="14983"/>
                </a:cubicBezTo>
                <a:lnTo>
                  <a:pt x="9058" y="11458"/>
                </a:lnTo>
                <a:cubicBezTo>
                  <a:pt x="9206" y="10893"/>
                  <a:pt x="9232" y="10668"/>
                  <a:pt x="9058" y="10668"/>
                </a:cubicBezTo>
                <a:cubicBezTo>
                  <a:pt x="8835" y="10668"/>
                  <a:pt x="7868" y="11058"/>
                  <a:pt x="7296" y="11441"/>
                </a:cubicBezTo>
                <a:lnTo>
                  <a:pt x="6925" y="10832"/>
                </a:lnTo>
                <a:cubicBezTo>
                  <a:pt x="8736" y="9318"/>
                  <a:pt x="10820" y="8431"/>
                  <a:pt x="11713" y="8431"/>
                </a:cubicBezTo>
                <a:cubicBezTo>
                  <a:pt x="12458" y="8431"/>
                  <a:pt x="12581" y="9312"/>
                  <a:pt x="12210" y="10668"/>
                </a:cubicBezTo>
                <a:lnTo>
                  <a:pt x="11231" y="14373"/>
                </a:lnTo>
                <a:cubicBezTo>
                  <a:pt x="11057" y="15028"/>
                  <a:pt x="11132" y="15254"/>
                  <a:pt x="11306" y="15254"/>
                </a:cubicBezTo>
                <a:cubicBezTo>
                  <a:pt x="11529" y="15254"/>
                  <a:pt x="12261" y="14982"/>
                  <a:pt x="12980" y="14418"/>
                </a:cubicBezTo>
                <a:lnTo>
                  <a:pt x="13402" y="14982"/>
                </a:lnTo>
                <a:cubicBezTo>
                  <a:pt x="11640" y="16745"/>
                  <a:pt x="9717" y="17424"/>
                  <a:pt x="8973" y="17424"/>
                </a:cubicBezTo>
                <a:close/>
                <a:moveTo>
                  <a:pt x="11767" y="3574"/>
                </a:moveTo>
                <a:cubicBezTo>
                  <a:pt x="12858" y="3574"/>
                  <a:pt x="13179" y="4207"/>
                  <a:pt x="13179" y="4929"/>
                </a:cubicBezTo>
                <a:cubicBezTo>
                  <a:pt x="13179" y="5833"/>
                  <a:pt x="12455" y="6668"/>
                  <a:pt x="11222" y="6668"/>
                </a:cubicBezTo>
                <a:cubicBezTo>
                  <a:pt x="10189" y="6668"/>
                  <a:pt x="9698" y="6149"/>
                  <a:pt x="9727" y="5290"/>
                </a:cubicBezTo>
                <a:cubicBezTo>
                  <a:pt x="9727" y="4567"/>
                  <a:pt x="10333" y="3574"/>
                  <a:pt x="11767" y="3574"/>
                </a:cubicBezTo>
                <a:close/>
                <a:moveTo>
                  <a:pt x="10579" y="1"/>
                </a:moveTo>
                <a:cubicBezTo>
                  <a:pt x="4658" y="79"/>
                  <a:pt x="-78" y="4945"/>
                  <a:pt x="1" y="10866"/>
                </a:cubicBezTo>
                <a:cubicBezTo>
                  <a:pt x="81" y="16785"/>
                  <a:pt x="4945" y="21522"/>
                  <a:pt x="10865" y="21443"/>
                </a:cubicBezTo>
                <a:cubicBezTo>
                  <a:pt x="16786" y="21363"/>
                  <a:pt x="21522" y="16499"/>
                  <a:pt x="21443" y="10578"/>
                </a:cubicBezTo>
                <a:cubicBezTo>
                  <a:pt x="21363" y="4659"/>
                  <a:pt x="16499" y="-78"/>
                  <a:pt x="10579" y="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2" name="Shape 4429"/>
          <p:cNvSpPr/>
          <p:nvPr/>
        </p:nvSpPr>
        <p:spPr>
          <a:xfrm>
            <a:off x="4733356" y="2663291"/>
            <a:ext cx="170312" cy="18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445" extrusionOk="0">
                <a:moveTo>
                  <a:pt x="8973" y="17424"/>
                </a:moveTo>
                <a:cubicBezTo>
                  <a:pt x="8228" y="17424"/>
                  <a:pt x="7682" y="16972"/>
                  <a:pt x="8203" y="14983"/>
                </a:cubicBezTo>
                <a:lnTo>
                  <a:pt x="9058" y="11458"/>
                </a:lnTo>
                <a:cubicBezTo>
                  <a:pt x="9206" y="10893"/>
                  <a:pt x="9232" y="10668"/>
                  <a:pt x="9058" y="10668"/>
                </a:cubicBezTo>
                <a:cubicBezTo>
                  <a:pt x="8835" y="10668"/>
                  <a:pt x="7868" y="11058"/>
                  <a:pt x="7296" y="11441"/>
                </a:cubicBezTo>
                <a:lnTo>
                  <a:pt x="6925" y="10832"/>
                </a:lnTo>
                <a:cubicBezTo>
                  <a:pt x="8736" y="9318"/>
                  <a:pt x="10820" y="8431"/>
                  <a:pt x="11713" y="8431"/>
                </a:cubicBezTo>
                <a:cubicBezTo>
                  <a:pt x="12458" y="8431"/>
                  <a:pt x="12581" y="9312"/>
                  <a:pt x="12210" y="10668"/>
                </a:cubicBezTo>
                <a:lnTo>
                  <a:pt x="11231" y="14373"/>
                </a:lnTo>
                <a:cubicBezTo>
                  <a:pt x="11057" y="15028"/>
                  <a:pt x="11132" y="15254"/>
                  <a:pt x="11306" y="15254"/>
                </a:cubicBezTo>
                <a:cubicBezTo>
                  <a:pt x="11529" y="15254"/>
                  <a:pt x="12261" y="14982"/>
                  <a:pt x="12980" y="14418"/>
                </a:cubicBezTo>
                <a:lnTo>
                  <a:pt x="13402" y="14982"/>
                </a:lnTo>
                <a:cubicBezTo>
                  <a:pt x="11640" y="16745"/>
                  <a:pt x="9717" y="17424"/>
                  <a:pt x="8973" y="17424"/>
                </a:cubicBezTo>
                <a:close/>
                <a:moveTo>
                  <a:pt x="11767" y="3574"/>
                </a:moveTo>
                <a:cubicBezTo>
                  <a:pt x="12858" y="3574"/>
                  <a:pt x="13179" y="4207"/>
                  <a:pt x="13179" y="4929"/>
                </a:cubicBezTo>
                <a:cubicBezTo>
                  <a:pt x="13179" y="5833"/>
                  <a:pt x="12455" y="6668"/>
                  <a:pt x="11222" y="6668"/>
                </a:cubicBezTo>
                <a:cubicBezTo>
                  <a:pt x="10189" y="6668"/>
                  <a:pt x="9698" y="6149"/>
                  <a:pt x="9727" y="5290"/>
                </a:cubicBezTo>
                <a:cubicBezTo>
                  <a:pt x="9727" y="4567"/>
                  <a:pt x="10333" y="3574"/>
                  <a:pt x="11767" y="3574"/>
                </a:cubicBezTo>
                <a:close/>
                <a:moveTo>
                  <a:pt x="10579" y="1"/>
                </a:moveTo>
                <a:cubicBezTo>
                  <a:pt x="4658" y="79"/>
                  <a:pt x="-78" y="4945"/>
                  <a:pt x="1" y="10866"/>
                </a:cubicBezTo>
                <a:cubicBezTo>
                  <a:pt x="81" y="16785"/>
                  <a:pt x="4945" y="21522"/>
                  <a:pt x="10865" y="21443"/>
                </a:cubicBezTo>
                <a:cubicBezTo>
                  <a:pt x="16786" y="21363"/>
                  <a:pt x="21522" y="16499"/>
                  <a:pt x="21443" y="10578"/>
                </a:cubicBezTo>
                <a:cubicBezTo>
                  <a:pt x="21363" y="4659"/>
                  <a:pt x="16499" y="-78"/>
                  <a:pt x="10579" y="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3" name="Shape 4429"/>
          <p:cNvSpPr/>
          <p:nvPr/>
        </p:nvSpPr>
        <p:spPr>
          <a:xfrm>
            <a:off x="4737232" y="3677934"/>
            <a:ext cx="170312" cy="18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445" extrusionOk="0">
                <a:moveTo>
                  <a:pt x="8973" y="17424"/>
                </a:moveTo>
                <a:cubicBezTo>
                  <a:pt x="8228" y="17424"/>
                  <a:pt x="7682" y="16972"/>
                  <a:pt x="8203" y="14983"/>
                </a:cubicBezTo>
                <a:lnTo>
                  <a:pt x="9058" y="11458"/>
                </a:lnTo>
                <a:cubicBezTo>
                  <a:pt x="9206" y="10893"/>
                  <a:pt x="9232" y="10668"/>
                  <a:pt x="9058" y="10668"/>
                </a:cubicBezTo>
                <a:cubicBezTo>
                  <a:pt x="8835" y="10668"/>
                  <a:pt x="7868" y="11058"/>
                  <a:pt x="7296" y="11441"/>
                </a:cubicBezTo>
                <a:lnTo>
                  <a:pt x="6925" y="10832"/>
                </a:lnTo>
                <a:cubicBezTo>
                  <a:pt x="8736" y="9318"/>
                  <a:pt x="10820" y="8431"/>
                  <a:pt x="11713" y="8431"/>
                </a:cubicBezTo>
                <a:cubicBezTo>
                  <a:pt x="12458" y="8431"/>
                  <a:pt x="12581" y="9312"/>
                  <a:pt x="12210" y="10668"/>
                </a:cubicBezTo>
                <a:lnTo>
                  <a:pt x="11231" y="14373"/>
                </a:lnTo>
                <a:cubicBezTo>
                  <a:pt x="11057" y="15028"/>
                  <a:pt x="11132" y="15254"/>
                  <a:pt x="11306" y="15254"/>
                </a:cubicBezTo>
                <a:cubicBezTo>
                  <a:pt x="11529" y="15254"/>
                  <a:pt x="12261" y="14982"/>
                  <a:pt x="12980" y="14418"/>
                </a:cubicBezTo>
                <a:lnTo>
                  <a:pt x="13402" y="14982"/>
                </a:lnTo>
                <a:cubicBezTo>
                  <a:pt x="11640" y="16745"/>
                  <a:pt x="9717" y="17424"/>
                  <a:pt x="8973" y="17424"/>
                </a:cubicBezTo>
                <a:close/>
                <a:moveTo>
                  <a:pt x="11767" y="3574"/>
                </a:moveTo>
                <a:cubicBezTo>
                  <a:pt x="12858" y="3574"/>
                  <a:pt x="13179" y="4207"/>
                  <a:pt x="13179" y="4929"/>
                </a:cubicBezTo>
                <a:cubicBezTo>
                  <a:pt x="13179" y="5833"/>
                  <a:pt x="12455" y="6668"/>
                  <a:pt x="11222" y="6668"/>
                </a:cubicBezTo>
                <a:cubicBezTo>
                  <a:pt x="10189" y="6668"/>
                  <a:pt x="9698" y="6149"/>
                  <a:pt x="9727" y="5290"/>
                </a:cubicBezTo>
                <a:cubicBezTo>
                  <a:pt x="9727" y="4567"/>
                  <a:pt x="10333" y="3574"/>
                  <a:pt x="11767" y="3574"/>
                </a:cubicBezTo>
                <a:close/>
                <a:moveTo>
                  <a:pt x="10579" y="1"/>
                </a:moveTo>
                <a:cubicBezTo>
                  <a:pt x="4658" y="79"/>
                  <a:pt x="-78" y="4945"/>
                  <a:pt x="1" y="10866"/>
                </a:cubicBezTo>
                <a:cubicBezTo>
                  <a:pt x="81" y="16785"/>
                  <a:pt x="4945" y="21522"/>
                  <a:pt x="10865" y="21443"/>
                </a:cubicBezTo>
                <a:cubicBezTo>
                  <a:pt x="16786" y="21363"/>
                  <a:pt x="21522" y="16499"/>
                  <a:pt x="21443" y="10578"/>
                </a:cubicBezTo>
                <a:cubicBezTo>
                  <a:pt x="21363" y="4659"/>
                  <a:pt x="16499" y="-78"/>
                  <a:pt x="10579" y="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4" name="Shape 4429"/>
          <p:cNvSpPr/>
          <p:nvPr/>
        </p:nvSpPr>
        <p:spPr>
          <a:xfrm>
            <a:off x="4267200" y="4423276"/>
            <a:ext cx="170312" cy="18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445" extrusionOk="0">
                <a:moveTo>
                  <a:pt x="8973" y="17424"/>
                </a:moveTo>
                <a:cubicBezTo>
                  <a:pt x="8228" y="17424"/>
                  <a:pt x="7682" y="16972"/>
                  <a:pt x="8203" y="14983"/>
                </a:cubicBezTo>
                <a:lnTo>
                  <a:pt x="9058" y="11458"/>
                </a:lnTo>
                <a:cubicBezTo>
                  <a:pt x="9206" y="10893"/>
                  <a:pt x="9232" y="10668"/>
                  <a:pt x="9058" y="10668"/>
                </a:cubicBezTo>
                <a:cubicBezTo>
                  <a:pt x="8835" y="10668"/>
                  <a:pt x="7868" y="11058"/>
                  <a:pt x="7296" y="11441"/>
                </a:cubicBezTo>
                <a:lnTo>
                  <a:pt x="6925" y="10832"/>
                </a:lnTo>
                <a:cubicBezTo>
                  <a:pt x="8736" y="9318"/>
                  <a:pt x="10820" y="8431"/>
                  <a:pt x="11713" y="8431"/>
                </a:cubicBezTo>
                <a:cubicBezTo>
                  <a:pt x="12458" y="8431"/>
                  <a:pt x="12581" y="9312"/>
                  <a:pt x="12210" y="10668"/>
                </a:cubicBezTo>
                <a:lnTo>
                  <a:pt x="11231" y="14373"/>
                </a:lnTo>
                <a:cubicBezTo>
                  <a:pt x="11057" y="15028"/>
                  <a:pt x="11132" y="15254"/>
                  <a:pt x="11306" y="15254"/>
                </a:cubicBezTo>
                <a:cubicBezTo>
                  <a:pt x="11529" y="15254"/>
                  <a:pt x="12261" y="14982"/>
                  <a:pt x="12980" y="14418"/>
                </a:cubicBezTo>
                <a:lnTo>
                  <a:pt x="13402" y="14982"/>
                </a:lnTo>
                <a:cubicBezTo>
                  <a:pt x="11640" y="16745"/>
                  <a:pt x="9717" y="17424"/>
                  <a:pt x="8973" y="17424"/>
                </a:cubicBezTo>
                <a:close/>
                <a:moveTo>
                  <a:pt x="11767" y="3574"/>
                </a:moveTo>
                <a:cubicBezTo>
                  <a:pt x="12858" y="3574"/>
                  <a:pt x="13179" y="4207"/>
                  <a:pt x="13179" y="4929"/>
                </a:cubicBezTo>
                <a:cubicBezTo>
                  <a:pt x="13179" y="5833"/>
                  <a:pt x="12455" y="6668"/>
                  <a:pt x="11222" y="6668"/>
                </a:cubicBezTo>
                <a:cubicBezTo>
                  <a:pt x="10189" y="6668"/>
                  <a:pt x="9698" y="6149"/>
                  <a:pt x="9727" y="5290"/>
                </a:cubicBezTo>
                <a:cubicBezTo>
                  <a:pt x="9727" y="4567"/>
                  <a:pt x="10333" y="3574"/>
                  <a:pt x="11767" y="3574"/>
                </a:cubicBezTo>
                <a:close/>
                <a:moveTo>
                  <a:pt x="10579" y="1"/>
                </a:moveTo>
                <a:cubicBezTo>
                  <a:pt x="4658" y="79"/>
                  <a:pt x="-78" y="4945"/>
                  <a:pt x="1" y="10866"/>
                </a:cubicBezTo>
                <a:cubicBezTo>
                  <a:pt x="81" y="16785"/>
                  <a:pt x="4945" y="21522"/>
                  <a:pt x="10865" y="21443"/>
                </a:cubicBezTo>
                <a:cubicBezTo>
                  <a:pt x="16786" y="21363"/>
                  <a:pt x="21522" y="16499"/>
                  <a:pt x="21443" y="10578"/>
                </a:cubicBezTo>
                <a:cubicBezTo>
                  <a:pt x="21363" y="4659"/>
                  <a:pt x="16499" y="-78"/>
                  <a:pt x="10579" y="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4209506" y="4190761"/>
            <a:ext cx="47058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100" dirty="0" smtClean="0">
                <a:latin typeface="Source Sans Pro Light"/>
              </a:rPr>
              <a:t>Cost Share - ½ </a:t>
            </a:r>
            <a:r>
              <a:rPr lang="en-US" sz="1100" dirty="0">
                <a:latin typeface="Source Sans Pro Light"/>
              </a:rPr>
              <a:t>ag development </a:t>
            </a:r>
            <a:r>
              <a:rPr lang="en-US" sz="1100" dirty="0" smtClean="0">
                <a:latin typeface="Source Sans Pro Light"/>
              </a:rPr>
              <a:t>funds; ½ </a:t>
            </a:r>
            <a:r>
              <a:rPr lang="en-US" sz="1100" dirty="0">
                <a:latin typeface="Source Sans Pro Light"/>
              </a:rPr>
              <a:t>processing </a:t>
            </a:r>
            <a:r>
              <a:rPr lang="en-US" sz="1100" dirty="0" smtClean="0">
                <a:latin typeface="Source Sans Pro Light"/>
              </a:rPr>
              <a:t>industry; </a:t>
            </a:r>
          </a:p>
          <a:p>
            <a:pPr lvl="1"/>
            <a:r>
              <a:rPr lang="en-US" sz="1100" dirty="0" smtClean="0">
                <a:latin typeface="Source Sans Pro Light"/>
              </a:rPr>
              <a:t>Now </a:t>
            </a:r>
            <a:r>
              <a:rPr lang="en-US" sz="1100" dirty="0">
                <a:latin typeface="Source Sans Pro Light"/>
              </a:rPr>
              <a:t>KY ranks in 30’s in production per </a:t>
            </a:r>
            <a:r>
              <a:rPr lang="en-US" sz="1100" dirty="0" smtClean="0">
                <a:latin typeface="Source Sans Pro Light"/>
              </a:rPr>
              <a:t>cow – formerly at bottom</a:t>
            </a:r>
            <a:endParaRPr lang="en-US" sz="1100" dirty="0">
              <a:latin typeface="Source Sans Pro Light"/>
            </a:endParaRPr>
          </a:p>
          <a:p>
            <a:pPr lvl="1"/>
            <a:r>
              <a:rPr lang="en-US" sz="1100" dirty="0">
                <a:latin typeface="Source Sans Pro Light"/>
              </a:rPr>
              <a:t>Highest increase in production per cow </a:t>
            </a:r>
            <a:r>
              <a:rPr lang="en-US" sz="1100" dirty="0" smtClean="0">
                <a:latin typeface="Source Sans Pro Light"/>
              </a:rPr>
              <a:t>in </a:t>
            </a:r>
            <a:r>
              <a:rPr lang="en-US" sz="1100" dirty="0">
                <a:latin typeface="Source Sans Pro Light"/>
              </a:rPr>
              <a:t>2017 of </a:t>
            </a:r>
            <a:r>
              <a:rPr lang="en-US" sz="1100" dirty="0" smtClean="0">
                <a:latin typeface="Source Sans Pro Light"/>
              </a:rPr>
              <a:t>all states</a:t>
            </a:r>
            <a:endParaRPr lang="en-US" sz="1100" dirty="0">
              <a:latin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79350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" y="381000"/>
            <a:ext cx="8991600" cy="535812"/>
          </a:xfrm>
        </p:spPr>
        <p:txBody>
          <a:bodyPr/>
          <a:lstStyle/>
          <a:p>
            <a:r>
              <a:rPr lang="en-US" b="1" dirty="0" smtClean="0"/>
              <a:t>All KDDC programs lead back to our Mission</a:t>
            </a:r>
            <a:endParaRPr lang="en-US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Kentucky Dairy Development Council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Mission</a:t>
            </a:r>
            <a:endParaRPr lang="en-US" sz="16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566916" y="2438400"/>
            <a:ext cx="3719609" cy="838200"/>
          </a:xfrm>
        </p:spPr>
        <p:txBody>
          <a:bodyPr>
            <a:noAutofit/>
          </a:bodyPr>
          <a:lstStyle/>
          <a:p>
            <a:r>
              <a:rPr lang="en-US" sz="1400" i="1" dirty="0">
                <a:solidFill>
                  <a:schemeClr val="tx1"/>
                </a:solidFill>
              </a:rPr>
              <a:t>To educate, promote and represent dairy farmers and foster an environment of growth for the KY dairy industry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</a:p>
          <a:p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2"/>
          </p:nvPr>
        </p:nvSpPr>
        <p:spPr>
          <a:xfrm>
            <a:off x="4572000" y="3962400"/>
            <a:ext cx="2229431" cy="2286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Success</a:t>
            </a:r>
            <a:endParaRPr lang="en-US" sz="16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4572000" y="4267200"/>
            <a:ext cx="3719609" cy="914400"/>
          </a:xfrm>
        </p:spPr>
        <p:txBody>
          <a:bodyPr>
            <a:normAutofit/>
          </a:bodyPr>
          <a:lstStyle/>
          <a:p>
            <a:r>
              <a:rPr lang="en-US" sz="1400" i="1" dirty="0" smtClean="0">
                <a:solidFill>
                  <a:schemeClr val="tx1"/>
                </a:solidFill>
              </a:rPr>
              <a:t>Success for the dairy industry in Kentucky, success for the vitality of our rural Kentucky economies, and success for our dairy farmers across this great Commonwealth.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638800"/>
            <a:ext cx="1295400" cy="838200"/>
          </a:xfrm>
          <a:prstGeom prst="rect">
            <a:avLst/>
          </a:prstGeom>
        </p:spPr>
      </p:pic>
      <p:pic>
        <p:nvPicPr>
          <p:cNvPr id="23" name="Picture Placeholder 22"/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3" r="12463"/>
          <a:stretch>
            <a:fillRect/>
          </a:stretch>
        </p:blipFill>
        <p:spPr/>
      </p:pic>
      <p:pic>
        <p:nvPicPr>
          <p:cNvPr id="31" name="Picture 3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867400"/>
            <a:ext cx="1371600" cy="609600"/>
          </a:xfrm>
          <a:prstGeom prst="rect">
            <a:avLst/>
          </a:prstGeom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quarter" idx="2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sp>
        <p:nvSpPr>
          <p:cNvPr id="17" name="Text Placeholder 8"/>
          <p:cNvSpPr txBox="1">
            <a:spLocks/>
          </p:cNvSpPr>
          <p:nvPr/>
        </p:nvSpPr>
        <p:spPr>
          <a:xfrm>
            <a:off x="914400" y="3429000"/>
            <a:ext cx="6858000" cy="304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>
                    <a:lumMod val="50000"/>
                  </a:schemeClr>
                </a:solidFill>
                <a:latin typeface="Source Sans Pro Ligh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And success of our mission leads to… 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9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Final Thoughts...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1450301" y="1038641"/>
            <a:ext cx="2147876" cy="600547"/>
          </a:xfrm>
        </p:spPr>
        <p:txBody>
          <a:bodyPr>
            <a:noAutofit/>
          </a:bodyPr>
          <a:lstStyle/>
          <a:p>
            <a:r>
              <a:rPr lang="en-US" sz="2000" dirty="0"/>
              <a:t>Much work ahead</a:t>
            </a:r>
          </a:p>
        </p:txBody>
      </p:sp>
      <p:sp>
        <p:nvSpPr>
          <p:cNvPr id="14" name="Shape 3974"/>
          <p:cNvSpPr/>
          <p:nvPr/>
        </p:nvSpPr>
        <p:spPr>
          <a:xfrm>
            <a:off x="1228164" y="2064990"/>
            <a:ext cx="804101" cy="8046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6"/>
          </p:nvPr>
        </p:nvSpPr>
        <p:spPr>
          <a:xfrm>
            <a:off x="2133600" y="2064990"/>
            <a:ext cx="4648200" cy="867593"/>
          </a:xfrm>
        </p:spPr>
        <p:txBody>
          <a:bodyPr>
            <a:normAutofit/>
          </a:bodyPr>
          <a:lstStyle/>
          <a:p>
            <a:r>
              <a:rPr lang="en-US" sz="2000" dirty="0" smtClean="0">
                <a:cs typeface="Arial" pitchFamily="34" charset="0"/>
              </a:rPr>
              <a:t>Blessed to be a </a:t>
            </a:r>
            <a:r>
              <a:rPr lang="en-US" sz="2000" dirty="0">
                <a:cs typeface="Arial" pitchFamily="34" charset="0"/>
              </a:rPr>
              <a:t>dairy farmer</a:t>
            </a:r>
            <a:endParaRPr lang="en-US" sz="2000" dirty="0"/>
          </a:p>
        </p:txBody>
      </p:sp>
      <p:sp>
        <p:nvSpPr>
          <p:cNvPr id="28" name="Content Placeholder 4"/>
          <p:cNvSpPr>
            <a:spLocks noGrp="1"/>
          </p:cNvSpPr>
          <p:nvPr>
            <p:ph sz="quarter" idx="16"/>
          </p:nvPr>
        </p:nvSpPr>
        <p:spPr>
          <a:xfrm>
            <a:off x="4712005" y="4394637"/>
            <a:ext cx="3688850" cy="292100"/>
          </a:xfrm>
        </p:spPr>
        <p:txBody>
          <a:bodyPr>
            <a:noAutofit/>
          </a:bodyPr>
          <a:lstStyle/>
          <a:p>
            <a:r>
              <a:rPr lang="en-US" sz="2000" dirty="0" smtClean="0"/>
              <a:t>Maintain a positive outlook</a:t>
            </a:r>
            <a:endParaRPr lang="en-US" sz="2000" dirty="0"/>
          </a:p>
        </p:txBody>
      </p:sp>
      <p:sp>
        <p:nvSpPr>
          <p:cNvPr id="22" name="Shape 4415"/>
          <p:cNvSpPr/>
          <p:nvPr/>
        </p:nvSpPr>
        <p:spPr>
          <a:xfrm>
            <a:off x="1549255" y="2375093"/>
            <a:ext cx="161918" cy="184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5" h="21302" extrusionOk="0">
                <a:moveTo>
                  <a:pt x="7820" y="21302"/>
                </a:moveTo>
                <a:cubicBezTo>
                  <a:pt x="7134" y="21302"/>
                  <a:pt x="6486" y="20992"/>
                  <a:pt x="6071" y="20461"/>
                </a:cubicBezTo>
                <a:lnTo>
                  <a:pt x="446" y="13281"/>
                </a:lnTo>
                <a:cubicBezTo>
                  <a:pt x="-286" y="12346"/>
                  <a:pt x="-96" y="11016"/>
                  <a:pt x="870" y="10309"/>
                </a:cubicBezTo>
                <a:cubicBezTo>
                  <a:pt x="1839" y="9601"/>
                  <a:pt x="3213" y="9787"/>
                  <a:pt x="3944" y="10719"/>
                </a:cubicBezTo>
                <a:lnTo>
                  <a:pt x="7644" y="15443"/>
                </a:lnTo>
                <a:lnTo>
                  <a:pt x="16947" y="999"/>
                </a:lnTo>
                <a:cubicBezTo>
                  <a:pt x="17588" y="6"/>
                  <a:pt x="18941" y="-298"/>
                  <a:pt x="19970" y="321"/>
                </a:cubicBezTo>
                <a:cubicBezTo>
                  <a:pt x="20999" y="939"/>
                  <a:pt x="21314" y="2249"/>
                  <a:pt x="20673" y="3242"/>
                </a:cubicBezTo>
                <a:lnTo>
                  <a:pt x="9683" y="20302"/>
                </a:lnTo>
                <a:cubicBezTo>
                  <a:pt x="9300" y="20895"/>
                  <a:pt x="8641" y="21269"/>
                  <a:pt x="7920" y="21300"/>
                </a:cubicBezTo>
                <a:cubicBezTo>
                  <a:pt x="7886" y="21302"/>
                  <a:pt x="7852" y="21302"/>
                  <a:pt x="7820" y="2130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33869"/>
            <a:ext cx="3092950" cy="2320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038641"/>
            <a:ext cx="3165764" cy="2149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Shape 3974"/>
          <p:cNvSpPr/>
          <p:nvPr/>
        </p:nvSpPr>
        <p:spPr>
          <a:xfrm>
            <a:off x="533400" y="914400"/>
            <a:ext cx="804101" cy="8046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1" name="Shape 4415"/>
          <p:cNvSpPr/>
          <p:nvPr/>
        </p:nvSpPr>
        <p:spPr>
          <a:xfrm>
            <a:off x="854491" y="1224503"/>
            <a:ext cx="161918" cy="184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5" h="21302" extrusionOk="0">
                <a:moveTo>
                  <a:pt x="7820" y="21302"/>
                </a:moveTo>
                <a:cubicBezTo>
                  <a:pt x="7134" y="21302"/>
                  <a:pt x="6486" y="20992"/>
                  <a:pt x="6071" y="20461"/>
                </a:cubicBezTo>
                <a:lnTo>
                  <a:pt x="446" y="13281"/>
                </a:lnTo>
                <a:cubicBezTo>
                  <a:pt x="-286" y="12346"/>
                  <a:pt x="-96" y="11016"/>
                  <a:pt x="870" y="10309"/>
                </a:cubicBezTo>
                <a:cubicBezTo>
                  <a:pt x="1839" y="9601"/>
                  <a:pt x="3213" y="9787"/>
                  <a:pt x="3944" y="10719"/>
                </a:cubicBezTo>
                <a:lnTo>
                  <a:pt x="7644" y="15443"/>
                </a:lnTo>
                <a:lnTo>
                  <a:pt x="16947" y="999"/>
                </a:lnTo>
                <a:cubicBezTo>
                  <a:pt x="17588" y="6"/>
                  <a:pt x="18941" y="-298"/>
                  <a:pt x="19970" y="321"/>
                </a:cubicBezTo>
                <a:cubicBezTo>
                  <a:pt x="20999" y="939"/>
                  <a:pt x="21314" y="2249"/>
                  <a:pt x="20673" y="3242"/>
                </a:cubicBezTo>
                <a:lnTo>
                  <a:pt x="9683" y="20302"/>
                </a:lnTo>
                <a:cubicBezTo>
                  <a:pt x="9300" y="20895"/>
                  <a:pt x="8641" y="21269"/>
                  <a:pt x="7920" y="21300"/>
                </a:cubicBezTo>
                <a:cubicBezTo>
                  <a:pt x="7886" y="21302"/>
                  <a:pt x="7852" y="21302"/>
                  <a:pt x="7820" y="2130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2" name="Shape 3974"/>
          <p:cNvSpPr/>
          <p:nvPr/>
        </p:nvSpPr>
        <p:spPr>
          <a:xfrm>
            <a:off x="3809999" y="4230584"/>
            <a:ext cx="804101" cy="8046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3" name="Shape 4415"/>
          <p:cNvSpPr/>
          <p:nvPr/>
        </p:nvSpPr>
        <p:spPr>
          <a:xfrm>
            <a:off x="4131090" y="4540687"/>
            <a:ext cx="161918" cy="184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5" h="21302" extrusionOk="0">
                <a:moveTo>
                  <a:pt x="7820" y="21302"/>
                </a:moveTo>
                <a:cubicBezTo>
                  <a:pt x="7134" y="21302"/>
                  <a:pt x="6486" y="20992"/>
                  <a:pt x="6071" y="20461"/>
                </a:cubicBezTo>
                <a:lnTo>
                  <a:pt x="446" y="13281"/>
                </a:lnTo>
                <a:cubicBezTo>
                  <a:pt x="-286" y="12346"/>
                  <a:pt x="-96" y="11016"/>
                  <a:pt x="870" y="10309"/>
                </a:cubicBezTo>
                <a:cubicBezTo>
                  <a:pt x="1839" y="9601"/>
                  <a:pt x="3213" y="9787"/>
                  <a:pt x="3944" y="10719"/>
                </a:cubicBezTo>
                <a:lnTo>
                  <a:pt x="7644" y="15443"/>
                </a:lnTo>
                <a:lnTo>
                  <a:pt x="16947" y="999"/>
                </a:lnTo>
                <a:cubicBezTo>
                  <a:pt x="17588" y="6"/>
                  <a:pt x="18941" y="-298"/>
                  <a:pt x="19970" y="321"/>
                </a:cubicBezTo>
                <a:cubicBezTo>
                  <a:pt x="20999" y="939"/>
                  <a:pt x="21314" y="2249"/>
                  <a:pt x="20673" y="3242"/>
                </a:cubicBezTo>
                <a:lnTo>
                  <a:pt x="9683" y="20302"/>
                </a:lnTo>
                <a:cubicBezTo>
                  <a:pt x="9300" y="20895"/>
                  <a:pt x="8641" y="21269"/>
                  <a:pt x="7920" y="21300"/>
                </a:cubicBezTo>
                <a:cubicBezTo>
                  <a:pt x="7886" y="21302"/>
                  <a:pt x="7852" y="21302"/>
                  <a:pt x="7820" y="2130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4" name="Shape 3974"/>
          <p:cNvSpPr/>
          <p:nvPr/>
        </p:nvSpPr>
        <p:spPr>
          <a:xfrm>
            <a:off x="2438400" y="3124200"/>
            <a:ext cx="804101" cy="8046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5" name="Shape 4415"/>
          <p:cNvSpPr/>
          <p:nvPr/>
        </p:nvSpPr>
        <p:spPr>
          <a:xfrm>
            <a:off x="2759491" y="3434303"/>
            <a:ext cx="161918" cy="184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5" h="21302" extrusionOk="0">
                <a:moveTo>
                  <a:pt x="7820" y="21302"/>
                </a:moveTo>
                <a:cubicBezTo>
                  <a:pt x="7134" y="21302"/>
                  <a:pt x="6486" y="20992"/>
                  <a:pt x="6071" y="20461"/>
                </a:cubicBezTo>
                <a:lnTo>
                  <a:pt x="446" y="13281"/>
                </a:lnTo>
                <a:cubicBezTo>
                  <a:pt x="-286" y="12346"/>
                  <a:pt x="-96" y="11016"/>
                  <a:pt x="870" y="10309"/>
                </a:cubicBezTo>
                <a:cubicBezTo>
                  <a:pt x="1839" y="9601"/>
                  <a:pt x="3213" y="9787"/>
                  <a:pt x="3944" y="10719"/>
                </a:cubicBezTo>
                <a:lnTo>
                  <a:pt x="7644" y="15443"/>
                </a:lnTo>
                <a:lnTo>
                  <a:pt x="16947" y="999"/>
                </a:lnTo>
                <a:cubicBezTo>
                  <a:pt x="17588" y="6"/>
                  <a:pt x="18941" y="-298"/>
                  <a:pt x="19970" y="321"/>
                </a:cubicBezTo>
                <a:cubicBezTo>
                  <a:pt x="20999" y="939"/>
                  <a:pt x="21314" y="2249"/>
                  <a:pt x="20673" y="3242"/>
                </a:cubicBezTo>
                <a:lnTo>
                  <a:pt x="9683" y="20302"/>
                </a:lnTo>
                <a:cubicBezTo>
                  <a:pt x="9300" y="20895"/>
                  <a:pt x="8641" y="21269"/>
                  <a:pt x="7920" y="21300"/>
                </a:cubicBezTo>
                <a:cubicBezTo>
                  <a:pt x="7886" y="21302"/>
                  <a:pt x="7852" y="21302"/>
                  <a:pt x="7820" y="2130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6" name="Content Placeholder 4"/>
          <p:cNvSpPr>
            <a:spLocks noGrp="1"/>
          </p:cNvSpPr>
          <p:nvPr>
            <p:ph sz="quarter" idx="16"/>
          </p:nvPr>
        </p:nvSpPr>
        <p:spPr>
          <a:xfrm>
            <a:off x="3397750" y="2905521"/>
            <a:ext cx="4127195" cy="1365390"/>
          </a:xfrm>
        </p:spPr>
        <p:txBody>
          <a:bodyPr>
            <a:noAutofit/>
          </a:bodyPr>
          <a:lstStyle/>
          <a:p>
            <a:r>
              <a:rPr lang="en-US" sz="2000" dirty="0" smtClean="0"/>
              <a:t>Our responsibility is to be a good steward of those blessings</a:t>
            </a:r>
            <a:endParaRPr lang="en-US" sz="2000" dirty="0"/>
          </a:p>
        </p:txBody>
      </p:sp>
      <p:sp>
        <p:nvSpPr>
          <p:cNvPr id="37" name="Shape 3974"/>
          <p:cNvSpPr/>
          <p:nvPr/>
        </p:nvSpPr>
        <p:spPr>
          <a:xfrm>
            <a:off x="4800600" y="5294261"/>
            <a:ext cx="804101" cy="8046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8" name="Shape 4415"/>
          <p:cNvSpPr/>
          <p:nvPr/>
        </p:nvSpPr>
        <p:spPr>
          <a:xfrm>
            <a:off x="5121691" y="5604364"/>
            <a:ext cx="161918" cy="184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5" h="21302" extrusionOk="0">
                <a:moveTo>
                  <a:pt x="7820" y="21302"/>
                </a:moveTo>
                <a:cubicBezTo>
                  <a:pt x="7134" y="21302"/>
                  <a:pt x="6486" y="20992"/>
                  <a:pt x="6071" y="20461"/>
                </a:cubicBezTo>
                <a:lnTo>
                  <a:pt x="446" y="13281"/>
                </a:lnTo>
                <a:cubicBezTo>
                  <a:pt x="-286" y="12346"/>
                  <a:pt x="-96" y="11016"/>
                  <a:pt x="870" y="10309"/>
                </a:cubicBezTo>
                <a:cubicBezTo>
                  <a:pt x="1839" y="9601"/>
                  <a:pt x="3213" y="9787"/>
                  <a:pt x="3944" y="10719"/>
                </a:cubicBezTo>
                <a:lnTo>
                  <a:pt x="7644" y="15443"/>
                </a:lnTo>
                <a:lnTo>
                  <a:pt x="16947" y="999"/>
                </a:lnTo>
                <a:cubicBezTo>
                  <a:pt x="17588" y="6"/>
                  <a:pt x="18941" y="-298"/>
                  <a:pt x="19970" y="321"/>
                </a:cubicBezTo>
                <a:cubicBezTo>
                  <a:pt x="20999" y="939"/>
                  <a:pt x="21314" y="2249"/>
                  <a:pt x="20673" y="3242"/>
                </a:cubicBezTo>
                <a:lnTo>
                  <a:pt x="9683" y="20302"/>
                </a:lnTo>
                <a:cubicBezTo>
                  <a:pt x="9300" y="20895"/>
                  <a:pt x="8641" y="21269"/>
                  <a:pt x="7920" y="21300"/>
                </a:cubicBezTo>
                <a:cubicBezTo>
                  <a:pt x="7886" y="21302"/>
                  <a:pt x="7852" y="21302"/>
                  <a:pt x="7820" y="2130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39" name="Content Placeholder 4"/>
          <p:cNvSpPr>
            <a:spLocks noGrp="1"/>
          </p:cNvSpPr>
          <p:nvPr>
            <p:ph sz="quarter" idx="16"/>
          </p:nvPr>
        </p:nvSpPr>
        <p:spPr>
          <a:xfrm>
            <a:off x="5715000" y="5550547"/>
            <a:ext cx="3241964" cy="292100"/>
          </a:xfrm>
        </p:spPr>
        <p:txBody>
          <a:bodyPr>
            <a:noAutofit/>
          </a:bodyPr>
          <a:lstStyle/>
          <a:p>
            <a:r>
              <a:rPr lang="en-US" sz="2000" dirty="0" smtClean="0"/>
              <a:t>Let’s do this!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198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6400800" y="3657600"/>
            <a:ext cx="1547179" cy="57277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100" b="1" dirty="0" smtClean="0">
                <a:solidFill>
                  <a:schemeClr val="tx1"/>
                </a:solidFill>
              </a:rPr>
              <a:t>859.516.1129</a:t>
            </a:r>
            <a:endParaRPr lang="en-US" sz="11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100" b="1" dirty="0" smtClean="0">
                <a:solidFill>
                  <a:schemeClr val="tx1"/>
                </a:solidFill>
              </a:rPr>
              <a:t>270.404.8003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6389526" y="2743200"/>
            <a:ext cx="2602074" cy="5727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b="1" dirty="0" smtClean="0">
                <a:solidFill>
                  <a:schemeClr val="tx1"/>
                </a:solidFill>
              </a:rPr>
              <a:t>176 Pasadena Drive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b="1" dirty="0" smtClean="0">
                <a:solidFill>
                  <a:schemeClr val="tx1"/>
                </a:solidFill>
              </a:rPr>
              <a:t>Lexington, KY  40503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4"/>
          </p:nvPr>
        </p:nvSpPr>
        <p:spPr>
          <a:xfrm>
            <a:off x="6400800" y="4495800"/>
            <a:ext cx="1811050" cy="57277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100" b="1" dirty="0" smtClean="0">
                <a:solidFill>
                  <a:schemeClr val="tx1"/>
                </a:solidFill>
              </a:rPr>
              <a:t>kddc@kydairy.org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5715000" y="1981200"/>
            <a:ext cx="2399226" cy="812314"/>
          </a:xfrm>
        </p:spPr>
        <p:txBody>
          <a:bodyPr>
            <a:normAutofit/>
          </a:bodyPr>
          <a:lstStyle/>
          <a:p>
            <a:r>
              <a:rPr lang="en-US" sz="2500" dirty="0"/>
              <a:t>Get in </a:t>
            </a:r>
            <a:r>
              <a:rPr lang="en-US" sz="2500" dirty="0" smtClean="0"/>
              <a:t>Touch</a:t>
            </a:r>
            <a:endParaRPr lang="en-US" sz="2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4283590" cy="263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hape 101"/>
          <p:cNvSpPr/>
          <p:nvPr/>
        </p:nvSpPr>
        <p:spPr>
          <a:xfrm>
            <a:off x="152400" y="5410200"/>
            <a:ext cx="8839200" cy="9906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dirty="0">
              <a:latin typeface="Monotype Corsiva" panose="03010101010201010101" pitchFamily="66" charset="0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304800" y="5570292"/>
            <a:ext cx="8534400" cy="7543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b="1" kern="1200">
                <a:solidFill>
                  <a:schemeClr val="accent1"/>
                </a:solidFill>
                <a:latin typeface="Source Sans Pro Ligh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Thank you for supporting Kentucky’s dairy industry!</a:t>
            </a:r>
            <a:endParaRPr lang="en-US" sz="4400" b="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sp>
        <p:nvSpPr>
          <p:cNvPr id="15" name="Content Placeholder 12"/>
          <p:cNvSpPr txBox="1">
            <a:spLocks/>
          </p:cNvSpPr>
          <p:nvPr/>
        </p:nvSpPr>
        <p:spPr>
          <a:xfrm>
            <a:off x="2705100" y="533400"/>
            <a:ext cx="3733800" cy="1066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b="1" kern="1200">
                <a:solidFill>
                  <a:schemeClr val="accent1"/>
                </a:solidFill>
                <a:latin typeface="Source Sans Pro Ligh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/>
              <a:t>QUESTIONS</a:t>
            </a:r>
            <a:endParaRPr lang="en-US" sz="4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647700"/>
            <a:ext cx="68886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9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little about my background...</a:t>
            </a:r>
            <a:endParaRPr lang="en-US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4343400" y="1447800"/>
            <a:ext cx="2229431" cy="2286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Biography</a:t>
            </a:r>
            <a:endParaRPr lang="en-US" sz="16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4343400" y="1752600"/>
            <a:ext cx="4495800" cy="3581400"/>
          </a:xfrm>
        </p:spPr>
        <p:txBody>
          <a:bodyPr>
            <a:noAutofit/>
          </a:bodyPr>
          <a:lstStyle/>
          <a:p>
            <a:pPr marL="342900" lvl="0" indent="-1698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Father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started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dairy in </a:t>
            </a:r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1929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– 90 years ago</a:t>
            </a:r>
            <a:endParaRPr lang="en-US" sz="1400" dirty="0">
              <a:solidFill>
                <a:srgbClr val="FF0000"/>
              </a:solidFill>
              <a:latin typeface="Calibri"/>
            </a:endParaRPr>
          </a:p>
          <a:p>
            <a:pPr marL="342900" lvl="0" indent="-1698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Born </a:t>
            </a:r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1950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raised on home dairy</a:t>
            </a:r>
          </a:p>
          <a:p>
            <a:pPr marL="342900" lvl="0" indent="-1698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Very active in 4-H as youngster</a:t>
            </a:r>
          </a:p>
          <a:p>
            <a:pPr marL="342900" lvl="0" indent="-1698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Graduated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UK College of Ag </a:t>
            </a:r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1972</a:t>
            </a:r>
            <a:endParaRPr lang="en-US" sz="1400" b="1" i="1" dirty="0">
              <a:solidFill>
                <a:prstClr val="black"/>
              </a:solidFill>
              <a:latin typeface="Calibri"/>
            </a:endParaRPr>
          </a:p>
          <a:p>
            <a:pPr marL="342900" lvl="0" indent="-1698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Married, four children, farmed full time 11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yrs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pPr marL="342900" lvl="0" indent="-1698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prstClr val="black"/>
                </a:solidFill>
                <a:latin typeface="Calibri"/>
              </a:rPr>
              <a:t>1984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- Entered feed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industry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- 30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+ years as commissioned sales representative</a:t>
            </a:r>
          </a:p>
          <a:p>
            <a:pPr marL="342900" lvl="0" indent="-1698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Continuously operated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and maintained the family dairy operation.</a:t>
            </a:r>
          </a:p>
          <a:p>
            <a:pPr marL="342900" lvl="0" indent="-1698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2004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1</a:t>
            </a:r>
            <a:r>
              <a:rPr lang="en-US" sz="1400" baseline="30000" dirty="0" smtClean="0">
                <a:solidFill>
                  <a:prstClr val="black"/>
                </a:solidFill>
                <a:latin typeface="Calibri"/>
              </a:rPr>
              <a:t>st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dairyman appointed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to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KY Ag Development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Board</a:t>
            </a:r>
          </a:p>
          <a:p>
            <a:pPr marL="342900" lvl="0" indent="-1698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2007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appointed to federal Board for International Food and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Agricutural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Development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  <a:p>
            <a:pPr marL="342900" lvl="0" indent="-1698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KDDC formed and funded during my service on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KADB.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pPr marL="342900" lvl="0" indent="-1698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2019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- 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till operating our dairy, presently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250 cows and heifers on the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farm, and in May, accepted the position of KDDC Executive Director.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3"/>
          </p:nvPr>
        </p:nvSpPr>
        <p:spPr>
          <a:xfrm>
            <a:off x="4343400" y="5488007"/>
            <a:ext cx="3962400" cy="228600"/>
          </a:xfrm>
        </p:spPr>
        <p:txBody>
          <a:bodyPr>
            <a:noAutofit/>
          </a:bodyPr>
          <a:lstStyle/>
          <a:p>
            <a:r>
              <a:rPr lang="en-US" sz="1600" dirty="0" smtClean="0"/>
              <a:t>Previous Board Experience</a:t>
            </a:r>
            <a:endParaRPr lang="en-US" sz="16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5"/>
          </p:nvPr>
        </p:nvSpPr>
        <p:spPr>
          <a:xfrm>
            <a:off x="4343400" y="5791200"/>
            <a:ext cx="4495800" cy="990600"/>
          </a:xfrm>
        </p:spPr>
        <p:txBody>
          <a:bodyPr>
            <a:noAutofit/>
          </a:bodyPr>
          <a:lstStyle/>
          <a:p>
            <a:pPr marL="344488" indent="-171450">
              <a:lnSpc>
                <a:spcPct val="80000"/>
              </a:lnSpc>
              <a:spcBef>
                <a:spcPts val="24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Lone Star Milk Producers</a:t>
            </a:r>
          </a:p>
          <a:p>
            <a:pPr marL="344488" indent="-171450">
              <a:lnSpc>
                <a:spcPct val="80000"/>
              </a:lnSpc>
              <a:spcBef>
                <a:spcPts val="24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Southeast United Dairy Industry Association</a:t>
            </a:r>
          </a:p>
          <a:p>
            <a:pPr marL="344488" indent="-171450">
              <a:lnSpc>
                <a:spcPct val="80000"/>
              </a:lnSpc>
              <a:spcBef>
                <a:spcPts val="24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Federal Land Bank Association</a:t>
            </a:r>
          </a:p>
          <a:p>
            <a:pPr marL="344488" indent="-171450">
              <a:lnSpc>
                <a:spcPct val="80000"/>
              </a:lnSpc>
              <a:spcBef>
                <a:spcPts val="24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Dairymen, Inc. - Nashville Division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6" b="16686"/>
          <a:stretch>
            <a:fillRect/>
          </a:stretch>
        </p:blipFill>
        <p:spPr/>
      </p:pic>
      <p:sp>
        <p:nvSpPr>
          <p:cNvPr id="14" name="TextBox 13"/>
          <p:cNvSpPr txBox="1"/>
          <p:nvPr/>
        </p:nvSpPr>
        <p:spPr>
          <a:xfrm>
            <a:off x="381000" y="4648200"/>
            <a:ext cx="3810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“</a:t>
            </a:r>
            <a:r>
              <a:rPr lang="en-US" sz="2000" dirty="0">
                <a:solidFill>
                  <a:schemeClr val="accent1"/>
                </a:solidFill>
              </a:rPr>
              <a:t>A lifetime in the industry has </a:t>
            </a:r>
            <a:r>
              <a:rPr lang="en-US" sz="2000" dirty="0" smtClean="0">
                <a:solidFill>
                  <a:schemeClr val="accent1"/>
                </a:solidFill>
              </a:rPr>
              <a:t>strengthened my </a:t>
            </a:r>
            <a:r>
              <a:rPr lang="en-US" sz="2000" dirty="0">
                <a:solidFill>
                  <a:schemeClr val="accent1"/>
                </a:solidFill>
              </a:rPr>
              <a:t>passion for dairying.  I love the dairy cow.  </a:t>
            </a:r>
            <a:r>
              <a:rPr lang="en-US" sz="2000" dirty="0" smtClean="0">
                <a:solidFill>
                  <a:schemeClr val="accent1"/>
                </a:solidFill>
              </a:rPr>
              <a:t>In many ways, I </a:t>
            </a:r>
            <a:r>
              <a:rPr lang="en-US" sz="2000" dirty="0">
                <a:solidFill>
                  <a:schemeClr val="accent1"/>
                </a:solidFill>
              </a:rPr>
              <a:t>owe my life to the dairy cow. </a:t>
            </a:r>
            <a:r>
              <a:rPr lang="en-US" sz="2000" dirty="0" smtClean="0">
                <a:solidFill>
                  <a:schemeClr val="accent1"/>
                </a:solidFill>
              </a:rPr>
              <a:t>“</a:t>
            </a:r>
            <a:endParaRPr lang="en-US" sz="20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6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01"/>
          <p:cNvSpPr/>
          <p:nvPr/>
        </p:nvSpPr>
        <p:spPr>
          <a:xfrm>
            <a:off x="228600" y="4419600"/>
            <a:ext cx="3276600" cy="6858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>
              <a:latin typeface="Monotype Corsiva" panose="03010101010201010101" pitchFamily="66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2522" y="5486400"/>
            <a:ext cx="6858000" cy="5358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dirty="0"/>
              <a:t>Kentucky’s Dairy Industry</a:t>
            </a:r>
            <a:br>
              <a:rPr lang="en-US" sz="2800" b="1" dirty="0"/>
            </a:br>
            <a:r>
              <a:rPr lang="en-US" sz="2000" b="1" i="1" dirty="0"/>
              <a:t>State of the Industry </a:t>
            </a:r>
            <a:r>
              <a:rPr lang="en-US" sz="2000" b="1" i="1" dirty="0" smtClean="0"/>
              <a:t>2019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574038" y="4579693"/>
            <a:ext cx="2895602" cy="365613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Freestyle Script" panose="030804020302050B0404" pitchFamily="66" charset="0"/>
              </a:rPr>
              <a:t>Now … l</a:t>
            </a:r>
            <a:r>
              <a:rPr lang="en-US" sz="3200" b="1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et’s </a:t>
            </a:r>
            <a:r>
              <a:rPr lang="en-US" sz="3200" b="1" dirty="0">
                <a:solidFill>
                  <a:schemeClr val="bg1"/>
                </a:solidFill>
                <a:latin typeface="Freestyle Script" panose="030804020302050B0404" pitchFamily="66" charset="0"/>
              </a:rPr>
              <a:t>d</a:t>
            </a:r>
            <a:r>
              <a:rPr lang="en-US" sz="3200" b="1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ive in</a:t>
            </a:r>
            <a:endParaRPr lang="en-US" sz="3200" b="1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3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7" b="15167"/>
          <a:stretch>
            <a:fillRect/>
          </a:stretch>
        </p:blipFill>
        <p:spPr>
          <a:xfrm>
            <a:off x="-4763" y="14288"/>
            <a:ext cx="9144001" cy="4343400"/>
          </a:xfrm>
        </p:spPr>
      </p:pic>
    </p:spTree>
    <p:extLst>
      <p:ext uri="{BB962C8B-B14F-4D97-AF65-F5344CB8AC3E}">
        <p14:creationId xmlns:p14="http://schemas.microsoft.com/office/powerpoint/2010/main" val="157670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838200" y="990600"/>
            <a:ext cx="75438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National </a:t>
            </a:r>
            <a:r>
              <a:rPr lang="en-US" b="1" dirty="0"/>
              <a:t>S</a:t>
            </a:r>
            <a:r>
              <a:rPr lang="en-US" b="1" dirty="0" smtClean="0"/>
              <a:t>napshot: Then and Now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762000" y="3361018"/>
            <a:ext cx="2844053" cy="292100"/>
          </a:xfrm>
        </p:spPr>
        <p:txBody>
          <a:bodyPr>
            <a:no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110,000 Dairy </a:t>
            </a:r>
            <a:r>
              <a:rPr lang="en-US" sz="2000" dirty="0">
                <a:solidFill>
                  <a:schemeClr val="bg1"/>
                </a:solidFill>
              </a:rPr>
              <a:t>F</a:t>
            </a:r>
            <a:r>
              <a:rPr lang="en-US" sz="2000" dirty="0" smtClean="0">
                <a:solidFill>
                  <a:schemeClr val="bg1"/>
                </a:solidFill>
              </a:rPr>
              <a:t>armers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1143000" y="2667000"/>
            <a:ext cx="6858000" cy="248082"/>
          </a:xfrm>
        </p:spPr>
        <p:txBody>
          <a:bodyPr>
            <a:normAutofit/>
          </a:bodyPr>
          <a:lstStyle/>
          <a:p>
            <a:pPr marL="57150"/>
            <a:r>
              <a:rPr lang="en-US" sz="2000" b="1" i="1" dirty="0">
                <a:solidFill>
                  <a:schemeClr val="tx1"/>
                </a:solidFill>
              </a:rPr>
              <a:t>Testament to improved production and </a:t>
            </a:r>
            <a:r>
              <a:rPr lang="en-US" sz="2000" b="1" i="1" dirty="0" smtClean="0">
                <a:solidFill>
                  <a:schemeClr val="tx1"/>
                </a:solidFill>
              </a:rPr>
              <a:t>efficiency, but…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32" name="Content Placeholder 4"/>
          <p:cNvSpPr>
            <a:spLocks noGrp="1"/>
          </p:cNvSpPr>
          <p:nvPr>
            <p:ph sz="quarter" idx="16"/>
          </p:nvPr>
        </p:nvSpPr>
        <p:spPr>
          <a:xfrm>
            <a:off x="603996" y="1831938"/>
            <a:ext cx="2914651" cy="292100"/>
          </a:xfrm>
        </p:spPr>
        <p:txBody>
          <a:bodyPr>
            <a:no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168 Billion Pounds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" name="Content Placeholder 4"/>
          <p:cNvSpPr>
            <a:spLocks noGrp="1"/>
          </p:cNvSpPr>
          <p:nvPr>
            <p:ph sz="quarter" idx="16"/>
          </p:nvPr>
        </p:nvSpPr>
        <p:spPr>
          <a:xfrm rot="20091346">
            <a:off x="4069844" y="1735477"/>
            <a:ext cx="628651" cy="292100"/>
          </a:xfrm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rgbClr val="00B050"/>
                </a:solidFill>
              </a:rPr>
              <a:t>23%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36" name="Content Placeholder 4"/>
          <p:cNvSpPr>
            <a:spLocks noGrp="1"/>
          </p:cNvSpPr>
          <p:nvPr>
            <p:ph sz="quarter" idx="16"/>
          </p:nvPr>
        </p:nvSpPr>
        <p:spPr>
          <a:xfrm>
            <a:off x="5486400" y="3374465"/>
            <a:ext cx="3162300" cy="2921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40,000 Dairy Farmers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8" name="Content Placeholder 4"/>
          <p:cNvSpPr>
            <a:spLocks noGrp="1"/>
          </p:cNvSpPr>
          <p:nvPr>
            <p:ph sz="quarter" idx="16"/>
          </p:nvPr>
        </p:nvSpPr>
        <p:spPr>
          <a:xfrm>
            <a:off x="5638800" y="1818491"/>
            <a:ext cx="2895600" cy="2921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218 Billion Pounds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0" name="Content Placeholder 4"/>
          <p:cNvSpPr>
            <a:spLocks noGrp="1"/>
          </p:cNvSpPr>
          <p:nvPr>
            <p:ph sz="quarter" idx="16"/>
          </p:nvPr>
        </p:nvSpPr>
        <p:spPr>
          <a:xfrm rot="2105526">
            <a:off x="4259909" y="3376369"/>
            <a:ext cx="704537" cy="2921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64%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590800" y="1219200"/>
            <a:ext cx="914400" cy="381000"/>
          </a:xfrm>
        </p:spPr>
        <p:txBody>
          <a:bodyPr anchor="ctr">
            <a:normAutofit/>
          </a:bodyPr>
          <a:lstStyle/>
          <a:p>
            <a:pPr algn="r"/>
            <a:r>
              <a:rPr lang="en-US" sz="2400" b="1" i="1" u="sng" dirty="0" smtClean="0">
                <a:solidFill>
                  <a:schemeClr val="tx1"/>
                </a:solidFill>
              </a:rPr>
              <a:t>1997</a:t>
            </a:r>
            <a:endParaRPr lang="en-US" sz="2400" b="1" i="1" u="sng" dirty="0">
              <a:solidFill>
                <a:schemeClr val="tx1"/>
              </a:solidFill>
            </a:endParaRP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638800" y="1219200"/>
            <a:ext cx="990600" cy="381000"/>
          </a:xfrm>
        </p:spPr>
        <p:txBody>
          <a:bodyPr anchor="ctr">
            <a:normAutofit/>
          </a:bodyPr>
          <a:lstStyle/>
          <a:p>
            <a:pPr algn="l"/>
            <a:r>
              <a:rPr lang="en-US" sz="2400" b="1" i="1" u="sng" dirty="0" smtClean="0">
                <a:solidFill>
                  <a:schemeClr val="tx1"/>
                </a:solidFill>
              </a:rPr>
              <a:t>2017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84812" y="3287806"/>
            <a:ext cx="990600" cy="685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038600" y="1752600"/>
            <a:ext cx="1066800" cy="533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" r="691" b="3321"/>
          <a:stretch/>
        </p:blipFill>
        <p:spPr>
          <a:xfrm>
            <a:off x="235323" y="4119282"/>
            <a:ext cx="4300818" cy="2339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2"/>
          <a:stretch/>
        </p:blipFill>
        <p:spPr>
          <a:xfrm>
            <a:off x="4778188" y="4114800"/>
            <a:ext cx="4191000" cy="2339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48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838200" y="990600"/>
            <a:ext cx="75438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Commonwealth: A Similar Story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762000" y="3361018"/>
            <a:ext cx="2844053" cy="292100"/>
          </a:xfrm>
        </p:spPr>
        <p:txBody>
          <a:bodyPr>
            <a:no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1500 Dairy </a:t>
            </a:r>
            <a:r>
              <a:rPr lang="en-US" sz="2000" dirty="0">
                <a:solidFill>
                  <a:schemeClr val="bg1"/>
                </a:solidFill>
              </a:rPr>
              <a:t>F</a:t>
            </a:r>
            <a:r>
              <a:rPr lang="en-US" sz="2000" dirty="0" smtClean="0">
                <a:solidFill>
                  <a:schemeClr val="bg1"/>
                </a:solidFill>
              </a:rPr>
              <a:t>armers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914400" y="2667000"/>
            <a:ext cx="7315200" cy="248082"/>
          </a:xfrm>
        </p:spPr>
        <p:txBody>
          <a:bodyPr>
            <a:noAutofit/>
          </a:bodyPr>
          <a:lstStyle/>
          <a:p>
            <a:pPr marL="57150"/>
            <a:r>
              <a:rPr lang="en-US" sz="1400" b="1" i="1" dirty="0" smtClean="0">
                <a:solidFill>
                  <a:schemeClr val="tx1"/>
                </a:solidFill>
              </a:rPr>
              <a:t>Even bigger increase than the national in improved </a:t>
            </a:r>
            <a:r>
              <a:rPr lang="en-US" sz="1400" b="1" i="1" dirty="0">
                <a:solidFill>
                  <a:schemeClr val="tx1"/>
                </a:solidFill>
              </a:rPr>
              <a:t>production and </a:t>
            </a:r>
            <a:r>
              <a:rPr lang="en-US" sz="1400" b="1" i="1" dirty="0" smtClean="0">
                <a:solidFill>
                  <a:schemeClr val="tx1"/>
                </a:solidFill>
              </a:rPr>
              <a:t>efficiency, but…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32" name="Content Placeholder 4"/>
          <p:cNvSpPr>
            <a:spLocks noGrp="1"/>
          </p:cNvSpPr>
          <p:nvPr>
            <p:ph sz="quarter" idx="16"/>
          </p:nvPr>
        </p:nvSpPr>
        <p:spPr>
          <a:xfrm>
            <a:off x="838200" y="1873250"/>
            <a:ext cx="2914651" cy="292100"/>
          </a:xfrm>
        </p:spPr>
        <p:txBody>
          <a:bodyPr>
            <a:no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12,427 </a:t>
            </a:r>
            <a:r>
              <a:rPr lang="en-US" sz="2000" dirty="0" err="1" smtClean="0">
                <a:solidFill>
                  <a:schemeClr val="bg1"/>
                </a:solidFill>
              </a:rPr>
              <a:t>avg</a:t>
            </a:r>
            <a:r>
              <a:rPr lang="en-US" sz="2000" dirty="0" smtClean="0">
                <a:solidFill>
                  <a:schemeClr val="bg1"/>
                </a:solidFill>
              </a:rPr>
              <a:t> lbs. per cow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" name="Content Placeholder 4"/>
          <p:cNvSpPr>
            <a:spLocks noGrp="1"/>
          </p:cNvSpPr>
          <p:nvPr>
            <p:ph sz="quarter" idx="16"/>
          </p:nvPr>
        </p:nvSpPr>
        <p:spPr>
          <a:xfrm rot="20091346">
            <a:off x="4069844" y="1735477"/>
            <a:ext cx="628651" cy="292100"/>
          </a:xfrm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rgbClr val="00B050"/>
                </a:solidFill>
              </a:rPr>
              <a:t>43%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36" name="Content Placeholder 4"/>
          <p:cNvSpPr>
            <a:spLocks noGrp="1"/>
          </p:cNvSpPr>
          <p:nvPr>
            <p:ph sz="quarter" idx="16"/>
          </p:nvPr>
        </p:nvSpPr>
        <p:spPr>
          <a:xfrm>
            <a:off x="5486400" y="3374465"/>
            <a:ext cx="3162300" cy="2921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500 Dairy Farmers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8" name="Content Placeholder 4"/>
          <p:cNvSpPr>
            <a:spLocks noGrp="1"/>
          </p:cNvSpPr>
          <p:nvPr>
            <p:ph sz="quarter" idx="16"/>
          </p:nvPr>
        </p:nvSpPr>
        <p:spPr>
          <a:xfrm>
            <a:off x="5425888" y="1873250"/>
            <a:ext cx="2895600" cy="2921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17,710 </a:t>
            </a:r>
            <a:r>
              <a:rPr lang="en-US" sz="2000" dirty="0" err="1" smtClean="0">
                <a:solidFill>
                  <a:schemeClr val="bg1"/>
                </a:solidFill>
              </a:rPr>
              <a:t>avg</a:t>
            </a:r>
            <a:r>
              <a:rPr lang="en-US" sz="2000" dirty="0" smtClean="0">
                <a:solidFill>
                  <a:schemeClr val="bg1"/>
                </a:solidFill>
              </a:rPr>
              <a:t> lbs. per cow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0" name="Content Placeholder 4"/>
          <p:cNvSpPr>
            <a:spLocks noGrp="1"/>
          </p:cNvSpPr>
          <p:nvPr>
            <p:ph sz="quarter" idx="16"/>
          </p:nvPr>
        </p:nvSpPr>
        <p:spPr>
          <a:xfrm rot="2105526">
            <a:off x="4259909" y="3376369"/>
            <a:ext cx="704537" cy="2921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66%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590800" y="1219200"/>
            <a:ext cx="914400" cy="381000"/>
          </a:xfrm>
        </p:spPr>
        <p:txBody>
          <a:bodyPr anchor="ctr">
            <a:normAutofit/>
          </a:bodyPr>
          <a:lstStyle/>
          <a:p>
            <a:pPr algn="r"/>
            <a:r>
              <a:rPr lang="en-US" sz="2400" b="1" i="1" u="sng" dirty="0" smtClean="0">
                <a:solidFill>
                  <a:schemeClr val="tx1"/>
                </a:solidFill>
              </a:rPr>
              <a:t>2005</a:t>
            </a:r>
            <a:endParaRPr lang="en-US" sz="2400" b="1" i="1" u="sng" dirty="0">
              <a:solidFill>
                <a:schemeClr val="tx1"/>
              </a:solidFill>
            </a:endParaRP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638800" y="1219200"/>
            <a:ext cx="990600" cy="381000"/>
          </a:xfrm>
        </p:spPr>
        <p:txBody>
          <a:bodyPr anchor="ctr">
            <a:normAutofit/>
          </a:bodyPr>
          <a:lstStyle/>
          <a:p>
            <a:pPr algn="l"/>
            <a:r>
              <a:rPr lang="en-US" sz="2400" b="1" i="1" u="sng" dirty="0" smtClean="0">
                <a:solidFill>
                  <a:schemeClr val="tx1"/>
                </a:solidFill>
              </a:rPr>
              <a:t>2018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84812" y="3287806"/>
            <a:ext cx="990600" cy="685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038600" y="1752600"/>
            <a:ext cx="1066800" cy="533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56" y="4114800"/>
            <a:ext cx="4663888" cy="2666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536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Extract 3"/>
          <p:cNvSpPr/>
          <p:nvPr/>
        </p:nvSpPr>
        <p:spPr>
          <a:xfrm rot="16200000" flipH="1">
            <a:off x="3140787" y="3323039"/>
            <a:ext cx="868052" cy="317974"/>
          </a:xfrm>
          <a:prstGeom prst="flowChartExtra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15400" cy="535812"/>
          </a:xfrm>
        </p:spPr>
        <p:txBody>
          <a:bodyPr/>
          <a:lstStyle/>
          <a:p>
            <a:r>
              <a:rPr lang="en-US" b="1" dirty="0" smtClean="0"/>
              <a:t>Improved Efficiency &amp; Production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041766" y="2209799"/>
            <a:ext cx="3035434" cy="838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400" dirty="0" smtClean="0">
                <a:latin typeface="Source Sans Pro Light"/>
              </a:rPr>
              <a:t>Skyrocketing supply due to increased milk production per cow across the state and nation.</a:t>
            </a:r>
            <a:endParaRPr lang="sv-SE" sz="1400" dirty="0">
              <a:latin typeface="Source Sans Pro Ligh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5041766" y="1905000"/>
            <a:ext cx="3721234" cy="292100"/>
          </a:xfrm>
        </p:spPr>
        <p:txBody>
          <a:bodyPr>
            <a:noAutofit/>
          </a:bodyPr>
          <a:lstStyle/>
          <a:p>
            <a:r>
              <a:rPr lang="en-US" sz="1400" dirty="0" smtClean="0"/>
              <a:t>Excess of Milk Supply</a:t>
            </a:r>
            <a:endParaRPr lang="en-US" sz="1400" dirty="0"/>
          </a:p>
        </p:txBody>
      </p:sp>
      <p:grpSp>
        <p:nvGrpSpPr>
          <p:cNvPr id="15" name="Group 1055"/>
          <p:cNvGrpSpPr/>
          <p:nvPr/>
        </p:nvGrpSpPr>
        <p:grpSpPr>
          <a:xfrm>
            <a:off x="4553885" y="3335820"/>
            <a:ext cx="286254" cy="283464"/>
            <a:chOff x="0" y="0"/>
            <a:chExt cx="763344" cy="763344"/>
          </a:xfrm>
        </p:grpSpPr>
        <p:sp>
          <p:nvSpPr>
            <p:cNvPr id="16" name="Shape 1053"/>
            <p:cNvSpPr/>
            <p:nvPr/>
          </p:nvSpPr>
          <p:spPr>
            <a:xfrm>
              <a:off x="0" y="0"/>
              <a:ext cx="763345" cy="763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17" name="Shape 1054"/>
            <p:cNvSpPr/>
            <p:nvPr/>
          </p:nvSpPr>
          <p:spPr>
            <a:xfrm>
              <a:off x="312626" y="225127"/>
              <a:ext cx="138093" cy="30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30" y="21600"/>
                  </a:moveTo>
                  <a:cubicBezTo>
                    <a:pt x="4346" y="21600"/>
                    <a:pt x="2526" y="20896"/>
                    <a:pt x="4264" y="17794"/>
                  </a:cubicBezTo>
                  <a:lnTo>
                    <a:pt x="7114" y="12295"/>
                  </a:lnTo>
                  <a:cubicBezTo>
                    <a:pt x="7609" y="11416"/>
                    <a:pt x="7692" y="11062"/>
                    <a:pt x="7114" y="11062"/>
                  </a:cubicBezTo>
                  <a:cubicBezTo>
                    <a:pt x="6370" y="11062"/>
                    <a:pt x="3149" y="11669"/>
                    <a:pt x="1240" y="12269"/>
                  </a:cubicBezTo>
                  <a:lnTo>
                    <a:pt x="0" y="11318"/>
                  </a:lnTo>
                  <a:cubicBezTo>
                    <a:pt x="6039" y="8958"/>
                    <a:pt x="12986" y="7574"/>
                    <a:pt x="15968" y="7574"/>
                  </a:cubicBezTo>
                  <a:cubicBezTo>
                    <a:pt x="18449" y="7574"/>
                    <a:pt x="18863" y="8949"/>
                    <a:pt x="17623" y="11062"/>
                  </a:cubicBezTo>
                  <a:lnTo>
                    <a:pt x="14357" y="16843"/>
                  </a:lnTo>
                  <a:cubicBezTo>
                    <a:pt x="13779" y="17863"/>
                    <a:pt x="14026" y="18215"/>
                    <a:pt x="14606" y="18215"/>
                  </a:cubicBezTo>
                  <a:cubicBezTo>
                    <a:pt x="15350" y="18215"/>
                    <a:pt x="17792" y="17792"/>
                    <a:pt x="20191" y="16912"/>
                  </a:cubicBezTo>
                  <a:lnTo>
                    <a:pt x="21600" y="17791"/>
                  </a:lnTo>
                  <a:cubicBezTo>
                    <a:pt x="15726" y="20542"/>
                    <a:pt x="9310" y="21600"/>
                    <a:pt x="6830" y="21600"/>
                  </a:cubicBezTo>
                  <a:close/>
                  <a:moveTo>
                    <a:pt x="16510" y="0"/>
                  </a:moveTo>
                  <a:cubicBezTo>
                    <a:pt x="19656" y="0"/>
                    <a:pt x="21229" y="985"/>
                    <a:pt x="21229" y="2114"/>
                  </a:cubicBezTo>
                  <a:cubicBezTo>
                    <a:pt x="21229" y="3523"/>
                    <a:pt x="18497" y="4826"/>
                    <a:pt x="14939" y="4826"/>
                  </a:cubicBezTo>
                  <a:cubicBezTo>
                    <a:pt x="11960" y="4826"/>
                    <a:pt x="10222" y="4017"/>
                    <a:pt x="10305" y="2677"/>
                  </a:cubicBezTo>
                  <a:cubicBezTo>
                    <a:pt x="10305" y="1551"/>
                    <a:pt x="12373" y="0"/>
                    <a:pt x="1651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6" tIns="43656" rIns="43656" bIns="43656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21" name="Shape 1059"/>
          <p:cNvSpPr/>
          <p:nvPr/>
        </p:nvSpPr>
        <p:spPr>
          <a:xfrm flipV="1">
            <a:off x="3415826" y="2122530"/>
            <a:ext cx="1019621" cy="135949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miter lim="400000"/>
            <a:tailEnd type="triangle"/>
          </a:ln>
        </p:spPr>
        <p:txBody>
          <a:bodyPr lIns="0" tIns="0" rIns="0" bIns="0"/>
          <a:lstStyle/>
          <a:p>
            <a:pPr defTabSz="228554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" name="Shape 1060"/>
          <p:cNvSpPr/>
          <p:nvPr/>
        </p:nvSpPr>
        <p:spPr>
          <a:xfrm>
            <a:off x="3415826" y="3477107"/>
            <a:ext cx="1019621" cy="135949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miter lim="400000"/>
            <a:tailEnd type="triangle"/>
          </a:ln>
        </p:spPr>
        <p:txBody>
          <a:bodyPr lIns="0" tIns="0" rIns="0" bIns="0"/>
          <a:lstStyle/>
          <a:p>
            <a:pPr defTabSz="228554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1061"/>
          <p:cNvSpPr/>
          <p:nvPr/>
        </p:nvSpPr>
        <p:spPr>
          <a:xfrm flipV="1">
            <a:off x="3417664" y="3477551"/>
            <a:ext cx="1017781" cy="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miter lim="400000"/>
            <a:tailEnd type="triangle"/>
          </a:ln>
        </p:spPr>
        <p:txBody>
          <a:bodyPr lIns="0" tIns="0" rIns="0" bIns="0"/>
          <a:lstStyle/>
          <a:p>
            <a:pPr defTabSz="228554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041766" y="3621524"/>
            <a:ext cx="2331314" cy="874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400" dirty="0" smtClean="0">
                <a:latin typeface="Source Sans Pro Light"/>
              </a:rPr>
              <a:t>Starting in 2014 through 2018.</a:t>
            </a:r>
            <a:endParaRPr lang="sv-SE" sz="1400" dirty="0">
              <a:latin typeface="Source Sans Pro Light"/>
            </a:endParaRPr>
          </a:p>
        </p:txBody>
      </p:sp>
      <p:sp>
        <p:nvSpPr>
          <p:cNvPr id="34" name="Content Placeholder 4"/>
          <p:cNvSpPr>
            <a:spLocks noGrp="1"/>
          </p:cNvSpPr>
          <p:nvPr>
            <p:ph sz="quarter" idx="16"/>
          </p:nvPr>
        </p:nvSpPr>
        <p:spPr>
          <a:xfrm>
            <a:off x="5041766" y="3316725"/>
            <a:ext cx="3035434" cy="292100"/>
          </a:xfrm>
        </p:spPr>
        <p:txBody>
          <a:bodyPr>
            <a:noAutofit/>
          </a:bodyPr>
          <a:lstStyle/>
          <a:p>
            <a:r>
              <a:rPr lang="en-US" sz="1400" dirty="0" smtClean="0"/>
              <a:t>Long Lasting Depressed Price</a:t>
            </a:r>
            <a:endParaRPr lang="en-US" sz="1400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041766" y="4953000"/>
            <a:ext cx="2883034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400" dirty="0" smtClean="0">
                <a:latin typeface="Source Sans Pro Light"/>
              </a:rPr>
              <a:t>2018 closing of the Dean’s Milk Plant in Louisville KY.  WalMart’s 1st processing plant started production in northern Indiana. </a:t>
            </a:r>
            <a:endParaRPr lang="sv-SE" sz="1400" dirty="0">
              <a:latin typeface="Source Sans Pro Light"/>
            </a:endParaRPr>
          </a:p>
        </p:txBody>
      </p:sp>
      <p:sp>
        <p:nvSpPr>
          <p:cNvPr id="36" name="Content Placeholder 4"/>
          <p:cNvSpPr>
            <a:spLocks noGrp="1"/>
          </p:cNvSpPr>
          <p:nvPr>
            <p:ph sz="quarter" idx="16"/>
          </p:nvPr>
        </p:nvSpPr>
        <p:spPr>
          <a:xfrm>
            <a:off x="5041765" y="4648200"/>
            <a:ext cx="3244759" cy="2921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Closing of the Dean’s Milk Plant</a:t>
            </a:r>
            <a:endParaRPr lang="en-US" sz="1400" dirty="0"/>
          </a:p>
        </p:txBody>
      </p:sp>
      <p:sp>
        <p:nvSpPr>
          <p:cNvPr id="38" name="Text Placeholder 18"/>
          <p:cNvSpPr txBox="1">
            <a:spLocks/>
          </p:cNvSpPr>
          <p:nvPr/>
        </p:nvSpPr>
        <p:spPr>
          <a:xfrm>
            <a:off x="8286525" y="6248400"/>
            <a:ext cx="228661" cy="30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66</a:t>
            </a:r>
            <a:endParaRPr lang="en-US" dirty="0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914400" y="2236604"/>
            <a:ext cx="2362200" cy="2541866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19 KY Dairy Farms Forced to Shut Down</a:t>
            </a:r>
          </a:p>
          <a:p>
            <a:r>
              <a:rPr lang="en-US" sz="1600" b="1" i="1" dirty="0" smtClean="0">
                <a:solidFill>
                  <a:schemeClr val="tx1"/>
                </a:solidFill>
              </a:rPr>
              <a:t>The consolidation and liquidation of our nation’s dairy farms is truly a tragic and difficult reality.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grpSp>
        <p:nvGrpSpPr>
          <p:cNvPr id="29" name="Group 1055"/>
          <p:cNvGrpSpPr/>
          <p:nvPr/>
        </p:nvGrpSpPr>
        <p:grpSpPr>
          <a:xfrm>
            <a:off x="4553885" y="1953140"/>
            <a:ext cx="286254" cy="283464"/>
            <a:chOff x="0" y="0"/>
            <a:chExt cx="763344" cy="763344"/>
          </a:xfrm>
        </p:grpSpPr>
        <p:sp>
          <p:nvSpPr>
            <p:cNvPr id="30" name="Shape 1053"/>
            <p:cNvSpPr/>
            <p:nvPr/>
          </p:nvSpPr>
          <p:spPr>
            <a:xfrm>
              <a:off x="0" y="0"/>
              <a:ext cx="763345" cy="763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31" name="Shape 1054"/>
            <p:cNvSpPr/>
            <p:nvPr/>
          </p:nvSpPr>
          <p:spPr>
            <a:xfrm>
              <a:off x="312626" y="225127"/>
              <a:ext cx="138093" cy="30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30" y="21600"/>
                  </a:moveTo>
                  <a:cubicBezTo>
                    <a:pt x="4346" y="21600"/>
                    <a:pt x="2526" y="20896"/>
                    <a:pt x="4264" y="17794"/>
                  </a:cubicBezTo>
                  <a:lnTo>
                    <a:pt x="7114" y="12295"/>
                  </a:lnTo>
                  <a:cubicBezTo>
                    <a:pt x="7609" y="11416"/>
                    <a:pt x="7692" y="11062"/>
                    <a:pt x="7114" y="11062"/>
                  </a:cubicBezTo>
                  <a:cubicBezTo>
                    <a:pt x="6370" y="11062"/>
                    <a:pt x="3149" y="11669"/>
                    <a:pt x="1240" y="12269"/>
                  </a:cubicBezTo>
                  <a:lnTo>
                    <a:pt x="0" y="11318"/>
                  </a:lnTo>
                  <a:cubicBezTo>
                    <a:pt x="6039" y="8958"/>
                    <a:pt x="12986" y="7574"/>
                    <a:pt x="15968" y="7574"/>
                  </a:cubicBezTo>
                  <a:cubicBezTo>
                    <a:pt x="18449" y="7574"/>
                    <a:pt x="18863" y="8949"/>
                    <a:pt x="17623" y="11062"/>
                  </a:cubicBezTo>
                  <a:lnTo>
                    <a:pt x="14357" y="16843"/>
                  </a:lnTo>
                  <a:cubicBezTo>
                    <a:pt x="13779" y="17863"/>
                    <a:pt x="14026" y="18215"/>
                    <a:pt x="14606" y="18215"/>
                  </a:cubicBezTo>
                  <a:cubicBezTo>
                    <a:pt x="15350" y="18215"/>
                    <a:pt x="17792" y="17792"/>
                    <a:pt x="20191" y="16912"/>
                  </a:cubicBezTo>
                  <a:lnTo>
                    <a:pt x="21600" y="17791"/>
                  </a:lnTo>
                  <a:cubicBezTo>
                    <a:pt x="15726" y="20542"/>
                    <a:pt x="9310" y="21600"/>
                    <a:pt x="6830" y="21600"/>
                  </a:cubicBezTo>
                  <a:close/>
                  <a:moveTo>
                    <a:pt x="16510" y="0"/>
                  </a:moveTo>
                  <a:cubicBezTo>
                    <a:pt x="19656" y="0"/>
                    <a:pt x="21229" y="985"/>
                    <a:pt x="21229" y="2114"/>
                  </a:cubicBezTo>
                  <a:cubicBezTo>
                    <a:pt x="21229" y="3523"/>
                    <a:pt x="18497" y="4826"/>
                    <a:pt x="14939" y="4826"/>
                  </a:cubicBezTo>
                  <a:cubicBezTo>
                    <a:pt x="11960" y="4826"/>
                    <a:pt x="10222" y="4017"/>
                    <a:pt x="10305" y="2677"/>
                  </a:cubicBezTo>
                  <a:cubicBezTo>
                    <a:pt x="10305" y="1551"/>
                    <a:pt x="12373" y="0"/>
                    <a:pt x="1651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6" tIns="43656" rIns="43656" bIns="43656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grpSp>
        <p:nvGrpSpPr>
          <p:cNvPr id="32" name="Group 1055"/>
          <p:cNvGrpSpPr/>
          <p:nvPr/>
        </p:nvGrpSpPr>
        <p:grpSpPr>
          <a:xfrm>
            <a:off x="4544426" y="4694870"/>
            <a:ext cx="286254" cy="283464"/>
            <a:chOff x="0" y="-1"/>
            <a:chExt cx="763344" cy="763344"/>
          </a:xfrm>
        </p:grpSpPr>
        <p:sp>
          <p:nvSpPr>
            <p:cNvPr id="37" name="Shape 1053"/>
            <p:cNvSpPr/>
            <p:nvPr/>
          </p:nvSpPr>
          <p:spPr>
            <a:xfrm>
              <a:off x="0" y="-1"/>
              <a:ext cx="763344" cy="763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  <p:sp>
          <p:nvSpPr>
            <p:cNvPr id="39" name="Shape 1054"/>
            <p:cNvSpPr/>
            <p:nvPr/>
          </p:nvSpPr>
          <p:spPr>
            <a:xfrm>
              <a:off x="312626" y="225127"/>
              <a:ext cx="138093" cy="30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30" y="21600"/>
                  </a:moveTo>
                  <a:cubicBezTo>
                    <a:pt x="4346" y="21600"/>
                    <a:pt x="2526" y="20896"/>
                    <a:pt x="4264" y="17794"/>
                  </a:cubicBezTo>
                  <a:lnTo>
                    <a:pt x="7114" y="12295"/>
                  </a:lnTo>
                  <a:cubicBezTo>
                    <a:pt x="7609" y="11416"/>
                    <a:pt x="7692" y="11062"/>
                    <a:pt x="7114" y="11062"/>
                  </a:cubicBezTo>
                  <a:cubicBezTo>
                    <a:pt x="6370" y="11062"/>
                    <a:pt x="3149" y="11669"/>
                    <a:pt x="1240" y="12269"/>
                  </a:cubicBezTo>
                  <a:lnTo>
                    <a:pt x="0" y="11318"/>
                  </a:lnTo>
                  <a:cubicBezTo>
                    <a:pt x="6039" y="8958"/>
                    <a:pt x="12986" y="7574"/>
                    <a:pt x="15968" y="7574"/>
                  </a:cubicBezTo>
                  <a:cubicBezTo>
                    <a:pt x="18449" y="7574"/>
                    <a:pt x="18863" y="8949"/>
                    <a:pt x="17623" y="11062"/>
                  </a:cubicBezTo>
                  <a:lnTo>
                    <a:pt x="14357" y="16843"/>
                  </a:lnTo>
                  <a:cubicBezTo>
                    <a:pt x="13779" y="17863"/>
                    <a:pt x="14026" y="18215"/>
                    <a:pt x="14606" y="18215"/>
                  </a:cubicBezTo>
                  <a:cubicBezTo>
                    <a:pt x="15350" y="18215"/>
                    <a:pt x="17792" y="17792"/>
                    <a:pt x="20191" y="16912"/>
                  </a:cubicBezTo>
                  <a:lnTo>
                    <a:pt x="21600" y="17791"/>
                  </a:lnTo>
                  <a:cubicBezTo>
                    <a:pt x="15726" y="20542"/>
                    <a:pt x="9310" y="21600"/>
                    <a:pt x="6830" y="21600"/>
                  </a:cubicBezTo>
                  <a:close/>
                  <a:moveTo>
                    <a:pt x="16510" y="0"/>
                  </a:moveTo>
                  <a:cubicBezTo>
                    <a:pt x="19656" y="0"/>
                    <a:pt x="21229" y="985"/>
                    <a:pt x="21229" y="2114"/>
                  </a:cubicBezTo>
                  <a:cubicBezTo>
                    <a:pt x="21229" y="3523"/>
                    <a:pt x="18497" y="4826"/>
                    <a:pt x="14939" y="4826"/>
                  </a:cubicBezTo>
                  <a:cubicBezTo>
                    <a:pt x="11960" y="4826"/>
                    <a:pt x="10222" y="4017"/>
                    <a:pt x="10305" y="2677"/>
                  </a:cubicBezTo>
                  <a:cubicBezTo>
                    <a:pt x="10305" y="1551"/>
                    <a:pt x="12373" y="0"/>
                    <a:pt x="1651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6" tIns="43656" rIns="43656" bIns="43656" numCol="1" anchor="ctr">
              <a:noAutofit/>
            </a:bodyPr>
            <a:lstStyle/>
            <a:p>
              <a:pPr defTabSz="22855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/>
            </a:p>
          </p:txBody>
        </p:sp>
      </p:grpSp>
      <p:sp>
        <p:nvSpPr>
          <p:cNvPr id="40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1447800" y="1295400"/>
            <a:ext cx="6858000" cy="248082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What was the impact?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4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Additional Noteworthy Facts</a:t>
            </a:r>
            <a:endParaRPr lang="en-US" b="1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7"/>
          </p:nvPr>
        </p:nvSpPr>
        <p:spPr>
          <a:xfrm>
            <a:off x="838200" y="1295400"/>
            <a:ext cx="2308862" cy="3849070"/>
          </a:xfrm>
        </p:spPr>
        <p:txBody>
          <a:bodyPr>
            <a:normAutofit fontScale="92500" lnSpcReduction="10000"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tx1"/>
                </a:solidFill>
              </a:rPr>
              <a:t>Milk is a perishable product.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tx1"/>
                </a:solidFill>
              </a:rPr>
              <a:t>Supply is not easily manipulated because you cannot stop a cow from producing. This creates an inelastic supply demand relationship.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solidFill>
                <a:schemeClr val="tx1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tx1"/>
                </a:solidFill>
              </a:rPr>
              <a:t>Thus, </a:t>
            </a:r>
            <a:r>
              <a:rPr lang="en-US" sz="1600" b="1" dirty="0">
                <a:solidFill>
                  <a:schemeClr val="tx1"/>
                </a:solidFill>
              </a:rPr>
              <a:t>any fluctuation in supply or demand can cause significant implications including sale of product and price of </a:t>
            </a:r>
            <a:r>
              <a:rPr lang="en-US" sz="1600" b="1" dirty="0" smtClean="0">
                <a:solidFill>
                  <a:schemeClr val="tx1"/>
                </a:solidFill>
              </a:rPr>
              <a:t>milk.</a:t>
            </a:r>
            <a:endParaRPr lang="en-US" sz="16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34"/>
          </p:nvPr>
        </p:nvSpPr>
        <p:spPr>
          <a:xfrm>
            <a:off x="5997932" y="1371600"/>
            <a:ext cx="2288593" cy="4648200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</a:rPr>
              <a:t>Historically, KY milk has mostly been sold into </a:t>
            </a:r>
            <a:r>
              <a:rPr lang="en-US" sz="1600" b="1" i="1" u="sng" dirty="0">
                <a:solidFill>
                  <a:schemeClr val="tx1"/>
                </a:solidFill>
              </a:rPr>
              <a:t>fluid </a:t>
            </a:r>
            <a:r>
              <a:rPr lang="en-US" sz="1600" b="1" dirty="0" smtClean="0">
                <a:solidFill>
                  <a:schemeClr val="tx1"/>
                </a:solidFill>
              </a:rPr>
              <a:t>consumption.</a:t>
            </a:r>
            <a:endParaRPr lang="en-US" sz="16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</a:rPr>
              <a:t>Nationally, consumption of milk products has continued to grow</a:t>
            </a:r>
            <a:r>
              <a:rPr lang="en-US" sz="1600" b="1" dirty="0" smtClean="0">
                <a:solidFill>
                  <a:schemeClr val="tx1"/>
                </a:solidFill>
              </a:rPr>
              <a:t>, but </a:t>
            </a:r>
            <a:r>
              <a:rPr lang="en-US" sz="1600" b="1" dirty="0">
                <a:solidFill>
                  <a:schemeClr val="tx1"/>
                </a:solidFill>
              </a:rPr>
              <a:t>the product mix has </a:t>
            </a:r>
            <a:r>
              <a:rPr lang="en-US" sz="1600" b="1" dirty="0" smtClean="0">
                <a:solidFill>
                  <a:schemeClr val="tx1"/>
                </a:solidFill>
              </a:rPr>
              <a:t>changed.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tx1"/>
                </a:solidFill>
              </a:rPr>
              <a:t>Fluid </a:t>
            </a:r>
            <a:r>
              <a:rPr lang="en-US" sz="1600" b="1" dirty="0">
                <a:solidFill>
                  <a:schemeClr val="tx1"/>
                </a:solidFill>
              </a:rPr>
              <a:t>milk is only </a:t>
            </a:r>
            <a:r>
              <a:rPr lang="en-US" sz="1600" b="1" i="1" u="sng" dirty="0">
                <a:solidFill>
                  <a:schemeClr val="tx1"/>
                </a:solidFill>
              </a:rPr>
              <a:t>40%</a:t>
            </a:r>
            <a:r>
              <a:rPr lang="en-US" sz="1600" b="1" dirty="0">
                <a:solidFill>
                  <a:schemeClr val="tx1"/>
                </a:solidFill>
              </a:rPr>
              <a:t> of consumption </a:t>
            </a:r>
            <a:r>
              <a:rPr lang="en-US" sz="1600" b="1" dirty="0" smtClean="0">
                <a:solidFill>
                  <a:schemeClr val="tx1"/>
                </a:solidFill>
              </a:rPr>
              <a:t>now.  Cheese </a:t>
            </a:r>
            <a:r>
              <a:rPr lang="en-US" sz="1600" b="1" dirty="0">
                <a:solidFill>
                  <a:schemeClr val="tx1"/>
                </a:solidFill>
              </a:rPr>
              <a:t>is </a:t>
            </a:r>
            <a:r>
              <a:rPr lang="en-US" sz="1600" b="1" dirty="0" smtClean="0">
                <a:solidFill>
                  <a:schemeClr val="tx1"/>
                </a:solidFill>
              </a:rPr>
              <a:t>actually the </a:t>
            </a:r>
            <a:r>
              <a:rPr lang="en-US" sz="1600" b="1" dirty="0">
                <a:solidFill>
                  <a:schemeClr val="tx1"/>
                </a:solidFill>
              </a:rPr>
              <a:t>star </a:t>
            </a:r>
            <a:r>
              <a:rPr lang="en-US" sz="1600" b="1" dirty="0" smtClean="0">
                <a:solidFill>
                  <a:schemeClr val="tx1"/>
                </a:solidFill>
              </a:rPr>
              <a:t>today.</a:t>
            </a:r>
            <a:endParaRPr lang="en-US" sz="16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tx1"/>
                </a:solidFill>
              </a:rPr>
              <a:t>Therefore, change </a:t>
            </a:r>
            <a:r>
              <a:rPr lang="en-US" sz="1600" b="1" dirty="0">
                <a:solidFill>
                  <a:schemeClr val="tx1"/>
                </a:solidFill>
              </a:rPr>
              <a:t>of the product mix has created smaller demand for </a:t>
            </a:r>
            <a:r>
              <a:rPr lang="en-US" sz="1600" b="1" i="1" u="sng" dirty="0">
                <a:solidFill>
                  <a:schemeClr val="tx1"/>
                </a:solidFill>
              </a:rPr>
              <a:t>fluid</a:t>
            </a:r>
            <a:r>
              <a:rPr lang="en-US" sz="1600" b="1" dirty="0">
                <a:solidFill>
                  <a:schemeClr val="tx1"/>
                </a:solidFill>
              </a:rPr>
              <a:t> consumption.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7" name="Text Placeholder 18"/>
          <p:cNvSpPr txBox="1">
            <a:spLocks/>
          </p:cNvSpPr>
          <p:nvPr/>
        </p:nvSpPr>
        <p:spPr>
          <a:xfrm>
            <a:off x="8286525" y="6248400"/>
            <a:ext cx="228661" cy="30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76400"/>
            <a:ext cx="2026920" cy="345283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459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5492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err="1" smtClean="0">
                <a:latin typeface="Source Sans Pro Light"/>
              </a:rPr>
              <a:t>Ky’s</a:t>
            </a:r>
            <a:r>
              <a:rPr lang="en-US" sz="2700" b="1" dirty="0" smtClean="0">
                <a:latin typeface="Source Sans Pro Light"/>
              </a:rPr>
              <a:t> Dairy Processing and Co-op Industry</a:t>
            </a:r>
            <a:endParaRPr lang="en-US" sz="2700" b="1" dirty="0">
              <a:latin typeface="Source Sans Pro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89002"/>
            <a:ext cx="8534400" cy="106839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600" b="1" dirty="0" smtClean="0">
                <a:latin typeface="Source Sans Pro Light"/>
              </a:rPr>
              <a:t>It’s a synergistic relationship:</a:t>
            </a:r>
          </a:p>
          <a:p>
            <a:pPr marL="0" indent="0" algn="ctr">
              <a:buNone/>
            </a:pPr>
            <a:endParaRPr lang="en-US" sz="400" b="1" dirty="0">
              <a:latin typeface="Source Sans Pro Light"/>
            </a:endParaRPr>
          </a:p>
          <a:p>
            <a:pPr marL="0" indent="0" algn="r">
              <a:buNone/>
            </a:pPr>
            <a:r>
              <a:rPr lang="en-US" sz="2600" b="1" dirty="0">
                <a:latin typeface="Source Sans Pro Light"/>
              </a:rPr>
              <a:t>PROCESSORS NEED </a:t>
            </a:r>
            <a:r>
              <a:rPr lang="en-US" sz="2600" b="1" dirty="0" smtClean="0">
                <a:latin typeface="Source Sans Pro Light"/>
              </a:rPr>
              <a:t>MILK  	      DAIRY </a:t>
            </a:r>
            <a:r>
              <a:rPr lang="en-US" sz="2600" b="1" dirty="0">
                <a:latin typeface="Source Sans Pro Light"/>
              </a:rPr>
              <a:t>FARMERS NEED MARKET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799" y="2133600"/>
            <a:ext cx="4306975" cy="3505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smtClean="0">
                <a:latin typeface="Source Sans Pro Light"/>
              </a:rPr>
              <a:t>TODAY’S KENTUCKY PROCESSORS:</a:t>
            </a:r>
          </a:p>
          <a:p>
            <a:pPr marL="0" indent="0">
              <a:buNone/>
            </a:pPr>
            <a:endParaRPr lang="en-US" sz="700" b="1" dirty="0">
              <a:latin typeface="Source Sans Pro Light"/>
            </a:endParaRPr>
          </a:p>
          <a:p>
            <a:pPr lvl="1"/>
            <a:r>
              <a:rPr lang="en-US" sz="1400" b="1" dirty="0">
                <a:latin typeface="Source Sans Pro Light"/>
              </a:rPr>
              <a:t>3 </a:t>
            </a:r>
            <a:r>
              <a:rPr lang="en-US" sz="1400" b="1" dirty="0" smtClean="0">
                <a:latin typeface="Source Sans Pro Light"/>
              </a:rPr>
              <a:t>Fluid Processors</a:t>
            </a:r>
            <a:endParaRPr lang="en-US" sz="1400" b="1" dirty="0">
              <a:latin typeface="Source Sans Pro Light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Source Sans Pro Light"/>
              </a:rPr>
              <a:t>Winchester Farms, Winchester</a:t>
            </a:r>
            <a:endParaRPr lang="en-US" sz="1400" b="1" dirty="0">
              <a:latin typeface="Source Sans Pro Light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Source Sans Pro Light"/>
              </a:rPr>
              <a:t>Borden Dairy, London</a:t>
            </a:r>
            <a:endParaRPr lang="en-US" sz="1400" b="1" dirty="0">
              <a:latin typeface="Source Sans Pro Light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Source Sans Pro Light"/>
              </a:rPr>
              <a:t>Prairie Farms, Somerset</a:t>
            </a:r>
          </a:p>
          <a:p>
            <a:pPr marL="914400" lvl="2" indent="0">
              <a:buNone/>
            </a:pPr>
            <a:endParaRPr lang="en-US" sz="1400" b="1" dirty="0">
              <a:latin typeface="Source Sans Pro Light"/>
            </a:endParaRPr>
          </a:p>
          <a:p>
            <a:pPr lvl="1"/>
            <a:r>
              <a:rPr lang="en-US" sz="1400" b="1" dirty="0">
                <a:latin typeface="Source Sans Pro Light"/>
              </a:rPr>
              <a:t>4 </a:t>
            </a:r>
            <a:r>
              <a:rPr lang="en-US" sz="1400" b="1" dirty="0" smtClean="0">
                <a:latin typeface="Source Sans Pro Light"/>
              </a:rPr>
              <a:t>Product Processors</a:t>
            </a:r>
            <a:endParaRPr lang="en-US" sz="1400" b="1" dirty="0">
              <a:latin typeface="Source Sans Pro Light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Source Sans Pro Light"/>
              </a:rPr>
              <a:t>Bluegrass Dairy &amp; Food, Glasgow and Springfield</a:t>
            </a:r>
            <a:endParaRPr lang="en-US" sz="1400" b="1" dirty="0">
              <a:latin typeface="Source Sans Pro Light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Source Sans Pro Light"/>
              </a:rPr>
              <a:t>Bel Kaukauna </a:t>
            </a:r>
            <a:r>
              <a:rPr lang="en-US" sz="1400" b="1" dirty="0">
                <a:latin typeface="Source Sans Pro Light"/>
              </a:rPr>
              <a:t>(</a:t>
            </a:r>
            <a:r>
              <a:rPr lang="en-US" sz="1400" b="1" dirty="0" smtClean="0">
                <a:latin typeface="Source Sans Pro Light"/>
              </a:rPr>
              <a:t>Bel Cheese), Leitchfield</a:t>
            </a:r>
            <a:endParaRPr lang="en-US" sz="1400" b="1" dirty="0">
              <a:latin typeface="Source Sans Pro Light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Source Sans Pro Light"/>
              </a:rPr>
              <a:t>Saputo Dairy, Murray</a:t>
            </a:r>
            <a:endParaRPr lang="en-US" sz="1400" b="1" dirty="0">
              <a:latin typeface="Source Sans Pro Light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400" b="1" dirty="0" err="1" smtClean="0">
                <a:latin typeface="Source Sans Pro Light"/>
              </a:rPr>
              <a:t>Dippin</a:t>
            </a:r>
            <a:r>
              <a:rPr lang="en-US" sz="1400" b="1" dirty="0" smtClean="0">
                <a:latin typeface="Source Sans Pro Light"/>
              </a:rPr>
              <a:t> Dots, Paducah</a:t>
            </a:r>
          </a:p>
        </p:txBody>
      </p:sp>
      <p:pic>
        <p:nvPicPr>
          <p:cNvPr id="5" name="Picture 4" descr="Bluegr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822" y="2514600"/>
            <a:ext cx="2358576" cy="1038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6" b="17961"/>
          <a:stretch/>
        </p:blipFill>
        <p:spPr>
          <a:xfrm>
            <a:off x="4746110" y="3810000"/>
            <a:ext cx="3810000" cy="1609165"/>
          </a:xfrm>
          <a:prstGeom prst="rect">
            <a:avLst/>
          </a:prstGeom>
        </p:spPr>
      </p:pic>
      <p:sp>
        <p:nvSpPr>
          <p:cNvPr id="7" name="Shape 4448"/>
          <p:cNvSpPr/>
          <p:nvPr/>
        </p:nvSpPr>
        <p:spPr>
          <a:xfrm>
            <a:off x="4495800" y="1443318"/>
            <a:ext cx="231951" cy="230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517"/>
                </a:moveTo>
                <a:lnTo>
                  <a:pt x="17280" y="11116"/>
                </a:lnTo>
                <a:lnTo>
                  <a:pt x="17280" y="14294"/>
                </a:lnTo>
                <a:lnTo>
                  <a:pt x="6480" y="14294"/>
                </a:lnTo>
                <a:lnTo>
                  <a:pt x="6480" y="18739"/>
                </a:lnTo>
                <a:lnTo>
                  <a:pt x="17280" y="18739"/>
                </a:lnTo>
                <a:lnTo>
                  <a:pt x="17280" y="21600"/>
                </a:lnTo>
                <a:cubicBezTo>
                  <a:pt x="17280" y="21600"/>
                  <a:pt x="21600" y="16517"/>
                  <a:pt x="21600" y="16517"/>
                </a:cubicBezTo>
                <a:close/>
                <a:moveTo>
                  <a:pt x="15120" y="3177"/>
                </a:moveTo>
                <a:lnTo>
                  <a:pt x="4320" y="3177"/>
                </a:lnTo>
                <a:lnTo>
                  <a:pt x="4320" y="0"/>
                </a:lnTo>
                <a:lnTo>
                  <a:pt x="0" y="5399"/>
                </a:lnTo>
                <a:lnTo>
                  <a:pt x="4320" y="10481"/>
                </a:lnTo>
                <a:lnTo>
                  <a:pt x="4320" y="7624"/>
                </a:lnTo>
                <a:lnTo>
                  <a:pt x="15120" y="7624"/>
                </a:lnTo>
                <a:cubicBezTo>
                  <a:pt x="15120" y="7624"/>
                  <a:pt x="15120" y="3177"/>
                  <a:pt x="15120" y="3177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2285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52400" y="56388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b="1" dirty="0" smtClean="0">
              <a:latin typeface="Source Sans Pro Light"/>
            </a:endParaRPr>
          </a:p>
          <a:p>
            <a:pPr lvl="1"/>
            <a:r>
              <a:rPr lang="en-US" b="1" dirty="0" smtClean="0">
                <a:latin typeface="Source Sans Pro Light"/>
              </a:rPr>
              <a:t>4 Cooperatives - DFA</a:t>
            </a:r>
            <a:r>
              <a:rPr lang="en-US" b="1" dirty="0">
                <a:latin typeface="Source Sans Pro Light"/>
              </a:rPr>
              <a:t>, Prairie Farms, Select Milk, and Maryland-Virginia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3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D3194"/>
      </a:accent1>
      <a:accent2>
        <a:srgbClr val="2D3194"/>
      </a:accent2>
      <a:accent3>
        <a:srgbClr val="2D3194"/>
      </a:accent3>
      <a:accent4>
        <a:srgbClr val="2D3194"/>
      </a:accent4>
      <a:accent5>
        <a:srgbClr val="2D3194"/>
      </a:accent5>
      <a:accent6>
        <a:srgbClr val="7F7F7F"/>
      </a:accent6>
      <a:hlink>
        <a:srgbClr val="7F7F7F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1396</Words>
  <Application>Microsoft Office PowerPoint</Application>
  <PresentationFormat>On-screen Show (4:3)</PresentationFormat>
  <Paragraphs>243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Freestyle Script</vt:lpstr>
      <vt:lpstr>Helvetica</vt:lpstr>
      <vt:lpstr>Monotype Corsiva</vt:lpstr>
      <vt:lpstr>Sinkin Sans 200 X Light</vt:lpstr>
      <vt:lpstr>Sinkin Sans 300 Light</vt:lpstr>
      <vt:lpstr>Source Sans Pro Light</vt:lpstr>
      <vt:lpstr>Wingdings</vt:lpstr>
      <vt:lpstr>1_Office Theme</vt:lpstr>
      <vt:lpstr>Presented by: H.H. Barlow, Executive Director</vt:lpstr>
      <vt:lpstr>Our agenda today</vt:lpstr>
      <vt:lpstr>A little about my background...</vt:lpstr>
      <vt:lpstr>Kentucky’s Dairy Industry State of the Industry 2019</vt:lpstr>
      <vt:lpstr>A National Snapshot: Then and Now</vt:lpstr>
      <vt:lpstr>The Commonwealth: A Similar Story</vt:lpstr>
      <vt:lpstr>Improved Efficiency &amp; Production</vt:lpstr>
      <vt:lpstr>Additional Noteworthy Facts</vt:lpstr>
      <vt:lpstr>Ky’s Dairy Processing and Co-op Industry</vt:lpstr>
      <vt:lpstr>Challenges for Kentucky’s Dairy Industry</vt:lpstr>
      <vt:lpstr>PowerPoint Presentation</vt:lpstr>
      <vt:lpstr>PowerPoint Presentation</vt:lpstr>
      <vt:lpstr>The Economic Engine</vt:lpstr>
      <vt:lpstr>KDDC – Ky’s Strongest Tool for Reaching Potential</vt:lpstr>
      <vt:lpstr>Mission &amp; Vision</vt:lpstr>
      <vt:lpstr>KDDC Programs</vt:lpstr>
      <vt:lpstr>Young Dairy Farmer Initiative</vt:lpstr>
      <vt:lpstr>UK Collaborative</vt:lpstr>
      <vt:lpstr>Our 4 Dairy Consultants</vt:lpstr>
      <vt:lpstr>MILK Program</vt:lpstr>
      <vt:lpstr>All KDDC programs lead back to our Mission</vt:lpstr>
      <vt:lpstr>Final Thoughts...</vt:lpstr>
      <vt:lpstr>PowerPoint Presentation</vt:lpstr>
    </vt:vector>
  </TitlesOfParts>
  <Company>Deftones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Components</dc:title>
  <dc:creator>HP</dc:creator>
  <cp:lastModifiedBy>Spoonamore, Susan (LRC)</cp:lastModifiedBy>
  <cp:revision>557</cp:revision>
  <dcterms:created xsi:type="dcterms:W3CDTF">2015-07-20T02:36:47Z</dcterms:created>
  <dcterms:modified xsi:type="dcterms:W3CDTF">2019-09-06T16:05:26Z</dcterms:modified>
</cp:coreProperties>
</file>