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1"/>
  </p:handoutMasterIdLst>
  <p:sldIdLst>
    <p:sldId id="257" r:id="rId2"/>
    <p:sldId id="258" r:id="rId3"/>
    <p:sldId id="261" r:id="rId4"/>
    <p:sldId id="262" r:id="rId5"/>
    <p:sldId id="263" r:id="rId6"/>
    <p:sldId id="259" r:id="rId7"/>
    <p:sldId id="264" r:id="rId8"/>
    <p:sldId id="265" r:id="rId9"/>
    <p:sldId id="260" r:id="rId10"/>
  </p:sldIdLst>
  <p:sldSz cx="9144000" cy="5143500" type="screen16x9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518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Industrial Hemp Approved Acres</a:t>
            </a:r>
          </a:p>
        </c:rich>
      </c:tx>
      <c:layout>
        <c:manualLayout>
          <c:xMode val="edge"/>
          <c:yMode val="edge"/>
          <c:x val="0.23235320486542754"/>
          <c:y val="4.54048596674629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>
                <a:shade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625E-2"/>
                  <c:y val="-4.4444444444444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ACD-4DAF-897C-9F028E3C13A9}"/>
                </c:ext>
              </c:extLst>
            </c:dLbl>
            <c:dLbl>
              <c:idx val="1"/>
              <c:layout>
                <c:manualLayout>
                  <c:x val="2.083333333333337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ACD-4DAF-897C-9F028E3C13A9}"/>
                </c:ext>
              </c:extLst>
            </c:dLbl>
            <c:dLbl>
              <c:idx val="2"/>
              <c:layout>
                <c:manualLayout>
                  <c:x val="1.8749999999999999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ACD-4DAF-897C-9F028E3C13A9}"/>
                </c:ext>
              </c:extLst>
            </c:dLbl>
            <c:dLbl>
              <c:idx val="3"/>
              <c:layout>
                <c:manualLayout>
                  <c:x val="1.5625E-2"/>
                  <c:y val="-0.146296296296296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ACD-4DAF-897C-9F028E3C13A9}"/>
                </c:ext>
              </c:extLst>
            </c:dLbl>
            <c:dLbl>
              <c:idx val="4"/>
              <c:layout>
                <c:manualLayout>
                  <c:x val="1.5624999999999847E-2"/>
                  <c:y val="-0.18888888888888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ACD-4DAF-897C-9F028E3C13A9}"/>
                </c:ext>
              </c:extLst>
            </c:dLbl>
            <c:dLbl>
              <c:idx val="5"/>
              <c:layout>
                <c:manualLayout>
                  <c:x val="1.5154544035533927E-2"/>
                  <c:y val="-0.406378065116205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ACD-4DAF-897C-9F028E3C13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 formatCode="General">
                  <c:v>33</c:v>
                </c:pt>
                <c:pt idx="1">
                  <c:v>1742</c:v>
                </c:pt>
                <c:pt idx="2">
                  <c:v>4600</c:v>
                </c:pt>
                <c:pt idx="3">
                  <c:v>12800</c:v>
                </c:pt>
                <c:pt idx="4">
                  <c:v>16100</c:v>
                </c:pt>
                <c:pt idx="5">
                  <c:v>60000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ACD-4DAF-897C-9F028E3C13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7-6ACD-4DAF-897C-9F028E3C13A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8-6ACD-4DAF-897C-9F028E3C13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82154095"/>
        <c:axId val="1782155343"/>
        <c:axId val="0"/>
      </c:bar3DChart>
      <c:catAx>
        <c:axId val="1782154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2155343"/>
        <c:crosses val="autoZero"/>
        <c:auto val="1"/>
        <c:lblAlgn val="ctr"/>
        <c:lblOffset val="100"/>
        <c:noMultiLvlLbl val="0"/>
      </c:catAx>
      <c:valAx>
        <c:axId val="1782155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Approved Acres</a:t>
                </a:r>
              </a:p>
            </c:rich>
          </c:tx>
          <c:layout>
            <c:manualLayout>
              <c:xMode val="edge"/>
              <c:yMode val="edge"/>
              <c:x val="1.6478674540682414E-2"/>
              <c:y val="0.42326844561096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21540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0.01132</cdr:x>
      <cdr:y>0.03033</cdr:y>
    </cdr:from>
    <cdr:to>
      <cdr:x>0.05881</cdr:x>
      <cdr:y>0.13866</cdr:y>
    </cdr:to>
    <cdr:pic>
      <cdr:nvPicPr>
        <cdr:cNvPr id="2" name="Picture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91514" y="122077"/>
          <a:ext cx="384069" cy="43606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9A74E-B70A-45C5-A427-F5A0154BC278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236C5-86D7-48A2-ACDA-9914809E1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31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221104"/>
            <a:ext cx="7772400" cy="1102519"/>
          </a:xfrm>
        </p:spPr>
        <p:txBody>
          <a:bodyPr/>
          <a:lstStyle/>
          <a:p>
            <a:r>
              <a:rPr lang="en-US" smtClean="0">
                <a:solidFill>
                  <a:srgbClr val="008000"/>
                </a:solidFill>
              </a:rPr>
              <a:t>Click to edit Master title style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2473356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9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966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18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92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Interim Joint Committee</a:t>
            </a:r>
            <a:br>
              <a:rPr lang="en-US" dirty="0" smtClean="0"/>
            </a:br>
            <a:r>
              <a:rPr lang="en-US" dirty="0" smtClean="0"/>
              <a:t>on Agriculture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08984"/>
            <a:ext cx="6400800" cy="978822"/>
          </a:xfrm>
        </p:spPr>
        <p:txBody>
          <a:bodyPr>
            <a:noAutofit/>
          </a:bodyPr>
          <a:lstStyle/>
          <a:p>
            <a:r>
              <a:rPr lang="en-US" sz="2000" dirty="0" smtClean="0"/>
              <a:t>Dr. Ryan F. </a:t>
            </a:r>
            <a:r>
              <a:rPr lang="en-US" sz="2000" dirty="0"/>
              <a:t>Quarles, Agriculture Commissioner </a:t>
            </a:r>
            <a:endParaRPr lang="en-US" sz="2000" dirty="0" smtClean="0"/>
          </a:p>
          <a:p>
            <a:pPr algn="ctr"/>
            <a:r>
              <a:rPr lang="en-US" sz="2000" dirty="0" smtClean="0"/>
              <a:t>October 7, 2019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3682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Drought / Weather</a:t>
            </a:r>
          </a:p>
          <a:p>
            <a:r>
              <a:rPr lang="en-US" dirty="0" smtClean="0"/>
              <a:t>Hemp</a:t>
            </a:r>
          </a:p>
          <a:p>
            <a:r>
              <a:rPr lang="en-US" dirty="0" smtClean="0"/>
              <a:t>Food Safety Modernization Act (FSMA)</a:t>
            </a:r>
          </a:p>
          <a:p>
            <a:r>
              <a:rPr lang="en-US" dirty="0" smtClean="0"/>
              <a:t>2020 Budget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064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Drought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189" r="7347"/>
          <a:stretch/>
        </p:blipFill>
        <p:spPr>
          <a:xfrm>
            <a:off x="388128" y="1365837"/>
            <a:ext cx="3960206" cy="2510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763" y="2315604"/>
            <a:ext cx="3998488" cy="26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60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Hemp</a:t>
            </a:r>
            <a:endParaRPr lang="en-US" dirty="0"/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7652653"/>
              </p:ext>
            </p:extLst>
          </p:nvPr>
        </p:nvGraphicFramePr>
        <p:xfrm>
          <a:off x="650240" y="1047747"/>
          <a:ext cx="8087359" cy="4025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0807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Hemp By the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910788" cy="2654802"/>
          </a:xfrm>
        </p:spPr>
        <p:txBody>
          <a:bodyPr/>
          <a:lstStyle/>
          <a:p>
            <a:r>
              <a:rPr lang="en-US" dirty="0" smtClean="0"/>
              <a:t>978 growers</a:t>
            </a:r>
          </a:p>
          <a:p>
            <a:r>
              <a:rPr lang="en-US" dirty="0" smtClean="0"/>
              <a:t>202 processors</a:t>
            </a:r>
          </a:p>
          <a:p>
            <a:r>
              <a:rPr lang="en-US" dirty="0" smtClean="0"/>
              <a:t>6 universities</a:t>
            </a:r>
          </a:p>
          <a:p>
            <a:r>
              <a:rPr lang="en-US" dirty="0"/>
              <a:t>Record production year – 26,000 acres </a:t>
            </a:r>
            <a:r>
              <a:rPr lang="en-US" dirty="0" smtClean="0"/>
              <a:t>planted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02" y="1518261"/>
            <a:ext cx="1843709" cy="20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3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565415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Applications for 2020 growing open Nov. 15</a:t>
            </a:r>
          </a:p>
          <a:p>
            <a:r>
              <a:rPr lang="en-US" dirty="0" smtClean="0"/>
              <a:t>Online mapping feature</a:t>
            </a:r>
          </a:p>
          <a:p>
            <a:r>
              <a:rPr lang="en-US" dirty="0" smtClean="0"/>
              <a:t>Continue to educate about this new industry and the risk</a:t>
            </a:r>
          </a:p>
          <a:p>
            <a:r>
              <a:rPr lang="en-US" dirty="0" smtClean="0"/>
              <a:t>Whole Farm Crop Insurance</a:t>
            </a:r>
          </a:p>
          <a:p>
            <a:r>
              <a:rPr lang="en-US" dirty="0" smtClean="0"/>
              <a:t>Uncertainty (FDA, CBD, Lending)</a:t>
            </a:r>
          </a:p>
          <a:p>
            <a:r>
              <a:rPr lang="en-US" dirty="0" smtClean="0"/>
              <a:t>Potential legislation – pending USDA guidelines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22510" r="34302" b="3181"/>
          <a:stretch/>
        </p:blipFill>
        <p:spPr>
          <a:xfrm>
            <a:off x="5837486" y="1581708"/>
            <a:ext cx="3227572" cy="257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65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Food Safety Modernization Act (FSMA)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6844844" cy="3394472"/>
          </a:xfrm>
        </p:spPr>
        <p:txBody>
          <a:bodyPr/>
          <a:lstStyle/>
          <a:p>
            <a:r>
              <a:rPr lang="en-US" dirty="0" smtClean="0"/>
              <a:t>Passed by Congress in 2011</a:t>
            </a:r>
          </a:p>
          <a:p>
            <a:r>
              <a:rPr lang="en-US" dirty="0" smtClean="0"/>
              <a:t>KDA + Food Safety Branch + UK</a:t>
            </a:r>
          </a:p>
          <a:p>
            <a:r>
              <a:rPr lang="en-US" dirty="0" smtClean="0"/>
              <a:t>Reasoning: Let’s keep FDA off the farm</a:t>
            </a:r>
          </a:p>
          <a:p>
            <a:r>
              <a:rPr lang="en-US" dirty="0" smtClean="0"/>
              <a:t>Produce Safety Rule</a:t>
            </a:r>
          </a:p>
          <a:p>
            <a:r>
              <a:rPr lang="en-US" dirty="0" smtClean="0"/>
              <a:t>Voluntary On Farm Readiness Reviews</a:t>
            </a:r>
          </a:p>
          <a:p>
            <a:r>
              <a:rPr lang="en-US" dirty="0" smtClean="0"/>
              <a:t>Education Effort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209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358" y="1200151"/>
            <a:ext cx="7265861" cy="3394472"/>
          </a:xfrm>
        </p:spPr>
        <p:txBody>
          <a:bodyPr>
            <a:normAutofit/>
          </a:bodyPr>
          <a:lstStyle/>
          <a:p>
            <a:r>
              <a:rPr lang="en-US" dirty="0"/>
              <a:t>Doing more with </a:t>
            </a:r>
            <a:r>
              <a:rPr lang="en-US" dirty="0" smtClean="0"/>
              <a:t>less</a:t>
            </a:r>
            <a:endParaRPr lang="en-US" dirty="0"/>
          </a:p>
          <a:p>
            <a:r>
              <a:rPr lang="en-US" dirty="0" smtClean="0"/>
              <a:t>Quarles Admin has implemented 6 budget cuts</a:t>
            </a:r>
          </a:p>
          <a:p>
            <a:r>
              <a:rPr lang="en-US" dirty="0" smtClean="0"/>
              <a:t>Historically low staff – 196 employees</a:t>
            </a:r>
          </a:p>
          <a:p>
            <a:r>
              <a:rPr lang="en-US" dirty="0" smtClean="0"/>
              <a:t>Retention is hard</a:t>
            </a:r>
          </a:p>
        </p:txBody>
      </p:sp>
    </p:spTree>
    <p:extLst>
      <p:ext uri="{BB962C8B-B14F-4D97-AF65-F5344CB8AC3E}">
        <p14:creationId xmlns:p14="http://schemas.microsoft.com/office/powerpoint/2010/main" val="2335531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904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KDA PPT Template</Template>
  <TotalTime>123</TotalTime>
  <Words>161</Words>
  <Application>Microsoft Office PowerPoint</Application>
  <PresentationFormat>On-screen Show (16:9)</PresentationFormat>
  <Paragraphs>43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Rockwell</vt:lpstr>
      <vt:lpstr>Office Theme</vt:lpstr>
      <vt:lpstr>Interim Joint Committee on Agriculture</vt:lpstr>
      <vt:lpstr>Topics</vt:lpstr>
      <vt:lpstr>Drought</vt:lpstr>
      <vt:lpstr>Hemp</vt:lpstr>
      <vt:lpstr>Hemp By the Numbers</vt:lpstr>
      <vt:lpstr>Hemp</vt:lpstr>
      <vt:lpstr>Food Safety Modernization Act (FSMA)</vt:lpstr>
      <vt:lpstr>Budget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Interim Joint Committee on Agriculture</dc:title>
  <dc:creator>Southard, Sean (AGR)</dc:creator>
  <cp:lastModifiedBy>Southard, Sean (AGR)</cp:lastModifiedBy>
  <cp:revision>7</cp:revision>
  <cp:lastPrinted>2019-10-07T12:11:21Z</cp:lastPrinted>
  <dcterms:created xsi:type="dcterms:W3CDTF">2019-10-03T15:00:29Z</dcterms:created>
  <dcterms:modified xsi:type="dcterms:W3CDTF">2019-10-07T12:40:00Z</dcterms:modified>
</cp:coreProperties>
</file>