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772" r:id="rId3"/>
    <p:sldId id="1773" r:id="rId4"/>
    <p:sldId id="1774" r:id="rId5"/>
    <p:sldId id="293" r:id="rId6"/>
    <p:sldId id="257" r:id="rId7"/>
    <p:sldId id="259" r:id="rId8"/>
    <p:sldId id="261" r:id="rId9"/>
    <p:sldId id="297" r:id="rId10"/>
    <p:sldId id="177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9BD0DF-5BEC-4E9F-B19B-CD6F10EF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99" y="5351770"/>
            <a:ext cx="1604438" cy="99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85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327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21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2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6996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1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532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49ED8-FCF8-4AFF-9AEA-95C282E39613}" type="datetimeFigureOut">
              <a:rPr lang="en-US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D3EE0-632C-49FF-AB97-1C73E7140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9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F42CAA9-8764-46DC-9925-B2B4417E636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6367" y="5354137"/>
            <a:ext cx="1609347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B618E3-70C0-47A7-A272-A68A7E79F3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Kentucky Cattlemen’s Association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6C13B0F-D86C-4798-B4B7-EA35C44D78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legislative issues for the 2020 Regular Session</a:t>
            </a:r>
          </a:p>
        </p:txBody>
      </p:sp>
    </p:spTree>
    <p:extLst>
      <p:ext uri="{BB962C8B-B14F-4D97-AF65-F5344CB8AC3E}">
        <p14:creationId xmlns:p14="http://schemas.microsoft.com/office/powerpoint/2010/main" val="2571781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674580-8811-43A2-AB0B-993FA982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C1FB2-E4A3-4922-B655-A9E707624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Cultivate value-added marketing opportunities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Beef Solutions – Kentucky Cattlemen’s Ground Beef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Expanded marketing opportunities – Working with KDA and EDC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KADB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Traceability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Strengthen research, demonstration and outreach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Beef Innovation Center – University of Kentucky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Antibiotics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Veterinarians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Improve KCA engagement, collaboration and advocacy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Electronic Logging Devices (ELD)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USMCA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Taxes on Animal Health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Mental Health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and leverage organizational infrastructure and capabilities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21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CECD4F9B-7AA0-4AEC-87EF-1F7B35A0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87" y="2924465"/>
            <a:ext cx="5346409" cy="2220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1800" dirty="0"/>
          </a:p>
          <a:p>
            <a:pPr marL="428625" indent="-428625">
              <a:buAutoNum type="romanUcPeriod"/>
            </a:pPr>
            <a:r>
              <a:rPr lang="en-US" sz="1800" dirty="0"/>
              <a:t>Cultivate value-added marketing opportunities</a:t>
            </a:r>
          </a:p>
          <a:p>
            <a:pPr marL="428625" indent="-428625">
              <a:buFontTx/>
              <a:buAutoNum type="romanUcPeriod"/>
            </a:pPr>
            <a:r>
              <a:rPr lang="en-US" sz="1800" dirty="0"/>
              <a:t>Strengthen research, demonstration and outreach</a:t>
            </a:r>
          </a:p>
          <a:p>
            <a:pPr marL="428625" indent="-428625">
              <a:buAutoNum type="romanUcPeriod"/>
            </a:pPr>
            <a:r>
              <a:rPr lang="en-US" sz="1800" dirty="0"/>
              <a:t>Improve KCA engagement, collaboration and advocacy</a:t>
            </a:r>
          </a:p>
          <a:p>
            <a:pPr marL="428625" indent="-428625">
              <a:buAutoNum type="romanUcPeriod"/>
            </a:pPr>
            <a:r>
              <a:rPr lang="en-US" sz="1800" dirty="0"/>
              <a:t>Develop and leverage organizational infrastructure and capabilities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36473929-1708-49FD-9D58-6C05B0B8E654}"/>
              </a:ext>
            </a:extLst>
          </p:cNvPr>
          <p:cNvSpPr txBox="1">
            <a:spLocks/>
          </p:cNvSpPr>
          <p:nvPr/>
        </p:nvSpPr>
        <p:spPr>
          <a:xfrm>
            <a:off x="3207531" y="1052295"/>
            <a:ext cx="5880921" cy="1668067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Kentucky Cattlemen’s Association</a:t>
            </a:r>
          </a:p>
          <a:p>
            <a:pPr>
              <a:lnSpc>
                <a:spcPct val="110000"/>
              </a:lnSpc>
            </a:pPr>
            <a:r>
              <a:rPr lang="en-US" sz="3000" dirty="0">
                <a:solidFill>
                  <a:schemeClr val="bg2">
                    <a:lumMod val="25000"/>
                  </a:schemeClr>
                </a:solidFill>
              </a:rPr>
              <a:t>Long Range Strategic Plan</a:t>
            </a:r>
          </a:p>
          <a:p>
            <a:pPr>
              <a:lnSpc>
                <a:spcPct val="110000"/>
              </a:lnSpc>
            </a:pPr>
            <a:r>
              <a:rPr lang="en-US" sz="2700" dirty="0">
                <a:solidFill>
                  <a:schemeClr val="bg2">
                    <a:lumMod val="25000"/>
                  </a:schemeClr>
                </a:solidFill>
              </a:rPr>
              <a:t>2020-2025</a:t>
            </a:r>
          </a:p>
        </p:txBody>
      </p:sp>
      <p:pic>
        <p:nvPicPr>
          <p:cNvPr id="16" name="Picture 1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EAD32E35-E4BD-40C9-9984-46E25CD4C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542" y="6213306"/>
            <a:ext cx="1749910" cy="5409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3CE84D0-6BBE-42B1-B631-051AA4AC903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99" b="12146"/>
          <a:stretch/>
        </p:blipFill>
        <p:spPr>
          <a:xfrm rot="16200000">
            <a:off x="-1916373" y="1913200"/>
            <a:ext cx="6861174" cy="302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3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6ECB3C-93ED-4228-BD1F-FB0BAF48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287" y="2794001"/>
            <a:ext cx="3824274" cy="246912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4F5A4D-F442-438F-BD21-8A96A23057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Cattle Prices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BCBC74A-93E5-4939-B79C-51A420022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Cattle Numbers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4F259E5C-0C84-4308-9AD8-F23FABCC3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63440" y="2794001"/>
            <a:ext cx="3700969" cy="2391969"/>
          </a:xfr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36E3D9FC-7269-498F-A6C9-D4585167C314}"/>
              </a:ext>
            </a:extLst>
          </p:cNvPr>
          <p:cNvSpPr/>
          <p:nvPr/>
        </p:nvSpPr>
        <p:spPr>
          <a:xfrm>
            <a:off x="1751202" y="4290445"/>
            <a:ext cx="471881" cy="578840"/>
          </a:xfrm>
          <a:prstGeom prst="ellipse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4DD383A5-5FB2-455F-A42E-1D168C9EF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Cattle Market</a:t>
            </a:r>
          </a:p>
        </p:txBody>
      </p:sp>
    </p:spTree>
    <p:extLst>
      <p:ext uri="{BB962C8B-B14F-4D97-AF65-F5344CB8AC3E}">
        <p14:creationId xmlns:p14="http://schemas.microsoft.com/office/powerpoint/2010/main" val="231210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4D8D00-08BD-48C7-AB76-C2EA1F153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Cattle Market</a:t>
            </a:r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xmlns="" id="{2DE9C6C8-14BC-4099-B36C-77E342947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372" y="2088859"/>
            <a:ext cx="5941255" cy="4075907"/>
          </a:xfrm>
        </p:spPr>
      </p:pic>
    </p:spTree>
    <p:extLst>
      <p:ext uri="{BB962C8B-B14F-4D97-AF65-F5344CB8AC3E}">
        <p14:creationId xmlns:p14="http://schemas.microsoft.com/office/powerpoint/2010/main" val="1268009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7C69B73B-599C-4805-9694-02E8390383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671"/>
            <a:ext cx="7465543" cy="5410653"/>
          </a:xfrm>
          <a:prstGeom prst="rect">
            <a:avLst/>
          </a:prstGeom>
        </p:spPr>
      </p:pic>
      <p:sp>
        <p:nvSpPr>
          <p:cNvPr id="3" name="Content Placeholder 11">
            <a:extLst>
              <a:ext uri="{FF2B5EF4-FFF2-40B4-BE49-F238E27FC236}">
                <a16:creationId xmlns:a16="http://schemas.microsoft.com/office/drawing/2014/main" xmlns="" id="{E22AD770-9F4D-44B8-806B-F1E8BC16592B}"/>
              </a:ext>
            </a:extLst>
          </p:cNvPr>
          <p:cNvSpPr txBox="1">
            <a:spLocks/>
          </p:cNvSpPr>
          <p:nvPr/>
        </p:nvSpPr>
        <p:spPr>
          <a:xfrm>
            <a:off x="7465543" y="1531108"/>
            <a:ext cx="1502288" cy="232782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/>
              <a:t>Kentucky is a </a:t>
            </a:r>
          </a:p>
          <a:p>
            <a:pPr algn="ctr"/>
            <a:r>
              <a:rPr lang="en-US" sz="1800" b="1" dirty="0"/>
              <a:t>strong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cattle state</a:t>
            </a:r>
          </a:p>
        </p:txBody>
      </p:sp>
    </p:spTree>
    <p:extLst>
      <p:ext uri="{BB962C8B-B14F-4D97-AF65-F5344CB8AC3E}">
        <p14:creationId xmlns:p14="http://schemas.microsoft.com/office/powerpoint/2010/main" val="2675011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043597"/>
            <a:ext cx="7543800" cy="755782"/>
          </a:xfrm>
        </p:spPr>
        <p:txBody>
          <a:bodyPr>
            <a:normAutofit/>
          </a:bodyPr>
          <a:lstStyle/>
          <a:p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Beef Cow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Inventory</a:t>
            </a:r>
            <a:r>
              <a:rPr lang="en-US" sz="3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/Cattle in Feedlots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70650"/>
            <a:ext cx="4522863" cy="31250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825" y="1970650"/>
            <a:ext cx="4495175" cy="3133970"/>
          </a:xfrm>
          <a:prstGeom prst="rect">
            <a:avLst/>
          </a:prstGeom>
        </p:spPr>
      </p:pic>
      <p:cxnSp>
        <p:nvCxnSpPr>
          <p:cNvPr id="6" name="Curved Connector 5"/>
          <p:cNvCxnSpPr/>
          <p:nvPr/>
        </p:nvCxnSpPr>
        <p:spPr>
          <a:xfrm rot="10800000">
            <a:off x="1866277" y="3645422"/>
            <a:ext cx="5671850" cy="213610"/>
          </a:xfrm>
          <a:prstGeom prst="curvedConnector3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956811" y="4408193"/>
            <a:ext cx="2956809" cy="11798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450"/>
              </a:spcAft>
            </a:pPr>
            <a:r>
              <a:rPr lang="en-US" sz="1350" b="1" dirty="0">
                <a:solidFill>
                  <a:schemeClr val="bg2">
                    <a:lumMod val="25000"/>
                  </a:schemeClr>
                </a:solidFill>
              </a:rPr>
              <a:t>Lexington, KY         Ulysses, KS </a:t>
            </a:r>
          </a:p>
          <a:p>
            <a:pPr algn="ctr">
              <a:spcAft>
                <a:spcPts val="450"/>
              </a:spcAft>
            </a:pPr>
            <a:r>
              <a:rPr lang="en-US" sz="1350" b="1" dirty="0">
                <a:solidFill>
                  <a:schemeClr val="bg2">
                    <a:lumMod val="25000"/>
                  </a:schemeClr>
                </a:solidFill>
              </a:rPr>
              <a:t>(Red River Feeding Company):</a:t>
            </a:r>
          </a:p>
          <a:p>
            <a:pPr marL="214313" indent="-214313">
              <a:spcBef>
                <a:spcPts val="450"/>
              </a:spcBef>
              <a:spcAft>
                <a:spcPts val="450"/>
              </a:spcAft>
              <a:buFontTx/>
              <a:buChar char="-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Approx. 1000 miles</a:t>
            </a:r>
          </a:p>
          <a:p>
            <a:pPr marL="214313" indent="-214313">
              <a:buFontTx/>
              <a:buChar char="-"/>
            </a:pPr>
            <a:r>
              <a:rPr lang="en-US" sz="1350" dirty="0">
                <a:solidFill>
                  <a:schemeClr val="bg2">
                    <a:lumMod val="25000"/>
                  </a:schemeClr>
                </a:solidFill>
              </a:rPr>
              <a:t>15 hours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5276" y="2044125"/>
            <a:ext cx="4495175" cy="3603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400" b="1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THE PROBLEM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Shortage of Truck Drivers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ELD or  DOT Restrictions on Driving Time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Antibiotic Use Regulations 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Consumers Demand Traceability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Food Miles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r>
              <a:rPr lang="en-US" sz="2100" dirty="0">
                <a:solidFill>
                  <a:srgbClr val="000000">
                    <a:lumMod val="75000"/>
                    <a:lumOff val="25000"/>
                  </a:srgbClr>
                </a:solidFill>
                <a:latin typeface="Palatino Linotype" panose="02040502050505030304"/>
              </a:rPr>
              <a:t>$</a:t>
            </a:r>
          </a:p>
          <a:p>
            <a:pPr algn="ctr">
              <a:spcBef>
                <a:spcPts val="750"/>
              </a:spcBef>
              <a:buClr>
                <a:srgbClr val="418AB3"/>
              </a:buClr>
              <a:buSzPct val="80000"/>
            </a:pPr>
            <a:endParaRPr lang="en-US" sz="1050" dirty="0">
              <a:solidFill>
                <a:srgbClr val="000000">
                  <a:lumMod val="75000"/>
                  <a:lumOff val="25000"/>
                </a:srgbClr>
              </a:solidFill>
              <a:latin typeface="Palatino Linotype" panose="02040502050505030304"/>
            </a:endParaRPr>
          </a:p>
        </p:txBody>
      </p:sp>
    </p:spTree>
    <p:extLst>
      <p:ext uri="{BB962C8B-B14F-4D97-AF65-F5344CB8AC3E}">
        <p14:creationId xmlns:p14="http://schemas.microsoft.com/office/powerpoint/2010/main" val="3242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791" y="1895749"/>
            <a:ext cx="6830945" cy="388225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124575" y="3029118"/>
            <a:ext cx="94922" cy="9508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7158037" y="3239832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5762625" y="2827411"/>
            <a:ext cx="93800" cy="96764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912764" y="3379722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4730846" y="3400976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Oval 27"/>
          <p:cNvSpPr/>
          <p:nvPr/>
        </p:nvSpPr>
        <p:spPr>
          <a:xfrm>
            <a:off x="4051869" y="3429062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/>
          <p:cNvSpPr/>
          <p:nvPr/>
        </p:nvSpPr>
        <p:spPr>
          <a:xfrm>
            <a:off x="4261704" y="4114072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Oval 29"/>
          <p:cNvSpPr/>
          <p:nvPr/>
        </p:nvSpPr>
        <p:spPr>
          <a:xfrm>
            <a:off x="3233004" y="3190491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Oval 30"/>
          <p:cNvSpPr/>
          <p:nvPr/>
        </p:nvSpPr>
        <p:spPr>
          <a:xfrm>
            <a:off x="3064113" y="4380203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Oval 31"/>
          <p:cNvSpPr/>
          <p:nvPr/>
        </p:nvSpPr>
        <p:spPr>
          <a:xfrm>
            <a:off x="7387153" y="4391784"/>
            <a:ext cx="96448" cy="98681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7477396" y="4336918"/>
            <a:ext cx="51023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JBS</a:t>
            </a:r>
          </a:p>
        </p:txBody>
      </p:sp>
      <p:sp>
        <p:nvSpPr>
          <p:cNvPr id="35" name="Oval 34"/>
          <p:cNvSpPr/>
          <p:nvPr/>
        </p:nvSpPr>
        <p:spPr>
          <a:xfrm>
            <a:off x="4534411" y="3831897"/>
            <a:ext cx="96448" cy="98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Oval 35"/>
          <p:cNvSpPr/>
          <p:nvPr/>
        </p:nvSpPr>
        <p:spPr>
          <a:xfrm>
            <a:off x="4437963" y="3902674"/>
            <a:ext cx="96448" cy="98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Oval 36"/>
          <p:cNvSpPr/>
          <p:nvPr/>
        </p:nvSpPr>
        <p:spPr>
          <a:xfrm>
            <a:off x="5347440" y="3239831"/>
            <a:ext cx="96448" cy="98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/>
          <p:cNvSpPr/>
          <p:nvPr/>
        </p:nvSpPr>
        <p:spPr>
          <a:xfrm>
            <a:off x="7387153" y="4598975"/>
            <a:ext cx="96448" cy="9868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/>
          <p:cNvSpPr txBox="1"/>
          <p:nvPr/>
        </p:nvSpPr>
        <p:spPr>
          <a:xfrm>
            <a:off x="7477396" y="4544668"/>
            <a:ext cx="878392" cy="427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National</a:t>
            </a:r>
            <a:r>
              <a:rPr lang="en-US" sz="825" dirty="0">
                <a:solidFill>
                  <a:schemeClr val="bg1"/>
                </a:solidFill>
                <a:latin typeface="Century" charset="0"/>
                <a:ea typeface="Century" charset="0"/>
                <a:cs typeface="Century" charset="0"/>
              </a:rPr>
              <a:t> Beef</a:t>
            </a:r>
          </a:p>
        </p:txBody>
      </p:sp>
      <p:sp>
        <p:nvSpPr>
          <p:cNvPr id="40" name="Oval 39"/>
          <p:cNvSpPr/>
          <p:nvPr/>
        </p:nvSpPr>
        <p:spPr>
          <a:xfrm>
            <a:off x="7380948" y="4806166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Oval 40"/>
          <p:cNvSpPr/>
          <p:nvPr/>
        </p:nvSpPr>
        <p:spPr>
          <a:xfrm>
            <a:off x="5615370" y="3281041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Oval 41"/>
          <p:cNvSpPr/>
          <p:nvPr/>
        </p:nvSpPr>
        <p:spPr>
          <a:xfrm>
            <a:off x="5883299" y="3190491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3" name="Oval 42"/>
          <p:cNvSpPr/>
          <p:nvPr/>
        </p:nvSpPr>
        <p:spPr>
          <a:xfrm>
            <a:off x="4947913" y="3180358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Oval 43"/>
          <p:cNvSpPr/>
          <p:nvPr/>
        </p:nvSpPr>
        <p:spPr>
          <a:xfrm>
            <a:off x="5079511" y="3229698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5" name="Oval 44"/>
          <p:cNvSpPr/>
          <p:nvPr/>
        </p:nvSpPr>
        <p:spPr>
          <a:xfrm>
            <a:off x="4395354" y="3803993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6" name="Oval 45"/>
          <p:cNvSpPr/>
          <p:nvPr/>
        </p:nvSpPr>
        <p:spPr>
          <a:xfrm>
            <a:off x="4337933" y="4228264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Oval 46"/>
          <p:cNvSpPr/>
          <p:nvPr/>
        </p:nvSpPr>
        <p:spPr>
          <a:xfrm>
            <a:off x="4858830" y="3681982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8" name="Oval 47"/>
          <p:cNvSpPr/>
          <p:nvPr/>
        </p:nvSpPr>
        <p:spPr>
          <a:xfrm>
            <a:off x="4437963" y="3330381"/>
            <a:ext cx="96448" cy="9868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TextBox 16"/>
          <p:cNvSpPr txBox="1"/>
          <p:nvPr/>
        </p:nvSpPr>
        <p:spPr>
          <a:xfrm>
            <a:off x="7477396" y="4751962"/>
            <a:ext cx="71385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Tyson</a:t>
            </a:r>
            <a:endParaRPr lang="en-US" sz="825" dirty="0">
              <a:solidFill>
                <a:schemeClr val="bg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75EB4A-456A-425B-AB51-9569549CB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988" y="800268"/>
            <a:ext cx="7543800" cy="145075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Beef Packing Plants in the U.S</a:t>
            </a:r>
            <a:r>
              <a:rPr lang="en-US" sz="3000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alatino Linotype" charset="0"/>
                <a:cs typeface="Palatino Linotype" charset="0"/>
              </a:rPr>
              <a:t>.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alatino Linotype" charset="0"/>
                <a:cs typeface="Palatino Linotype" charset="0"/>
              </a:rPr>
              <a:t/>
            </a:r>
            <a:b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Palatino Linotype" charset="0"/>
                <a:cs typeface="Palatino Linotype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19B17C-6E82-420F-B097-CDC0DA1B4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3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 U.S. Population Density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8D65F1-6E72-4520-A978-78E79BF70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mage result for us population census ma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54" y="1655477"/>
            <a:ext cx="6855500" cy="4344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75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8C62CDF-04DC-4C13-B635-539631B66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19" y="2199613"/>
            <a:ext cx="4362761" cy="3220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1F8A7DF-E7D7-4B2E-88B4-1CCD1911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642" y="4992840"/>
            <a:ext cx="3863637" cy="619395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xmlns="" id="{EE3CADB6-B186-4912-8F0F-650E2EEEE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We Are &amp; What We Do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C11970D-6B5F-4B19-91BB-E67F45704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0957" y="1866667"/>
            <a:ext cx="3703320" cy="4023360"/>
          </a:xfrm>
        </p:spPr>
        <p:txBody>
          <a:bodyPr anchor="ctr">
            <a:normAutofit/>
          </a:bodyPr>
          <a:lstStyle/>
          <a:p>
            <a:pPr algn="ctr"/>
            <a:r>
              <a:rPr lang="en-US" sz="1800" u="sng" dirty="0"/>
              <a:t>Agriculture is Under Fire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Fake Meat, Meatless Diets, Greenhouse Gases, Concentration, Regulations, Tariffs, Labeling, Animal Activists</a:t>
            </a:r>
          </a:p>
          <a:p>
            <a:pPr algn="ctr"/>
            <a:endParaRPr lang="en-US" sz="1800" dirty="0"/>
          </a:p>
          <a:p>
            <a:pPr algn="ctr"/>
            <a:r>
              <a:rPr lang="en-US" sz="1800" dirty="0"/>
              <a:t>“We have an obligation to listen; we need to hear what producers need from us. And, we have an amazing beef story to tell.”</a:t>
            </a:r>
          </a:p>
          <a:p>
            <a:r>
              <a:rPr lang="en-US" dirty="0"/>
              <a:t>Sarah Metzler, </a:t>
            </a:r>
            <a:br>
              <a:rPr lang="en-US" dirty="0"/>
            </a:br>
            <a:r>
              <a:rPr lang="en-US" dirty="0"/>
              <a:t>Cattlemen’s Beef Board</a:t>
            </a:r>
            <a:endParaRPr lang="en-US" sz="1800" dirty="0"/>
          </a:p>
        </p:txBody>
      </p:sp>
      <p:pic>
        <p:nvPicPr>
          <p:cNvPr id="1026" name="Picture 2" descr="Image may contain: 3 people, people smiling, sky, outdoor and nature">
            <a:extLst>
              <a:ext uri="{FF2B5EF4-FFF2-40B4-BE49-F238E27FC236}">
                <a16:creationId xmlns:a16="http://schemas.microsoft.com/office/drawing/2014/main" xmlns="" id="{F6D67CB8-AC07-48B9-8C6D-85CB5950B3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" r="3607"/>
          <a:stretch/>
        </p:blipFill>
        <p:spPr bwMode="auto">
          <a:xfrm>
            <a:off x="48647" y="2199613"/>
            <a:ext cx="4592503" cy="33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2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414042"/>
      </a:dk2>
      <a:lt2>
        <a:srgbClr val="E7E6E6"/>
      </a:lt2>
      <a:accent1>
        <a:srgbClr val="2B3990"/>
      </a:accent1>
      <a:accent2>
        <a:srgbClr val="1C75BC"/>
      </a:accent2>
      <a:accent3>
        <a:srgbClr val="27AAE1"/>
      </a:accent3>
      <a:accent4>
        <a:srgbClr val="00A79D"/>
      </a:accent4>
      <a:accent5>
        <a:srgbClr val="262262"/>
      </a:accent5>
      <a:accent6>
        <a:srgbClr val="FF0000"/>
      </a:accent6>
      <a:hlink>
        <a:srgbClr val="0563C1"/>
      </a:hlink>
      <a:folHlink>
        <a:srgbClr val="954F72"/>
      </a:folHlink>
    </a:clrScheme>
    <a:fontScheme name="Constantia-Franklin Gothic Book">
      <a:maj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CA Template" id="{306816F6-7F09-461E-8049-87082A4AC012}" vid="{B42110DF-B343-48AE-883D-BA9E349FA7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KCA Template</Template>
  <TotalTime>107</TotalTime>
  <Words>195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Century</vt:lpstr>
      <vt:lpstr>Constantia</vt:lpstr>
      <vt:lpstr>Franklin Gothic Book</vt:lpstr>
      <vt:lpstr>Palatino Linotype</vt:lpstr>
      <vt:lpstr>Retrospect</vt:lpstr>
      <vt:lpstr>Kentucky Cattlemen’s Association</vt:lpstr>
      <vt:lpstr>PowerPoint Presentation</vt:lpstr>
      <vt:lpstr>Cattle Market</vt:lpstr>
      <vt:lpstr>Cattle Market</vt:lpstr>
      <vt:lpstr>PowerPoint Presentation</vt:lpstr>
      <vt:lpstr>Beef Cow Inventory/Cattle in Feedlots</vt:lpstr>
      <vt:lpstr>Top Beef Packing Plants in the U.S. </vt:lpstr>
      <vt:lpstr>2010 U.S. Population Density </vt:lpstr>
      <vt:lpstr>Who We Are &amp; What We Do</vt:lpstr>
      <vt:lpstr>Moving Forward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Kentucky Cattlemen’s Association</dc:title>
  <dc:creator>Nikki Whitaker</dc:creator>
  <cp:lastModifiedBy>Spoonamore, Susan (LRC)</cp:lastModifiedBy>
  <cp:revision>13</cp:revision>
  <cp:lastPrinted>2019-11-12T16:16:14Z</cp:lastPrinted>
  <dcterms:created xsi:type="dcterms:W3CDTF">2019-11-12T15:08:58Z</dcterms:created>
  <dcterms:modified xsi:type="dcterms:W3CDTF">2019-11-12T20:39:22Z</dcterms:modified>
</cp:coreProperties>
</file>