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2" r:id="rId3"/>
    <p:sldId id="259" r:id="rId4"/>
    <p:sldId id="260" r:id="rId5"/>
    <p:sldId id="261" r:id="rId6"/>
    <p:sldId id="258" r:id="rId7"/>
    <p:sldId id="263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9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6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1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7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8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3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9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5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54E102-7E41-44EE-85BE-7AC9BA0390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B32B30-0712-4393-9133-AF08C93B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Warren.beeler@ky.g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9546" y="142829"/>
            <a:ext cx="3594389" cy="883135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solidFill>
                  <a:srgbClr val="0C0C0C"/>
                </a:solidFill>
                <a:latin typeface="Calibri" panose="020F0502020204030204" pitchFamily="34" charset="0"/>
              </a:rPr>
              <a:t>FY20-21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 Master Settlement Agreement Payment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Estimated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Funds from tobacco companies -based on cigarette sales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$106,300,000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014344" y="1150746"/>
            <a:ext cx="39687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30185" y="1578529"/>
            <a:ext cx="3629041" cy="892065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General Assembly  Budget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</a:t>
            </a:r>
            <a:r>
              <a:rPr lang="en-US" alt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75,436,800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($</a:t>
            </a:r>
            <a:r>
              <a:rPr lang="en-US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30,863,200</a:t>
            </a:r>
            <a:r>
              <a:rPr kumimoji="0" lang="en-US" altLang="en-US" sz="10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subtracted for the Finance and Administration</a:t>
            </a:r>
            <a:r>
              <a:rPr kumimoji="0" lang="en-US" altLang="en-US" sz="10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Cabinet </a:t>
            </a: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debt service on rural water and sewer lines)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64683" y="2609452"/>
            <a:ext cx="365125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296909" y="2609452"/>
            <a:ext cx="365125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491326" y="3055243"/>
            <a:ext cx="1111837" cy="10387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Healthcare &amp; Early Childhood Development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rgbClr val="0C0C0C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</a:t>
            </a:r>
            <a:r>
              <a:rPr lang="en-US" altLang="en-US" sz="11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38,481,800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866489" y="3055243"/>
            <a:ext cx="1127445" cy="887864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Agriculture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</a:t>
            </a:r>
            <a:r>
              <a:rPr lang="en-US" alt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38,481,100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 flipH="1">
            <a:off x="6867108" y="3987625"/>
            <a:ext cx="168275" cy="381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679658" y="4368625"/>
            <a:ext cx="1355725" cy="902506"/>
          </a:xfrm>
          <a:prstGeom prst="ellipse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Farms to Food Banks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$500,000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>
            <a:off x="7430830" y="4015424"/>
            <a:ext cx="0" cy="95762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598408" y="5194931"/>
            <a:ext cx="1762125" cy="914400"/>
          </a:xfrm>
          <a:prstGeom prst="ellipse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GOAP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</a:t>
            </a:r>
            <a:r>
              <a:rPr lang="en-US" alt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34,594,800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>
            <a:off x="7810578" y="4019743"/>
            <a:ext cx="447683" cy="14524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298709" y="3771188"/>
            <a:ext cx="1848567" cy="1099728"/>
          </a:xfrm>
          <a:prstGeom prst="ellipse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Conservation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District/ Energy &amp; Environment</a:t>
            </a:r>
            <a:r>
              <a:rPr kumimoji="0" lang="en-US" altLang="en-US" sz="1000" b="1" i="0" u="none" strike="noStrike" cap="none" normalizeH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 Cabinet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$3,386,800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AutoShape 13"/>
          <p:cNvCxnSpPr>
            <a:cxnSpLocks noChangeShapeType="1"/>
          </p:cNvCxnSpPr>
          <p:nvPr/>
        </p:nvCxnSpPr>
        <p:spPr bwMode="auto">
          <a:xfrm>
            <a:off x="8443771" y="5738357"/>
            <a:ext cx="460084" cy="4751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9015190" y="5423531"/>
            <a:ext cx="1766887" cy="724690"/>
          </a:xfrm>
          <a:prstGeom prst="flowChartAlternateProcess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County Funds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$14,279,200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flipH="1" flipV="1">
            <a:off x="4534140" y="5068840"/>
            <a:ext cx="1981030" cy="46182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689892" y="4192551"/>
            <a:ext cx="1766888" cy="694209"/>
          </a:xfrm>
          <a:prstGeom prst="flowChartAlternateProcess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State Funds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20,315,600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AutoShape 19"/>
          <p:cNvCxnSpPr>
            <a:cxnSpLocks noChangeShapeType="1"/>
          </p:cNvCxnSpPr>
          <p:nvPr/>
        </p:nvCxnSpPr>
        <p:spPr bwMode="auto">
          <a:xfrm flipH="1">
            <a:off x="2505340" y="4973053"/>
            <a:ext cx="457500" cy="31986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42727" y="5289950"/>
            <a:ext cx="1996899" cy="896815"/>
          </a:xfrm>
          <a:prstGeom prst="ellipse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KADF State Projects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</p:cNvCxnSpPr>
          <p:nvPr/>
        </p:nvCxnSpPr>
        <p:spPr bwMode="auto">
          <a:xfrm>
            <a:off x="3905746" y="4966331"/>
            <a:ext cx="136525" cy="457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2962840" y="5440138"/>
            <a:ext cx="2239962" cy="900113"/>
          </a:xfrm>
          <a:prstGeom prst="ellipse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KAFC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Loan Programs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1" y="525760"/>
            <a:ext cx="2936311" cy="124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132453" cy="1303867"/>
          </a:xfrm>
        </p:spPr>
        <p:txBody>
          <a:bodyPr/>
          <a:lstStyle/>
          <a:p>
            <a:r>
              <a:rPr lang="en-US" dirty="0" smtClean="0"/>
              <a:t>Kentucky Ag </a:t>
            </a:r>
            <a:r>
              <a:rPr lang="en-US" dirty="0" smtClean="0"/>
              <a:t>Development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466109"/>
            <a:ext cx="4718304" cy="34043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CAIP – 85% to farmer </a:t>
            </a:r>
            <a:r>
              <a:rPr lang="en-US" dirty="0" smtClean="0"/>
              <a:t>cost-share</a:t>
            </a:r>
            <a:endParaRPr lang="en-US" dirty="0" smtClean="0"/>
          </a:p>
          <a:p>
            <a:r>
              <a:rPr lang="en-US" dirty="0" smtClean="0"/>
              <a:t>YAIP – investment in youth</a:t>
            </a:r>
          </a:p>
          <a:p>
            <a:r>
              <a:rPr lang="en-US" dirty="0" smtClean="0"/>
              <a:t>Next Gen – putting beginning farmers in front of the line</a:t>
            </a:r>
          </a:p>
          <a:p>
            <a:r>
              <a:rPr lang="en-US" dirty="0" smtClean="0"/>
              <a:t>On-Farm </a:t>
            </a:r>
            <a:r>
              <a:rPr lang="en-US" dirty="0" smtClean="0"/>
              <a:t>Energy – improve efficiency</a:t>
            </a:r>
          </a:p>
          <a:p>
            <a:r>
              <a:rPr lang="en-US" dirty="0" smtClean="0"/>
              <a:t>On-Farm </a:t>
            </a:r>
            <a:r>
              <a:rPr lang="en-US" dirty="0" smtClean="0"/>
              <a:t>Water – harvesting and conserving water</a:t>
            </a:r>
          </a:p>
          <a:p>
            <a:r>
              <a:rPr lang="en-US" dirty="0" smtClean="0"/>
              <a:t>Meat Processing </a:t>
            </a:r>
            <a:r>
              <a:rPr lang="en-US" dirty="0"/>
              <a:t>I</a:t>
            </a:r>
            <a:r>
              <a:rPr lang="en-US" dirty="0" smtClean="0"/>
              <a:t>nvestment </a:t>
            </a:r>
            <a:r>
              <a:rPr lang="en-US" dirty="0"/>
              <a:t>P</a:t>
            </a:r>
            <a:r>
              <a:rPr lang="en-US" dirty="0" smtClean="0"/>
              <a:t>rogram</a:t>
            </a:r>
          </a:p>
          <a:p>
            <a:r>
              <a:rPr lang="en-US" dirty="0" smtClean="0"/>
              <a:t>More than $626,000,000 </a:t>
            </a:r>
            <a:r>
              <a:rPr lang="en-US" dirty="0"/>
              <a:t>invested</a:t>
            </a:r>
          </a:p>
          <a:p>
            <a:r>
              <a:rPr lang="en-US" dirty="0" smtClean="0"/>
              <a:t>Farm gate cash receipts have grown from $3.7 billion to $5.7 billion on a low market</a:t>
            </a:r>
          </a:p>
          <a:p>
            <a:r>
              <a:rPr lang="en-US" dirty="0" smtClean="0"/>
              <a:t>It has been amazing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66109"/>
            <a:ext cx="4718304" cy="34043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UK Grain and Forage Center of excellence</a:t>
            </a:r>
          </a:p>
          <a:p>
            <a:r>
              <a:rPr lang="en-US" dirty="0" smtClean="0"/>
              <a:t>KY Proud</a:t>
            </a:r>
          </a:p>
          <a:p>
            <a:r>
              <a:rPr lang="en-US" dirty="0" smtClean="0"/>
              <a:t>KY Beef Network</a:t>
            </a:r>
          </a:p>
          <a:p>
            <a:r>
              <a:rPr lang="en-US" dirty="0" smtClean="0"/>
              <a:t>KY Dairy </a:t>
            </a:r>
            <a:r>
              <a:rPr lang="en-US" dirty="0"/>
              <a:t>D</a:t>
            </a:r>
            <a:r>
              <a:rPr lang="en-US" dirty="0" smtClean="0"/>
              <a:t>evelopment Council</a:t>
            </a:r>
          </a:p>
          <a:p>
            <a:r>
              <a:rPr lang="en-US" dirty="0" smtClean="0"/>
              <a:t>KY Horticulture council</a:t>
            </a:r>
          </a:p>
          <a:p>
            <a:r>
              <a:rPr lang="en-US" dirty="0" smtClean="0"/>
              <a:t>KCARD</a:t>
            </a:r>
          </a:p>
          <a:p>
            <a:r>
              <a:rPr lang="en-US" dirty="0" smtClean="0"/>
              <a:t>Hopkinsville </a:t>
            </a:r>
            <a:r>
              <a:rPr lang="en-US" dirty="0" smtClean="0"/>
              <a:t>Elevator</a:t>
            </a:r>
            <a:r>
              <a:rPr lang="en-US" dirty="0" smtClean="0"/>
              <a:t>, </a:t>
            </a:r>
            <a:r>
              <a:rPr lang="en-US" dirty="0" err="1" smtClean="0"/>
              <a:t>Agri</a:t>
            </a:r>
            <a:r>
              <a:rPr lang="en-US" dirty="0" smtClean="0"/>
              <a:t>-energy</a:t>
            </a:r>
          </a:p>
          <a:p>
            <a:r>
              <a:rPr lang="en-US" dirty="0" smtClean="0"/>
              <a:t>Owensboro Grain</a:t>
            </a:r>
          </a:p>
          <a:p>
            <a:r>
              <a:rPr lang="en-US" dirty="0" smtClean="0"/>
              <a:t>KSU mini grants</a:t>
            </a:r>
          </a:p>
          <a:p>
            <a:r>
              <a:rPr lang="en-US" dirty="0" smtClean="0"/>
              <a:t>KY </a:t>
            </a:r>
            <a:r>
              <a:rPr lang="en-US" dirty="0" smtClean="0"/>
              <a:t>4-H </a:t>
            </a:r>
            <a:r>
              <a:rPr lang="en-US" dirty="0" smtClean="0"/>
              <a:t>and FFA Foundations</a:t>
            </a:r>
          </a:p>
          <a:p>
            <a:r>
              <a:rPr lang="en-US" dirty="0" smtClean="0"/>
              <a:t>Farmer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Processing Investment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Level 1 – for </a:t>
            </a:r>
            <a:r>
              <a:rPr lang="en-US" dirty="0" smtClean="0"/>
              <a:t>USDA-inspected </a:t>
            </a:r>
            <a:r>
              <a:rPr lang="en-US" dirty="0" smtClean="0"/>
              <a:t>plants – establish a baseline – KY animals processed over the baseline $100 cattle, $50 hogs, $25 sheep or goat, $1 chicken with an annual cap of $20,000 per facility</a:t>
            </a:r>
          </a:p>
          <a:p>
            <a:r>
              <a:rPr lang="en-US" dirty="0" smtClean="0"/>
              <a:t>Level 2 – for </a:t>
            </a:r>
            <a:r>
              <a:rPr lang="en-US" dirty="0" smtClean="0"/>
              <a:t>custom </a:t>
            </a:r>
            <a:r>
              <a:rPr lang="en-US" dirty="0" smtClean="0"/>
              <a:t>or </a:t>
            </a:r>
            <a:r>
              <a:rPr lang="en-US" dirty="0" smtClean="0"/>
              <a:t>USDA-inspected </a:t>
            </a:r>
            <a:r>
              <a:rPr lang="en-US" dirty="0" smtClean="0"/>
              <a:t>– KADF  as a forgivable loan up to 75% of the project not to exceed $37,500.  Applicant must provide documentation of an increase in KY </a:t>
            </a:r>
            <a:r>
              <a:rPr lang="en-US" dirty="0" smtClean="0"/>
              <a:t>animals </a:t>
            </a:r>
            <a:r>
              <a:rPr lang="en-US" dirty="0" smtClean="0"/>
              <a:t>processed.</a:t>
            </a:r>
          </a:p>
          <a:p>
            <a:r>
              <a:rPr lang="en-US" dirty="0" smtClean="0"/>
              <a:t>Level 3 - </a:t>
            </a:r>
            <a:r>
              <a:rPr lang="en-US" dirty="0"/>
              <a:t>for </a:t>
            </a:r>
            <a:r>
              <a:rPr lang="en-US" dirty="0"/>
              <a:t>c</a:t>
            </a:r>
            <a:r>
              <a:rPr lang="en-US" dirty="0" smtClean="0"/>
              <a:t>ustom </a:t>
            </a:r>
            <a:r>
              <a:rPr lang="en-US" dirty="0"/>
              <a:t>or </a:t>
            </a:r>
            <a:r>
              <a:rPr lang="en-US" dirty="0" smtClean="0"/>
              <a:t>USDA-inspected </a:t>
            </a:r>
            <a:r>
              <a:rPr lang="en-US" dirty="0"/>
              <a:t>– KADF  as a forgivable loan up to 75% of the project not to exceed </a:t>
            </a:r>
            <a:r>
              <a:rPr lang="en-US" dirty="0" smtClean="0"/>
              <a:t>$250,000</a:t>
            </a:r>
            <a:r>
              <a:rPr lang="en-US" dirty="0"/>
              <a:t>.  </a:t>
            </a:r>
            <a:r>
              <a:rPr lang="en-US" dirty="0" smtClean="0"/>
              <a:t>Applicant must </a:t>
            </a:r>
            <a:r>
              <a:rPr lang="en-US" dirty="0"/>
              <a:t>provide documentation of an increase in KY </a:t>
            </a:r>
            <a:r>
              <a:rPr lang="en-US" dirty="0" smtClean="0"/>
              <a:t>animals </a:t>
            </a:r>
            <a:r>
              <a:rPr lang="en-US" dirty="0"/>
              <a:t>processed</a:t>
            </a:r>
            <a:r>
              <a:rPr lang="en-US" dirty="0" smtClean="0"/>
              <a:t>.  Required business plan by KCARD and site visit from meat science specialist.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 Processing Investment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Level 4 – </a:t>
            </a:r>
            <a:r>
              <a:rPr lang="en-US" dirty="0" smtClean="0"/>
              <a:t>New </a:t>
            </a:r>
            <a:r>
              <a:rPr lang="en-US" dirty="0" smtClean="0"/>
              <a:t>facilities (not approved)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 no more than 50% of the project with KADF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 county </a:t>
            </a:r>
            <a:r>
              <a:rPr lang="en-US" dirty="0" smtClean="0"/>
              <a:t>funds </a:t>
            </a:r>
            <a:r>
              <a:rPr lang="en-US" dirty="0" smtClean="0"/>
              <a:t>matched with state funds, with remainder of 50% an Ag Finance loan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 Required advisory team site visit – (KCARD business plan, advice on food safety, scope of pens, kill floor, coolers, cutting room, freezers and labor needed.)  Reality check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 Cap $500,000 KADF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must show geographic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764" y="384419"/>
            <a:ext cx="15232284" cy="63490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037995" y="3611077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43713" y="5654842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26993" y="3308684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82779" y="5552173"/>
            <a:ext cx="202131" cy="202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00712" y="3572577"/>
            <a:ext cx="202131" cy="202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14657" y="4640877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3814" y="5581049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76109" y="2752825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42983" y="5680510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06564" y="5818472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17355" y="2853891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16290" y="3760269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39377" y="5274644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42546" y="5579445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18420" y="5155425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04433" y="1976387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35526" y="1652336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88428" y="948089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43497" y="4958107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18269" y="3593431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030551" y="3057625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429549" y="1307432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29124" y="4390618"/>
            <a:ext cx="202131" cy="20213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929485" y="1450205"/>
            <a:ext cx="202131" cy="20213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10111" y="4953294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4171" y="1256095"/>
            <a:ext cx="202131" cy="202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80160" y="1741961"/>
            <a:ext cx="202131" cy="20213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75344" y="2300436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6025" y="562936"/>
            <a:ext cx="3041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USDA Inspected Plants</a:t>
            </a:r>
          </a:p>
          <a:p>
            <a:endParaRPr lang="en-US" dirty="0" smtClean="0"/>
          </a:p>
          <a:p>
            <a:r>
              <a:rPr lang="en-US" dirty="0" smtClean="0"/>
              <a:t>USDA requested level 2-3</a:t>
            </a:r>
          </a:p>
          <a:p>
            <a:endParaRPr lang="en-US" dirty="0" smtClean="0"/>
          </a:p>
          <a:p>
            <a:r>
              <a:rPr lang="en-US" dirty="0" smtClean="0"/>
              <a:t>Custom requested Level 2-3</a:t>
            </a:r>
          </a:p>
          <a:p>
            <a:endParaRPr lang="en-US" dirty="0"/>
          </a:p>
          <a:p>
            <a:r>
              <a:rPr lang="en-US" dirty="0" smtClean="0"/>
              <a:t>Just received application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264114" y="683099"/>
            <a:ext cx="202131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98617" y="5256490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44677" y="3795562"/>
            <a:ext cx="202131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Ag </a:t>
            </a:r>
            <a:r>
              <a:rPr lang="en-US" dirty="0" smtClean="0"/>
              <a:t>Finance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6945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729 loans approved</a:t>
            </a:r>
          </a:p>
          <a:p>
            <a:r>
              <a:rPr lang="en-US" dirty="0" smtClean="0"/>
              <a:t>$94,460,504 </a:t>
            </a:r>
          </a:p>
          <a:p>
            <a:r>
              <a:rPr lang="en-US" dirty="0" smtClean="0"/>
              <a:t>$86,474,973 loaned or obligated</a:t>
            </a:r>
          </a:p>
          <a:p>
            <a:r>
              <a:rPr lang="en-US" dirty="0" smtClean="0"/>
              <a:t>68% Beginning Farmers</a:t>
            </a:r>
          </a:p>
          <a:p>
            <a:r>
              <a:rPr lang="en-US" dirty="0" smtClean="0"/>
              <a:t>Participating loans at 2.75% interest .</a:t>
            </a:r>
            <a:r>
              <a:rPr lang="en-US" dirty="0" smtClean="0"/>
              <a:t>75% </a:t>
            </a:r>
            <a:r>
              <a:rPr lang="en-US" dirty="0" smtClean="0"/>
              <a:t>to lender to service the loan</a:t>
            </a:r>
          </a:p>
          <a:p>
            <a:r>
              <a:rPr lang="en-US" dirty="0" smtClean="0"/>
              <a:t>2% plus principle returns to KAFC $800,000 to $1,000,000 a month</a:t>
            </a:r>
          </a:p>
          <a:p>
            <a:r>
              <a:rPr lang="en-US" dirty="0" smtClean="0"/>
              <a:t>12-15 loans a month average $1.8 - $2.5M</a:t>
            </a:r>
          </a:p>
          <a:p>
            <a:r>
              <a:rPr lang="en-US" dirty="0" smtClean="0"/>
              <a:t>7 bad loans  </a:t>
            </a:r>
          </a:p>
          <a:p>
            <a:r>
              <a:rPr lang="en-US" dirty="0" smtClean="0"/>
              <a:t>No administrative cost charged to KAFC</a:t>
            </a:r>
          </a:p>
          <a:p>
            <a:r>
              <a:rPr lang="en-US" dirty="0" smtClean="0"/>
              <a:t>We have money in Frankfort investing in agriculture and making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Office of Agricultural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0813" y="2597266"/>
            <a:ext cx="4718304" cy="3310128"/>
          </a:xfrm>
        </p:spPr>
        <p:txBody>
          <a:bodyPr/>
          <a:lstStyle/>
          <a:p>
            <a:r>
              <a:rPr lang="en-US" dirty="0" smtClean="0"/>
              <a:t>Warren Beeler</a:t>
            </a:r>
          </a:p>
          <a:p>
            <a:r>
              <a:rPr lang="en-US" dirty="0" smtClean="0">
                <a:hlinkClick r:id="rId2"/>
              </a:rPr>
              <a:t>Warren.beeler@ky.gov</a:t>
            </a:r>
            <a:endParaRPr lang="en-US" dirty="0" smtClean="0"/>
          </a:p>
          <a:p>
            <a:r>
              <a:rPr lang="en-US" dirty="0" smtClean="0"/>
              <a:t>Cell 270-991-3438</a:t>
            </a:r>
          </a:p>
          <a:p>
            <a:r>
              <a:rPr lang="en-US" dirty="0" smtClean="0"/>
              <a:t>Office 502-564-4627</a:t>
            </a:r>
          </a:p>
          <a:p>
            <a:r>
              <a:rPr lang="en-US" dirty="0" smtClean="0"/>
              <a:t>Website kyagpolicy.com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696" y="2597266"/>
            <a:ext cx="4718304" cy="33101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17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553</TotalTime>
  <Words>526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PowerPoint Presentation</vt:lpstr>
      <vt:lpstr>Kentucky Ag Development Funds</vt:lpstr>
      <vt:lpstr>Meat Processing Investment Program</vt:lpstr>
      <vt:lpstr>Meat Processing Investment Program</vt:lpstr>
      <vt:lpstr>PowerPoint Presentation</vt:lpstr>
      <vt:lpstr>Kentucky Ag Finance Corporation</vt:lpstr>
      <vt:lpstr>Governor’s Office of Agricultural Policy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McElmurray, Marielle H (Gov Office GOAP)</dc:creator>
  <cp:lastModifiedBy>McElmurray, Marielle H (Gov Office GOAP)</cp:lastModifiedBy>
  <cp:revision>23</cp:revision>
  <cp:lastPrinted>2018-12-12T18:07:28Z</cp:lastPrinted>
  <dcterms:created xsi:type="dcterms:W3CDTF">2018-12-07T15:47:12Z</dcterms:created>
  <dcterms:modified xsi:type="dcterms:W3CDTF">2020-07-07T13:36:59Z</dcterms:modified>
</cp:coreProperties>
</file>