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193E1-D545-4410-BFD2-FD11CDDE84DB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8E193-BE0C-4FBB-84ED-2C7BE01F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E193-BE0C-4FBB-84ED-2C7BE01FA3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1970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6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3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218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8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9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6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1FBB18F-0A58-493E-B7F2-92713830E337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7AD916E-6437-4F71-A58B-3169A865E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Kentucky Department of Agriculture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Office of Consumer and Environmental Protection</a:t>
            </a:r>
          </a:p>
          <a:p>
            <a:pPr algn="ctr"/>
            <a:r>
              <a:rPr lang="en-US" dirty="0" smtClean="0"/>
              <a:t>Division of Regulation and Inspection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Fuel Quality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Began in 1994 following a mandate from the General Assembly to establish a retail motor fuel inspection and testing program </a:t>
            </a:r>
            <a:r>
              <a:rPr lang="en-US" sz="2000" dirty="0"/>
              <a:t>(</a:t>
            </a:r>
            <a:r>
              <a:rPr lang="en-US" sz="2000" dirty="0" smtClean="0"/>
              <a:t>KRS 363.902).</a:t>
            </a:r>
          </a:p>
          <a:p>
            <a:r>
              <a:rPr lang="en-US" sz="2000" dirty="0" smtClean="0"/>
              <a:t>KDA tests fuel to ASTM International standards, federal requirements and administrative regulation requirements.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nspectors pull samples for random testing and also collect samples in response to consumer complaints.</a:t>
            </a:r>
          </a:p>
          <a:p>
            <a:r>
              <a:rPr lang="en-US" sz="2000" dirty="0" smtClean="0"/>
              <a:t>There are over 2,600 gas stations in Kentucky.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217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651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 Modernization (Step One): Updating the Regulations, 2018-2020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327638"/>
            <a:ext cx="8595360" cy="4852499"/>
          </a:xfrm>
        </p:spPr>
        <p:txBody>
          <a:bodyPr/>
          <a:lstStyle/>
          <a:p>
            <a:r>
              <a:rPr lang="en-US" sz="2000" u="sng" dirty="0" smtClean="0"/>
              <a:t>The Impetus</a:t>
            </a:r>
            <a:r>
              <a:rPr lang="en-US" sz="2000" dirty="0" smtClean="0"/>
              <a:t>: “Red Tape Reduction” Mandate from the General Assembly</a:t>
            </a:r>
          </a:p>
          <a:p>
            <a:pPr lvl="1"/>
            <a:r>
              <a:rPr lang="en-US" sz="1800" dirty="0" smtClean="0"/>
              <a:t>Agencies were required to certify, repeal or update regulations.</a:t>
            </a:r>
          </a:p>
          <a:p>
            <a:pPr lvl="2"/>
            <a:r>
              <a:rPr lang="en-US" sz="1600" dirty="0" smtClean="0"/>
              <a:t>The old Motor Fuel Quality Regulations were put into place in 1994 when the program was implemented. </a:t>
            </a:r>
          </a:p>
          <a:p>
            <a:pPr lvl="2"/>
            <a:r>
              <a:rPr lang="en-US" sz="1600" dirty="0" smtClean="0"/>
              <a:t>Very few changes were made from 1994 to 2018, even though the program itself was changing over time.</a:t>
            </a:r>
          </a:p>
          <a:p>
            <a:pPr lvl="1"/>
            <a:endParaRPr lang="en-US" sz="1800" dirty="0" smtClean="0"/>
          </a:p>
          <a:p>
            <a:r>
              <a:rPr lang="en-US" sz="2000" u="sng" dirty="0" smtClean="0"/>
              <a:t>Our Assessment</a:t>
            </a:r>
            <a:r>
              <a:rPr lang="en-US" sz="2000" dirty="0" smtClean="0"/>
              <a:t>: The old regulations did not adequately describe all of the aspects of the program KDA was running.</a:t>
            </a:r>
          </a:p>
          <a:p>
            <a:pPr lvl="2"/>
            <a:endParaRPr lang="en-US" sz="1600" dirty="0" smtClean="0"/>
          </a:p>
          <a:p>
            <a:r>
              <a:rPr lang="en-US" sz="2000" u="sng" dirty="0" smtClean="0"/>
              <a:t>The Solution</a:t>
            </a:r>
            <a:r>
              <a:rPr lang="en-US" sz="2000" dirty="0" smtClean="0"/>
              <a:t>: Revamp the regulations so that a regulated retailer (or any member of the public) could read it and come away with a complete understanding of what KDA’s Motor Fuel Quality Program consisted of.</a:t>
            </a:r>
            <a:endParaRPr lang="en-US" dirty="0" smtClean="0"/>
          </a:p>
          <a:p>
            <a:pPr lvl="1"/>
            <a:endParaRPr lang="en-US" dirty="0" smtClean="0"/>
          </a:p>
          <a:p>
            <a:pPr marL="54864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651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651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Program Modernization (Step One): Updating the Regulations, 2018-2020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2" y="1327638"/>
            <a:ext cx="9276940" cy="4852499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Challenges</a:t>
            </a:r>
            <a:endParaRPr lang="en-US" sz="2000" dirty="0"/>
          </a:p>
          <a:p>
            <a:pPr lvl="2"/>
            <a:r>
              <a:rPr lang="en-US" sz="1800" dirty="0" smtClean="0"/>
              <a:t>Very technical subject matter; difficult to explain it in plain English.</a:t>
            </a:r>
          </a:p>
          <a:p>
            <a:pPr lvl="2"/>
            <a:r>
              <a:rPr lang="en-US" sz="1800" dirty="0" smtClean="0"/>
              <a:t>No updates for decades </a:t>
            </a:r>
            <a:r>
              <a:rPr lang="en-US" sz="1800" dirty="0" smtClean="0">
                <a:sym typeface="Wingdings" panose="05000000000000000000" pitchFamily="2" charset="2"/>
              </a:rPr>
              <a:t> the previous regulation did not explain most of the program’s components.</a:t>
            </a:r>
          </a:p>
          <a:p>
            <a:pPr lvl="2"/>
            <a:r>
              <a:rPr lang="en-US" sz="1800" dirty="0" smtClean="0">
                <a:sym typeface="Wingdings" panose="05000000000000000000" pitchFamily="2" charset="2"/>
              </a:rPr>
              <a:t>ASTM’s and other industry standards are updated and revised on an almost yearly basis.</a:t>
            </a:r>
            <a:endParaRPr lang="en-US" sz="18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Stages in the Process</a:t>
            </a:r>
          </a:p>
          <a:p>
            <a:pPr lvl="2"/>
            <a:r>
              <a:rPr lang="en-US" sz="1800" dirty="0" smtClean="0"/>
              <a:t>April 2018 to April 2020: Internal work to generate a comprehensive working “discussion document.”</a:t>
            </a:r>
          </a:p>
          <a:p>
            <a:pPr lvl="2"/>
            <a:r>
              <a:rPr lang="en-US" sz="1800" dirty="0" smtClean="0"/>
              <a:t>April 2020 to July 2020:  Share discussion draft with industry representatives, request first round of comments.</a:t>
            </a:r>
          </a:p>
          <a:p>
            <a:pPr lvl="2"/>
            <a:r>
              <a:rPr lang="en-US" sz="1800" dirty="0" smtClean="0"/>
              <a:t>November 2020: Filed regulations with LRC</a:t>
            </a:r>
          </a:p>
          <a:p>
            <a:pPr lvl="2"/>
            <a:r>
              <a:rPr lang="en-US" sz="1800" dirty="0" smtClean="0"/>
              <a:t>November 2020 to January 2021: public comment period; second round of comments from industry representatives.</a:t>
            </a:r>
          </a:p>
          <a:p>
            <a:pPr lvl="1"/>
            <a:endParaRPr lang="en-US" dirty="0" smtClean="0"/>
          </a:p>
          <a:p>
            <a:pPr marL="54864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7294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651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 Modernization (Step Two): Legislative Proposal, 2021-2022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327638"/>
            <a:ext cx="8595360" cy="4852499"/>
          </a:xfrm>
        </p:spPr>
        <p:txBody>
          <a:bodyPr/>
          <a:lstStyle/>
          <a:p>
            <a:r>
              <a:rPr lang="en-US" sz="2400" dirty="0"/>
              <a:t>Statute Changes	</a:t>
            </a:r>
          </a:p>
          <a:p>
            <a:pPr lvl="1"/>
            <a:r>
              <a:rPr lang="en-US" sz="2000" dirty="0"/>
              <a:t>KDA does anticipate some changes to the statute.</a:t>
            </a:r>
          </a:p>
          <a:p>
            <a:pPr lvl="2"/>
            <a:r>
              <a:rPr lang="en-US" sz="1800" dirty="0"/>
              <a:t>Mainly clean up language and removing some outdated </a:t>
            </a:r>
            <a:r>
              <a:rPr lang="en-US" sz="1800" dirty="0" smtClean="0"/>
              <a:t>language.</a:t>
            </a:r>
            <a:endParaRPr lang="en-US" sz="1800" dirty="0"/>
          </a:p>
          <a:p>
            <a:r>
              <a:rPr lang="en-US" sz="2400" dirty="0"/>
              <a:t>Some technical changes </a:t>
            </a:r>
            <a:r>
              <a:rPr lang="en-US" sz="2400" dirty="0" smtClean="0"/>
              <a:t>requested </a:t>
            </a:r>
            <a:r>
              <a:rPr lang="en-US" sz="2400" dirty="0"/>
              <a:t>by industry </a:t>
            </a:r>
            <a:r>
              <a:rPr lang="en-US" sz="2400" dirty="0" smtClean="0"/>
              <a:t>will differ </a:t>
            </a:r>
            <a:r>
              <a:rPr lang="en-US" sz="2400" dirty="0"/>
              <a:t>from the bill that was </a:t>
            </a:r>
            <a:r>
              <a:rPr lang="en-US" sz="2400" dirty="0" smtClean="0"/>
              <a:t>filed </a:t>
            </a:r>
            <a:r>
              <a:rPr lang="en-US" sz="2400" dirty="0"/>
              <a:t>last </a:t>
            </a:r>
            <a:r>
              <a:rPr lang="en-US" sz="2400" dirty="0" smtClean="0"/>
              <a:t>session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Include the Temperature Vapor Liquid </a:t>
            </a:r>
            <a:r>
              <a:rPr lang="en-US" sz="2000" dirty="0" smtClean="0"/>
              <a:t>Ratio</a:t>
            </a:r>
          </a:p>
          <a:p>
            <a:pPr lvl="1"/>
            <a:r>
              <a:rPr lang="en-US" sz="2000" dirty="0" smtClean="0"/>
              <a:t>Auto manufacturers</a:t>
            </a:r>
            <a:r>
              <a:rPr lang="en-US" sz="2000" dirty="0"/>
              <a:t>, fuel refiners, distributors and others </a:t>
            </a:r>
            <a:r>
              <a:rPr lang="en-US" sz="2000" dirty="0" smtClean="0"/>
              <a:t>now say that standard should be included.</a:t>
            </a:r>
            <a:endParaRPr lang="en-US" sz="2000" dirty="0"/>
          </a:p>
          <a:p>
            <a:pPr lvl="1"/>
            <a:r>
              <a:rPr lang="en-US" sz="2000" dirty="0"/>
              <a:t>The 50% distillation requirement in the statute is now the same in the ASTM standard.</a:t>
            </a:r>
          </a:p>
          <a:p>
            <a:pPr lvl="1"/>
            <a:endParaRPr lang="en-US" dirty="0" smtClean="0"/>
          </a:p>
          <a:p>
            <a:pPr marL="54864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048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Any </a:t>
            </a:r>
            <a:r>
              <a:rPr lang="en-US" sz="2400" dirty="0" smtClean="0"/>
              <a:t>statute changes </a:t>
            </a:r>
            <a:r>
              <a:rPr lang="en-US" sz="2400" dirty="0"/>
              <a:t>brought forward will be worked on with stakeholders in advance of filing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 KDA appreciates legislators’ interest in KDA’s regulatory programs and looks forward to working with you as we move through the upcoming session.</a:t>
            </a:r>
          </a:p>
          <a:p>
            <a:endParaRPr lang="en-US" sz="2400" dirty="0" smtClean="0"/>
          </a:p>
          <a:p>
            <a:r>
              <a:rPr lang="en-US" sz="2400" dirty="0" smtClean="0"/>
              <a:t>Questions?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696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ppt/theme/themeOverride2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ppt/theme/themeOverride3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ppt/theme/themeOverride4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ppt/theme/themeOverride5.xml><?xml version="1.0" encoding="utf-8"?>
<a:themeOverride xmlns:a="http://schemas.openxmlformats.org/drawingml/2006/main">
  <a:clrScheme name="View">
    <a:dk1>
      <a:srgbClr val="000000"/>
    </a:dk1>
    <a:lt1>
      <a:srgbClr val="FFFFFF"/>
    </a:lt1>
    <a:dk2>
      <a:srgbClr val="46464A"/>
    </a:dk2>
    <a:lt2>
      <a:srgbClr val="D6D3CC"/>
    </a:lt2>
    <a:accent1>
      <a:srgbClr val="6F6F74"/>
    </a:accent1>
    <a:accent2>
      <a:srgbClr val="92A9B9"/>
    </a:accent2>
    <a:accent3>
      <a:srgbClr val="A7B789"/>
    </a:accent3>
    <a:accent4>
      <a:srgbClr val="B9A489"/>
    </a:accent4>
    <a:accent5>
      <a:srgbClr val="8D6374"/>
    </a:accent5>
    <a:accent6>
      <a:srgbClr val="9B7362"/>
    </a:accent6>
    <a:hlink>
      <a:srgbClr val="67AABF"/>
    </a:hlink>
    <a:folHlink>
      <a:srgbClr val="ABAF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395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Wingdings 2</vt:lpstr>
      <vt:lpstr>View</vt:lpstr>
      <vt:lpstr>Kentucky Department of Agriculture</vt:lpstr>
      <vt:lpstr>Motor Fuel Quality Program</vt:lpstr>
      <vt:lpstr>Program Modernization (Step One): Updating the Regulations, 2018-2020</vt:lpstr>
      <vt:lpstr>Program Modernization (Step One): Updating the Regulations, 2018-2020</vt:lpstr>
      <vt:lpstr>Program Modernization (Step Two): Legislative Proposal, 2021-2022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Department of Agriculture</dc:title>
  <dc:creator>Glass, Jason (AGR)</dc:creator>
  <cp:lastModifiedBy>Spoonamore, Susan (LRC)</cp:lastModifiedBy>
  <cp:revision>11</cp:revision>
  <cp:lastPrinted>2021-07-02T13:02:25Z</cp:lastPrinted>
  <dcterms:created xsi:type="dcterms:W3CDTF">2021-06-18T15:40:20Z</dcterms:created>
  <dcterms:modified xsi:type="dcterms:W3CDTF">2021-07-02T13:08:32Z</dcterms:modified>
</cp:coreProperties>
</file>