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2" r:id="rId2"/>
    <p:sldId id="263" r:id="rId3"/>
    <p:sldId id="273" r:id="rId4"/>
    <p:sldId id="266" r:id="rId5"/>
    <p:sldId id="264" r:id="rId6"/>
    <p:sldId id="269" r:id="rId7"/>
    <p:sldId id="267" r:id="rId8"/>
    <p:sldId id="270" r:id="rId9"/>
    <p:sldId id="274" r:id="rId10"/>
    <p:sldId id="275" r:id="rId11"/>
    <p:sldId id="276" r:id="rId1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2A86"/>
    <a:srgbClr val="332A87"/>
    <a:srgbClr val="5049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80655"/>
  </p:normalViewPr>
  <p:slideViewPr>
    <p:cSldViewPr snapToGrid="0">
      <p:cViewPr varScale="1">
        <p:scale>
          <a:sx n="71" d="100"/>
          <a:sy n="71" d="100"/>
        </p:scale>
        <p:origin x="163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9D4BD83-AE3B-8C46-9753-08DC5CBE91C2}" type="datetimeFigureOut">
              <a:rPr lang="en-US" smtClean="0"/>
              <a:t>10/4/2021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2690C9-5604-7945-9FE8-CB2DBD8486D8}" type="slidenum">
              <a:rPr lang="en-US" smtClean="0"/>
              <a:t>‹#›</a:t>
            </a:fld>
            <a:endParaRPr lang="en-US"/>
          </a:p>
        </p:txBody>
      </p:sp>
    </p:spTree>
    <p:extLst>
      <p:ext uri="{BB962C8B-B14F-4D97-AF65-F5344CB8AC3E}">
        <p14:creationId xmlns:p14="http://schemas.microsoft.com/office/powerpoint/2010/main" val="330111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 and thanks.</a:t>
            </a:r>
          </a:p>
        </p:txBody>
      </p:sp>
      <p:sp>
        <p:nvSpPr>
          <p:cNvPr id="4" name="Slide Number Placeholder 3"/>
          <p:cNvSpPr>
            <a:spLocks noGrp="1"/>
          </p:cNvSpPr>
          <p:nvPr>
            <p:ph type="sldNum" sz="quarter" idx="5"/>
          </p:nvPr>
        </p:nvSpPr>
        <p:spPr/>
        <p:txBody>
          <a:bodyPr/>
          <a:lstStyle/>
          <a:p>
            <a:fld id="{BC2690C9-5604-7945-9FE8-CB2DBD8486D8}" type="slidenum">
              <a:rPr lang="en-US" smtClean="0"/>
              <a:t>1</a:t>
            </a:fld>
            <a:endParaRPr lang="en-US"/>
          </a:p>
        </p:txBody>
      </p:sp>
    </p:spTree>
    <p:extLst>
      <p:ext uri="{BB962C8B-B14F-4D97-AF65-F5344CB8AC3E}">
        <p14:creationId xmlns:p14="http://schemas.microsoft.com/office/powerpoint/2010/main" val="2223623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BC2690C9-5604-7945-9FE8-CB2DBD8486D8}" type="slidenum">
              <a:rPr lang="en-US" smtClean="0"/>
              <a:t>10</a:t>
            </a:fld>
            <a:endParaRPr lang="en-US"/>
          </a:p>
        </p:txBody>
      </p:sp>
    </p:spTree>
    <p:extLst>
      <p:ext uri="{BB962C8B-B14F-4D97-AF65-F5344CB8AC3E}">
        <p14:creationId xmlns:p14="http://schemas.microsoft.com/office/powerpoint/2010/main" val="186423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As much as I’d like to dive into all the specifics of this legislation, there’s not enough minutes in the day. And we will be presenting at the IJC Budget Review Sub Committee on Human Resources in November. But I will end saying, introducing and passing this Healthy Farm &amp; Food Fund legislation, that has already gained support, will build upon Kentucky’s current momentum, creating stability and opportunities for direct farm impact food access programs and pave the way for additional new efforts that support the vitality of Kentucky agriculture and the health of Kentuckians.</a:t>
            </a:r>
          </a:p>
        </p:txBody>
      </p:sp>
      <p:sp>
        <p:nvSpPr>
          <p:cNvPr id="4" name="Slide Number Placeholder 3"/>
          <p:cNvSpPr>
            <a:spLocks noGrp="1"/>
          </p:cNvSpPr>
          <p:nvPr>
            <p:ph type="sldNum" sz="quarter" idx="5"/>
          </p:nvPr>
        </p:nvSpPr>
        <p:spPr/>
        <p:txBody>
          <a:bodyPr/>
          <a:lstStyle/>
          <a:p>
            <a:fld id="{BC2690C9-5604-7945-9FE8-CB2DBD8486D8}" type="slidenum">
              <a:rPr lang="en-US" smtClean="0"/>
              <a:t>11</a:t>
            </a:fld>
            <a:endParaRPr lang="en-US"/>
          </a:p>
        </p:txBody>
      </p:sp>
    </p:spTree>
    <p:extLst>
      <p:ext uri="{BB962C8B-B14F-4D97-AF65-F5344CB8AC3E}">
        <p14:creationId xmlns:p14="http://schemas.microsoft.com/office/powerpoint/2010/main" val="2058227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Despite Kentucky being a top agriculture state, a staggering number of Kentuckians are food insecure. For example, 1 in 7 Kentuckians and 1 in 5 children struggles with hunger. </a:t>
            </a:r>
          </a:p>
          <a:p>
            <a:pPr rtl="0"/>
            <a:endParaRPr lang="en-US" dirty="0"/>
          </a:p>
          <a:p>
            <a:pPr rtl="0"/>
            <a:r>
              <a:rPr lang="en-US" dirty="0"/>
              <a:t>And looking at data from the Brighton Center in Florence, Kentucky shows that in rural parts of the state, like Carroll County, from 2018 to 2020 child food insecurity percentage went up 15%. In Owen County over 13% of the county were using SNAP benefits in 2020. And data from Feeding KY’s Map the Meal Gap 2020 showed us that 6 KY counties have a food insecurity percentage of 24% or higher. This included Harlan, Bell, </a:t>
            </a:r>
            <a:r>
              <a:rPr lang="en-US" dirty="0" err="1"/>
              <a:t>Maggofin</a:t>
            </a:r>
            <a:r>
              <a:rPr lang="en-US" dirty="0"/>
              <a:t>, Breathitt, Clay, and Wolfe counties. And it also shows us that in Western KY many counties are over 17%, the </a:t>
            </a:r>
            <a:r>
              <a:rPr lang="en-US" dirty="0" err="1"/>
              <a:t>highests</a:t>
            </a:r>
            <a:r>
              <a:rPr lang="en-US" dirty="0"/>
              <a:t> being Metcalf, Grayson, and Fulton Counties.</a:t>
            </a:r>
          </a:p>
          <a:p>
            <a:pPr rtl="0"/>
            <a:endParaRPr lang="en-US" dirty="0"/>
          </a:p>
          <a:p>
            <a:pPr rtl="0"/>
            <a:r>
              <a:rPr lang="en-US" dirty="0"/>
              <a:t>Especially with the pandemic Kentuckians and Kentucky families have been struggling even more. Pre-pandemic data reflects national food insecurity rates the lowest they have been in more than 20 years, but with the current crisis has reversed any improvements, with millions of people newly experiencing food insecurity.</a:t>
            </a:r>
          </a:p>
          <a:p>
            <a:pPr rtl="0"/>
            <a:endParaRPr lang="en-US" dirty="0"/>
          </a:p>
          <a:p>
            <a:pPr rtl="0"/>
            <a:r>
              <a:rPr lang="en-US" dirty="0"/>
              <a:t>Kentucky farmers have stepped up in this trying time to try and help feed those in their communities, but many are still struggling.</a:t>
            </a:r>
          </a:p>
          <a:p>
            <a:pPr rtl="0"/>
            <a:endParaRPr lang="en-US" dirty="0"/>
          </a:p>
          <a:p>
            <a:pPr rtl="0"/>
            <a:endParaRPr lang="en-US" dirty="0"/>
          </a:p>
          <a:p>
            <a:pPr rtl="0"/>
            <a:endParaRPr lang="en-US" dirty="0"/>
          </a:p>
          <a:p>
            <a:pPr rtl="0"/>
            <a:endParaRPr lang="en-US" dirty="0"/>
          </a:p>
          <a:p>
            <a:pPr rtl="0"/>
            <a:endParaRPr lang="en-US" dirty="0"/>
          </a:p>
          <a:p>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BC2690C9-5604-7945-9FE8-CB2DBD8486D8}" type="slidenum">
              <a:rPr lang="en-US" smtClean="0"/>
              <a:t>2</a:t>
            </a:fld>
            <a:endParaRPr lang="en-US"/>
          </a:p>
        </p:txBody>
      </p:sp>
    </p:spTree>
    <p:extLst>
      <p:ext uri="{BB962C8B-B14F-4D97-AF65-F5344CB8AC3E}">
        <p14:creationId xmlns:p14="http://schemas.microsoft.com/office/powerpoint/2010/main" val="2725721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
            </a:r>
            <a:br>
              <a:rPr lang="en-US" dirty="0"/>
            </a:br>
            <a:r>
              <a:rPr lang="en-US" dirty="0"/>
              <a:t/>
            </a:r>
            <a:br>
              <a:rPr lang="en-US" dirty="0"/>
            </a:br>
            <a:r>
              <a:rPr lang="en-US" dirty="0"/>
              <a:t>And our farmers are producing healthy foods, Kentucky ranks 50th in consumption of fruits and vegetables. Not only that but Kentucky consistently ranks in the bottom ten nationally for diet-related health outcomes, coming in at 43</a:t>
            </a:r>
            <a:r>
              <a:rPr lang="en-US" baseline="30000" dirty="0"/>
              <a:t>rd</a:t>
            </a:r>
            <a:r>
              <a:rPr lang="en-US" dirty="0"/>
              <a:t> in 2020.</a:t>
            </a:r>
          </a:p>
          <a:p>
            <a:pPr rtl="0"/>
            <a:endParaRPr lang="en-US" dirty="0"/>
          </a:p>
          <a:p>
            <a:pPr rtl="0"/>
            <a:r>
              <a:rPr lang="en-US" dirty="0"/>
              <a:t>A big factor in this is affordability and accessibility.</a:t>
            </a:r>
          </a:p>
          <a:p>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BC2690C9-5604-7945-9FE8-CB2DBD8486D8}" type="slidenum">
              <a:rPr lang="en-US" smtClean="0"/>
              <a:t>3</a:t>
            </a:fld>
            <a:endParaRPr lang="en-US"/>
          </a:p>
        </p:txBody>
      </p:sp>
    </p:spTree>
    <p:extLst>
      <p:ext uri="{BB962C8B-B14F-4D97-AF65-F5344CB8AC3E}">
        <p14:creationId xmlns:p14="http://schemas.microsoft.com/office/powerpoint/2010/main" val="574338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seeing and acknowledging the problems, organizations like Feeding Kentucky and have stepped to the plate to help shorten the line at food banks by developing different programs to try and address hunger and health outcome issues. </a:t>
            </a:r>
            <a:endParaRPr lang="en-US" dirty="0"/>
          </a:p>
        </p:txBody>
      </p:sp>
      <p:sp>
        <p:nvSpPr>
          <p:cNvPr id="4" name="Slide Number Placeholder 3"/>
          <p:cNvSpPr>
            <a:spLocks noGrp="1"/>
          </p:cNvSpPr>
          <p:nvPr>
            <p:ph type="sldNum" sz="quarter" idx="5"/>
          </p:nvPr>
        </p:nvSpPr>
        <p:spPr/>
        <p:txBody>
          <a:bodyPr/>
          <a:lstStyle/>
          <a:p>
            <a:fld id="{BC2690C9-5604-7945-9FE8-CB2DBD8486D8}" type="slidenum">
              <a:rPr lang="en-US" smtClean="0"/>
              <a:t>4</a:t>
            </a:fld>
            <a:endParaRPr lang="en-US"/>
          </a:p>
        </p:txBody>
      </p:sp>
    </p:spTree>
    <p:extLst>
      <p:ext uri="{BB962C8B-B14F-4D97-AF65-F5344CB8AC3E}">
        <p14:creationId xmlns:p14="http://schemas.microsoft.com/office/powerpoint/2010/main" val="2745000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start of the Kentucky Double Dollars Program, those utilizing SNAP, WIC, or senior citizens can double their money on locally grown fruits and vegetables. Expanding on that over the last year to also include Kentucky meat, eggs, and dairy products. The Kentucky Double Dollars Program is now in almost 50 farmers markets, 19 fresh stops, and 5 retail stores. Over the four year period there is a over a 94% redemption rate across all the incentives. </a:t>
            </a:r>
          </a:p>
          <a:p>
            <a:endParaRPr lang="en-US" dirty="0"/>
          </a:p>
          <a:p>
            <a:r>
              <a:rPr lang="en-US" dirty="0"/>
              <a:t>Actually four programs </a:t>
            </a:r>
            <a:endParaRPr lang="en-US" dirty="0"/>
          </a:p>
        </p:txBody>
      </p:sp>
      <p:sp>
        <p:nvSpPr>
          <p:cNvPr id="4" name="Slide Number Placeholder 3"/>
          <p:cNvSpPr>
            <a:spLocks noGrp="1"/>
          </p:cNvSpPr>
          <p:nvPr>
            <p:ph type="sldNum" sz="quarter" idx="5"/>
          </p:nvPr>
        </p:nvSpPr>
        <p:spPr/>
        <p:txBody>
          <a:bodyPr/>
          <a:lstStyle/>
          <a:p>
            <a:fld id="{BC2690C9-5604-7945-9FE8-CB2DBD8486D8}" type="slidenum">
              <a:rPr lang="en-US" smtClean="0"/>
              <a:t>5</a:t>
            </a:fld>
            <a:endParaRPr lang="en-US"/>
          </a:p>
        </p:txBody>
      </p:sp>
    </p:spTree>
    <p:extLst>
      <p:ext uri="{BB962C8B-B14F-4D97-AF65-F5344CB8AC3E}">
        <p14:creationId xmlns:p14="http://schemas.microsoft.com/office/powerpoint/2010/main" val="71253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 newer program, </a:t>
            </a:r>
            <a:r>
              <a:rPr lang="en-US" dirty="0" err="1"/>
              <a:t>FreshRx</a:t>
            </a:r>
            <a:r>
              <a:rPr lang="en-US" dirty="0"/>
              <a:t> for MOMs has plenty of room to grow. This program provides 21-or 40-week prescriptions for fresh fruits and vegetables for expectant mothers enrolled in Medicaid. Participants receive $20 in fresh fruit and vegetable tokens each week for up to 40 weeks and have regular access to nutrition education and consultation with a dietitian. In 2020, over $7,000 was redeemed.</a:t>
            </a:r>
            <a:endParaRPr lang="en-US" dirty="0"/>
          </a:p>
        </p:txBody>
      </p:sp>
      <p:sp>
        <p:nvSpPr>
          <p:cNvPr id="4" name="Slide Number Placeholder 3"/>
          <p:cNvSpPr>
            <a:spLocks noGrp="1"/>
          </p:cNvSpPr>
          <p:nvPr>
            <p:ph type="sldNum" sz="quarter" idx="5"/>
          </p:nvPr>
        </p:nvSpPr>
        <p:spPr/>
        <p:txBody>
          <a:bodyPr/>
          <a:lstStyle/>
          <a:p>
            <a:fld id="{BC2690C9-5604-7945-9FE8-CB2DBD8486D8}" type="slidenum">
              <a:rPr lang="en-US" smtClean="0"/>
              <a:t>6</a:t>
            </a:fld>
            <a:endParaRPr lang="en-US"/>
          </a:p>
        </p:txBody>
      </p:sp>
    </p:spTree>
    <p:extLst>
      <p:ext uri="{BB962C8B-B14F-4D97-AF65-F5344CB8AC3E}">
        <p14:creationId xmlns:p14="http://schemas.microsoft.com/office/powerpoint/2010/main" val="600874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With programs like KDD and Fresh RX for MOMs there are also many challenges. The biggest 3 are sustainability, growth, and meeting match requirements. How do we address these challenges and what is the best route to ensure these programs continue to feed hungry Kentuckians and put money back into the pockets of farmers? </a:t>
            </a:r>
          </a:p>
          <a:p>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BC2690C9-5604-7945-9FE8-CB2DBD8486D8}" type="slidenum">
              <a:rPr lang="en-US" smtClean="0"/>
              <a:t>7</a:t>
            </a:fld>
            <a:endParaRPr lang="en-US"/>
          </a:p>
        </p:txBody>
      </p:sp>
    </p:spTree>
    <p:extLst>
      <p:ext uri="{BB962C8B-B14F-4D97-AF65-F5344CB8AC3E}">
        <p14:creationId xmlns:p14="http://schemas.microsoft.com/office/powerpoint/2010/main" val="527527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Luckily, in 2000, the Kentucky legislature had the foresight to devote Tobacco Master Settlement (TMS) funds to support agriculture and improve public health. Right now it is the ag side supporting </a:t>
            </a:r>
            <a:r>
              <a:rPr lang="en-US" dirty="0" err="1"/>
              <a:t>tthese</a:t>
            </a:r>
            <a:r>
              <a:rPr lang="en-US" dirty="0"/>
              <a:t> programs that have Whereas other states have set aside General Funds to bolster healthy food access, the TMS gives Kentucky a unique opportunity to provide food and farm security. </a:t>
            </a:r>
          </a:p>
          <a:p>
            <a:pPr rtl="0"/>
            <a:endParaRPr lang="en-US" dirty="0"/>
          </a:p>
          <a:p>
            <a:pPr rtl="0"/>
            <a:r>
              <a:rPr lang="en-US" dirty="0"/>
              <a:t>A Healthy Farm &amp; Food Fund would set aside 1.5% of the total pool of Tobacco Master Settlement funds to leverage these additional federal dollars. This would significantly increase the amount of funding available to support successful programs which ensure that low-income Kentuckians have access to affordable, healthy, locally-grown food.</a:t>
            </a:r>
          </a:p>
          <a:p>
            <a:pPr rtl="0"/>
            <a:endParaRPr lang="en-US" dirty="0"/>
          </a:p>
          <a:p>
            <a:pPr rtl="0"/>
            <a:r>
              <a:rPr lang="en-US" dirty="0"/>
              <a:t>Even though healthy food access impacts both sectors, currently only the agriculture portion of the fund is supporting programs like Kentucky Double Dollars and Farms to Food Banks. This creates instability and jeopardizes sustainable funding for Kentucky’s direct farm impact healthy food access programs.</a:t>
            </a:r>
          </a:p>
          <a:p>
            <a:pPr rtl="0"/>
            <a:endParaRPr lang="en-US" dirty="0"/>
          </a:p>
          <a:p>
            <a:pPr rtl="0"/>
            <a:r>
              <a:rPr lang="en-US" dirty="0"/>
              <a:t>The good news is that the US Department of Agriculture has millions of dollars available for healthy food access – but the USDA requires an equal match, which is a huge challenge for these programs. This is money that could help stimulate our economy, our farmers, and our communities.</a:t>
            </a:r>
          </a:p>
          <a:p>
            <a:pPr rtl="0"/>
            <a:endParaRPr lang="en-US" dirty="0"/>
          </a:p>
          <a:p>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BC2690C9-5604-7945-9FE8-CB2DBD8486D8}" type="slidenum">
              <a:rPr lang="en-US" smtClean="0"/>
              <a:t>8</a:t>
            </a:fld>
            <a:endParaRPr lang="en-US"/>
          </a:p>
        </p:txBody>
      </p:sp>
    </p:spTree>
    <p:extLst>
      <p:ext uri="{BB962C8B-B14F-4D97-AF65-F5344CB8AC3E}">
        <p14:creationId xmlns:p14="http://schemas.microsoft.com/office/powerpoint/2010/main" val="2730822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importantly, this would have a great impact on not only positive health outcomes, but would help farmers and stimulate the economy. Farmers have the opportunity to grow their business and increase their sales from customers who otherwise could not be able to afford locally grown food. </a:t>
            </a:r>
          </a:p>
          <a:p>
            <a:endParaRPr lang="en-US" dirty="0"/>
          </a:p>
          <a:p>
            <a:r>
              <a:rPr lang="en-US" dirty="0"/>
              <a:t>And by increasing accessibility the Healthy Farm and Food fund will lower household food insecurity while also improving health outcomes of Kentucky children and their families.</a:t>
            </a:r>
          </a:p>
          <a:p>
            <a:endParaRPr lang="en-US" dirty="0"/>
          </a:p>
          <a:p>
            <a:r>
              <a:rPr lang="en-US" dirty="0"/>
              <a:t>Of course adding the benefits to our economy, adding to families grocery budgets to be spent on Kentucky grown foods, putting dollars back into the pockets of farmers and keeping dollars local. Economists even estimate that for every $1 a household redeems through SNAP generates about $1.70 in economic activity. </a:t>
            </a:r>
          </a:p>
          <a:p>
            <a:endParaRPr lang="en-US" dirty="0"/>
          </a:p>
          <a:p>
            <a:r>
              <a:rPr lang="en-US" dirty="0"/>
              <a:t>This model is what we call a win-win-win. Farmers increase sales, families affording local food to become healthier, all while stimulating our economy.</a:t>
            </a:r>
          </a:p>
          <a:p>
            <a:endParaRPr lang="en-US" dirty="0"/>
          </a:p>
          <a:p>
            <a:r>
              <a:rPr lang="en-US" dirty="0"/>
              <a:t>Story form Ted</a:t>
            </a:r>
          </a:p>
          <a:p>
            <a:endParaRPr lang="en-US" dirty="0"/>
          </a:p>
          <a:p>
            <a:endParaRPr lang="en-US" dirty="0"/>
          </a:p>
        </p:txBody>
      </p:sp>
      <p:sp>
        <p:nvSpPr>
          <p:cNvPr id="4" name="Slide Number Placeholder 3"/>
          <p:cNvSpPr>
            <a:spLocks noGrp="1"/>
          </p:cNvSpPr>
          <p:nvPr>
            <p:ph type="sldNum" sz="quarter" idx="5"/>
          </p:nvPr>
        </p:nvSpPr>
        <p:spPr/>
        <p:txBody>
          <a:bodyPr/>
          <a:lstStyle/>
          <a:p>
            <a:fld id="{BC2690C9-5604-7945-9FE8-CB2DBD8486D8}" type="slidenum">
              <a:rPr lang="en-US" smtClean="0"/>
              <a:t>9</a:t>
            </a:fld>
            <a:endParaRPr lang="en-US"/>
          </a:p>
        </p:txBody>
      </p:sp>
    </p:spTree>
    <p:extLst>
      <p:ext uri="{BB962C8B-B14F-4D97-AF65-F5344CB8AC3E}">
        <p14:creationId xmlns:p14="http://schemas.microsoft.com/office/powerpoint/2010/main" val="223224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A5EBB0-F235-4CF8-BDBE-2C95BB9778C5}"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408BB-70AE-49C7-A600-462D35D7E30A}" type="slidenum">
              <a:rPr lang="en-US" smtClean="0"/>
              <a:t>‹#›</a:t>
            </a:fld>
            <a:endParaRPr lang="en-US"/>
          </a:p>
        </p:txBody>
      </p:sp>
    </p:spTree>
    <p:extLst>
      <p:ext uri="{BB962C8B-B14F-4D97-AF65-F5344CB8AC3E}">
        <p14:creationId xmlns:p14="http://schemas.microsoft.com/office/powerpoint/2010/main" val="241759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A5EBB0-F235-4CF8-BDBE-2C95BB9778C5}"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408BB-70AE-49C7-A600-462D35D7E30A}" type="slidenum">
              <a:rPr lang="en-US" smtClean="0"/>
              <a:t>‹#›</a:t>
            </a:fld>
            <a:endParaRPr lang="en-US"/>
          </a:p>
        </p:txBody>
      </p:sp>
    </p:spTree>
    <p:extLst>
      <p:ext uri="{BB962C8B-B14F-4D97-AF65-F5344CB8AC3E}">
        <p14:creationId xmlns:p14="http://schemas.microsoft.com/office/powerpoint/2010/main" val="805426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A5EBB0-F235-4CF8-BDBE-2C95BB9778C5}"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408BB-70AE-49C7-A600-462D35D7E30A}" type="slidenum">
              <a:rPr lang="en-US" smtClean="0"/>
              <a:t>‹#›</a:t>
            </a:fld>
            <a:endParaRPr lang="en-US"/>
          </a:p>
        </p:txBody>
      </p:sp>
    </p:spTree>
    <p:extLst>
      <p:ext uri="{BB962C8B-B14F-4D97-AF65-F5344CB8AC3E}">
        <p14:creationId xmlns:p14="http://schemas.microsoft.com/office/powerpoint/2010/main" val="2924306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A5EBB0-F235-4CF8-BDBE-2C95BB9778C5}"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408BB-70AE-49C7-A600-462D35D7E30A}" type="slidenum">
              <a:rPr lang="en-US" smtClean="0"/>
              <a:t>‹#›</a:t>
            </a:fld>
            <a:endParaRPr lang="en-US"/>
          </a:p>
        </p:txBody>
      </p:sp>
    </p:spTree>
    <p:extLst>
      <p:ext uri="{BB962C8B-B14F-4D97-AF65-F5344CB8AC3E}">
        <p14:creationId xmlns:p14="http://schemas.microsoft.com/office/powerpoint/2010/main" val="263389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A5EBB0-F235-4CF8-BDBE-2C95BB9778C5}"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408BB-70AE-49C7-A600-462D35D7E30A}" type="slidenum">
              <a:rPr lang="en-US" smtClean="0"/>
              <a:t>‹#›</a:t>
            </a:fld>
            <a:endParaRPr lang="en-US"/>
          </a:p>
        </p:txBody>
      </p:sp>
    </p:spTree>
    <p:extLst>
      <p:ext uri="{BB962C8B-B14F-4D97-AF65-F5344CB8AC3E}">
        <p14:creationId xmlns:p14="http://schemas.microsoft.com/office/powerpoint/2010/main" val="993552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A5EBB0-F235-4CF8-BDBE-2C95BB9778C5}"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408BB-70AE-49C7-A600-462D35D7E30A}" type="slidenum">
              <a:rPr lang="en-US" smtClean="0"/>
              <a:t>‹#›</a:t>
            </a:fld>
            <a:endParaRPr lang="en-US"/>
          </a:p>
        </p:txBody>
      </p:sp>
    </p:spTree>
    <p:extLst>
      <p:ext uri="{BB962C8B-B14F-4D97-AF65-F5344CB8AC3E}">
        <p14:creationId xmlns:p14="http://schemas.microsoft.com/office/powerpoint/2010/main" val="3307093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A5EBB0-F235-4CF8-BDBE-2C95BB9778C5}" type="datetimeFigureOut">
              <a:rPr lang="en-US" smtClean="0"/>
              <a:t>10/4/2021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408BB-70AE-49C7-A600-462D35D7E30A}" type="slidenum">
              <a:rPr lang="en-US" smtClean="0"/>
              <a:t>‹#›</a:t>
            </a:fld>
            <a:endParaRPr lang="en-US"/>
          </a:p>
        </p:txBody>
      </p:sp>
    </p:spTree>
    <p:extLst>
      <p:ext uri="{BB962C8B-B14F-4D97-AF65-F5344CB8AC3E}">
        <p14:creationId xmlns:p14="http://schemas.microsoft.com/office/powerpoint/2010/main" val="298374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A5EBB0-F235-4CF8-BDBE-2C95BB9778C5}" type="datetimeFigureOut">
              <a:rPr lang="en-US" smtClean="0"/>
              <a:t>10/4/2021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408BB-70AE-49C7-A600-462D35D7E30A}" type="slidenum">
              <a:rPr lang="en-US" smtClean="0"/>
              <a:t>‹#›</a:t>
            </a:fld>
            <a:endParaRPr lang="en-US"/>
          </a:p>
        </p:txBody>
      </p:sp>
    </p:spTree>
    <p:extLst>
      <p:ext uri="{BB962C8B-B14F-4D97-AF65-F5344CB8AC3E}">
        <p14:creationId xmlns:p14="http://schemas.microsoft.com/office/powerpoint/2010/main" val="1844419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5EBB0-F235-4CF8-BDBE-2C95BB9778C5}" type="datetimeFigureOut">
              <a:rPr lang="en-US" smtClean="0"/>
              <a:t>10/4/2021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408BB-70AE-49C7-A600-462D35D7E30A}" type="slidenum">
              <a:rPr lang="en-US" smtClean="0"/>
              <a:t>‹#›</a:t>
            </a:fld>
            <a:endParaRPr lang="en-US"/>
          </a:p>
        </p:txBody>
      </p:sp>
    </p:spTree>
    <p:extLst>
      <p:ext uri="{BB962C8B-B14F-4D97-AF65-F5344CB8AC3E}">
        <p14:creationId xmlns:p14="http://schemas.microsoft.com/office/powerpoint/2010/main" val="76921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A5EBB0-F235-4CF8-BDBE-2C95BB9778C5}"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408BB-70AE-49C7-A600-462D35D7E30A}" type="slidenum">
              <a:rPr lang="en-US" smtClean="0"/>
              <a:t>‹#›</a:t>
            </a:fld>
            <a:endParaRPr lang="en-US"/>
          </a:p>
        </p:txBody>
      </p:sp>
    </p:spTree>
    <p:extLst>
      <p:ext uri="{BB962C8B-B14F-4D97-AF65-F5344CB8AC3E}">
        <p14:creationId xmlns:p14="http://schemas.microsoft.com/office/powerpoint/2010/main" val="180330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A5EBB0-F235-4CF8-BDBE-2C95BB9778C5}"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408BB-70AE-49C7-A600-462D35D7E30A}" type="slidenum">
              <a:rPr lang="en-US" smtClean="0"/>
              <a:t>‹#›</a:t>
            </a:fld>
            <a:endParaRPr lang="en-US"/>
          </a:p>
        </p:txBody>
      </p:sp>
    </p:spTree>
    <p:extLst>
      <p:ext uri="{BB962C8B-B14F-4D97-AF65-F5344CB8AC3E}">
        <p14:creationId xmlns:p14="http://schemas.microsoft.com/office/powerpoint/2010/main" val="329693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5EBB0-F235-4CF8-BDBE-2C95BB9778C5}" type="datetimeFigureOut">
              <a:rPr lang="en-US" smtClean="0"/>
              <a:t>10/4/2021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408BB-70AE-49C7-A600-462D35D7E30A}" type="slidenum">
              <a:rPr lang="en-US" smtClean="0"/>
              <a:t>‹#›</a:t>
            </a:fld>
            <a:endParaRPr lang="en-US"/>
          </a:p>
        </p:txBody>
      </p:sp>
    </p:spTree>
    <p:extLst>
      <p:ext uri="{BB962C8B-B14F-4D97-AF65-F5344CB8AC3E}">
        <p14:creationId xmlns:p14="http://schemas.microsoft.com/office/powerpoint/2010/main" val="3645397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kyyouth.org/kentucky-kids-count/data/"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dx.doi.org/10.15585/mmwr.mm6645a1%203" TargetMode="External"/><Relationship Id="rId5" Type="http://schemas.openxmlformats.org/officeDocument/2006/relationships/hyperlink" Target="http://dx.doi.org/10.15585/mmwr.mm6645a1" TargetMode="External"/><Relationship Id="rId4" Type="http://schemas.openxmlformats.org/officeDocument/2006/relationships/hyperlink" Target="https://www.statista.com/statistics/196114/top-10-us-states-by-number-of-farm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s://www.americashealthrankings.org/explore/annual/measure/physical_health/state/KY" TargetMode="External"/><Relationship Id="rId5" Type="http://schemas.openxmlformats.org/officeDocument/2006/relationships/hyperlink" Target="https://www.americashealthrankings.org/explore/annual/measure/Overalla/state/KY" TargetMode="External"/><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0.tif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background pattern&#10;&#10;Description automatically generated">
            <a:extLst>
              <a:ext uri="{FF2B5EF4-FFF2-40B4-BE49-F238E27FC236}">
                <a16:creationId xmlns:a16="http://schemas.microsoft.com/office/drawing/2014/main" xmlns="" id="{467CACD5-C821-4A64-B2C2-C2537D275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667" y="104278"/>
            <a:ext cx="6279111" cy="6649443"/>
          </a:xfrm>
          <a:prstGeom prst="rect">
            <a:avLst/>
          </a:prstGeom>
        </p:spPr>
      </p:pic>
      <p:pic>
        <p:nvPicPr>
          <p:cNvPr id="20" name="Picture 19" descr="Logo, company name&#10;&#10;Description automatically generated">
            <a:extLst>
              <a:ext uri="{FF2B5EF4-FFF2-40B4-BE49-F238E27FC236}">
                <a16:creationId xmlns:a16="http://schemas.microsoft.com/office/drawing/2014/main" xmlns="" id="{DD6FE7BA-1E2B-472B-91A3-7D4D6889F9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87" t="42126" r="31991" b="42009"/>
          <a:stretch/>
        </p:blipFill>
        <p:spPr>
          <a:xfrm>
            <a:off x="213064" y="5743852"/>
            <a:ext cx="2235883" cy="688817"/>
          </a:xfrm>
          <a:prstGeom prst="rect">
            <a:avLst/>
          </a:prstGeom>
        </p:spPr>
      </p:pic>
      <p:sp>
        <p:nvSpPr>
          <p:cNvPr id="2" name="Title 1">
            <a:extLst>
              <a:ext uri="{FF2B5EF4-FFF2-40B4-BE49-F238E27FC236}">
                <a16:creationId xmlns:a16="http://schemas.microsoft.com/office/drawing/2014/main" xmlns="" id="{C2F34A02-6699-4675-9A77-651166F09F05}"/>
              </a:ext>
            </a:extLst>
          </p:cNvPr>
          <p:cNvSpPr>
            <a:spLocks noGrp="1"/>
          </p:cNvSpPr>
          <p:nvPr>
            <p:ph type="ctrTitle"/>
          </p:nvPr>
        </p:nvSpPr>
        <p:spPr>
          <a:xfrm>
            <a:off x="1599090" y="1402888"/>
            <a:ext cx="5945819" cy="2387600"/>
          </a:xfrm>
          <a:solidFill>
            <a:srgbClr val="332A86"/>
          </a:solidFill>
        </p:spPr>
        <p:txBody>
          <a:bodyPr>
            <a:noAutofit/>
          </a:bodyPr>
          <a:lstStyle/>
          <a:p>
            <a:r>
              <a:rPr lang="en-US" sz="5400" dirty="0">
                <a:solidFill>
                  <a:schemeClr val="bg1"/>
                </a:solidFill>
                <a:latin typeface="Brandon Grotesque Bold" panose="020B0803020203060202" pitchFamily="34" charset="0"/>
              </a:rPr>
              <a:t>HEALTHY FARMS</a:t>
            </a:r>
            <a:br>
              <a:rPr lang="en-US" sz="5400" dirty="0">
                <a:solidFill>
                  <a:schemeClr val="bg1"/>
                </a:solidFill>
                <a:latin typeface="Brandon Grotesque Bold" panose="020B0803020203060202" pitchFamily="34" charset="0"/>
              </a:rPr>
            </a:br>
            <a:r>
              <a:rPr lang="en-US" sz="5400" dirty="0">
                <a:solidFill>
                  <a:schemeClr val="bg1"/>
                </a:solidFill>
                <a:latin typeface="Brandon Grotesque Bold" panose="020B0803020203060202" pitchFamily="34" charset="0"/>
              </a:rPr>
              <a:t>&amp; FOODS</a:t>
            </a:r>
            <a:br>
              <a:rPr lang="en-US" sz="5400" dirty="0">
                <a:solidFill>
                  <a:schemeClr val="bg1"/>
                </a:solidFill>
                <a:latin typeface="Brandon Grotesque Bold" panose="020B0803020203060202" pitchFamily="34" charset="0"/>
              </a:rPr>
            </a:br>
            <a:r>
              <a:rPr lang="en-US" sz="2400" i="1" dirty="0">
                <a:solidFill>
                  <a:schemeClr val="bg1"/>
                </a:solidFill>
                <a:latin typeface="Brandon Grotesque Bold" panose="020B0803020203060202" pitchFamily="34" charset="0"/>
              </a:rPr>
              <a:t>“Kentucky grown for Kentucky homes.”</a:t>
            </a:r>
          </a:p>
        </p:txBody>
      </p:sp>
      <p:sp>
        <p:nvSpPr>
          <p:cNvPr id="8" name="Rectangle 7">
            <a:extLst>
              <a:ext uri="{FF2B5EF4-FFF2-40B4-BE49-F238E27FC236}">
                <a16:creationId xmlns:a16="http://schemas.microsoft.com/office/drawing/2014/main" xmlns="" id="{66387B01-06C7-4D3A-844A-F2F99AC63103}"/>
              </a:ext>
            </a:extLst>
          </p:cNvPr>
          <p:cNvSpPr/>
          <p:nvPr/>
        </p:nvSpPr>
        <p:spPr>
          <a:xfrm>
            <a:off x="1432442" y="1207363"/>
            <a:ext cx="6279111" cy="3266984"/>
          </a:xfrm>
          <a:prstGeom prst="rect">
            <a:avLst/>
          </a:prstGeom>
          <a:noFill/>
          <a:ln w="57150">
            <a:solidFill>
              <a:srgbClr val="332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BDCF18FF-5152-46CB-9BF7-A25079E990BA}"/>
              </a:ext>
            </a:extLst>
          </p:cNvPr>
          <p:cNvSpPr txBox="1"/>
          <p:nvPr/>
        </p:nvSpPr>
        <p:spPr>
          <a:xfrm>
            <a:off x="1599087" y="3914314"/>
            <a:ext cx="5945819" cy="400110"/>
          </a:xfrm>
          <a:prstGeom prst="rect">
            <a:avLst/>
          </a:prstGeom>
          <a:solidFill>
            <a:srgbClr val="332A86"/>
          </a:solidFill>
        </p:spPr>
        <p:txBody>
          <a:bodyPr wrap="square">
            <a:spAutoFit/>
          </a:bodyPr>
          <a:lstStyle/>
          <a:p>
            <a:pPr algn="ctr"/>
            <a:r>
              <a:rPr lang="en-US" sz="2000" dirty="0">
                <a:solidFill>
                  <a:schemeClr val="bg1"/>
                </a:solidFill>
              </a:rPr>
              <a:t>Kimmie Ishmael and Martin Richards</a:t>
            </a:r>
          </a:p>
        </p:txBody>
      </p:sp>
    </p:spTree>
    <p:extLst>
      <p:ext uri="{BB962C8B-B14F-4D97-AF65-F5344CB8AC3E}">
        <p14:creationId xmlns:p14="http://schemas.microsoft.com/office/powerpoint/2010/main" val="155860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background pattern&#10;&#10;Description automatically generated">
            <a:extLst>
              <a:ext uri="{FF2B5EF4-FFF2-40B4-BE49-F238E27FC236}">
                <a16:creationId xmlns:a16="http://schemas.microsoft.com/office/drawing/2014/main" xmlns="" id="{467CACD5-C821-4A64-B2C2-C2537D275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484" y="227870"/>
            <a:ext cx="6402259" cy="6402259"/>
          </a:xfrm>
          <a:prstGeom prst="rect">
            <a:avLst/>
          </a:prstGeom>
        </p:spPr>
      </p:pic>
      <p:sp>
        <p:nvSpPr>
          <p:cNvPr id="13" name="Rectangle 12">
            <a:extLst>
              <a:ext uri="{FF2B5EF4-FFF2-40B4-BE49-F238E27FC236}">
                <a16:creationId xmlns:a16="http://schemas.microsoft.com/office/drawing/2014/main" xmlns="" id="{A236B799-A5DC-7544-8FCA-AC8B3CA36948}"/>
              </a:ext>
            </a:extLst>
          </p:cNvPr>
          <p:cNvSpPr/>
          <p:nvPr/>
        </p:nvSpPr>
        <p:spPr>
          <a:xfrm>
            <a:off x="0" y="0"/>
            <a:ext cx="4389120" cy="6858000"/>
          </a:xfrm>
          <a:prstGeom prst="rect">
            <a:avLst/>
          </a:prstGeom>
          <a:solidFill>
            <a:srgbClr val="332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2F34A02-6699-4675-9A77-651166F09F05}"/>
              </a:ext>
            </a:extLst>
          </p:cNvPr>
          <p:cNvSpPr>
            <a:spLocks noGrp="1"/>
          </p:cNvSpPr>
          <p:nvPr>
            <p:ph type="title"/>
          </p:nvPr>
        </p:nvSpPr>
        <p:spPr>
          <a:xfrm>
            <a:off x="5613711" y="2364505"/>
            <a:ext cx="3210281" cy="1533308"/>
          </a:xfrm>
        </p:spPr>
        <p:txBody>
          <a:bodyPr>
            <a:normAutofit/>
          </a:bodyPr>
          <a:lstStyle/>
          <a:p>
            <a:r>
              <a:rPr lang="en-US" dirty="0">
                <a:solidFill>
                  <a:srgbClr val="332A86"/>
                </a:solidFill>
                <a:latin typeface="Brandon Grotesque Bold" panose="020B0803020203060202" pitchFamily="34" charset="0"/>
              </a:rPr>
              <a:t>THE HEALTHY FARM &amp; FOOD FUND</a:t>
            </a:r>
          </a:p>
        </p:txBody>
      </p:sp>
      <p:pic>
        <p:nvPicPr>
          <p:cNvPr id="4" name="Picture 3">
            <a:extLst>
              <a:ext uri="{FF2B5EF4-FFF2-40B4-BE49-F238E27FC236}">
                <a16:creationId xmlns:a16="http://schemas.microsoft.com/office/drawing/2014/main" xmlns="" id="{E3582692-EAA4-4B02-8B51-3DB546A78452}"/>
              </a:ext>
            </a:extLst>
          </p:cNvPr>
          <p:cNvPicPr>
            <a:picLocks noChangeAspect="1"/>
          </p:cNvPicPr>
          <p:nvPr/>
        </p:nvPicPr>
        <p:blipFill>
          <a:blip r:embed="rId4"/>
          <a:stretch>
            <a:fillRect/>
          </a:stretch>
        </p:blipFill>
        <p:spPr>
          <a:xfrm>
            <a:off x="7029604" y="6034447"/>
            <a:ext cx="1919877" cy="591134"/>
          </a:xfrm>
          <a:prstGeom prst="rect">
            <a:avLst/>
          </a:prstGeom>
        </p:spPr>
      </p:pic>
      <p:pic>
        <p:nvPicPr>
          <p:cNvPr id="9" name="Picture 8">
            <a:extLst>
              <a:ext uri="{FF2B5EF4-FFF2-40B4-BE49-F238E27FC236}">
                <a16:creationId xmlns:a16="http://schemas.microsoft.com/office/drawing/2014/main" xmlns="" id="{DAB40679-EF8F-C44D-8A73-6FB09C3977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043" y="1156162"/>
            <a:ext cx="4958917" cy="4545674"/>
          </a:xfrm>
          <a:prstGeom prst="rect">
            <a:avLst/>
          </a:prstGeom>
        </p:spPr>
      </p:pic>
    </p:spTree>
    <p:extLst>
      <p:ext uri="{BB962C8B-B14F-4D97-AF65-F5344CB8AC3E}">
        <p14:creationId xmlns:p14="http://schemas.microsoft.com/office/powerpoint/2010/main" val="2004631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background pattern&#10;&#10;Description automatically generated">
            <a:extLst>
              <a:ext uri="{FF2B5EF4-FFF2-40B4-BE49-F238E27FC236}">
                <a16:creationId xmlns:a16="http://schemas.microsoft.com/office/drawing/2014/main" xmlns="" id="{467CACD5-C821-4A64-B2C2-C2537D275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667" y="104278"/>
            <a:ext cx="6279111" cy="6649443"/>
          </a:xfrm>
          <a:prstGeom prst="rect">
            <a:avLst/>
          </a:prstGeom>
        </p:spPr>
      </p:pic>
      <p:pic>
        <p:nvPicPr>
          <p:cNvPr id="20" name="Picture 19" descr="Logo, company name&#10;&#10;Description automatically generated">
            <a:extLst>
              <a:ext uri="{FF2B5EF4-FFF2-40B4-BE49-F238E27FC236}">
                <a16:creationId xmlns:a16="http://schemas.microsoft.com/office/drawing/2014/main" xmlns="" id="{DD6FE7BA-1E2B-472B-91A3-7D4D6889F9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87" t="42126" r="31991" b="42009"/>
          <a:stretch/>
        </p:blipFill>
        <p:spPr>
          <a:xfrm>
            <a:off x="213064" y="5743852"/>
            <a:ext cx="2235883" cy="688817"/>
          </a:xfrm>
          <a:prstGeom prst="rect">
            <a:avLst/>
          </a:prstGeom>
        </p:spPr>
      </p:pic>
      <p:sp>
        <p:nvSpPr>
          <p:cNvPr id="2" name="Title 1">
            <a:extLst>
              <a:ext uri="{FF2B5EF4-FFF2-40B4-BE49-F238E27FC236}">
                <a16:creationId xmlns:a16="http://schemas.microsoft.com/office/drawing/2014/main" xmlns="" id="{C2F34A02-6699-4675-9A77-651166F09F05}"/>
              </a:ext>
            </a:extLst>
          </p:cNvPr>
          <p:cNvSpPr>
            <a:spLocks noGrp="1"/>
          </p:cNvSpPr>
          <p:nvPr>
            <p:ph type="ctrTitle"/>
          </p:nvPr>
        </p:nvSpPr>
        <p:spPr>
          <a:xfrm>
            <a:off x="1599091" y="1436914"/>
            <a:ext cx="5945816" cy="2353574"/>
          </a:xfrm>
          <a:solidFill>
            <a:srgbClr val="332A86"/>
          </a:solidFill>
        </p:spPr>
        <p:txBody>
          <a:bodyPr>
            <a:noAutofit/>
          </a:bodyPr>
          <a:lstStyle/>
          <a:p>
            <a:pPr>
              <a:lnSpc>
                <a:spcPct val="150000"/>
              </a:lnSpc>
            </a:pPr>
            <a:r>
              <a:rPr lang="en-US" sz="5400" dirty="0">
                <a:solidFill>
                  <a:schemeClr val="bg1"/>
                </a:solidFill>
                <a:latin typeface="Brandon Grotesque Bold" panose="020B0803020203060202" pitchFamily="34" charset="0"/>
              </a:rPr>
              <a:t>THANK YOU</a:t>
            </a:r>
            <a:br>
              <a:rPr lang="en-US" sz="5400" dirty="0">
                <a:solidFill>
                  <a:schemeClr val="bg1"/>
                </a:solidFill>
                <a:latin typeface="Brandon Grotesque Bold" panose="020B0803020203060202" pitchFamily="34" charset="0"/>
              </a:rPr>
            </a:br>
            <a:endParaRPr lang="en-US" sz="2400" i="1" dirty="0">
              <a:solidFill>
                <a:schemeClr val="bg1"/>
              </a:solidFill>
              <a:latin typeface="Brandon Grotesque Bold" panose="020B0803020203060202" pitchFamily="34" charset="0"/>
            </a:endParaRPr>
          </a:p>
        </p:txBody>
      </p:sp>
      <p:sp>
        <p:nvSpPr>
          <p:cNvPr id="8" name="Rectangle 7">
            <a:extLst>
              <a:ext uri="{FF2B5EF4-FFF2-40B4-BE49-F238E27FC236}">
                <a16:creationId xmlns:a16="http://schemas.microsoft.com/office/drawing/2014/main" xmlns="" id="{66387B01-06C7-4D3A-844A-F2F99AC63103}"/>
              </a:ext>
            </a:extLst>
          </p:cNvPr>
          <p:cNvSpPr/>
          <p:nvPr/>
        </p:nvSpPr>
        <p:spPr>
          <a:xfrm>
            <a:off x="1432442" y="1207363"/>
            <a:ext cx="6279111" cy="3266984"/>
          </a:xfrm>
          <a:prstGeom prst="rect">
            <a:avLst/>
          </a:prstGeom>
          <a:noFill/>
          <a:ln w="57150">
            <a:solidFill>
              <a:srgbClr val="332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BDCF18FF-5152-46CB-9BF7-A25079E990BA}"/>
              </a:ext>
            </a:extLst>
          </p:cNvPr>
          <p:cNvSpPr txBox="1"/>
          <p:nvPr/>
        </p:nvSpPr>
        <p:spPr>
          <a:xfrm>
            <a:off x="1599087" y="3914314"/>
            <a:ext cx="5945819" cy="400110"/>
          </a:xfrm>
          <a:prstGeom prst="rect">
            <a:avLst/>
          </a:prstGeom>
          <a:solidFill>
            <a:srgbClr val="332A86"/>
          </a:solidFill>
        </p:spPr>
        <p:txBody>
          <a:bodyPr wrap="square">
            <a:spAutoFit/>
          </a:bodyPr>
          <a:lstStyle/>
          <a:p>
            <a:pPr algn="ctr"/>
            <a:r>
              <a:rPr lang="en-US" sz="2000" dirty="0">
                <a:solidFill>
                  <a:schemeClr val="bg1"/>
                </a:solidFill>
              </a:rPr>
              <a:t>Community Farm Alliance</a:t>
            </a:r>
          </a:p>
        </p:txBody>
      </p:sp>
    </p:spTree>
    <p:extLst>
      <p:ext uri="{BB962C8B-B14F-4D97-AF65-F5344CB8AC3E}">
        <p14:creationId xmlns:p14="http://schemas.microsoft.com/office/powerpoint/2010/main" val="1145340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background pattern&#10;&#10;Description automatically generated">
            <a:extLst>
              <a:ext uri="{FF2B5EF4-FFF2-40B4-BE49-F238E27FC236}">
                <a16:creationId xmlns:a16="http://schemas.microsoft.com/office/drawing/2014/main" xmlns="" id="{AD68C9B8-C8ED-0641-B24A-8EB7F3E16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860" y="269861"/>
            <a:ext cx="6402259" cy="6402259"/>
          </a:xfrm>
          <a:prstGeom prst="rect">
            <a:avLst/>
          </a:prstGeom>
        </p:spPr>
      </p:pic>
      <p:sp>
        <p:nvSpPr>
          <p:cNvPr id="2" name="Title 1">
            <a:extLst>
              <a:ext uri="{FF2B5EF4-FFF2-40B4-BE49-F238E27FC236}">
                <a16:creationId xmlns:a16="http://schemas.microsoft.com/office/drawing/2014/main" xmlns="" id="{C2F34A02-6699-4675-9A77-651166F09F05}"/>
              </a:ext>
            </a:extLst>
          </p:cNvPr>
          <p:cNvSpPr>
            <a:spLocks noGrp="1"/>
          </p:cNvSpPr>
          <p:nvPr>
            <p:ph type="title"/>
          </p:nvPr>
        </p:nvSpPr>
        <p:spPr>
          <a:xfrm>
            <a:off x="101255" y="-214131"/>
            <a:ext cx="3944541" cy="1600200"/>
          </a:xfrm>
        </p:spPr>
        <p:txBody>
          <a:bodyPr>
            <a:normAutofit/>
          </a:bodyPr>
          <a:lstStyle/>
          <a:p>
            <a:r>
              <a:rPr lang="en-US" dirty="0">
                <a:solidFill>
                  <a:srgbClr val="332A86"/>
                </a:solidFill>
                <a:latin typeface="Brandon Grotesque Bold" panose="020B0803020203060202" pitchFamily="34" charset="0"/>
              </a:rPr>
              <a:t>HUNGER IN KENTUCKY</a:t>
            </a:r>
          </a:p>
        </p:txBody>
      </p:sp>
      <p:sp>
        <p:nvSpPr>
          <p:cNvPr id="6" name="Content Placeholder 5">
            <a:extLst>
              <a:ext uri="{FF2B5EF4-FFF2-40B4-BE49-F238E27FC236}">
                <a16:creationId xmlns:a16="http://schemas.microsoft.com/office/drawing/2014/main" xmlns="" id="{0B262477-8BDD-46E8-A748-68B0851F6657}"/>
              </a:ext>
            </a:extLst>
          </p:cNvPr>
          <p:cNvSpPr>
            <a:spLocks noGrp="1"/>
          </p:cNvSpPr>
          <p:nvPr>
            <p:ph idx="1"/>
          </p:nvPr>
        </p:nvSpPr>
        <p:spPr>
          <a:xfrm>
            <a:off x="353567" y="1516543"/>
            <a:ext cx="3944541" cy="3908897"/>
          </a:xfrm>
        </p:spPr>
        <p:txBody>
          <a:bodyPr>
            <a:normAutofit/>
          </a:bodyPr>
          <a:lstStyle/>
          <a:p>
            <a:r>
              <a:rPr lang="en-US" sz="2000" dirty="0"/>
              <a:t>In Kentucky, the number of SNAP recipients increased by 30% between February and December of 2020.</a:t>
            </a:r>
          </a:p>
          <a:p>
            <a:r>
              <a:rPr lang="en-US" sz="2200" dirty="0"/>
              <a:t>75% of Kentucky’s public school children participate the free or reduced priced meals at school and 22% of Kentucky’s children live below the poverty threshold</a:t>
            </a:r>
          </a:p>
          <a:p>
            <a:pPr marL="457200" indent="-457200">
              <a:buFont typeface="+mj-lt"/>
              <a:buAutoNum type="arabicPeriod"/>
            </a:pPr>
            <a:endParaRPr lang="en-US" sz="2000" dirty="0"/>
          </a:p>
          <a:p>
            <a:endParaRPr lang="en-US" sz="2000" dirty="0"/>
          </a:p>
        </p:txBody>
      </p:sp>
      <p:sp>
        <p:nvSpPr>
          <p:cNvPr id="12" name="Rectangle 11">
            <a:extLst>
              <a:ext uri="{FF2B5EF4-FFF2-40B4-BE49-F238E27FC236}">
                <a16:creationId xmlns:a16="http://schemas.microsoft.com/office/drawing/2014/main" xmlns="" id="{FEB390C6-2EAB-1143-BF2D-6BA2E49398E8}"/>
              </a:ext>
            </a:extLst>
          </p:cNvPr>
          <p:cNvSpPr/>
          <p:nvPr/>
        </p:nvSpPr>
        <p:spPr>
          <a:xfrm>
            <a:off x="4754880" y="0"/>
            <a:ext cx="4389120" cy="6858000"/>
          </a:xfrm>
          <a:prstGeom prst="rect">
            <a:avLst/>
          </a:prstGeom>
          <a:solidFill>
            <a:srgbClr val="332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5">
            <a:extLst>
              <a:ext uri="{FF2B5EF4-FFF2-40B4-BE49-F238E27FC236}">
                <a16:creationId xmlns:a16="http://schemas.microsoft.com/office/drawing/2014/main" xmlns="" id="{570FBEE7-45B2-3845-BBAB-9D1CBA11D90F}"/>
              </a:ext>
            </a:extLst>
          </p:cNvPr>
          <p:cNvSpPr txBox="1">
            <a:spLocks/>
          </p:cNvSpPr>
          <p:nvPr/>
        </p:nvSpPr>
        <p:spPr>
          <a:xfrm>
            <a:off x="5539299" y="1550021"/>
            <a:ext cx="3163531" cy="5484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sz="2200" dirty="0">
                <a:solidFill>
                  <a:schemeClr val="bg1"/>
                </a:solidFill>
              </a:rPr>
              <a:t>Carroll County: 2018 to 2020 child food insecurity percentage went up 15%</a:t>
            </a:r>
          </a:p>
          <a:p>
            <a:r>
              <a:rPr lang="en-US" sz="2200" dirty="0">
                <a:solidFill>
                  <a:schemeClr val="bg1"/>
                </a:solidFill>
              </a:rPr>
              <a:t>6 Kentucky counties have a food insecurity rate of 24% or higher</a:t>
            </a:r>
          </a:p>
        </p:txBody>
      </p:sp>
      <p:sp>
        <p:nvSpPr>
          <p:cNvPr id="11" name="Title 1">
            <a:extLst>
              <a:ext uri="{FF2B5EF4-FFF2-40B4-BE49-F238E27FC236}">
                <a16:creationId xmlns:a16="http://schemas.microsoft.com/office/drawing/2014/main" xmlns="" id="{DB24CFC8-6633-9140-9905-E38FF41EA6DF}"/>
              </a:ext>
            </a:extLst>
          </p:cNvPr>
          <p:cNvSpPr txBox="1">
            <a:spLocks/>
          </p:cNvSpPr>
          <p:nvPr/>
        </p:nvSpPr>
        <p:spPr>
          <a:xfrm>
            <a:off x="6241816" y="-214131"/>
            <a:ext cx="3944541"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solidFill>
                  <a:schemeClr val="bg1"/>
                </a:solidFill>
                <a:latin typeface="Brandon Grotesque Bold" panose="020B0803020203060202" pitchFamily="34" charset="0"/>
              </a:rPr>
              <a:t>HUNGER IN COUNTIES</a:t>
            </a:r>
          </a:p>
        </p:txBody>
      </p:sp>
      <p:sp>
        <p:nvSpPr>
          <p:cNvPr id="8" name="TextBox 7">
            <a:extLst>
              <a:ext uri="{FF2B5EF4-FFF2-40B4-BE49-F238E27FC236}">
                <a16:creationId xmlns:a16="http://schemas.microsoft.com/office/drawing/2014/main" xmlns="" id="{C8992300-8D9F-EE45-9091-96B7A858B539}"/>
              </a:ext>
            </a:extLst>
          </p:cNvPr>
          <p:cNvSpPr txBox="1"/>
          <p:nvPr/>
        </p:nvSpPr>
        <p:spPr>
          <a:xfrm>
            <a:off x="101255" y="6321698"/>
            <a:ext cx="8941488" cy="784830"/>
          </a:xfrm>
          <a:prstGeom prst="rect">
            <a:avLst/>
          </a:prstGeom>
          <a:noFill/>
        </p:spPr>
        <p:txBody>
          <a:bodyPr wrap="square" rtlCol="0">
            <a:spAutoFit/>
          </a:bodyPr>
          <a:lstStyle/>
          <a:p>
            <a:r>
              <a:rPr lang="en-US" sz="900" dirty="0"/>
              <a:t>Sources: 1. </a:t>
            </a:r>
            <a:r>
              <a:rPr lang="en-US" sz="900" dirty="0">
                <a:hlinkClick r:id="rId4"/>
              </a:rPr>
              <a:t>https://www.statista.com/statistics/196114/top-10-us-states-by-number-of-farms/</a:t>
            </a:r>
            <a:r>
              <a:rPr lang="en-US" sz="900" dirty="0"/>
              <a:t> 2. Lee-Kwan SH, Moore LV, </a:t>
            </a:r>
            <a:r>
              <a:rPr lang="en-US" sz="900" dirty="0" err="1"/>
              <a:t>Blanck</a:t>
            </a:r>
            <a:r>
              <a:rPr lang="en-US" sz="900" dirty="0"/>
              <a:t> HM, Harris DM, Galuska D. Disparities in State-Specific Adult Fruit and Vegetable Consumption — United States, 2015. MMWR </a:t>
            </a:r>
            <a:r>
              <a:rPr lang="en-US" sz="900" dirty="0" err="1"/>
              <a:t>Morb</a:t>
            </a:r>
            <a:r>
              <a:rPr lang="en-US" sz="900" dirty="0"/>
              <a:t> Mortal </a:t>
            </a:r>
            <a:r>
              <a:rPr lang="en-US" sz="900" dirty="0" err="1"/>
              <a:t>Wkly</a:t>
            </a:r>
            <a:r>
              <a:rPr lang="en-US" sz="900" dirty="0"/>
              <a:t> Rep 2017;66:1241–1247. DOI:</a:t>
            </a:r>
            <a:r>
              <a:rPr lang="en-US" sz="900" dirty="0">
                <a:hlinkClick r:id="rId5"/>
              </a:rPr>
              <a:t> </a:t>
            </a:r>
            <a:r>
              <a:rPr lang="en-US" sz="900" u="sng" dirty="0">
                <a:hlinkClick r:id="rId6"/>
              </a:rPr>
              <a:t>http://dx.doi.org/10.15585/mmwr.mm6645a1 </a:t>
            </a:r>
            <a:r>
              <a:rPr lang="en-US" sz="900" dirty="0">
                <a:hlinkClick r:id="rId6"/>
              </a:rPr>
              <a:t>3</a:t>
            </a:r>
            <a:r>
              <a:rPr lang="en-US" sz="900" dirty="0"/>
              <a:t>. </a:t>
            </a:r>
            <a:r>
              <a:rPr lang="en-US" sz="900" u="sng" dirty="0">
                <a:hlinkClick r:id="rId7"/>
              </a:rPr>
              <a:t>https://kyyouth.org/kentucky-kids-count/data/</a:t>
            </a:r>
            <a:r>
              <a:rPr lang="en-US" sz="900" u="sng" dirty="0"/>
              <a:t> </a:t>
            </a:r>
            <a:endParaRPr lang="en-US" sz="900" dirty="0"/>
          </a:p>
          <a:p>
            <a:endParaRPr lang="en-US" sz="900" dirty="0"/>
          </a:p>
          <a:p>
            <a:endParaRPr lang="en-US" sz="900" dirty="0"/>
          </a:p>
        </p:txBody>
      </p:sp>
    </p:spTree>
    <p:extLst>
      <p:ext uri="{BB962C8B-B14F-4D97-AF65-F5344CB8AC3E}">
        <p14:creationId xmlns:p14="http://schemas.microsoft.com/office/powerpoint/2010/main" val="3279445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background pattern&#10;&#10;Description automatically generated">
            <a:extLst>
              <a:ext uri="{FF2B5EF4-FFF2-40B4-BE49-F238E27FC236}">
                <a16:creationId xmlns:a16="http://schemas.microsoft.com/office/drawing/2014/main" xmlns="" id="{467CACD5-C821-4A64-B2C2-C2537D275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750" y="258699"/>
            <a:ext cx="6402259" cy="6402259"/>
          </a:xfrm>
          <a:prstGeom prst="rect">
            <a:avLst/>
          </a:prstGeom>
        </p:spPr>
      </p:pic>
      <p:sp>
        <p:nvSpPr>
          <p:cNvPr id="8" name="Rectangle 7">
            <a:extLst>
              <a:ext uri="{FF2B5EF4-FFF2-40B4-BE49-F238E27FC236}">
                <a16:creationId xmlns:a16="http://schemas.microsoft.com/office/drawing/2014/main" xmlns="" id="{D5DA4E2E-70A6-1246-8B5C-271BD3BFBA54}"/>
              </a:ext>
            </a:extLst>
          </p:cNvPr>
          <p:cNvSpPr/>
          <p:nvPr/>
        </p:nvSpPr>
        <p:spPr>
          <a:xfrm>
            <a:off x="0" y="0"/>
            <a:ext cx="4389120" cy="6858000"/>
          </a:xfrm>
          <a:prstGeom prst="rect">
            <a:avLst/>
          </a:prstGeom>
          <a:solidFill>
            <a:srgbClr val="332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2F34A02-6699-4675-9A77-651166F09F05}"/>
              </a:ext>
            </a:extLst>
          </p:cNvPr>
          <p:cNvSpPr>
            <a:spLocks noGrp="1"/>
          </p:cNvSpPr>
          <p:nvPr>
            <p:ph type="title"/>
          </p:nvPr>
        </p:nvSpPr>
        <p:spPr>
          <a:xfrm>
            <a:off x="5013960" y="93122"/>
            <a:ext cx="4923433" cy="1600200"/>
          </a:xfrm>
        </p:spPr>
        <p:txBody>
          <a:bodyPr>
            <a:normAutofit/>
          </a:bodyPr>
          <a:lstStyle/>
          <a:p>
            <a:r>
              <a:rPr lang="en-US" dirty="0">
                <a:solidFill>
                  <a:srgbClr val="332A86"/>
                </a:solidFill>
                <a:latin typeface="Brandon Grotesque Bold" panose="020B0803020203060202" pitchFamily="34" charset="0"/>
              </a:rPr>
              <a:t>KENTUCKY HEALTH OUTCOMES</a:t>
            </a:r>
          </a:p>
        </p:txBody>
      </p:sp>
      <p:pic>
        <p:nvPicPr>
          <p:cNvPr id="7" name="Picture 6">
            <a:extLst>
              <a:ext uri="{FF2B5EF4-FFF2-40B4-BE49-F238E27FC236}">
                <a16:creationId xmlns:a16="http://schemas.microsoft.com/office/drawing/2014/main" xmlns="" id="{3741769A-0009-A74A-8ED3-E116FB996BEF}"/>
              </a:ext>
            </a:extLst>
          </p:cNvPr>
          <p:cNvPicPr>
            <a:picLocks noChangeAspect="1"/>
          </p:cNvPicPr>
          <p:nvPr/>
        </p:nvPicPr>
        <p:blipFill>
          <a:blip r:embed="rId4"/>
          <a:stretch>
            <a:fillRect/>
          </a:stretch>
        </p:blipFill>
        <p:spPr>
          <a:xfrm>
            <a:off x="3385820" y="2241454"/>
            <a:ext cx="5758180" cy="2879090"/>
          </a:xfrm>
          <a:prstGeom prst="rect">
            <a:avLst/>
          </a:prstGeom>
        </p:spPr>
      </p:pic>
      <p:sp>
        <p:nvSpPr>
          <p:cNvPr id="6" name="Content Placeholder 5">
            <a:extLst>
              <a:ext uri="{FF2B5EF4-FFF2-40B4-BE49-F238E27FC236}">
                <a16:creationId xmlns:a16="http://schemas.microsoft.com/office/drawing/2014/main" xmlns="" id="{0B262477-8BDD-46E8-A748-68B0851F6657}"/>
              </a:ext>
            </a:extLst>
          </p:cNvPr>
          <p:cNvSpPr>
            <a:spLocks noGrp="1"/>
          </p:cNvSpPr>
          <p:nvPr>
            <p:ph idx="1"/>
          </p:nvPr>
        </p:nvSpPr>
        <p:spPr>
          <a:xfrm>
            <a:off x="234403" y="1310735"/>
            <a:ext cx="3163531" cy="5484939"/>
          </a:xfrm>
        </p:spPr>
        <p:txBody>
          <a:bodyPr/>
          <a:lstStyle/>
          <a:p>
            <a:pPr marL="0" indent="0">
              <a:buNone/>
            </a:pPr>
            <a:r>
              <a:rPr lang="en-US" dirty="0">
                <a:solidFill>
                  <a:schemeClr val="bg1"/>
                </a:solidFill>
              </a:rPr>
              <a:t>Kentucky ranks</a:t>
            </a:r>
          </a:p>
          <a:p>
            <a:r>
              <a:rPr lang="en-US" dirty="0">
                <a:solidFill>
                  <a:schemeClr val="bg1"/>
                </a:solidFill>
              </a:rPr>
              <a:t> 48</a:t>
            </a:r>
            <a:r>
              <a:rPr lang="en-US" baseline="30000" dirty="0">
                <a:solidFill>
                  <a:schemeClr val="bg1"/>
                </a:solidFill>
              </a:rPr>
              <a:t>th</a:t>
            </a:r>
            <a:r>
              <a:rPr lang="en-US" dirty="0">
                <a:solidFill>
                  <a:schemeClr val="bg1"/>
                </a:solidFill>
              </a:rPr>
              <a:t> for cardiovascular disease </a:t>
            </a:r>
          </a:p>
          <a:p>
            <a:r>
              <a:rPr lang="en-US" dirty="0">
                <a:solidFill>
                  <a:schemeClr val="bg1"/>
                </a:solidFill>
              </a:rPr>
              <a:t>44</a:t>
            </a:r>
            <a:r>
              <a:rPr lang="en-US" baseline="30000" dirty="0">
                <a:solidFill>
                  <a:schemeClr val="bg1"/>
                </a:solidFill>
              </a:rPr>
              <a:t>th</a:t>
            </a:r>
            <a:r>
              <a:rPr lang="en-US" dirty="0">
                <a:solidFill>
                  <a:schemeClr val="bg1"/>
                </a:solidFill>
              </a:rPr>
              <a:t> for diabetes</a:t>
            </a:r>
          </a:p>
          <a:p>
            <a:r>
              <a:rPr lang="en-US" dirty="0">
                <a:solidFill>
                  <a:schemeClr val="bg1"/>
                </a:solidFill>
              </a:rPr>
              <a:t>45</a:t>
            </a:r>
            <a:r>
              <a:rPr lang="en-US" baseline="30000" dirty="0">
                <a:solidFill>
                  <a:schemeClr val="bg1"/>
                </a:solidFill>
              </a:rPr>
              <a:t>th</a:t>
            </a:r>
            <a:r>
              <a:rPr lang="en-US" dirty="0">
                <a:solidFill>
                  <a:schemeClr val="bg1"/>
                </a:solidFill>
              </a:rPr>
              <a:t> for obesity</a:t>
            </a:r>
          </a:p>
          <a:p>
            <a:r>
              <a:rPr lang="en-US" dirty="0">
                <a:solidFill>
                  <a:schemeClr val="bg1"/>
                </a:solidFill>
              </a:rPr>
              <a:t>43</a:t>
            </a:r>
            <a:r>
              <a:rPr lang="en-US" baseline="30000" dirty="0">
                <a:solidFill>
                  <a:schemeClr val="bg1"/>
                </a:solidFill>
              </a:rPr>
              <a:t>rd</a:t>
            </a:r>
            <a:r>
              <a:rPr lang="en-US" dirty="0">
                <a:solidFill>
                  <a:schemeClr val="bg1"/>
                </a:solidFill>
              </a:rPr>
              <a:t> for diet related health outcomes </a:t>
            </a:r>
          </a:p>
        </p:txBody>
      </p:sp>
      <p:sp>
        <p:nvSpPr>
          <p:cNvPr id="10" name="TextBox 9">
            <a:extLst>
              <a:ext uri="{FF2B5EF4-FFF2-40B4-BE49-F238E27FC236}">
                <a16:creationId xmlns:a16="http://schemas.microsoft.com/office/drawing/2014/main" xmlns="" id="{A2ED3446-5110-D046-854B-E9BC2576467D}"/>
              </a:ext>
            </a:extLst>
          </p:cNvPr>
          <p:cNvSpPr txBox="1"/>
          <p:nvPr/>
        </p:nvSpPr>
        <p:spPr>
          <a:xfrm>
            <a:off x="68520" y="6438788"/>
            <a:ext cx="9075479" cy="523220"/>
          </a:xfrm>
          <a:prstGeom prst="rect">
            <a:avLst/>
          </a:prstGeom>
          <a:noFill/>
        </p:spPr>
        <p:txBody>
          <a:bodyPr wrap="square" rtlCol="0">
            <a:spAutoFit/>
          </a:bodyPr>
          <a:lstStyle/>
          <a:p>
            <a:r>
              <a:rPr lang="en-US" sz="1000" dirty="0"/>
              <a:t>Sources: </a:t>
            </a:r>
            <a:r>
              <a:rPr lang="en-US" sz="1000" i="1" dirty="0"/>
              <a:t>America’s Health Rankings Annual Report: Overall Health </a:t>
            </a:r>
            <a:r>
              <a:rPr lang="en-US" sz="1000" dirty="0"/>
              <a:t>(2021). </a:t>
            </a:r>
            <a:r>
              <a:rPr lang="en-US" sz="1000" u="sng" dirty="0">
                <a:hlinkClick r:id="rId5"/>
              </a:rPr>
              <a:t>https://www.americashealthrankings.org/explore/annual/measure/Overall</a:t>
            </a:r>
            <a:r>
              <a:rPr lang="en-US" sz="1000" dirty="0">
                <a:hlinkClick r:id="rId5"/>
              </a:rPr>
              <a:t>a/state/KY</a:t>
            </a:r>
            <a:r>
              <a:rPr lang="en-US" sz="1000" dirty="0"/>
              <a:t> </a:t>
            </a:r>
            <a:r>
              <a:rPr lang="en-US" sz="900" i="1" dirty="0"/>
              <a:t>America’s Health Rankings Annual Report: Physical Health</a:t>
            </a:r>
            <a:r>
              <a:rPr lang="en-US" sz="900" dirty="0"/>
              <a:t>. (2021).</a:t>
            </a:r>
            <a:r>
              <a:rPr lang="en-US" sz="900" dirty="0">
                <a:hlinkClick r:id="rId6"/>
              </a:rPr>
              <a:t> </a:t>
            </a:r>
            <a:r>
              <a:rPr lang="en-US" sz="900" u="sng" dirty="0">
                <a:hlinkClick r:id="rId6"/>
              </a:rPr>
              <a:t>https://www.americashealthrankings.org/explore/annual/measure/physical_health/state/KY</a:t>
            </a:r>
            <a:r>
              <a:rPr lang="en-US" sz="900" dirty="0"/>
              <a:t> </a:t>
            </a:r>
          </a:p>
          <a:p>
            <a:endParaRPr lang="en-US" sz="900" dirty="0"/>
          </a:p>
        </p:txBody>
      </p:sp>
    </p:spTree>
    <p:extLst>
      <p:ext uri="{BB962C8B-B14F-4D97-AF65-F5344CB8AC3E}">
        <p14:creationId xmlns:p14="http://schemas.microsoft.com/office/powerpoint/2010/main" val="2029822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background pattern&#10;&#10;Description automatically generated">
            <a:extLst>
              <a:ext uri="{FF2B5EF4-FFF2-40B4-BE49-F238E27FC236}">
                <a16:creationId xmlns:a16="http://schemas.microsoft.com/office/drawing/2014/main" xmlns="" id="{467CACD5-C821-4A64-B2C2-C2537D275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728" y="279241"/>
            <a:ext cx="6402259" cy="6402259"/>
          </a:xfrm>
          <a:prstGeom prst="rect">
            <a:avLst/>
          </a:prstGeom>
        </p:spPr>
      </p:pic>
      <p:sp>
        <p:nvSpPr>
          <p:cNvPr id="2" name="Title 1">
            <a:extLst>
              <a:ext uri="{FF2B5EF4-FFF2-40B4-BE49-F238E27FC236}">
                <a16:creationId xmlns:a16="http://schemas.microsoft.com/office/drawing/2014/main" xmlns="" id="{C2F34A02-6699-4675-9A77-651166F09F05}"/>
              </a:ext>
            </a:extLst>
          </p:cNvPr>
          <p:cNvSpPr>
            <a:spLocks noGrp="1"/>
          </p:cNvSpPr>
          <p:nvPr>
            <p:ph type="title"/>
          </p:nvPr>
        </p:nvSpPr>
        <p:spPr>
          <a:xfrm>
            <a:off x="627459" y="851"/>
            <a:ext cx="7576457" cy="1600200"/>
          </a:xfrm>
        </p:spPr>
        <p:txBody>
          <a:bodyPr>
            <a:normAutofit/>
          </a:bodyPr>
          <a:lstStyle/>
          <a:p>
            <a:pPr algn="ctr"/>
            <a:r>
              <a:rPr lang="en-US" dirty="0">
                <a:solidFill>
                  <a:srgbClr val="332A86"/>
                </a:solidFill>
                <a:latin typeface="Brandon Grotesque Bold" panose="020B0803020203060202" pitchFamily="34" charset="0"/>
              </a:rPr>
              <a:t>SOME PROGRAMS TO HELP ADDRESS THE ISSUE</a:t>
            </a:r>
          </a:p>
        </p:txBody>
      </p:sp>
      <p:sp>
        <p:nvSpPr>
          <p:cNvPr id="6" name="Content Placeholder 5">
            <a:extLst>
              <a:ext uri="{FF2B5EF4-FFF2-40B4-BE49-F238E27FC236}">
                <a16:creationId xmlns:a16="http://schemas.microsoft.com/office/drawing/2014/main" xmlns="" id="{0B262477-8BDD-46E8-A748-68B0851F6657}"/>
              </a:ext>
            </a:extLst>
          </p:cNvPr>
          <p:cNvSpPr>
            <a:spLocks noGrp="1"/>
          </p:cNvSpPr>
          <p:nvPr>
            <p:ph idx="1"/>
          </p:nvPr>
        </p:nvSpPr>
        <p:spPr>
          <a:xfrm>
            <a:off x="627459" y="1611557"/>
            <a:ext cx="8280686" cy="1549403"/>
          </a:xfrm>
        </p:spPr>
        <p:txBody>
          <a:bodyPr>
            <a:normAutofit/>
          </a:bodyPr>
          <a:lstStyle/>
          <a:p>
            <a:pPr marL="0" indent="0">
              <a:buNone/>
            </a:pPr>
            <a:r>
              <a:rPr lang="en-US" altLang="en-US" sz="2200" b="1" dirty="0"/>
              <a:t>Kentucky Double Dollars  </a:t>
            </a:r>
            <a:r>
              <a:rPr lang="en-US" altLang="en-US" sz="2200" dirty="0"/>
              <a:t>incentivizes the purchase of Kentucky produced fruits and vegetables, meat, eggs, and dairy by SNAP, WIC, and SFMNP participants. </a:t>
            </a:r>
          </a:p>
          <a:p>
            <a:pPr marL="0" indent="0">
              <a:buNone/>
            </a:pPr>
            <a:endParaRPr lang="en-US" dirty="0"/>
          </a:p>
        </p:txBody>
      </p:sp>
      <p:sp>
        <p:nvSpPr>
          <p:cNvPr id="5" name="TextBox 4">
            <a:extLst>
              <a:ext uri="{FF2B5EF4-FFF2-40B4-BE49-F238E27FC236}">
                <a16:creationId xmlns:a16="http://schemas.microsoft.com/office/drawing/2014/main" xmlns="" id="{065BF330-858B-BE40-A54E-A2FAC89F67EA}"/>
              </a:ext>
            </a:extLst>
          </p:cNvPr>
          <p:cNvSpPr txBox="1"/>
          <p:nvPr/>
        </p:nvSpPr>
        <p:spPr>
          <a:xfrm>
            <a:off x="627459" y="2767219"/>
            <a:ext cx="8280686" cy="1046440"/>
          </a:xfrm>
          <a:prstGeom prst="rect">
            <a:avLst/>
          </a:prstGeom>
          <a:noFill/>
        </p:spPr>
        <p:txBody>
          <a:bodyPr wrap="square" rtlCol="0">
            <a:spAutoFit/>
          </a:bodyPr>
          <a:lstStyle/>
          <a:p>
            <a:r>
              <a:rPr lang="en-US" altLang="en-US" sz="2200" b="1" dirty="0"/>
              <a:t>Fresh Rx for MOMs </a:t>
            </a:r>
            <a:r>
              <a:rPr lang="en-US" altLang="en-US" sz="2200" dirty="0"/>
              <a:t>is a fruit and vegetable prescription (FV Rx)program for Mothers on Medicaid </a:t>
            </a:r>
          </a:p>
          <a:p>
            <a:endParaRPr lang="en-US" dirty="0"/>
          </a:p>
        </p:txBody>
      </p:sp>
      <p:pic>
        <p:nvPicPr>
          <p:cNvPr id="12" name="Picture 11" descr="Logo, company name&#10;&#10;Description automatically generated">
            <a:extLst>
              <a:ext uri="{FF2B5EF4-FFF2-40B4-BE49-F238E27FC236}">
                <a16:creationId xmlns:a16="http://schemas.microsoft.com/office/drawing/2014/main" xmlns="" id="{B92DCAC3-A89E-A042-8DAD-8872F16868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87" t="42126" r="31991" b="42009"/>
          <a:stretch/>
        </p:blipFill>
        <p:spPr>
          <a:xfrm>
            <a:off x="6766104" y="5992683"/>
            <a:ext cx="2235883" cy="688817"/>
          </a:xfrm>
          <a:prstGeom prst="rect">
            <a:avLst/>
          </a:prstGeom>
        </p:spPr>
      </p:pic>
      <p:sp>
        <p:nvSpPr>
          <p:cNvPr id="13" name="TextBox 12">
            <a:extLst>
              <a:ext uri="{FF2B5EF4-FFF2-40B4-BE49-F238E27FC236}">
                <a16:creationId xmlns:a16="http://schemas.microsoft.com/office/drawing/2014/main" xmlns="" id="{159A3AA5-5035-564A-88B3-74C724E122D9}"/>
              </a:ext>
            </a:extLst>
          </p:cNvPr>
          <p:cNvSpPr txBox="1"/>
          <p:nvPr/>
        </p:nvSpPr>
        <p:spPr>
          <a:xfrm>
            <a:off x="627459" y="3740971"/>
            <a:ext cx="8280686" cy="1046440"/>
          </a:xfrm>
          <a:prstGeom prst="rect">
            <a:avLst/>
          </a:prstGeom>
          <a:noFill/>
        </p:spPr>
        <p:txBody>
          <a:bodyPr wrap="square" rtlCol="0">
            <a:spAutoFit/>
          </a:bodyPr>
          <a:lstStyle/>
          <a:p>
            <a:r>
              <a:rPr lang="en-US" altLang="en-US" sz="2200" b="1" dirty="0"/>
              <a:t>Farm to Food Banks </a:t>
            </a:r>
            <a:r>
              <a:rPr lang="en-US" sz="2200" dirty="0"/>
              <a:t>help cover farmers’ costs to harvest, package and transport donated agricultural products to food banks or food pantries.</a:t>
            </a:r>
            <a:endParaRPr lang="en-US" altLang="en-US" sz="2200" dirty="0"/>
          </a:p>
          <a:p>
            <a:endParaRPr lang="en-US" dirty="0"/>
          </a:p>
        </p:txBody>
      </p:sp>
      <p:sp>
        <p:nvSpPr>
          <p:cNvPr id="14" name="TextBox 13">
            <a:extLst>
              <a:ext uri="{FF2B5EF4-FFF2-40B4-BE49-F238E27FC236}">
                <a16:creationId xmlns:a16="http://schemas.microsoft.com/office/drawing/2014/main" xmlns="" id="{142FEA17-C334-FF46-9260-B47CAA24D334}"/>
              </a:ext>
            </a:extLst>
          </p:cNvPr>
          <p:cNvSpPr txBox="1"/>
          <p:nvPr/>
        </p:nvSpPr>
        <p:spPr>
          <a:xfrm>
            <a:off x="627459" y="4849301"/>
            <a:ext cx="8280686" cy="1046440"/>
          </a:xfrm>
          <a:prstGeom prst="rect">
            <a:avLst/>
          </a:prstGeom>
          <a:noFill/>
        </p:spPr>
        <p:txBody>
          <a:bodyPr wrap="square" rtlCol="0">
            <a:spAutoFit/>
          </a:bodyPr>
          <a:lstStyle/>
          <a:p>
            <a:r>
              <a:rPr lang="en-US" altLang="en-US" sz="2200" b="1" dirty="0"/>
              <a:t>Berea Kids Eat</a:t>
            </a:r>
            <a:r>
              <a:rPr lang="en-US" dirty="0"/>
              <a:t> </a:t>
            </a:r>
            <a:r>
              <a:rPr lang="en-US" sz="2200" dirty="0"/>
              <a:t>prepare breakfast and lunch to youth (ages 18 and under) during the summer months. </a:t>
            </a:r>
            <a:endParaRPr lang="en-US" altLang="en-US" sz="2200" dirty="0"/>
          </a:p>
          <a:p>
            <a:endParaRPr lang="en-US" dirty="0"/>
          </a:p>
        </p:txBody>
      </p:sp>
    </p:spTree>
    <p:extLst>
      <p:ext uri="{BB962C8B-B14F-4D97-AF65-F5344CB8AC3E}">
        <p14:creationId xmlns:p14="http://schemas.microsoft.com/office/powerpoint/2010/main" val="386457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background pattern&#10;&#10;Description automatically generated">
            <a:extLst>
              <a:ext uri="{FF2B5EF4-FFF2-40B4-BE49-F238E27FC236}">
                <a16:creationId xmlns:a16="http://schemas.microsoft.com/office/drawing/2014/main" xmlns="" id="{467CACD5-C821-4A64-B2C2-C2537D2751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3409" y="227870"/>
            <a:ext cx="6402259" cy="6402259"/>
          </a:xfrm>
          <a:prstGeom prst="rect">
            <a:avLst/>
          </a:prstGeom>
        </p:spPr>
      </p:pic>
      <p:pic>
        <p:nvPicPr>
          <p:cNvPr id="7" name="Picture 6">
            <a:extLst>
              <a:ext uri="{FF2B5EF4-FFF2-40B4-BE49-F238E27FC236}">
                <a16:creationId xmlns:a16="http://schemas.microsoft.com/office/drawing/2014/main" xmlns="" id="{67BB66A6-C0E6-C747-A9B6-0358A51243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2303" t="13290" r="7013" b="11774"/>
          <a:stretch>
            <a:fillRect/>
          </a:stretch>
        </p:blipFill>
        <p:spPr bwMode="auto">
          <a:xfrm>
            <a:off x="486113" y="0"/>
            <a:ext cx="2505693" cy="155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Chart 3">
            <a:extLst>
              <a:ext uri="{FF2B5EF4-FFF2-40B4-BE49-F238E27FC236}">
                <a16:creationId xmlns:a16="http://schemas.microsoft.com/office/drawing/2014/main" xmlns="" id="{5EF484CE-8AAE-C44E-B38E-7F627085AE9A}"/>
              </a:ext>
            </a:extLst>
          </p:cNvPr>
          <p:cNvGraphicFramePr>
            <a:graphicFrameLocks/>
          </p:cNvGraphicFramePr>
          <p:nvPr>
            <p:extLst>
              <p:ext uri="{D42A27DB-BD31-4B8C-83A1-F6EECF244321}">
                <p14:modId xmlns:p14="http://schemas.microsoft.com/office/powerpoint/2010/main" val="945713305"/>
              </p:ext>
            </p:extLst>
          </p:nvPr>
        </p:nvGraphicFramePr>
        <p:xfrm>
          <a:off x="729778" y="1456217"/>
          <a:ext cx="7850627" cy="4705072"/>
        </p:xfrm>
        <a:graphic>
          <a:graphicData uri="http://schemas.openxmlformats.org/presentationml/2006/ole">
            <mc:AlternateContent xmlns:mc="http://schemas.openxmlformats.org/markup-compatibility/2006">
              <mc:Choice xmlns:v="urn:schemas-microsoft-com:vml" Requires="v">
                <p:oleObj spid="_x0000_s2083" name="Chart" r:id="rId6" imgW="8966200" imgH="6000750" progId="Excel.Chart.8">
                  <p:embed followColorScheme="full"/>
                </p:oleObj>
              </mc:Choice>
              <mc:Fallback>
                <p:oleObj name="Chart" r:id="rId6" imgW="8966200" imgH="6000750" progId="Excel.Chart.8">
                  <p:embed followColorScheme="full"/>
                  <p:pic>
                    <p:nvPicPr>
                      <p:cNvPr id="11" name="Chart 3">
                        <a:extLst>
                          <a:ext uri="{FF2B5EF4-FFF2-40B4-BE49-F238E27FC236}">
                            <a16:creationId xmlns:a16="http://schemas.microsoft.com/office/drawing/2014/main" xmlns="" id="{1D4A0152-2F68-7948-BC84-81353B3F4D1A}"/>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778" y="1456217"/>
                        <a:ext cx="7850627" cy="4705072"/>
                      </a:xfrm>
                      <a:prstGeom prst="rect">
                        <a:avLst/>
                      </a:prstGeom>
                      <a:noFill/>
                    </p:spPr>
                  </p:pic>
                </p:oleObj>
              </mc:Fallback>
            </mc:AlternateContent>
          </a:graphicData>
        </a:graphic>
      </p:graphicFrame>
      <p:sp>
        <p:nvSpPr>
          <p:cNvPr id="13" name="TextBox 4">
            <a:extLst>
              <a:ext uri="{FF2B5EF4-FFF2-40B4-BE49-F238E27FC236}">
                <a16:creationId xmlns:a16="http://schemas.microsoft.com/office/drawing/2014/main" xmlns="" id="{033B7006-4DA7-C244-8A5E-AF3BA8F4E215}"/>
              </a:ext>
            </a:extLst>
          </p:cNvPr>
          <p:cNvSpPr txBox="1">
            <a:spLocks noChangeArrowheads="1"/>
          </p:cNvSpPr>
          <p:nvPr/>
        </p:nvSpPr>
        <p:spPr bwMode="auto">
          <a:xfrm>
            <a:off x="117716" y="6063840"/>
            <a:ext cx="87063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dirty="0"/>
              <a:t>Over the four year period there is a over a </a:t>
            </a:r>
            <a:r>
              <a:rPr lang="en-US" altLang="en-US" b="1" dirty="0"/>
              <a:t>94% redemption rate </a:t>
            </a:r>
            <a:r>
              <a:rPr lang="en-US" altLang="en-US" dirty="0"/>
              <a:t>across all the incentives </a:t>
            </a:r>
          </a:p>
        </p:txBody>
      </p:sp>
    </p:spTree>
    <p:extLst>
      <p:ext uri="{BB962C8B-B14F-4D97-AF65-F5344CB8AC3E}">
        <p14:creationId xmlns:p14="http://schemas.microsoft.com/office/powerpoint/2010/main" val="2409768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background pattern&#10;&#10;Description automatically generated">
            <a:extLst>
              <a:ext uri="{FF2B5EF4-FFF2-40B4-BE49-F238E27FC236}">
                <a16:creationId xmlns:a16="http://schemas.microsoft.com/office/drawing/2014/main" xmlns="" id="{467CACD5-C821-4A64-B2C2-C2537D275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484" y="227870"/>
            <a:ext cx="6402259" cy="6402259"/>
          </a:xfrm>
          <a:prstGeom prst="rect">
            <a:avLst/>
          </a:prstGeom>
        </p:spPr>
      </p:pic>
      <p:sp>
        <p:nvSpPr>
          <p:cNvPr id="15" name="TextBox 14">
            <a:extLst>
              <a:ext uri="{FF2B5EF4-FFF2-40B4-BE49-F238E27FC236}">
                <a16:creationId xmlns:a16="http://schemas.microsoft.com/office/drawing/2014/main" xmlns="" id="{BBCAA1E3-02E0-894F-A689-0D7AA07B68DE}"/>
              </a:ext>
            </a:extLst>
          </p:cNvPr>
          <p:cNvSpPr txBox="1"/>
          <p:nvPr/>
        </p:nvSpPr>
        <p:spPr>
          <a:xfrm>
            <a:off x="442613" y="2126465"/>
            <a:ext cx="2392363" cy="4339650"/>
          </a:xfrm>
          <a:prstGeom prst="rect">
            <a:avLst/>
          </a:prstGeom>
          <a:noFill/>
        </p:spPr>
        <p:txBody>
          <a:bodyPr>
            <a:spAutoFit/>
          </a:bodyPr>
          <a:lstStyle/>
          <a:p>
            <a:pPr>
              <a:defRPr/>
            </a:pPr>
            <a:r>
              <a:rPr lang="en-US" b="1" dirty="0">
                <a:latin typeface="Avenir Book"/>
              </a:rPr>
              <a:t>2022 Plans</a:t>
            </a:r>
          </a:p>
          <a:p>
            <a:pPr marL="214313" indent="-214313">
              <a:buFont typeface="Arial" panose="020B0604020202020204" pitchFamily="34" charset="0"/>
              <a:buChar char="•"/>
              <a:defRPr/>
            </a:pPr>
            <a:r>
              <a:rPr lang="en-US" sz="1600" dirty="0">
                <a:latin typeface="Avenir Book"/>
              </a:rPr>
              <a:t>Community Farmers Market</a:t>
            </a:r>
          </a:p>
          <a:p>
            <a:pPr marL="557213" lvl="1" indent="-214313">
              <a:buFont typeface="Arial" panose="020B0604020202020204" pitchFamily="34" charset="0"/>
              <a:buChar char="•"/>
              <a:defRPr/>
            </a:pPr>
            <a:r>
              <a:rPr lang="en-US" sz="1600" dirty="0">
                <a:latin typeface="Avenir Book"/>
              </a:rPr>
              <a:t>61 participants</a:t>
            </a:r>
          </a:p>
          <a:p>
            <a:pPr marL="214313" indent="-214313">
              <a:buFont typeface="Arial" panose="020B0604020202020204" pitchFamily="34" charset="0"/>
              <a:buChar char="•"/>
              <a:defRPr/>
            </a:pPr>
            <a:r>
              <a:rPr lang="en-US" sz="1600" dirty="0">
                <a:latin typeface="Avenir Book"/>
              </a:rPr>
              <a:t>Lexington Farmers Market</a:t>
            </a:r>
          </a:p>
          <a:p>
            <a:pPr marL="557213" lvl="1" indent="-214313">
              <a:buFont typeface="Arial" panose="020B0604020202020204" pitchFamily="34" charset="0"/>
              <a:buChar char="•"/>
              <a:defRPr/>
            </a:pPr>
            <a:r>
              <a:rPr lang="en-US" sz="1600" dirty="0">
                <a:latin typeface="Avenir Book"/>
              </a:rPr>
              <a:t>70 participants</a:t>
            </a:r>
          </a:p>
          <a:p>
            <a:pPr marL="214313" indent="-214313">
              <a:buFont typeface="Arial" panose="020B0604020202020204" pitchFamily="34" charset="0"/>
              <a:buChar char="•"/>
              <a:defRPr/>
            </a:pPr>
            <a:r>
              <a:rPr lang="en-US" sz="1600" dirty="0">
                <a:latin typeface="Avenir Book"/>
              </a:rPr>
              <a:t>Franklin Co. Farmers Market</a:t>
            </a:r>
          </a:p>
          <a:p>
            <a:pPr marL="557213" lvl="1" indent="-214313">
              <a:buFont typeface="Arial" panose="020B0604020202020204" pitchFamily="34" charset="0"/>
              <a:buChar char="•"/>
              <a:defRPr/>
            </a:pPr>
            <a:r>
              <a:rPr lang="en-US" sz="1600" dirty="0">
                <a:latin typeface="Avenir Book"/>
              </a:rPr>
              <a:t>50 participants</a:t>
            </a:r>
          </a:p>
          <a:p>
            <a:pPr marL="214313" indent="-214313">
              <a:buFont typeface="Arial" panose="020B0604020202020204" pitchFamily="34" charset="0"/>
              <a:buChar char="•"/>
              <a:defRPr/>
            </a:pPr>
            <a:r>
              <a:rPr lang="en-US" sz="1600" dirty="0">
                <a:latin typeface="Avenir Book"/>
              </a:rPr>
              <a:t>Perry Co. Farmers Market</a:t>
            </a:r>
          </a:p>
          <a:p>
            <a:pPr marL="557213" lvl="1" indent="-214313">
              <a:buFont typeface="Arial" panose="020B0604020202020204" pitchFamily="34" charset="0"/>
              <a:buChar char="•"/>
              <a:defRPr/>
            </a:pPr>
            <a:r>
              <a:rPr lang="en-US" sz="1600" dirty="0">
                <a:latin typeface="Avenir Book"/>
              </a:rPr>
              <a:t>25 participants</a:t>
            </a:r>
          </a:p>
          <a:p>
            <a:pPr marL="214313" indent="-214313">
              <a:buFont typeface="Arial" panose="020B0604020202020204" pitchFamily="34" charset="0"/>
              <a:buChar char="•"/>
              <a:defRPr/>
            </a:pPr>
            <a:r>
              <a:rPr lang="en-US" sz="1600" dirty="0">
                <a:latin typeface="Avenir Book"/>
              </a:rPr>
              <a:t> Up to 7 additional Markets</a:t>
            </a:r>
          </a:p>
          <a:p>
            <a:pPr marL="557213" lvl="1" indent="-214313">
              <a:buFont typeface="Arial" panose="020B0604020202020204" pitchFamily="34" charset="0"/>
              <a:buChar char="•"/>
              <a:defRPr/>
            </a:pPr>
            <a:r>
              <a:rPr lang="en-US" sz="1600" dirty="0">
                <a:latin typeface="Avenir Book"/>
              </a:rPr>
              <a:t>310 participants</a:t>
            </a:r>
          </a:p>
          <a:p>
            <a:pPr>
              <a:defRPr/>
            </a:pPr>
            <a:endParaRPr lang="en-US" dirty="0"/>
          </a:p>
        </p:txBody>
      </p:sp>
      <p:pic>
        <p:nvPicPr>
          <p:cNvPr id="19" name="Picture 11">
            <a:extLst>
              <a:ext uri="{FF2B5EF4-FFF2-40B4-BE49-F238E27FC236}">
                <a16:creationId xmlns:a16="http://schemas.microsoft.com/office/drawing/2014/main" xmlns="" id="{D0CAE2D5-CB99-0247-89D0-3D3BE15D82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5396" y="716423"/>
            <a:ext cx="5518604" cy="551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a:extLst>
              <a:ext uri="{FF2B5EF4-FFF2-40B4-BE49-F238E27FC236}">
                <a16:creationId xmlns:a16="http://schemas.microsoft.com/office/drawing/2014/main" xmlns="" id="{53726E53-78A8-B448-A94A-40CC2AD9F5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299" y="227870"/>
            <a:ext cx="2205037"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331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background pattern&#10;&#10;Description automatically generated">
            <a:extLst>
              <a:ext uri="{FF2B5EF4-FFF2-40B4-BE49-F238E27FC236}">
                <a16:creationId xmlns:a16="http://schemas.microsoft.com/office/drawing/2014/main" xmlns="" id="{467CACD5-C821-4A64-B2C2-C2537D275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484" y="227870"/>
            <a:ext cx="6402259" cy="6402259"/>
          </a:xfrm>
          <a:prstGeom prst="rect">
            <a:avLst/>
          </a:prstGeom>
        </p:spPr>
      </p:pic>
      <p:sp>
        <p:nvSpPr>
          <p:cNvPr id="2" name="Title 1">
            <a:extLst>
              <a:ext uri="{FF2B5EF4-FFF2-40B4-BE49-F238E27FC236}">
                <a16:creationId xmlns:a16="http://schemas.microsoft.com/office/drawing/2014/main" xmlns="" id="{C2F34A02-6699-4675-9A77-651166F09F05}"/>
              </a:ext>
            </a:extLst>
          </p:cNvPr>
          <p:cNvSpPr>
            <a:spLocks noGrp="1"/>
          </p:cNvSpPr>
          <p:nvPr>
            <p:ph type="title"/>
          </p:nvPr>
        </p:nvSpPr>
        <p:spPr>
          <a:xfrm>
            <a:off x="4912116" y="306242"/>
            <a:ext cx="3874438" cy="740664"/>
          </a:xfrm>
        </p:spPr>
        <p:txBody>
          <a:bodyPr>
            <a:normAutofit fontScale="90000"/>
          </a:bodyPr>
          <a:lstStyle/>
          <a:p>
            <a:r>
              <a:rPr lang="en-US" dirty="0">
                <a:solidFill>
                  <a:srgbClr val="332A86"/>
                </a:solidFill>
                <a:latin typeface="Brandon Grotesque Bold" panose="020B0803020203060202" pitchFamily="34" charset="0"/>
              </a:rPr>
              <a:t>THE HEALTHY FARM &amp; FOOD FUND</a:t>
            </a:r>
          </a:p>
        </p:txBody>
      </p:sp>
      <p:sp>
        <p:nvSpPr>
          <p:cNvPr id="8" name="Rectangle 7">
            <a:extLst>
              <a:ext uri="{FF2B5EF4-FFF2-40B4-BE49-F238E27FC236}">
                <a16:creationId xmlns:a16="http://schemas.microsoft.com/office/drawing/2014/main" xmlns="" id="{9694E621-7F8F-BE4E-949A-0E288AFBF7F9}"/>
              </a:ext>
            </a:extLst>
          </p:cNvPr>
          <p:cNvSpPr/>
          <p:nvPr/>
        </p:nvSpPr>
        <p:spPr>
          <a:xfrm>
            <a:off x="0" y="-1"/>
            <a:ext cx="4389120" cy="6858000"/>
          </a:xfrm>
          <a:prstGeom prst="rect">
            <a:avLst/>
          </a:prstGeom>
          <a:solidFill>
            <a:srgbClr val="332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xmlns="" id="{0B262477-8BDD-46E8-A748-68B0851F6657}"/>
              </a:ext>
            </a:extLst>
          </p:cNvPr>
          <p:cNvSpPr>
            <a:spLocks noGrp="1"/>
          </p:cNvSpPr>
          <p:nvPr>
            <p:ph idx="1"/>
          </p:nvPr>
        </p:nvSpPr>
        <p:spPr>
          <a:xfrm>
            <a:off x="277861" y="730059"/>
            <a:ext cx="3944541" cy="3063970"/>
          </a:xfrm>
        </p:spPr>
        <p:txBody>
          <a:bodyPr>
            <a:normAutofit fontScale="92500"/>
          </a:bodyPr>
          <a:lstStyle/>
          <a:p>
            <a:pPr marL="0" indent="0">
              <a:buNone/>
            </a:pPr>
            <a:r>
              <a:rPr lang="en-US" dirty="0">
                <a:solidFill>
                  <a:schemeClr val="bg1"/>
                </a:solidFill>
              </a:rPr>
              <a:t>Challenges for Healthy Food Access Programs</a:t>
            </a:r>
          </a:p>
          <a:p>
            <a:pPr>
              <a:buFont typeface="Wingdings" pitchFamily="2" charset="2"/>
              <a:buChar char="Ø"/>
            </a:pPr>
            <a:r>
              <a:rPr lang="en-US" dirty="0">
                <a:solidFill>
                  <a:schemeClr val="bg1"/>
                </a:solidFill>
              </a:rPr>
              <a:t>Sustainability</a:t>
            </a:r>
          </a:p>
          <a:p>
            <a:pPr>
              <a:buFont typeface="Wingdings" pitchFamily="2" charset="2"/>
              <a:buChar char="Ø"/>
            </a:pPr>
            <a:r>
              <a:rPr lang="en-US" dirty="0">
                <a:solidFill>
                  <a:schemeClr val="bg1"/>
                </a:solidFill>
              </a:rPr>
              <a:t>Growth</a:t>
            </a:r>
          </a:p>
          <a:p>
            <a:pPr>
              <a:buFont typeface="Wingdings" pitchFamily="2" charset="2"/>
              <a:buChar char="Ø"/>
            </a:pPr>
            <a:r>
              <a:rPr lang="en-US" dirty="0">
                <a:solidFill>
                  <a:schemeClr val="bg1"/>
                </a:solidFill>
              </a:rPr>
              <a:t>Match requirements</a:t>
            </a:r>
          </a:p>
        </p:txBody>
      </p:sp>
      <p:pic>
        <p:nvPicPr>
          <p:cNvPr id="4" name="Picture 3">
            <a:extLst>
              <a:ext uri="{FF2B5EF4-FFF2-40B4-BE49-F238E27FC236}">
                <a16:creationId xmlns:a16="http://schemas.microsoft.com/office/drawing/2014/main" xmlns="" id="{E3582692-EAA4-4B02-8B51-3DB546A78452}"/>
              </a:ext>
            </a:extLst>
          </p:cNvPr>
          <p:cNvPicPr>
            <a:picLocks noChangeAspect="1"/>
          </p:cNvPicPr>
          <p:nvPr/>
        </p:nvPicPr>
        <p:blipFill>
          <a:blip r:embed="rId4"/>
          <a:stretch>
            <a:fillRect/>
          </a:stretch>
        </p:blipFill>
        <p:spPr>
          <a:xfrm>
            <a:off x="7183382" y="6095963"/>
            <a:ext cx="1919877" cy="591134"/>
          </a:xfrm>
          <a:prstGeom prst="rect">
            <a:avLst/>
          </a:prstGeom>
        </p:spPr>
      </p:pic>
      <p:sp>
        <p:nvSpPr>
          <p:cNvPr id="10" name="Content Placeholder 5">
            <a:extLst>
              <a:ext uri="{FF2B5EF4-FFF2-40B4-BE49-F238E27FC236}">
                <a16:creationId xmlns:a16="http://schemas.microsoft.com/office/drawing/2014/main" xmlns="" id="{BC0A8E06-02FB-644A-9A02-66F73F6564E1}"/>
              </a:ext>
            </a:extLst>
          </p:cNvPr>
          <p:cNvSpPr txBox="1">
            <a:spLocks/>
          </p:cNvSpPr>
          <p:nvPr/>
        </p:nvSpPr>
        <p:spPr>
          <a:xfrm>
            <a:off x="333434" y="4251960"/>
            <a:ext cx="3833396" cy="30639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How do we address those issues to help these programs?</a:t>
            </a:r>
          </a:p>
        </p:txBody>
      </p:sp>
      <p:pic>
        <p:nvPicPr>
          <p:cNvPr id="11" name="Picture 2">
            <a:extLst>
              <a:ext uri="{FF2B5EF4-FFF2-40B4-BE49-F238E27FC236}">
                <a16:creationId xmlns:a16="http://schemas.microsoft.com/office/drawing/2014/main" xmlns="" id="{EADCBB74-ACC9-D246-BF04-20C437F79F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6224" b="6500"/>
          <a:stretch>
            <a:fillRect/>
          </a:stretch>
        </p:blipFill>
        <p:spPr bwMode="auto">
          <a:xfrm>
            <a:off x="4722554" y="1250109"/>
            <a:ext cx="406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33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background pattern&#10;&#10;Description automatically generated">
            <a:extLst>
              <a:ext uri="{FF2B5EF4-FFF2-40B4-BE49-F238E27FC236}">
                <a16:creationId xmlns:a16="http://schemas.microsoft.com/office/drawing/2014/main" xmlns="" id="{467CACD5-C821-4A64-B2C2-C2537D275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484" y="227870"/>
            <a:ext cx="6402259" cy="6402259"/>
          </a:xfrm>
          <a:prstGeom prst="rect">
            <a:avLst/>
          </a:prstGeom>
        </p:spPr>
      </p:pic>
      <p:sp>
        <p:nvSpPr>
          <p:cNvPr id="2" name="Title 1">
            <a:extLst>
              <a:ext uri="{FF2B5EF4-FFF2-40B4-BE49-F238E27FC236}">
                <a16:creationId xmlns:a16="http://schemas.microsoft.com/office/drawing/2014/main" xmlns="" id="{C2F34A02-6699-4675-9A77-651166F09F05}"/>
              </a:ext>
            </a:extLst>
          </p:cNvPr>
          <p:cNvSpPr>
            <a:spLocks noGrp="1"/>
          </p:cNvSpPr>
          <p:nvPr>
            <p:ph type="title"/>
          </p:nvPr>
        </p:nvSpPr>
        <p:spPr>
          <a:xfrm>
            <a:off x="404517" y="227870"/>
            <a:ext cx="7163230" cy="792733"/>
          </a:xfrm>
        </p:spPr>
        <p:txBody>
          <a:bodyPr>
            <a:normAutofit/>
          </a:bodyPr>
          <a:lstStyle/>
          <a:p>
            <a:r>
              <a:rPr lang="en-US" dirty="0">
                <a:solidFill>
                  <a:srgbClr val="332A86"/>
                </a:solidFill>
                <a:latin typeface="Brandon Grotesque Bold" panose="020B0803020203060202" pitchFamily="34" charset="0"/>
              </a:rPr>
              <a:t>THE HEALTHY FARM &amp; FOOD FUND</a:t>
            </a:r>
          </a:p>
        </p:txBody>
      </p:sp>
      <p:sp>
        <p:nvSpPr>
          <p:cNvPr id="6" name="Content Placeholder 5">
            <a:extLst>
              <a:ext uri="{FF2B5EF4-FFF2-40B4-BE49-F238E27FC236}">
                <a16:creationId xmlns:a16="http://schemas.microsoft.com/office/drawing/2014/main" xmlns="" id="{0B262477-8BDD-46E8-A748-68B0851F6657}"/>
              </a:ext>
            </a:extLst>
          </p:cNvPr>
          <p:cNvSpPr>
            <a:spLocks noGrp="1"/>
          </p:cNvSpPr>
          <p:nvPr>
            <p:ph idx="1"/>
          </p:nvPr>
        </p:nvSpPr>
        <p:spPr>
          <a:xfrm>
            <a:off x="392415" y="2053456"/>
            <a:ext cx="4277211" cy="1070908"/>
          </a:xfrm>
        </p:spPr>
        <p:txBody>
          <a:bodyPr/>
          <a:lstStyle/>
          <a:p>
            <a:pPr marL="0" indent="0">
              <a:buNone/>
            </a:pPr>
            <a:r>
              <a:rPr lang="en-US" b="1" dirty="0"/>
              <a:t>Tobacco Master Settlement Funds</a:t>
            </a:r>
          </a:p>
        </p:txBody>
      </p:sp>
      <p:sp>
        <p:nvSpPr>
          <p:cNvPr id="3" name="Content Placeholder 2">
            <a:extLst>
              <a:ext uri="{FF2B5EF4-FFF2-40B4-BE49-F238E27FC236}">
                <a16:creationId xmlns:a16="http://schemas.microsoft.com/office/drawing/2014/main" xmlns="" id="{A3675006-688B-4E3D-9AA3-CB9787B0E213}"/>
              </a:ext>
            </a:extLst>
          </p:cNvPr>
          <p:cNvSpPr>
            <a:spLocks noGrp="1"/>
          </p:cNvSpPr>
          <p:nvPr>
            <p:ph type="body" sz="half" idx="2"/>
          </p:nvPr>
        </p:nvSpPr>
        <p:spPr>
          <a:xfrm>
            <a:off x="59192" y="4165023"/>
            <a:ext cx="1727026" cy="423308"/>
          </a:xfrm>
          <a:noFill/>
        </p:spPr>
        <p:txBody>
          <a:bodyPr>
            <a:normAutofit/>
          </a:bodyPr>
          <a:lstStyle/>
          <a:p>
            <a:r>
              <a:rPr lang="en-US" sz="2400" dirty="0"/>
              <a:t>Agriculture</a:t>
            </a:r>
          </a:p>
        </p:txBody>
      </p:sp>
      <p:pic>
        <p:nvPicPr>
          <p:cNvPr id="4" name="Picture 3">
            <a:extLst>
              <a:ext uri="{FF2B5EF4-FFF2-40B4-BE49-F238E27FC236}">
                <a16:creationId xmlns:a16="http://schemas.microsoft.com/office/drawing/2014/main" xmlns="" id="{E3582692-EAA4-4B02-8B51-3DB546A78452}"/>
              </a:ext>
            </a:extLst>
          </p:cNvPr>
          <p:cNvPicPr>
            <a:picLocks noChangeAspect="1"/>
          </p:cNvPicPr>
          <p:nvPr/>
        </p:nvPicPr>
        <p:blipFill>
          <a:blip r:embed="rId4"/>
          <a:stretch>
            <a:fillRect/>
          </a:stretch>
        </p:blipFill>
        <p:spPr>
          <a:xfrm>
            <a:off x="193214" y="5811125"/>
            <a:ext cx="1919877" cy="591134"/>
          </a:xfrm>
          <a:prstGeom prst="rect">
            <a:avLst/>
          </a:prstGeom>
        </p:spPr>
      </p:pic>
      <p:sp>
        <p:nvSpPr>
          <p:cNvPr id="7" name="Content Placeholder 2">
            <a:extLst>
              <a:ext uri="{FF2B5EF4-FFF2-40B4-BE49-F238E27FC236}">
                <a16:creationId xmlns:a16="http://schemas.microsoft.com/office/drawing/2014/main" xmlns="" id="{D2CD8948-73B6-8042-8FD6-46177D2DECAB}"/>
              </a:ext>
            </a:extLst>
          </p:cNvPr>
          <p:cNvSpPr txBox="1">
            <a:spLocks/>
          </p:cNvSpPr>
          <p:nvPr/>
        </p:nvSpPr>
        <p:spPr>
          <a:xfrm>
            <a:off x="4982833" y="5139041"/>
            <a:ext cx="3702462" cy="1222248"/>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t>Set aside 1.5% of the total pool of Tobacco Master Settlement funds to leverage additional federal dollars to benefit farmers and public health outcomes.</a:t>
            </a:r>
          </a:p>
        </p:txBody>
      </p:sp>
      <p:pic>
        <p:nvPicPr>
          <p:cNvPr id="5" name="Picture 4">
            <a:extLst>
              <a:ext uri="{FF2B5EF4-FFF2-40B4-BE49-F238E27FC236}">
                <a16:creationId xmlns:a16="http://schemas.microsoft.com/office/drawing/2014/main" xmlns="" id="{1CB46782-0E87-3A4F-9CAA-16F0AF0461E3}"/>
              </a:ext>
            </a:extLst>
          </p:cNvPr>
          <p:cNvPicPr>
            <a:picLocks noChangeAspect="1"/>
          </p:cNvPicPr>
          <p:nvPr/>
        </p:nvPicPr>
        <p:blipFill>
          <a:blip r:embed="rId5"/>
          <a:stretch>
            <a:fillRect/>
          </a:stretch>
        </p:blipFill>
        <p:spPr>
          <a:xfrm>
            <a:off x="3639932" y="1215380"/>
            <a:ext cx="5504068" cy="3727316"/>
          </a:xfrm>
          <a:prstGeom prst="rect">
            <a:avLst/>
          </a:prstGeom>
        </p:spPr>
      </p:pic>
      <p:sp>
        <p:nvSpPr>
          <p:cNvPr id="9" name="Left Arrow 8">
            <a:extLst>
              <a:ext uri="{FF2B5EF4-FFF2-40B4-BE49-F238E27FC236}">
                <a16:creationId xmlns:a16="http://schemas.microsoft.com/office/drawing/2014/main" xmlns="" id="{25E64426-2CF1-BC43-80A7-C12D6BC5D238}"/>
              </a:ext>
            </a:extLst>
          </p:cNvPr>
          <p:cNvSpPr/>
          <p:nvPr/>
        </p:nvSpPr>
        <p:spPr>
          <a:xfrm rot="17875900">
            <a:off x="568031" y="3464205"/>
            <a:ext cx="929640" cy="427278"/>
          </a:xfrm>
          <a:prstGeom prst="leftArrow">
            <a:avLst/>
          </a:prstGeom>
          <a:solidFill>
            <a:srgbClr val="332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a:extLst>
              <a:ext uri="{FF2B5EF4-FFF2-40B4-BE49-F238E27FC236}">
                <a16:creationId xmlns:a16="http://schemas.microsoft.com/office/drawing/2014/main" xmlns="" id="{7765E090-CE00-CE48-89B8-2B646E353FCF}"/>
              </a:ext>
            </a:extLst>
          </p:cNvPr>
          <p:cNvSpPr/>
          <p:nvPr/>
        </p:nvSpPr>
        <p:spPr>
          <a:xfrm rot="14481202">
            <a:off x="1898652" y="3464608"/>
            <a:ext cx="929640" cy="427278"/>
          </a:xfrm>
          <a:prstGeom prst="leftArrow">
            <a:avLst/>
          </a:prstGeom>
          <a:solidFill>
            <a:srgbClr val="332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xmlns="" id="{8AE12F57-52CF-5E40-9044-313A07E73B35}"/>
              </a:ext>
            </a:extLst>
          </p:cNvPr>
          <p:cNvSpPr txBox="1">
            <a:spLocks/>
          </p:cNvSpPr>
          <p:nvPr/>
        </p:nvSpPr>
        <p:spPr>
          <a:xfrm>
            <a:off x="1584960" y="4165023"/>
            <a:ext cx="1953715" cy="423308"/>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dirty="0"/>
              <a:t>Public Health</a:t>
            </a:r>
          </a:p>
        </p:txBody>
      </p:sp>
      <p:sp>
        <p:nvSpPr>
          <p:cNvPr id="13" name="Content Placeholder 2">
            <a:extLst>
              <a:ext uri="{FF2B5EF4-FFF2-40B4-BE49-F238E27FC236}">
                <a16:creationId xmlns:a16="http://schemas.microsoft.com/office/drawing/2014/main" xmlns="" id="{92A9E1DB-DAC1-924B-A800-95828ADC65F5}"/>
              </a:ext>
            </a:extLst>
          </p:cNvPr>
          <p:cNvSpPr txBox="1">
            <a:spLocks/>
          </p:cNvSpPr>
          <p:nvPr/>
        </p:nvSpPr>
        <p:spPr>
          <a:xfrm>
            <a:off x="2739064" y="5397576"/>
            <a:ext cx="1051442" cy="423308"/>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b="1" dirty="0"/>
              <a:t>GOAL</a:t>
            </a:r>
          </a:p>
        </p:txBody>
      </p:sp>
      <p:sp>
        <p:nvSpPr>
          <p:cNvPr id="14" name="Left Arrow 13">
            <a:extLst>
              <a:ext uri="{FF2B5EF4-FFF2-40B4-BE49-F238E27FC236}">
                <a16:creationId xmlns:a16="http://schemas.microsoft.com/office/drawing/2014/main" xmlns="" id="{98C3364F-7AE2-9847-9FC8-77A71C3C2ABB}"/>
              </a:ext>
            </a:extLst>
          </p:cNvPr>
          <p:cNvSpPr/>
          <p:nvPr/>
        </p:nvSpPr>
        <p:spPr>
          <a:xfrm rot="10800000">
            <a:off x="3921850" y="5393606"/>
            <a:ext cx="929640" cy="427278"/>
          </a:xfrm>
          <a:prstGeom prst="leftArrow">
            <a:avLst/>
          </a:prstGeom>
          <a:solidFill>
            <a:srgbClr val="332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759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background pattern&#10;&#10;Description automatically generated">
            <a:extLst>
              <a:ext uri="{FF2B5EF4-FFF2-40B4-BE49-F238E27FC236}">
                <a16:creationId xmlns:a16="http://schemas.microsoft.com/office/drawing/2014/main" xmlns="" id="{467CACD5-C821-4A64-B2C2-C2537D275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1741" y="455741"/>
            <a:ext cx="6402259" cy="6402259"/>
          </a:xfrm>
          <a:prstGeom prst="rect">
            <a:avLst/>
          </a:prstGeom>
        </p:spPr>
      </p:pic>
      <p:sp>
        <p:nvSpPr>
          <p:cNvPr id="8" name="Rectangle 7">
            <a:extLst>
              <a:ext uri="{FF2B5EF4-FFF2-40B4-BE49-F238E27FC236}">
                <a16:creationId xmlns:a16="http://schemas.microsoft.com/office/drawing/2014/main" xmlns="" id="{E855E5DB-837E-F246-985D-1837C3604D79}"/>
              </a:ext>
            </a:extLst>
          </p:cNvPr>
          <p:cNvSpPr/>
          <p:nvPr/>
        </p:nvSpPr>
        <p:spPr>
          <a:xfrm>
            <a:off x="0" y="0"/>
            <a:ext cx="9144000" cy="1219200"/>
          </a:xfrm>
          <a:prstGeom prst="rect">
            <a:avLst/>
          </a:prstGeom>
          <a:solidFill>
            <a:srgbClr val="332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2F34A02-6699-4675-9A77-651166F09F05}"/>
              </a:ext>
            </a:extLst>
          </p:cNvPr>
          <p:cNvSpPr>
            <a:spLocks noGrp="1"/>
          </p:cNvSpPr>
          <p:nvPr>
            <p:ph type="title"/>
          </p:nvPr>
        </p:nvSpPr>
        <p:spPr>
          <a:xfrm>
            <a:off x="298274" y="325091"/>
            <a:ext cx="8845726" cy="740664"/>
          </a:xfrm>
        </p:spPr>
        <p:txBody>
          <a:bodyPr>
            <a:noAutofit/>
          </a:bodyPr>
          <a:lstStyle/>
          <a:p>
            <a:r>
              <a:rPr lang="en-US" dirty="0">
                <a:solidFill>
                  <a:schemeClr val="bg1"/>
                </a:solidFill>
                <a:latin typeface="Brandon Grotesque Bold" panose="020B0803020203060202" pitchFamily="34" charset="0"/>
              </a:rPr>
              <a:t>THE HEALTHY FARM &amp; FOOD FUND IMPACT</a:t>
            </a:r>
          </a:p>
        </p:txBody>
      </p:sp>
      <p:sp>
        <p:nvSpPr>
          <p:cNvPr id="6" name="Content Placeholder 5">
            <a:extLst>
              <a:ext uri="{FF2B5EF4-FFF2-40B4-BE49-F238E27FC236}">
                <a16:creationId xmlns:a16="http://schemas.microsoft.com/office/drawing/2014/main" xmlns="" id="{0B262477-8BDD-46E8-A748-68B0851F6657}"/>
              </a:ext>
            </a:extLst>
          </p:cNvPr>
          <p:cNvSpPr>
            <a:spLocks noGrp="1"/>
          </p:cNvSpPr>
          <p:nvPr>
            <p:ph idx="1"/>
          </p:nvPr>
        </p:nvSpPr>
        <p:spPr>
          <a:xfrm>
            <a:off x="121829" y="2923312"/>
            <a:ext cx="2516415" cy="564511"/>
          </a:xfrm>
        </p:spPr>
        <p:txBody>
          <a:bodyPr>
            <a:noAutofit/>
          </a:bodyPr>
          <a:lstStyle/>
          <a:p>
            <a:pPr marL="0" indent="0">
              <a:buNone/>
            </a:pPr>
            <a:r>
              <a:rPr lang="en-US" sz="4500" dirty="0"/>
              <a:t>FARMERS</a:t>
            </a:r>
          </a:p>
        </p:txBody>
      </p:sp>
      <p:pic>
        <p:nvPicPr>
          <p:cNvPr id="4" name="Picture 3">
            <a:extLst>
              <a:ext uri="{FF2B5EF4-FFF2-40B4-BE49-F238E27FC236}">
                <a16:creationId xmlns:a16="http://schemas.microsoft.com/office/drawing/2014/main" xmlns="" id="{E3582692-EAA4-4B02-8B51-3DB546A78452}"/>
              </a:ext>
            </a:extLst>
          </p:cNvPr>
          <p:cNvPicPr>
            <a:picLocks noChangeAspect="1"/>
          </p:cNvPicPr>
          <p:nvPr/>
        </p:nvPicPr>
        <p:blipFill>
          <a:blip r:embed="rId4"/>
          <a:stretch>
            <a:fillRect/>
          </a:stretch>
        </p:blipFill>
        <p:spPr>
          <a:xfrm>
            <a:off x="193214" y="5811125"/>
            <a:ext cx="1919877" cy="591134"/>
          </a:xfrm>
          <a:prstGeom prst="rect">
            <a:avLst/>
          </a:prstGeom>
        </p:spPr>
      </p:pic>
      <p:sp>
        <p:nvSpPr>
          <p:cNvPr id="9" name="Content Placeholder 5">
            <a:extLst>
              <a:ext uri="{FF2B5EF4-FFF2-40B4-BE49-F238E27FC236}">
                <a16:creationId xmlns:a16="http://schemas.microsoft.com/office/drawing/2014/main" xmlns="" id="{0298EE7A-DABF-B148-9ED2-DC8322F1DCEB}"/>
              </a:ext>
            </a:extLst>
          </p:cNvPr>
          <p:cNvSpPr txBox="1">
            <a:spLocks/>
          </p:cNvSpPr>
          <p:nvPr/>
        </p:nvSpPr>
        <p:spPr>
          <a:xfrm>
            <a:off x="6242178" y="2923312"/>
            <a:ext cx="3088101" cy="1005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4500" dirty="0"/>
              <a:t>ECONOMY</a:t>
            </a:r>
          </a:p>
        </p:txBody>
      </p:sp>
      <p:sp>
        <p:nvSpPr>
          <p:cNvPr id="10" name="Content Placeholder 5">
            <a:extLst>
              <a:ext uri="{FF2B5EF4-FFF2-40B4-BE49-F238E27FC236}">
                <a16:creationId xmlns:a16="http://schemas.microsoft.com/office/drawing/2014/main" xmlns="" id="{FA0B99E3-E421-2A42-A1A1-B16041B8F071}"/>
              </a:ext>
            </a:extLst>
          </p:cNvPr>
          <p:cNvSpPr txBox="1">
            <a:spLocks/>
          </p:cNvSpPr>
          <p:nvPr/>
        </p:nvSpPr>
        <p:spPr>
          <a:xfrm>
            <a:off x="3297096" y="2923312"/>
            <a:ext cx="2314627" cy="71512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500" dirty="0"/>
              <a:t>FAMILIES </a:t>
            </a:r>
          </a:p>
        </p:txBody>
      </p:sp>
      <p:sp>
        <p:nvSpPr>
          <p:cNvPr id="12" name="Left Arrow 11">
            <a:extLst>
              <a:ext uri="{FF2B5EF4-FFF2-40B4-BE49-F238E27FC236}">
                <a16:creationId xmlns:a16="http://schemas.microsoft.com/office/drawing/2014/main" xmlns="" id="{0CDCAFD4-F59E-4C4B-B7D0-B654260EC140}"/>
              </a:ext>
            </a:extLst>
          </p:cNvPr>
          <p:cNvSpPr/>
          <p:nvPr/>
        </p:nvSpPr>
        <p:spPr>
          <a:xfrm rot="10800000">
            <a:off x="2590011" y="3123215"/>
            <a:ext cx="651169" cy="315315"/>
          </a:xfrm>
          <a:prstGeom prst="leftArrow">
            <a:avLst/>
          </a:prstGeom>
          <a:solidFill>
            <a:srgbClr val="332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a:extLst>
              <a:ext uri="{FF2B5EF4-FFF2-40B4-BE49-F238E27FC236}">
                <a16:creationId xmlns:a16="http://schemas.microsoft.com/office/drawing/2014/main" xmlns="" id="{C6FED3A0-EFEA-2C43-81AE-4B2BB39A67F0}"/>
              </a:ext>
            </a:extLst>
          </p:cNvPr>
          <p:cNvSpPr/>
          <p:nvPr/>
        </p:nvSpPr>
        <p:spPr>
          <a:xfrm rot="10800000">
            <a:off x="5617285" y="3110700"/>
            <a:ext cx="651169" cy="315315"/>
          </a:xfrm>
          <a:prstGeom prst="leftArrow">
            <a:avLst/>
          </a:prstGeom>
          <a:solidFill>
            <a:srgbClr val="332A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4280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FA">
      <a:majorFont>
        <a:latin typeface="Brandon Grotesque Bold"/>
        <a:ea typeface=""/>
        <a:cs typeface=""/>
      </a:majorFont>
      <a:minorFont>
        <a:latin typeface="Open Sans Semibol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7212</TotalTime>
  <Words>1115</Words>
  <Application>Microsoft Office PowerPoint</Application>
  <PresentationFormat>On-screen Show (4:3)</PresentationFormat>
  <Paragraphs>108</Paragraphs>
  <Slides>11</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0" baseType="lpstr">
      <vt:lpstr>MS PGothic</vt:lpstr>
      <vt:lpstr>Arial</vt:lpstr>
      <vt:lpstr>Avenir Book</vt:lpstr>
      <vt:lpstr>Brandon Grotesque Bold</vt:lpstr>
      <vt:lpstr>Calibri</vt:lpstr>
      <vt:lpstr>Open Sans Semibold</vt:lpstr>
      <vt:lpstr>Wingdings</vt:lpstr>
      <vt:lpstr>Office Theme</vt:lpstr>
      <vt:lpstr>Chart</vt:lpstr>
      <vt:lpstr>HEALTHY FARMS &amp; FOODS “Kentucky grown for Kentucky homes.”</vt:lpstr>
      <vt:lpstr>HUNGER IN KENTUCKY</vt:lpstr>
      <vt:lpstr>KENTUCKY HEALTH OUTCOMES</vt:lpstr>
      <vt:lpstr>SOME PROGRAMS TO HELP ADDRESS THE ISSUE</vt:lpstr>
      <vt:lpstr>PowerPoint Presentation</vt:lpstr>
      <vt:lpstr>PowerPoint Presentation</vt:lpstr>
      <vt:lpstr>THE HEALTHY FARM &amp; FOOD FUND</vt:lpstr>
      <vt:lpstr>THE HEALTHY FARM &amp; FOOD FUND</vt:lpstr>
      <vt:lpstr>THE HEALTHY FARM &amp; FOOD FUND IMPACT</vt:lpstr>
      <vt:lpstr>THE HEALTHY FARM &amp; FOOD FUND</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C</dc:creator>
  <cp:lastModifiedBy>Spoonamore, Susan (LRC)</cp:lastModifiedBy>
  <cp:revision>57</cp:revision>
  <cp:lastPrinted>2021-10-04T13:43:36Z</cp:lastPrinted>
  <dcterms:created xsi:type="dcterms:W3CDTF">2020-12-11T18:29:03Z</dcterms:created>
  <dcterms:modified xsi:type="dcterms:W3CDTF">2021-10-04T13:47:12Z</dcterms:modified>
</cp:coreProperties>
</file>