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90" r:id="rId2"/>
    <p:sldId id="301" r:id="rId3"/>
    <p:sldId id="4287" r:id="rId4"/>
    <p:sldId id="280" r:id="rId5"/>
    <p:sldId id="4301" r:id="rId6"/>
    <p:sldId id="295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99"/>
    <a:srgbClr val="FFFFC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89" d="100"/>
          <a:sy n="89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D8622-F266-4F90-9C18-2D80578957C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0EDB-E0C0-4993-8DBA-6FB8B37C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3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31D4C-5BAE-435A-BCB9-F237A81EDD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13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1E06B-5AAF-4773-AB83-F6DB8C2B31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0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13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1E06B-5AAF-4773-AB83-F6DB8C2B31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3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1E06B-5AAF-4773-AB83-F6DB8C2B31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3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27B521-CCC1-4A1E-A382-384D0AAA5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0F0BD8-77DE-400E-8BCB-BE23B3638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5F2614-78D1-4FEC-806A-D2B0A61B9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8A9B-6031-4039-9190-02DB0889ADF5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E32D58-1BEF-4836-84B8-23EB61EE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E553D8-6504-4DAF-B079-97FCF990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19A3-CDE4-4670-905B-A5F5C3B4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5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00DDF4-5A45-4971-961A-A73E80603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C9F0120-207F-44B9-A4A6-AEEF1708D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1A1051-B149-4620-9EAE-1A8A8FF6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8A9B-6031-4039-9190-02DB0889ADF5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7C3E44-DDA5-4182-AF4B-83B72DF6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04F03-36E1-40DB-A54D-A8F37AAF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19A3-CDE4-4670-905B-A5F5C3B4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8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04E55E6-4AC7-45B3-B80B-7D0A90ABC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16B892-DB77-4641-AB34-E02DDC305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336592-A55C-41F3-B5AA-77841DBF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8A9B-6031-4039-9190-02DB0889ADF5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975ABF-0ADB-4FDF-AA18-CE596A7B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49423-3E8C-4339-B79A-9113CA43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19A3-CDE4-4670-905B-A5F5C3B4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0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D1A7D6-6E61-4A35-80AC-BDB2B123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A33C3D-26B4-4DE3-A69D-AB607A5B8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EC85A5-7C96-4FE2-A345-00B51AA7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8A9B-6031-4039-9190-02DB0889ADF5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56C07A-1A69-4264-B772-4CF003BA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F15D98-FE83-472D-B228-406AD4BC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19A3-CDE4-4670-905B-A5F5C3B4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C12EC-0573-40F6-9D17-6C0178E4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3B78E0-ABF5-44AB-8419-E1E60B929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4F2CF9-BB8A-4DC6-A83A-07503DFD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8A9B-6031-4039-9190-02DB0889ADF5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6954E6-1CB7-478F-A02C-894DB5B3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F38352-394F-48F7-BEA2-4C4175B9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19A3-CDE4-4670-905B-A5F5C3B4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1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DC36A-FEDA-4E45-B79D-10CFC47C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E64450-DABE-42D6-8DFD-858AFFC68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8E664A-9B37-4EC2-970B-2D7AFFC97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E1DFBD-495C-4D82-9BC2-7C3512DE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8A9B-6031-4039-9190-02DB0889ADF5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336366-74F4-4466-8AD7-8C649A47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D19E2F-7EC5-4B43-9CD7-22208AF1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19A3-CDE4-4670-905B-A5F5C3B4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7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0B2D4-57A3-47D6-BC5F-41EDC932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EB0336-96F2-401F-8A93-3B1A46C20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8D68FA-2658-4662-BAC9-E8E56746E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46658EF-CF54-499F-B8CD-4A86B1217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E5CFEB5-B657-4FE3-A01E-CA6207B63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674101-9152-4603-B200-20F254A5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8A9B-6031-4039-9190-02DB0889ADF5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380435-C741-4BE0-8AC6-F6E0E64E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0007D75-AE3B-49B3-871B-CC427915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19A3-CDE4-4670-905B-A5F5C3B4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68F145-EFE9-49DB-AB26-2FE4D88B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11970BC-C70B-4FA3-841D-92CF8C2E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8A9B-6031-4039-9190-02DB0889ADF5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8803F8-5B25-4764-82D5-8ABE4157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90DB22-9DBF-477A-B2A0-55501220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19A3-CDE4-4670-905B-A5F5C3B4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7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2AB98D-CE83-4639-89F2-5947C897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8A9B-6031-4039-9190-02DB0889ADF5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FAD9FBA-2A8E-412A-9D3E-60143712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911EA9-BE4C-497D-8A64-3F796F5F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19A3-CDE4-4670-905B-A5F5C3B4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6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06EEA-73D7-4C19-8D16-C91158C9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2C93E6-C585-4014-B752-D111EE01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8F6F3F-01DD-48EE-AF77-E6C91D211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9D6A9D-AFAF-4FEA-BB3F-376A9F10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8A9B-6031-4039-9190-02DB0889ADF5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E53AD1-A37B-404B-9246-E9D46F9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91D601-4352-47EC-89F2-35863AB3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19A3-CDE4-4670-905B-A5F5C3B4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1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E4B77E-6337-4F10-904F-4D9F8674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D302B9B-3CFD-4824-95F9-FF3EF9A0A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036FC8-0023-4C16-9D19-670A8B149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22D659-19EA-4EC6-BC0C-33951CED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8A9B-6031-4039-9190-02DB0889ADF5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DC470-C0DF-40DD-8496-CD84F306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589227-647A-43C6-BC7B-0BB76002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19A3-CDE4-4670-905B-A5F5C3B4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0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9A3911-EB79-4EC4-9145-0BF5C6AE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8B4A59-BE2F-419B-864A-C0E031934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96F473-D3D9-4C74-9072-284A8EFE4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98A9B-6031-4039-9190-02DB0889ADF5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E83986-7755-4FF8-A9C6-10436E3CD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57472E-2A26-4B72-86D6-36918E0DF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19A3-CDE4-4670-905B-A5F5C3B4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5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768D53BB-0CE8-497C-88B9-1F2CF984ED23}"/>
              </a:ext>
            </a:extLst>
          </p:cNvPr>
          <p:cNvSpPr txBox="1">
            <a:spLocks/>
          </p:cNvSpPr>
          <p:nvPr/>
        </p:nvSpPr>
        <p:spPr>
          <a:xfrm>
            <a:off x="1508886" y="956345"/>
            <a:ext cx="9254189" cy="23205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algn="ctr" defTabSz="914400">
              <a:spcBef>
                <a:spcPts val="95"/>
              </a:spcBef>
            </a:pPr>
            <a:r>
              <a:rPr lang="en-US" sz="15000" b="1" kern="0" spc="-5" dirty="0">
                <a:solidFill>
                  <a:srgbClr val="C00000"/>
                </a:solidFill>
                <a:latin typeface="Freestyle Script" panose="030804020302050B0404" pitchFamily="66" charset="0"/>
                <a:cs typeface="Arial"/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998026-528B-48D1-B6D5-FD8AC8F12B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84" b="5135"/>
          <a:stretch/>
        </p:blipFill>
        <p:spPr>
          <a:xfrm>
            <a:off x="0" y="3799394"/>
            <a:ext cx="12192000" cy="3058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473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Beef Industry Structure</a:t>
            </a:r>
          </a:p>
        </p:txBody>
      </p:sp>
      <p:sp>
        <p:nvSpPr>
          <p:cNvPr id="185347" name="AutoShape 3"/>
          <p:cNvSpPr>
            <a:spLocks noChangeArrowheads="1"/>
          </p:cNvSpPr>
          <p:nvPr/>
        </p:nvSpPr>
        <p:spPr bwMode="auto">
          <a:xfrm>
            <a:off x="2667000" y="4114800"/>
            <a:ext cx="6629400" cy="2133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8" name="AutoShape 4"/>
          <p:cNvSpPr>
            <a:spLocks noChangeArrowheads="1"/>
          </p:cNvSpPr>
          <p:nvPr/>
        </p:nvSpPr>
        <p:spPr bwMode="auto">
          <a:xfrm flipV="1">
            <a:off x="2667000" y="1981200"/>
            <a:ext cx="6629400" cy="2133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9" name="Line 5"/>
          <p:cNvSpPr>
            <a:spLocks noChangeShapeType="1"/>
          </p:cNvSpPr>
          <p:nvPr/>
        </p:nvSpPr>
        <p:spPr bwMode="auto">
          <a:xfrm>
            <a:off x="3886200" y="54864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0" name="Line 6"/>
          <p:cNvSpPr>
            <a:spLocks noChangeShapeType="1"/>
          </p:cNvSpPr>
          <p:nvPr/>
        </p:nvSpPr>
        <p:spPr bwMode="auto">
          <a:xfrm>
            <a:off x="3810000" y="2743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5257800" y="3657600"/>
            <a:ext cx="1447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5257800" y="4114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5257800" y="57912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COW-CALF</a:t>
            </a:r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5334000" y="49530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STOCKER</a:t>
            </a:r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5334000" y="41910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FEEDLOT</a:t>
            </a: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5334000" y="37338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PACKER</a:t>
            </a: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4953001" y="2796571"/>
            <a:ext cx="266700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FURTHER PROCESSING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       WHOLESALE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3458711" y="2129996"/>
            <a:ext cx="1769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RETAIL GROCERY</a:t>
            </a: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5340991" y="2133600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FOOD SERVICE</a:t>
            </a:r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7394895" y="2125664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EXPORT</a:t>
            </a:r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3429000" y="3928955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LARGE SCALE</a:t>
            </a:r>
          </a:p>
        </p:txBody>
      </p:sp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7197055" y="3917157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COST EFFICIENCIES</a:t>
            </a:r>
          </a:p>
        </p:txBody>
      </p:sp>
    </p:spTree>
    <p:extLst>
      <p:ext uri="{BB962C8B-B14F-4D97-AF65-F5344CB8AC3E}">
        <p14:creationId xmlns:p14="http://schemas.microsoft.com/office/powerpoint/2010/main" val="169296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1D88A47-087A-451B-A090-36D3C21A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National Supply Chain Disruptors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6F3DBDA-31AB-4A89-B8FB-3DDF05170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00050" indent="-285750"/>
            <a:r>
              <a:rPr lang="en-US" sz="2400" dirty="0"/>
              <a:t>Beef’s Big Four: JBS, Tyson, Cargill, National Beef</a:t>
            </a:r>
          </a:p>
          <a:p>
            <a:pPr marL="400050" indent="-285750"/>
            <a:endParaRPr lang="en-US" sz="2400" dirty="0"/>
          </a:p>
          <a:p>
            <a:pPr marL="400050" indent="-285750"/>
            <a:r>
              <a:rPr lang="en-US" sz="2400" dirty="0"/>
              <a:t>Black Swan Events</a:t>
            </a:r>
          </a:p>
          <a:p>
            <a:pPr marL="857250" lvl="1" indent="-285750"/>
            <a:r>
              <a:rPr lang="en-US" dirty="0"/>
              <a:t>Packing Plant Fires</a:t>
            </a:r>
          </a:p>
          <a:p>
            <a:pPr marL="857250" lvl="1" indent="-285750"/>
            <a:r>
              <a:rPr lang="en-US" dirty="0"/>
              <a:t>Cyber Attack</a:t>
            </a:r>
          </a:p>
          <a:p>
            <a:pPr marL="857250" lvl="1" indent="-285750"/>
            <a:r>
              <a:rPr lang="en-US" dirty="0"/>
              <a:t>Weather</a:t>
            </a:r>
          </a:p>
          <a:p>
            <a:pPr marL="857250" lvl="1" indent="-285750"/>
            <a:r>
              <a:rPr lang="en-US" dirty="0"/>
              <a:t>Global Pandemic</a:t>
            </a:r>
          </a:p>
          <a:p>
            <a:pPr marL="857250" lvl="1" indent="-285750"/>
            <a:endParaRPr lang="en-US" dirty="0"/>
          </a:p>
          <a:p>
            <a:pPr marL="400050" indent="-285750"/>
            <a:r>
              <a:rPr lang="en-US" sz="2400" dirty="0"/>
              <a:t>Transportation</a:t>
            </a:r>
          </a:p>
          <a:p>
            <a:pPr marL="400050" indent="-285750"/>
            <a:endParaRPr lang="en-US" sz="2400" dirty="0"/>
          </a:p>
          <a:p>
            <a:pPr marL="400050" indent="-285750"/>
            <a:r>
              <a:rPr lang="en-US" sz="2400" dirty="0"/>
              <a:t>Labor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615668-82C0-48DB-9830-A76F79B125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8" b="5355"/>
          <a:stretch/>
        </p:blipFill>
        <p:spPr>
          <a:xfrm>
            <a:off x="4886253" y="2943012"/>
            <a:ext cx="2427914" cy="2600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039395E-39D2-4DDE-9EC4-1AA061D62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57" y="1890026"/>
            <a:ext cx="3752903" cy="2111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33B938B-0055-4608-8826-548844F68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78" y="4409961"/>
            <a:ext cx="4195912" cy="1984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00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182" y="19919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Kentucky Cattlemen’s Ground Beef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8929AB59-C7C5-4B14-B45A-EA1D5A6E2F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Local Demand, Local Impact</a:t>
            </a:r>
          </a:p>
          <a:p>
            <a:r>
              <a:rPr lang="en-US" sz="2400" dirty="0"/>
              <a:t>3,422 Cows Purchased</a:t>
            </a:r>
          </a:p>
          <a:p>
            <a:r>
              <a:rPr lang="en-US" sz="2400" dirty="0"/>
              <a:t>$2,773,700.50 Farm Gate Sales</a:t>
            </a:r>
          </a:p>
          <a:p>
            <a:r>
              <a:rPr lang="en-US" sz="2400" dirty="0"/>
              <a:t>242 Kentucky Farm Families</a:t>
            </a:r>
          </a:p>
          <a:p>
            <a:r>
              <a:rPr lang="en-US" sz="2400" dirty="0"/>
              <a:t>159 Kroger Locations &amp; 3 Large Event Venues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932" y="6161195"/>
            <a:ext cx="1316850" cy="560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3" y="116425"/>
            <a:ext cx="1408337" cy="1408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5ED059-D473-438E-922D-EAB8B02D7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701" y="1546523"/>
            <a:ext cx="4373099" cy="4373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798AB81-D94D-490A-80C3-12F4EF1B3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141" y="4638022"/>
            <a:ext cx="3482125" cy="17176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BA27E2E-9BFE-4FAC-96E5-CB0C06C3A1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8" r="31380"/>
          <a:stretch/>
        </p:blipFill>
        <p:spPr>
          <a:xfrm>
            <a:off x="555413" y="4773336"/>
            <a:ext cx="2201011" cy="1779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75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182" y="15781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Local Supply Chain Disruptors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9FD1162A-017E-492F-8577-4E17195B6B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National Supply Chain Expectations on a Local Level</a:t>
            </a:r>
          </a:p>
          <a:p>
            <a:endParaRPr lang="en-US" sz="2600" dirty="0"/>
          </a:p>
          <a:p>
            <a:r>
              <a:rPr lang="en-US" sz="2600" dirty="0"/>
              <a:t>Production Inefficiencies</a:t>
            </a:r>
          </a:p>
          <a:p>
            <a:endParaRPr lang="en-US" sz="2600" dirty="0"/>
          </a:p>
          <a:p>
            <a:r>
              <a:rPr lang="en-US" sz="2600" dirty="0"/>
              <a:t>Food Safety</a:t>
            </a:r>
          </a:p>
          <a:p>
            <a:endParaRPr lang="en-US" sz="2600" dirty="0"/>
          </a:p>
          <a:p>
            <a:r>
              <a:rPr lang="en-US" sz="2600" dirty="0"/>
              <a:t>Weather Conditions</a:t>
            </a:r>
          </a:p>
          <a:p>
            <a:endParaRPr lang="en-US" sz="2600" dirty="0"/>
          </a:p>
          <a:p>
            <a:r>
              <a:rPr lang="en-US" sz="2600" dirty="0"/>
              <a:t>Labor Shortage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932" y="6161195"/>
            <a:ext cx="1316850" cy="560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3" y="116425"/>
            <a:ext cx="1408337" cy="1408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375300B-4D76-412F-BE3D-2A06382B5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t="6651" r="11953" b="15428"/>
          <a:stretch/>
        </p:blipFill>
        <p:spPr>
          <a:xfrm>
            <a:off x="4970698" y="2220190"/>
            <a:ext cx="6597720" cy="35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69" y="257922"/>
            <a:ext cx="10515600" cy="1325563"/>
          </a:xfrm>
        </p:spPr>
        <p:txBody>
          <a:bodyPr/>
          <a:lstStyle/>
          <a:p>
            <a:r>
              <a:rPr lang="en-US" b="1" dirty="0"/>
              <a:t>Moving Kentucky’s Meat Industry Forward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7BD0FD8-859D-4C06-A8E0-C20E03ECBE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Third Party Industry Insight</a:t>
            </a:r>
          </a:p>
          <a:p>
            <a:endParaRPr lang="en-US" sz="2400" dirty="0"/>
          </a:p>
          <a:p>
            <a:r>
              <a:rPr lang="en-US" sz="2400" dirty="0"/>
              <a:t>Industry &amp; Professional Development</a:t>
            </a:r>
          </a:p>
          <a:p>
            <a:endParaRPr lang="en-US" sz="2400" dirty="0"/>
          </a:p>
          <a:p>
            <a:r>
              <a:rPr lang="en-US" sz="2400" dirty="0"/>
              <a:t>University of Kentucky Meat Laboratory &amp; Training Center</a:t>
            </a:r>
          </a:p>
          <a:p>
            <a:endParaRPr lang="en-US" sz="2400" dirty="0"/>
          </a:p>
          <a:p>
            <a:r>
              <a:rPr lang="en-US" sz="2400" dirty="0"/>
              <a:t>Current Economic Expansion Opportunity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5142AEA-2B76-417E-8C14-38D65E096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391" y="2090257"/>
            <a:ext cx="5302900" cy="3531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40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7E548-F568-4BF9-B247-47EB5AC0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33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Why Kentucky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22AE0E-069D-489F-883E-129F740ED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448"/>
            <a:ext cx="10515600" cy="4351338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sz="2400" dirty="0"/>
              <a:t>Geographic Location of Kentucky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400" dirty="0"/>
              <a:t> Infrastructure of Interstates, Railways, and Water Systems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400" dirty="0"/>
              <a:t> Robust Agricultural Industry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400" dirty="0"/>
              <a:t>Constant Commitment to Growing Marketing Opportunities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2400" dirty="0"/>
              <a:t> Strong Communities Built on Farm Family Values</a:t>
            </a: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17DF47-5EFE-4F72-8BAB-63C2E8234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62" y="4210796"/>
            <a:ext cx="2510137" cy="2497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4C8AD8-4AA6-43D2-B72D-AE487F189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9" y="4210796"/>
            <a:ext cx="3771026" cy="2391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1E8A041-0B5A-4E4E-827F-56CAB69A477C}"/>
              </a:ext>
            </a:extLst>
          </p:cNvPr>
          <p:cNvSpPr txBox="1"/>
          <p:nvPr/>
        </p:nvSpPr>
        <p:spPr>
          <a:xfrm>
            <a:off x="4887462" y="3875207"/>
            <a:ext cx="1997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Regional Food Distribution Centers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C0E0B38-442D-4B12-9669-CA6B603357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22797" r="6811" b="10970"/>
          <a:stretch/>
        </p:blipFill>
        <p:spPr>
          <a:xfrm>
            <a:off x="7850603" y="4338578"/>
            <a:ext cx="4062710" cy="2106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02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171</Words>
  <Application>Microsoft Office PowerPoint</Application>
  <PresentationFormat>Widescreen</PresentationFormat>
  <Paragraphs>62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Freestyle Script</vt:lpstr>
      <vt:lpstr>Times New Roman</vt:lpstr>
      <vt:lpstr>Wingdings</vt:lpstr>
      <vt:lpstr>Office Theme</vt:lpstr>
      <vt:lpstr>PowerPoint Presentation</vt:lpstr>
      <vt:lpstr>Beef Industry Structure</vt:lpstr>
      <vt:lpstr>National Supply Chain Disruptors</vt:lpstr>
      <vt:lpstr>Kentucky Cattlemen’s Ground Beef</vt:lpstr>
      <vt:lpstr>Local Supply Chain Disruptors</vt:lpstr>
      <vt:lpstr>Moving Kentucky’s Meat Industry Forward</vt:lpstr>
      <vt:lpstr>Why Kentucky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Maples</dc:creator>
  <cp:lastModifiedBy>Spoonamore, Susan (LRC)</cp:lastModifiedBy>
  <cp:revision>5</cp:revision>
  <dcterms:created xsi:type="dcterms:W3CDTF">2021-09-28T20:23:49Z</dcterms:created>
  <dcterms:modified xsi:type="dcterms:W3CDTF">2021-10-04T18:15:20Z</dcterms:modified>
</cp:coreProperties>
</file>