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320" r:id="rId2"/>
    <p:sldId id="259" r:id="rId3"/>
    <p:sldId id="290" r:id="rId4"/>
    <p:sldId id="296" r:id="rId5"/>
    <p:sldId id="300" r:id="rId6"/>
    <p:sldId id="297" r:id="rId7"/>
    <p:sldId id="257" r:id="rId8"/>
    <p:sldId id="309" r:id="rId9"/>
    <p:sldId id="317" r:id="rId10"/>
    <p:sldId id="319" r:id="rId11"/>
    <p:sldId id="316" r:id="rId12"/>
    <p:sldId id="261" r:id="rId13"/>
    <p:sldId id="312" r:id="rId14"/>
    <p:sldId id="31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94643" autoAdjust="0"/>
  </p:normalViewPr>
  <p:slideViewPr>
    <p:cSldViewPr snapToGrid="0" showGuides="1">
      <p:cViewPr varScale="1">
        <p:scale>
          <a:sx n="84" d="100"/>
          <a:sy n="84" d="100"/>
        </p:scale>
        <p:origin x="566"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8" rIns="93175" bIns="46588" rtlCol="0"/>
          <a:lstStyle>
            <a:lvl1pPr algn="r">
              <a:defRPr sz="1200"/>
            </a:lvl1pPr>
          </a:lstStyle>
          <a:p>
            <a:fld id="{74A90C22-FBE7-4216-B9D6-ABAA81A16EC1}" type="datetimeFigureOut">
              <a:rPr lang="en-US" smtClean="0"/>
              <a:t>9/13/2021</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5" tIns="46588" rIns="93175" bIns="46588"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8" rIns="93175"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8" rIns="93175"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8" rIns="93175" bIns="46588" rtlCol="0" anchor="b"/>
          <a:lstStyle>
            <a:lvl1pPr algn="r">
              <a:defRPr sz="1200"/>
            </a:lvl1pPr>
          </a:lstStyle>
          <a:p>
            <a:fld id="{8DD54BC1-E203-43D6-ADBC-7700A5EC775C}" type="slidenum">
              <a:rPr lang="en-US" smtClean="0"/>
              <a:t>‹#›</a:t>
            </a:fld>
            <a:endParaRPr lang="en-US"/>
          </a:p>
        </p:txBody>
      </p:sp>
    </p:spTree>
    <p:extLst>
      <p:ext uri="{BB962C8B-B14F-4D97-AF65-F5344CB8AC3E}">
        <p14:creationId xmlns:p14="http://schemas.microsoft.com/office/powerpoint/2010/main" val="4856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D54BC1-E203-43D6-ADBC-7700A5EC775C}" type="slidenum">
              <a:rPr lang="en-US" smtClean="0"/>
              <a:t>2</a:t>
            </a:fld>
            <a:endParaRPr lang="en-US"/>
          </a:p>
        </p:txBody>
      </p:sp>
    </p:spTree>
    <p:extLst>
      <p:ext uri="{BB962C8B-B14F-4D97-AF65-F5344CB8AC3E}">
        <p14:creationId xmlns:p14="http://schemas.microsoft.com/office/powerpoint/2010/main" val="4000754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4BC1-E203-43D6-ADBC-7700A5EC775C}" type="slidenum">
              <a:rPr lang="en-US" smtClean="0"/>
              <a:t>7</a:t>
            </a:fld>
            <a:endParaRPr lang="en-US"/>
          </a:p>
        </p:txBody>
      </p:sp>
    </p:spTree>
    <p:extLst>
      <p:ext uri="{BB962C8B-B14F-4D97-AF65-F5344CB8AC3E}">
        <p14:creationId xmlns:p14="http://schemas.microsoft.com/office/powerpoint/2010/main" val="37629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5">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3C6C4E94-7198-4E1A-918C-A2727EA36087}" type="datetime1">
              <a:rPr lang="en-US" smtClean="0"/>
              <a:t>9/13/2021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34471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1C68C00-B2C7-441A-8459-CDF79BEE5009}" type="datetime1">
              <a:rPr lang="en-US" smtClean="0"/>
              <a:t>9/13/2021</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99380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57BD15-E2EA-4197-B3FF-9B9B52140524}" type="datetime1">
              <a:rPr lang="en-US" smtClean="0"/>
              <a:t>9/13/2021</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19420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F92AA55-B267-4AF6-A9DF-3C1594F387DC}" type="datetime1">
              <a:rPr lang="en-US" smtClean="0"/>
              <a:t>9/13/2021</a:t>
            </a:fld>
            <a:endParaRPr lang="en-US"/>
          </a:p>
        </p:txBody>
      </p:sp>
      <p:sp>
        <p:nvSpPr>
          <p:cNvPr id="5" name="Footer Placeholder 4"/>
          <p:cNvSpPr>
            <a:spLocks noGrp="1"/>
          </p:cNvSpPr>
          <p:nvPr>
            <p:ph type="ftr" sz="quarter" idx="11"/>
          </p:nvPr>
        </p:nvSpPr>
        <p:spPr/>
        <p:txBody>
          <a:bodyPr/>
          <a:lstStyle/>
          <a:p>
            <a:r>
              <a:rPr lang="en-US" dirty="0"/>
              <a:t>Kentucky Public Service Commission</a:t>
            </a:r>
          </a:p>
        </p:txBody>
      </p:sp>
      <p:sp>
        <p:nvSpPr>
          <p:cNvPr id="6" name="Slide Number Placeholder 5"/>
          <p:cNvSpPr>
            <a:spLocks noGrp="1"/>
          </p:cNvSpPr>
          <p:nvPr>
            <p:ph type="sldNum" sz="quarter" idx="12"/>
          </p:nvPr>
        </p:nvSpPr>
        <p:spPr/>
        <p:txBody>
          <a:bodyPr/>
          <a:lstStyle>
            <a:lvl1pPr>
              <a:defRPr/>
            </a:lvl1pPr>
          </a:lstStyle>
          <a:p>
            <a:fld id="{B5B60515-9764-43B8-B3EB-AA7427414835}" type="slidenum">
              <a:rPr lang="en-US" smtClean="0"/>
              <a:pPr/>
              <a:t>‹#›</a:t>
            </a:fld>
            <a:endParaRPr lang="en-US" dirty="0"/>
          </a:p>
        </p:txBody>
      </p:sp>
      <p:cxnSp>
        <p:nvCxnSpPr>
          <p:cNvPr id="7" name="Straight Connector 6"/>
          <p:cNvCxnSpPr/>
          <p:nvPr userDrawn="1"/>
        </p:nvCxnSpPr>
        <p:spPr>
          <a:xfrm flipV="1">
            <a:off x="838200" y="1508289"/>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55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5">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5">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6DD7842-D92B-42FB-B04A-BE6F0B5D0E61}" type="datetime1">
              <a:rPr lang="en-US" smtClean="0"/>
              <a:t>9/13/2021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916842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FECBF2A-A421-4AF5-A2A4-3849516E571B}" type="datetime1">
              <a:rPr lang="en-US" smtClean="0"/>
              <a:t>9/13/2021</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422242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4F6393-92EF-4D10-8DDC-9B3215B0B9A5}" type="datetime1">
              <a:rPr lang="en-US" smtClean="0"/>
              <a:t>9/13/2021</a:t>
            </a:fld>
            <a:endParaRPr lang="en-US"/>
          </a:p>
        </p:txBody>
      </p:sp>
      <p:sp>
        <p:nvSpPr>
          <p:cNvPr id="8" name="Footer Placeholder 7"/>
          <p:cNvSpPr>
            <a:spLocks noGrp="1"/>
          </p:cNvSpPr>
          <p:nvPr>
            <p:ph type="ftr" sz="quarter" idx="11"/>
          </p:nvPr>
        </p:nvSpPr>
        <p:spPr/>
        <p:txBody>
          <a:bodyPr/>
          <a:lstStyle/>
          <a:p>
            <a:r>
              <a:rPr lang="en-US" dirty="0"/>
              <a:t>Kentucky Public Service Commission</a:t>
            </a:r>
          </a:p>
          <a:p>
            <a:endParaRPr lang="en-US" dirty="0"/>
          </a:p>
        </p:txBody>
      </p:sp>
      <p:sp>
        <p:nvSpPr>
          <p:cNvPr id="9" name="Slide Number Placeholder 8"/>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80828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A020125-94CE-4358-A11B-69A0D5190046}" type="datetime1">
              <a:rPr lang="en-US" smtClean="0"/>
              <a:t>9/13/2021</a:t>
            </a:fld>
            <a:endParaRPr lang="en-US"/>
          </a:p>
        </p:txBody>
      </p:sp>
      <p:sp>
        <p:nvSpPr>
          <p:cNvPr id="4" name="Footer Placeholder 3"/>
          <p:cNvSpPr>
            <a:spLocks noGrp="1"/>
          </p:cNvSpPr>
          <p:nvPr>
            <p:ph type="ftr" sz="quarter" idx="11"/>
          </p:nvPr>
        </p:nvSpPr>
        <p:spPr/>
        <p:txBody>
          <a:bodyPr/>
          <a:lstStyle/>
          <a:p>
            <a:r>
              <a:rPr lang="en-US" dirty="0"/>
              <a:t>Kentucky Public Service Commission</a:t>
            </a:r>
          </a:p>
          <a:p>
            <a:endParaRPr lang="en-US" dirty="0"/>
          </a:p>
        </p:txBody>
      </p:sp>
      <p:sp>
        <p:nvSpPr>
          <p:cNvPr id="5" name="Slide Number Placeholder 4"/>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69771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C6B95-0E90-44C2-AA43-E91564549260}" type="datetime1">
              <a:rPr lang="en-US" smtClean="0"/>
              <a:t>9/13/2021</a:t>
            </a:fld>
            <a:endParaRPr lang="en-US"/>
          </a:p>
        </p:txBody>
      </p:sp>
      <p:sp>
        <p:nvSpPr>
          <p:cNvPr id="3" name="Footer Placeholder 2"/>
          <p:cNvSpPr>
            <a:spLocks noGrp="1"/>
          </p:cNvSpPr>
          <p:nvPr>
            <p:ph type="ftr" sz="quarter" idx="11"/>
          </p:nvPr>
        </p:nvSpPr>
        <p:spPr/>
        <p:txBody>
          <a:bodyPr/>
          <a:lstStyle/>
          <a:p>
            <a:r>
              <a:rPr lang="en-US" dirty="0"/>
              <a:t>Kentucky Public Service Commission</a:t>
            </a:r>
          </a:p>
          <a:p>
            <a:endParaRPr lang="en-US" dirty="0"/>
          </a:p>
        </p:txBody>
      </p:sp>
      <p:sp>
        <p:nvSpPr>
          <p:cNvPr id="4" name="Slide Number Placeholder 3"/>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52972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5">
                    <a:lumMod val="75000"/>
                  </a:schemeClr>
                </a:solidFill>
              </a:defRPr>
            </a:lvl1pPr>
            <a:lvl2pPr>
              <a:defRPr sz="2800">
                <a:solidFill>
                  <a:schemeClr val="accent5">
                    <a:lumMod val="75000"/>
                  </a:schemeClr>
                </a:solidFill>
              </a:defRPr>
            </a:lvl2pPr>
            <a:lvl3pPr>
              <a:defRPr sz="2400">
                <a:solidFill>
                  <a:schemeClr val="accent5">
                    <a:lumMod val="75000"/>
                  </a:schemeClr>
                </a:solidFill>
              </a:defRPr>
            </a:lvl3pPr>
            <a:lvl4pPr>
              <a:defRPr sz="2000">
                <a:solidFill>
                  <a:schemeClr val="accent5">
                    <a:lumMod val="75000"/>
                  </a:schemeClr>
                </a:solidFill>
              </a:defRPr>
            </a:lvl4pPr>
            <a:lvl5pPr>
              <a:defRPr sz="2000">
                <a:solidFill>
                  <a:schemeClr val="accent5">
                    <a:lumMod val="75000"/>
                  </a:schemeClr>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BC84307-D69E-401F-BFFB-F7067FC579D3}" type="datetime1">
              <a:rPr lang="en-US" smtClean="0"/>
              <a:t>9/13/2021</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45480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4A67798-E148-4D5A-AD7F-BE95205C2B4B}" type="datetime1">
              <a:rPr lang="en-US" smtClean="0"/>
              <a:t>9/13/2021</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06111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9CE0D-2DA6-4A8B-B032-34753A510C0F}" type="datetime1">
              <a:rPr lang="en-US" smtClean="0"/>
              <a:t>9/13/2021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25607-309F-4D30-9ECA-33A53AAAC199}" type="slidenum">
              <a:rPr lang="en-US" smtClean="0"/>
              <a:t>‹#›</a:t>
            </a:fld>
            <a:endParaRPr lang="en-US"/>
          </a:p>
        </p:txBody>
      </p:sp>
    </p:spTree>
    <p:extLst>
      <p:ext uri="{BB962C8B-B14F-4D97-AF65-F5344CB8AC3E}">
        <p14:creationId xmlns:p14="http://schemas.microsoft.com/office/powerpoint/2010/main" val="1075289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latin typeface="Century" panose="02040604050505020304" pitchFamily="18" charset="0"/>
              </a:rPr>
              <a:t>Kentucky Electric Generation and Transmission Siting Board</a:t>
            </a:r>
          </a:p>
        </p:txBody>
      </p:sp>
      <p:sp>
        <p:nvSpPr>
          <p:cNvPr id="4" name="Subtitle 3"/>
          <p:cNvSpPr>
            <a:spLocks noGrp="1"/>
          </p:cNvSpPr>
          <p:nvPr>
            <p:ph type="subTitle" idx="1"/>
          </p:nvPr>
        </p:nvSpPr>
        <p:spPr>
          <a:xfrm>
            <a:off x="1524000" y="3657697"/>
            <a:ext cx="9144000" cy="1655762"/>
          </a:xfrm>
        </p:spPr>
        <p:txBody>
          <a:bodyPr>
            <a:normAutofit/>
          </a:bodyPr>
          <a:lstStyle/>
          <a:p>
            <a:r>
              <a:rPr lang="en-US" dirty="0"/>
              <a:t>Presentation to the Joint Meeting of Natural Resources and Energy and Agriculture Interim Joint Committees</a:t>
            </a:r>
          </a:p>
          <a:p>
            <a:r>
              <a:rPr lang="en-US" dirty="0"/>
              <a:t>September 15, 2021</a:t>
            </a:r>
          </a:p>
        </p:txBody>
      </p:sp>
      <p:sp>
        <p:nvSpPr>
          <p:cNvPr id="3" name="TextBox 2"/>
          <p:cNvSpPr txBox="1"/>
          <p:nvPr/>
        </p:nvSpPr>
        <p:spPr>
          <a:xfrm>
            <a:off x="1" y="6416702"/>
            <a:ext cx="12191999" cy="307777"/>
          </a:xfrm>
          <a:prstGeom prst="rect">
            <a:avLst/>
          </a:prstGeom>
          <a:noFill/>
        </p:spPr>
        <p:txBody>
          <a:bodyPr wrap="square" rtlCol="0">
            <a:spAutoFit/>
          </a:bodyPr>
          <a:lstStyle/>
          <a:p>
            <a:pPr algn="ctr"/>
            <a:r>
              <a:rPr lang="en-US" sz="1400" dirty="0">
                <a:solidFill>
                  <a:schemeClr val="accent5">
                    <a:lumMod val="75000"/>
                  </a:schemeClr>
                </a:solidFill>
              </a:rPr>
              <a:t>Any views expressed in this presentation are those of the presenter and do not reflect official positions of the PSC.</a:t>
            </a:r>
          </a:p>
        </p:txBody>
      </p:sp>
    </p:spTree>
    <p:extLst>
      <p:ext uri="{BB962C8B-B14F-4D97-AF65-F5344CB8AC3E}">
        <p14:creationId xmlns:p14="http://schemas.microsoft.com/office/powerpoint/2010/main" val="1105887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Siting Board Process- After filing application</a:t>
            </a:r>
          </a:p>
        </p:txBody>
      </p:sp>
      <p:sp>
        <p:nvSpPr>
          <p:cNvPr id="3" name="Content Placeholder 2"/>
          <p:cNvSpPr>
            <a:spLocks noGrp="1"/>
          </p:cNvSpPr>
          <p:nvPr>
            <p:ph idx="1"/>
          </p:nvPr>
        </p:nvSpPr>
        <p:spPr/>
        <p:txBody>
          <a:bodyPr>
            <a:normAutofit fontScale="85000" lnSpcReduction="20000"/>
          </a:bodyPr>
          <a:lstStyle/>
          <a:p>
            <a:r>
              <a:rPr lang="en-US" dirty="0"/>
              <a:t>Ad hoc members are placed on the Siting Board for that project</a:t>
            </a:r>
          </a:p>
          <a:p>
            <a:pPr lvl="1"/>
            <a:r>
              <a:rPr lang="en-US" dirty="0"/>
              <a:t>Local member appointed by Governor</a:t>
            </a:r>
          </a:p>
          <a:p>
            <a:pPr lvl="1"/>
            <a:r>
              <a:rPr lang="en-US" dirty="0"/>
              <a:t>Statutory member (planning and zoning chair, Judge/Executive, mayor, etc.) provided notice by Siting Board staff</a:t>
            </a:r>
          </a:p>
          <a:p>
            <a:r>
              <a:rPr lang="en-US" dirty="0"/>
              <a:t>Application fee filed ($1,000 per megawatt, with min. $40,000 and maximum $200,000)</a:t>
            </a:r>
          </a:p>
          <a:p>
            <a:r>
              <a:rPr lang="en-US" dirty="0"/>
              <a:t>Procedural </a:t>
            </a:r>
            <a:r>
              <a:rPr lang="en-US" dirty="0" smtClean="0"/>
              <a:t>schedule </a:t>
            </a:r>
            <a:r>
              <a:rPr lang="en-US" dirty="0"/>
              <a:t>entered allowing for:</a:t>
            </a:r>
          </a:p>
          <a:p>
            <a:pPr lvl="1"/>
            <a:r>
              <a:rPr lang="en-US" dirty="0"/>
              <a:t>Deadline for motions to intervene</a:t>
            </a:r>
          </a:p>
          <a:p>
            <a:pPr lvl="1"/>
            <a:r>
              <a:rPr lang="en-US" dirty="0"/>
              <a:t>Two rounds of discovery</a:t>
            </a:r>
          </a:p>
          <a:p>
            <a:pPr lvl="1"/>
            <a:r>
              <a:rPr lang="en-US" dirty="0"/>
              <a:t>Date for the Siting Board consultant’s report to be filed</a:t>
            </a:r>
          </a:p>
          <a:p>
            <a:pPr lvl="1"/>
            <a:r>
              <a:rPr lang="en-US" dirty="0"/>
              <a:t>Applicant's response to consultant’s report</a:t>
            </a:r>
          </a:p>
          <a:p>
            <a:pPr lvl="1"/>
            <a:r>
              <a:rPr lang="en-US" dirty="0"/>
              <a:t>Evidentiary Hearing</a:t>
            </a:r>
          </a:p>
          <a:p>
            <a:r>
              <a:rPr lang="en-US" dirty="0"/>
              <a:t>By statute, Siting Board has 120 days to render a final order, or 180 days after application is filed if an evidentiary hearing is held. </a:t>
            </a:r>
          </a:p>
          <a:p>
            <a:pPr marL="457200" lvl="1" indent="0">
              <a:buNone/>
            </a:pPr>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10</a:t>
            </a:fld>
            <a:endParaRPr lang="en-US" dirty="0"/>
          </a:p>
        </p:txBody>
      </p:sp>
    </p:spTree>
    <p:extLst>
      <p:ext uri="{BB962C8B-B14F-4D97-AF65-F5344CB8AC3E}">
        <p14:creationId xmlns:p14="http://schemas.microsoft.com/office/powerpoint/2010/main" val="3358246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147" y="98696"/>
            <a:ext cx="10515600" cy="1325563"/>
          </a:xfrm>
        </p:spPr>
        <p:txBody>
          <a:bodyPr/>
          <a:lstStyle/>
          <a:p>
            <a:r>
              <a:rPr lang="en-US" dirty="0"/>
              <a:t>Siting Board Considerations- Site Assessment Report</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Per KRS 278.708, the applicant completes a Site Assessment Report that is to include: </a:t>
            </a:r>
          </a:p>
          <a:p>
            <a:pPr lvl="0"/>
            <a:r>
              <a:rPr lang="en-US" dirty="0"/>
              <a:t>A description of the proposed facility, which is to include a proposed site development plan that describes:</a:t>
            </a:r>
          </a:p>
          <a:p>
            <a:pPr lvl="1"/>
            <a:r>
              <a:rPr lang="en-US" dirty="0"/>
              <a:t>Surrounding land uses for residential, commercial, agricultural, and recreational purposes;</a:t>
            </a:r>
          </a:p>
          <a:p>
            <a:pPr lvl="1"/>
            <a:r>
              <a:rPr lang="en-US" dirty="0"/>
              <a:t>The legal boundaries of the proposed site;</a:t>
            </a:r>
          </a:p>
          <a:p>
            <a:pPr lvl="1"/>
            <a:r>
              <a:rPr lang="en-US" dirty="0"/>
              <a:t>Proposed access control to the site;</a:t>
            </a:r>
          </a:p>
          <a:p>
            <a:pPr lvl="1"/>
            <a:r>
              <a:rPr lang="en-US" dirty="0"/>
              <a:t>The location of the facility, buildings, transmission lines, and other structures;</a:t>
            </a:r>
          </a:p>
          <a:p>
            <a:pPr lvl="1"/>
            <a:r>
              <a:rPr lang="en-US" dirty="0"/>
              <a:t>Location and use of access ways, internal roads, and railways;</a:t>
            </a:r>
          </a:p>
          <a:p>
            <a:pPr lvl="1"/>
            <a:r>
              <a:rPr lang="en-US" dirty="0"/>
              <a:t>Existing or proposed utilities to service the facility;</a:t>
            </a:r>
          </a:p>
          <a:p>
            <a:pPr lvl="1"/>
            <a:r>
              <a:rPr lang="en-US" dirty="0"/>
              <a:t>Compliance with applicable setback requirements as provided under KRS 278.704(2), (3), (4), or (5); and</a:t>
            </a:r>
          </a:p>
          <a:p>
            <a:pPr lvl="1"/>
            <a:r>
              <a:rPr lang="en-US" dirty="0"/>
              <a:t>Evaluation of the noise levels expected to be produced by the facility. </a:t>
            </a:r>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B60515-9764-43B8-B3EB-AA742741483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054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642" y="45310"/>
            <a:ext cx="10515600" cy="1325563"/>
          </a:xfrm>
        </p:spPr>
        <p:txBody>
          <a:bodyPr/>
          <a:lstStyle/>
          <a:p>
            <a:r>
              <a:rPr lang="en-US" dirty="0"/>
              <a:t>Siting Board Considerations- Site Assessment Report (continued)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Site Assessment Report also must include:</a:t>
            </a:r>
          </a:p>
          <a:p>
            <a:r>
              <a:rPr lang="en-US" dirty="0"/>
              <a:t>An evaluation of the compatibility of the facility with scenic surroundings;</a:t>
            </a:r>
          </a:p>
          <a:p>
            <a:r>
              <a:rPr lang="en-US" dirty="0"/>
              <a:t>The potential changes in property values and land use resulting from the siting, construction, and operation of the proposed facility for property owners adjacent to the facility;</a:t>
            </a:r>
          </a:p>
          <a:p>
            <a:r>
              <a:rPr lang="en-US" dirty="0"/>
              <a:t>Evaluation of anticipated peak and average noise levels associated with the facility’s construction and operation at the property boundary; and</a:t>
            </a:r>
          </a:p>
          <a:p>
            <a:r>
              <a:rPr lang="en-US" dirty="0"/>
              <a:t>The impact of the facility’s operation on road and rail traffic to and within the facility, including anticipated levels of fugitive dust created by the traffic and any anticipated degradation of roads and lands in the vicinity of the facility. </a:t>
            </a:r>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B60515-9764-43B8-B3EB-AA742741483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0533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In Recent Cases</a:t>
            </a:r>
          </a:p>
        </p:txBody>
      </p:sp>
      <p:sp>
        <p:nvSpPr>
          <p:cNvPr id="3" name="Content Placeholder 2"/>
          <p:cNvSpPr>
            <a:spLocks noGrp="1"/>
          </p:cNvSpPr>
          <p:nvPr>
            <p:ph idx="1"/>
          </p:nvPr>
        </p:nvSpPr>
        <p:spPr/>
        <p:txBody>
          <a:bodyPr>
            <a:normAutofit fontScale="85000" lnSpcReduction="20000"/>
          </a:bodyPr>
          <a:lstStyle/>
          <a:p>
            <a:r>
              <a:rPr lang="en-US" dirty="0"/>
              <a:t>Statutory Set back</a:t>
            </a:r>
          </a:p>
          <a:p>
            <a:pPr lvl="1"/>
            <a:r>
              <a:rPr lang="en-US" dirty="0"/>
              <a:t>Without P &amp; Z, current 2000 foot setback from neighborhood, school, hospital or nursing home and facilities used for generating electricity</a:t>
            </a:r>
          </a:p>
          <a:p>
            <a:pPr lvl="1"/>
            <a:r>
              <a:rPr lang="en-US" dirty="0"/>
              <a:t>Siting Boards have granted reasonable deviations </a:t>
            </a:r>
          </a:p>
          <a:p>
            <a:r>
              <a:rPr lang="en-US" dirty="0"/>
              <a:t>Tax Revenue/Economic Impact</a:t>
            </a:r>
          </a:p>
          <a:p>
            <a:pPr lvl="1"/>
            <a:r>
              <a:rPr lang="en-US" dirty="0"/>
              <a:t>Industrial Revenue Bonds</a:t>
            </a:r>
          </a:p>
          <a:p>
            <a:pPr lvl="1"/>
            <a:r>
              <a:rPr lang="en-US" dirty="0"/>
              <a:t>School Taxes</a:t>
            </a:r>
          </a:p>
          <a:p>
            <a:pPr lvl="1"/>
            <a:r>
              <a:rPr lang="en-US" dirty="0"/>
              <a:t>Property taxes</a:t>
            </a:r>
          </a:p>
          <a:p>
            <a:r>
              <a:rPr lang="en-US" dirty="0"/>
              <a:t>Noise- abatement methods at construction and operation</a:t>
            </a:r>
          </a:p>
          <a:p>
            <a:r>
              <a:rPr lang="en-US" dirty="0" err="1"/>
              <a:t>Viewshed</a:t>
            </a:r>
            <a:r>
              <a:rPr lang="en-US" dirty="0"/>
              <a:t>- mitigation for benefit of surrounding properties </a:t>
            </a:r>
          </a:p>
          <a:p>
            <a:r>
              <a:rPr lang="en-US" dirty="0"/>
              <a:t>Impact on PSC</a:t>
            </a:r>
          </a:p>
          <a:p>
            <a:r>
              <a:rPr lang="en-US" dirty="0"/>
              <a:t>Decommissioning	</a:t>
            </a:r>
          </a:p>
          <a:p>
            <a:pPr lvl="1"/>
            <a:r>
              <a:rPr lang="en-US" dirty="0"/>
              <a:t>Plans and bonding</a:t>
            </a:r>
          </a:p>
          <a:p>
            <a:pPr lvl="1"/>
            <a:endParaRPr lang="en-US" dirty="0"/>
          </a:p>
          <a:p>
            <a:pPr lvl="1"/>
            <a:endParaRPr lang="en-US" dirty="0"/>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13</a:t>
            </a:fld>
            <a:endParaRPr lang="en-US" dirty="0"/>
          </a:p>
        </p:txBody>
      </p:sp>
    </p:spTree>
    <p:extLst>
      <p:ext uri="{BB962C8B-B14F-4D97-AF65-F5344CB8AC3E}">
        <p14:creationId xmlns:p14="http://schemas.microsoft.com/office/powerpoint/2010/main" val="264685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a:t>
            </a:r>
          </a:p>
        </p:txBody>
      </p:sp>
      <p:sp>
        <p:nvSpPr>
          <p:cNvPr id="3" name="Content Placeholder 2"/>
          <p:cNvSpPr>
            <a:spLocks noGrp="1"/>
          </p:cNvSpPr>
          <p:nvPr>
            <p:ph idx="1"/>
          </p:nvPr>
        </p:nvSpPr>
        <p:spPr/>
        <p:txBody>
          <a:bodyPr>
            <a:normAutofit/>
          </a:bodyPr>
          <a:lstStyle/>
          <a:p>
            <a:r>
              <a:rPr lang="en-US" dirty="0"/>
              <a:t>Decommissioning</a:t>
            </a:r>
          </a:p>
          <a:p>
            <a:pPr lvl="1"/>
            <a:r>
              <a:rPr lang="en-US" dirty="0"/>
              <a:t>Bonding</a:t>
            </a:r>
          </a:p>
          <a:p>
            <a:r>
              <a:rPr lang="en-US" dirty="0"/>
              <a:t>Set Backs to neighborhoods, hospitals, etc.</a:t>
            </a:r>
          </a:p>
          <a:p>
            <a:r>
              <a:rPr lang="en-US" dirty="0"/>
              <a:t>Distance to homes and neighboring property of non-participating and participating individuals</a:t>
            </a:r>
          </a:p>
          <a:p>
            <a:r>
              <a:rPr lang="en-US" dirty="0" err="1"/>
              <a:t>Viewshed</a:t>
            </a:r>
            <a:r>
              <a:rPr lang="en-US" dirty="0"/>
              <a:t> mitigation</a:t>
            </a:r>
          </a:p>
          <a:p>
            <a:r>
              <a:rPr lang="en-US" dirty="0"/>
              <a:t>IRBs</a:t>
            </a:r>
          </a:p>
          <a:p>
            <a:r>
              <a:rPr lang="en-US" dirty="0"/>
              <a:t>Ordinance and Conditional Use Permits</a:t>
            </a:r>
          </a:p>
          <a:p>
            <a:pPr lvl="1"/>
            <a:r>
              <a:rPr lang="en-US" dirty="0"/>
              <a:t>Henderson and Madison County</a:t>
            </a:r>
          </a:p>
          <a:p>
            <a:pPr lvl="1"/>
            <a:endParaRPr lang="en-US" dirty="0"/>
          </a:p>
          <a:p>
            <a:pPr lvl="1"/>
            <a:endParaRPr lang="en-US" dirty="0"/>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B60515-9764-43B8-B3EB-AA742741483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046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PSC Regulated Entities</a:t>
            </a:r>
          </a:p>
        </p:txBody>
      </p:sp>
      <p:sp>
        <p:nvSpPr>
          <p:cNvPr id="6" name="Content Placeholder 5"/>
          <p:cNvSpPr>
            <a:spLocks noGrp="1"/>
          </p:cNvSpPr>
          <p:nvPr>
            <p:ph idx="1"/>
          </p:nvPr>
        </p:nvSpPr>
        <p:spPr/>
        <p:txBody>
          <a:bodyPr/>
          <a:lstStyle/>
          <a:p>
            <a:r>
              <a:rPr lang="en-US" dirty="0"/>
              <a:t>1,100 jurisdictional utilities:</a:t>
            </a:r>
          </a:p>
          <a:p>
            <a:pPr lvl="1"/>
            <a:r>
              <a:rPr lang="en-US" dirty="0"/>
              <a:t>Water and sewer utilities </a:t>
            </a:r>
            <a:r>
              <a:rPr lang="en-US" b="1" dirty="0"/>
              <a:t>(small systems comprise the bulk of regulated utilities)</a:t>
            </a:r>
          </a:p>
          <a:p>
            <a:pPr lvl="1"/>
            <a:r>
              <a:rPr lang="en-US" dirty="0"/>
              <a:t>Natural gas distribution systems and intrastate pipelines</a:t>
            </a:r>
          </a:p>
          <a:p>
            <a:pPr lvl="1"/>
            <a:r>
              <a:rPr lang="en-US" dirty="0"/>
              <a:t>Electric utilities (investor-owned and jurisdictional cooperatives)</a:t>
            </a:r>
          </a:p>
          <a:p>
            <a:pPr lvl="1"/>
            <a:r>
              <a:rPr lang="en-US" dirty="0"/>
              <a:t>Telecommunications </a:t>
            </a:r>
          </a:p>
          <a:p>
            <a:r>
              <a:rPr lang="en-US" dirty="0"/>
              <a:t>Do not include municipal utilities except for gas pipeline safety.</a:t>
            </a:r>
          </a:p>
          <a:p>
            <a:r>
              <a:rPr lang="en-US" dirty="0"/>
              <a:t>Do not include cooperatives served by TVA.</a:t>
            </a:r>
          </a:p>
        </p:txBody>
      </p:sp>
      <p:sp>
        <p:nvSpPr>
          <p:cNvPr id="4" name="Slide Number Placeholder 3"/>
          <p:cNvSpPr>
            <a:spLocks noGrp="1"/>
          </p:cNvSpPr>
          <p:nvPr>
            <p:ph type="sldNum" sz="quarter" idx="12"/>
          </p:nvPr>
        </p:nvSpPr>
        <p:spPr/>
        <p:txBody>
          <a:bodyPr/>
          <a:lstStyle/>
          <a:p>
            <a:fld id="{64D25607-309F-4D30-9ECA-33A53AAAC199}" type="slidenum">
              <a:rPr lang="en-US" smtClean="0"/>
              <a:t>2</a:t>
            </a:fld>
            <a:endParaRPr lang="en-US"/>
          </a:p>
        </p:txBody>
      </p:sp>
      <p:sp>
        <p:nvSpPr>
          <p:cNvPr id="2" name="TextBox 1"/>
          <p:cNvSpPr txBox="1"/>
          <p:nvPr/>
        </p:nvSpPr>
        <p:spPr>
          <a:xfrm>
            <a:off x="369217" y="5433020"/>
            <a:ext cx="11453566" cy="923330"/>
          </a:xfrm>
          <a:prstGeom prst="rect">
            <a:avLst/>
          </a:prstGeom>
          <a:noFill/>
        </p:spPr>
        <p:txBody>
          <a:bodyPr wrap="square" rtlCol="0">
            <a:spAutoFit/>
          </a:bodyPr>
          <a:lstStyle/>
          <a:p>
            <a:r>
              <a:rPr lang="en-US" b="1" dirty="0">
                <a:solidFill>
                  <a:schemeClr val="accent5">
                    <a:lumMod val="75000"/>
                  </a:schemeClr>
                </a:solidFill>
              </a:rPr>
              <a:t>The mission of the Kentucky Public Service Commission is to foster the provision of safe and reliable service at a reasonable price to the customers of jurisdictional utilities while providing for the financial stability of those utilities by setting fair and just rates, and supporting their operational competence by overseeing regulated activities.</a:t>
            </a:r>
          </a:p>
        </p:txBody>
      </p:sp>
    </p:spTree>
    <p:extLst>
      <p:ext uri="{BB962C8B-B14F-4D97-AF65-F5344CB8AC3E}">
        <p14:creationId xmlns:p14="http://schemas.microsoft.com/office/powerpoint/2010/main" val="287463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Key Terms</a:t>
            </a:r>
          </a:p>
        </p:txBody>
      </p:sp>
      <p:sp>
        <p:nvSpPr>
          <p:cNvPr id="3" name="Content Placeholder 2"/>
          <p:cNvSpPr>
            <a:spLocks noGrp="1"/>
          </p:cNvSpPr>
          <p:nvPr>
            <p:ph idx="1"/>
          </p:nvPr>
        </p:nvSpPr>
        <p:spPr/>
        <p:txBody>
          <a:bodyPr>
            <a:normAutofit/>
          </a:bodyPr>
          <a:lstStyle/>
          <a:p>
            <a:pPr lvl="0"/>
            <a:r>
              <a:rPr lang="en-US" dirty="0"/>
              <a:t>MW= Megawatt</a:t>
            </a:r>
          </a:p>
          <a:p>
            <a:pPr lvl="1"/>
            <a:r>
              <a:rPr lang="en-US" dirty="0"/>
              <a:t>How much electricity can be produced by a facility</a:t>
            </a:r>
          </a:p>
          <a:p>
            <a:pPr lvl="1"/>
            <a:r>
              <a:rPr lang="en-US" dirty="0"/>
              <a:t>1 Megawatt can power about 750 homes</a:t>
            </a:r>
          </a:p>
          <a:p>
            <a:pPr lvl="0"/>
            <a:r>
              <a:rPr lang="en-US" dirty="0"/>
              <a:t>Merchant Generator= generation facility not owned by a utility</a:t>
            </a:r>
          </a:p>
          <a:p>
            <a:pPr lvl="0"/>
            <a:r>
              <a:rPr lang="en-US" dirty="0"/>
              <a:t>IRB= Industrial Revenue Bonds</a:t>
            </a:r>
          </a:p>
          <a:p>
            <a:pPr lvl="0"/>
            <a:r>
              <a:rPr lang="en-US" dirty="0"/>
              <a:t>Decommissioning= Returning land back to its original condition, regardless of depth, except for major moved earth and roads</a:t>
            </a:r>
          </a:p>
          <a:p>
            <a:pPr lvl="0"/>
            <a:r>
              <a:rPr lang="en-US" dirty="0"/>
              <a:t>Kentucky State Board on Electric Generation and Transmission Siting= Siting Board</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3</a:t>
            </a:fld>
            <a:endParaRPr lang="en-US" dirty="0"/>
          </a:p>
        </p:txBody>
      </p:sp>
    </p:spTree>
    <p:extLst>
      <p:ext uri="{BB962C8B-B14F-4D97-AF65-F5344CB8AC3E}">
        <p14:creationId xmlns:p14="http://schemas.microsoft.com/office/powerpoint/2010/main" val="1518926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Renewable Energy in the Commonwealth</a:t>
            </a:r>
          </a:p>
        </p:txBody>
      </p:sp>
      <p:sp>
        <p:nvSpPr>
          <p:cNvPr id="4" name="Slide Number Placeholder 3"/>
          <p:cNvSpPr>
            <a:spLocks noGrp="1"/>
          </p:cNvSpPr>
          <p:nvPr>
            <p:ph type="sldNum" sz="quarter" idx="12"/>
          </p:nvPr>
        </p:nvSpPr>
        <p:spPr/>
        <p:txBody>
          <a:bodyPr/>
          <a:lstStyle/>
          <a:p>
            <a:fld id="{64D25607-309F-4D30-9ECA-33A53AAAC199}" type="slidenum">
              <a:rPr lang="en-US" smtClean="0"/>
              <a:t>4</a:t>
            </a:fld>
            <a:endParaRPr lang="en-US"/>
          </a:p>
        </p:txBody>
      </p:sp>
    </p:spTree>
    <p:extLst>
      <p:ext uri="{BB962C8B-B14F-4D97-AF65-F5344CB8AC3E}">
        <p14:creationId xmlns:p14="http://schemas.microsoft.com/office/powerpoint/2010/main" val="193519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Merchant Solar Facilities—the Siting Board</a:t>
            </a:r>
          </a:p>
        </p:txBody>
      </p:sp>
      <p:sp>
        <p:nvSpPr>
          <p:cNvPr id="3" name="Content Placeholder 2"/>
          <p:cNvSpPr>
            <a:spLocks noGrp="1"/>
          </p:cNvSpPr>
          <p:nvPr>
            <p:ph idx="1"/>
          </p:nvPr>
        </p:nvSpPr>
        <p:spPr/>
        <p:txBody>
          <a:bodyPr>
            <a:normAutofit/>
          </a:bodyPr>
          <a:lstStyle/>
          <a:p>
            <a:r>
              <a:rPr lang="en-US" dirty="0"/>
              <a:t>Created in 2002 with very few changes since</a:t>
            </a:r>
          </a:p>
          <a:p>
            <a:r>
              <a:rPr lang="en-US" dirty="0"/>
              <a:t>Reviews applications and grants certificates if approved for the construction of electric generating facilities (i.e., merchant generators) greater than 10 MW and transmission lines from entities not regulated by the PSC. </a:t>
            </a:r>
          </a:p>
          <a:p>
            <a:r>
              <a:rPr lang="en-US" dirty="0"/>
              <a:t>Review focuses on such factors as noise and visual impacts; economic impacts; and potential impact on transmission lines within the state.</a:t>
            </a:r>
          </a:p>
          <a:p>
            <a:r>
              <a:rPr lang="en-US" dirty="0"/>
              <a:t>Attached to the PSC and staffed by PSC staff</a:t>
            </a:r>
          </a:p>
          <a:p>
            <a:r>
              <a:rPr lang="en-US" dirty="0"/>
              <a:t>Operations are funded through fees paid by applicants</a:t>
            </a:r>
          </a:p>
        </p:txBody>
      </p:sp>
      <p:sp>
        <p:nvSpPr>
          <p:cNvPr id="4" name="Slide Number Placeholder 3"/>
          <p:cNvSpPr>
            <a:spLocks noGrp="1"/>
          </p:cNvSpPr>
          <p:nvPr>
            <p:ph type="sldNum" sz="quarter" idx="12"/>
          </p:nvPr>
        </p:nvSpPr>
        <p:spPr/>
        <p:txBody>
          <a:bodyPr/>
          <a:lstStyle/>
          <a:p>
            <a:fld id="{B5B60515-9764-43B8-B3EB-AA7427414835}" type="slidenum">
              <a:rPr lang="en-US" smtClean="0"/>
              <a:pPr/>
              <a:t>5</a:t>
            </a:fld>
            <a:endParaRPr lang="en-US" dirty="0"/>
          </a:p>
        </p:txBody>
      </p:sp>
    </p:spTree>
    <p:extLst>
      <p:ext uri="{BB962C8B-B14F-4D97-AF65-F5344CB8AC3E}">
        <p14:creationId xmlns:p14="http://schemas.microsoft.com/office/powerpoint/2010/main" val="3821114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Siting Board Members</a:t>
            </a:r>
          </a:p>
        </p:txBody>
      </p:sp>
      <p:sp>
        <p:nvSpPr>
          <p:cNvPr id="3" name="Content Placeholder 2"/>
          <p:cNvSpPr>
            <a:spLocks noGrp="1"/>
          </p:cNvSpPr>
          <p:nvPr>
            <p:ph idx="1"/>
          </p:nvPr>
        </p:nvSpPr>
        <p:spPr/>
        <p:txBody>
          <a:bodyPr/>
          <a:lstStyle/>
          <a:p>
            <a:r>
              <a:rPr lang="en-US" dirty="0"/>
              <a:t>Three members of the PSC</a:t>
            </a:r>
          </a:p>
          <a:p>
            <a:r>
              <a:rPr lang="en-US" dirty="0"/>
              <a:t>Secretary of the Energy and Environment Cabinet or a designee/proxy</a:t>
            </a:r>
          </a:p>
          <a:p>
            <a:r>
              <a:rPr lang="en-US" dirty="0"/>
              <a:t>Secretary of the Cabinet for Econ. Development or a designee/proxy</a:t>
            </a:r>
          </a:p>
          <a:p>
            <a:r>
              <a:rPr lang="en-US" dirty="0"/>
              <a:t>Two local members, with one appointed by the Governor to serve for a specific case</a:t>
            </a:r>
          </a:p>
          <a:p>
            <a:pPr lvl="1"/>
            <a:r>
              <a:rPr lang="en-US" dirty="0"/>
              <a:t>Ordinarily Judge/Executive or chair of P &amp; Z is one member</a:t>
            </a:r>
          </a:p>
        </p:txBody>
      </p:sp>
      <p:sp>
        <p:nvSpPr>
          <p:cNvPr id="4" name="Slide Number Placeholder 3"/>
          <p:cNvSpPr>
            <a:spLocks noGrp="1"/>
          </p:cNvSpPr>
          <p:nvPr>
            <p:ph type="sldNum" sz="quarter" idx="12"/>
          </p:nvPr>
        </p:nvSpPr>
        <p:spPr/>
        <p:txBody>
          <a:bodyPr/>
          <a:lstStyle/>
          <a:p>
            <a:fld id="{B5B60515-9764-43B8-B3EB-AA7427414835}" type="slidenum">
              <a:rPr lang="en-US" smtClean="0"/>
              <a:pPr/>
              <a:t>6</a:t>
            </a:fld>
            <a:endParaRPr lang="en-US" dirty="0"/>
          </a:p>
        </p:txBody>
      </p:sp>
    </p:spTree>
    <p:extLst>
      <p:ext uri="{BB962C8B-B14F-4D97-AF65-F5344CB8AC3E}">
        <p14:creationId xmlns:p14="http://schemas.microsoft.com/office/powerpoint/2010/main" val="67898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09265"/>
            <a:ext cx="12119212" cy="1325563"/>
          </a:xfrm>
        </p:spPr>
        <p:txBody>
          <a:bodyPr/>
          <a:lstStyle/>
          <a:p>
            <a:r>
              <a:rPr lang="en-US" dirty="0"/>
              <a:t>Current &amp; Approved Solar Projects as of August ‘21</a:t>
            </a:r>
          </a:p>
        </p:txBody>
      </p:sp>
      <p:sp>
        <p:nvSpPr>
          <p:cNvPr id="2" name="Slide Number Placeholder 1"/>
          <p:cNvSpPr>
            <a:spLocks noGrp="1"/>
          </p:cNvSpPr>
          <p:nvPr>
            <p:ph type="sldNum" sz="quarter" idx="12"/>
          </p:nvPr>
        </p:nvSpPr>
        <p:spPr/>
        <p:txBody>
          <a:bodyPr/>
          <a:lstStyle/>
          <a:p>
            <a:fld id="{64D25607-309F-4D30-9ECA-33A53AAAC199}" type="slidenum">
              <a:rPr lang="en-US" smtClean="0"/>
              <a:t>7</a:t>
            </a:fld>
            <a:endParaRPr lang="en-US"/>
          </a:p>
        </p:txBody>
      </p:sp>
      <p:pic>
        <p:nvPicPr>
          <p:cNvPr id="3" name="Picture 2"/>
          <p:cNvPicPr>
            <a:picLocks noChangeAspect="1"/>
          </p:cNvPicPr>
          <p:nvPr/>
        </p:nvPicPr>
        <p:blipFill rotWithShape="1">
          <a:blip r:embed="rId3"/>
          <a:srcRect l="3084" t="3405" r="2182" b="4172"/>
          <a:stretch/>
        </p:blipFill>
        <p:spPr>
          <a:xfrm>
            <a:off x="1219200" y="877454"/>
            <a:ext cx="9675090" cy="5891293"/>
          </a:xfrm>
          <a:prstGeom prst="rect">
            <a:avLst/>
          </a:prstGeom>
        </p:spPr>
      </p:pic>
    </p:spTree>
    <p:extLst>
      <p:ext uri="{BB962C8B-B14F-4D97-AF65-F5344CB8AC3E}">
        <p14:creationId xmlns:p14="http://schemas.microsoft.com/office/powerpoint/2010/main" val="3760007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Solar Generation</a:t>
            </a:r>
          </a:p>
        </p:txBody>
      </p:sp>
      <p:sp>
        <p:nvSpPr>
          <p:cNvPr id="3" name="Content Placeholder 2"/>
          <p:cNvSpPr>
            <a:spLocks noGrp="1"/>
          </p:cNvSpPr>
          <p:nvPr>
            <p:ph idx="1"/>
          </p:nvPr>
        </p:nvSpPr>
        <p:spPr/>
        <p:txBody>
          <a:bodyPr>
            <a:normAutofit/>
          </a:bodyPr>
          <a:lstStyle/>
          <a:p>
            <a:r>
              <a:rPr lang="en-US" dirty="0"/>
              <a:t>Can be used to serve Ky. entities or out of state entities/markets</a:t>
            </a:r>
          </a:p>
          <a:p>
            <a:r>
              <a:rPr lang="en-US" dirty="0"/>
              <a:t>For out of state, the facilities can serve specific customers or specific utilities, or no one in particular</a:t>
            </a:r>
          </a:p>
          <a:p>
            <a:r>
              <a:rPr lang="en-US" dirty="0"/>
              <a:t>Kentucky has multiple markets/grids</a:t>
            </a:r>
          </a:p>
          <a:p>
            <a:pPr lvl="1"/>
            <a:r>
              <a:rPr lang="en-US" dirty="0"/>
              <a:t>KU/LG&amp;E (including municipalities)</a:t>
            </a:r>
          </a:p>
          <a:p>
            <a:pPr lvl="1"/>
            <a:r>
              <a:rPr lang="en-US" dirty="0"/>
              <a:t>TVA (to the South)</a:t>
            </a:r>
          </a:p>
          <a:p>
            <a:pPr lvl="1"/>
            <a:r>
              <a:rPr lang="en-US" dirty="0"/>
              <a:t>PJM (to the North and East)	</a:t>
            </a:r>
          </a:p>
          <a:p>
            <a:pPr lvl="1"/>
            <a:r>
              <a:rPr lang="en-US" dirty="0"/>
              <a:t>MISO(to the West)</a:t>
            </a:r>
          </a:p>
          <a:p>
            <a:pPr marL="457200" lvl="1" indent="0">
              <a:buNone/>
            </a:pPr>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8</a:t>
            </a:fld>
            <a:endParaRPr lang="en-US" dirty="0"/>
          </a:p>
        </p:txBody>
      </p:sp>
    </p:spTree>
    <p:extLst>
      <p:ext uri="{BB962C8B-B14F-4D97-AF65-F5344CB8AC3E}">
        <p14:creationId xmlns:p14="http://schemas.microsoft.com/office/powerpoint/2010/main" val="2667671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Siting Board Process- Before filing application</a:t>
            </a:r>
          </a:p>
        </p:txBody>
      </p:sp>
      <p:sp>
        <p:nvSpPr>
          <p:cNvPr id="3" name="Content Placeholder 2"/>
          <p:cNvSpPr>
            <a:spLocks noGrp="1"/>
          </p:cNvSpPr>
          <p:nvPr>
            <p:ph idx="1"/>
          </p:nvPr>
        </p:nvSpPr>
        <p:spPr/>
        <p:txBody>
          <a:bodyPr>
            <a:normAutofit fontScale="85000" lnSpcReduction="10000"/>
          </a:bodyPr>
          <a:lstStyle/>
          <a:p>
            <a:r>
              <a:rPr lang="en-US" dirty="0"/>
              <a:t>90 days before application is filed, applicant must conduct local public meeting</a:t>
            </a:r>
          </a:p>
          <a:p>
            <a:pPr lvl="1"/>
            <a:r>
              <a:rPr lang="en-US" dirty="0"/>
              <a:t>Public notice 2 weeks before local public meeting, at a minimum, must be provided to:</a:t>
            </a:r>
          </a:p>
          <a:p>
            <a:pPr lvl="2"/>
            <a:r>
              <a:rPr lang="en-US" dirty="0"/>
              <a:t>General public via newspaper</a:t>
            </a:r>
          </a:p>
          <a:p>
            <a:pPr lvl="2"/>
            <a:r>
              <a:rPr lang="en-US" dirty="0"/>
              <a:t>Bordering landowners by mail</a:t>
            </a:r>
          </a:p>
          <a:p>
            <a:pPr lvl="2"/>
            <a:r>
              <a:rPr lang="en-US" dirty="0"/>
              <a:t>Additional public involvement program activities via other media coverage, direct mailing, fliers, newsletter, additional public meeting, etc. can be conducted </a:t>
            </a:r>
          </a:p>
          <a:p>
            <a:r>
              <a:rPr lang="en-US" dirty="0"/>
              <a:t>At least 30 days before application, applicant must file notice with PSC/Siting Board with pertinent information, such as the location and whether P&amp;Z applies</a:t>
            </a:r>
          </a:p>
          <a:p>
            <a:r>
              <a:rPr lang="en-US" dirty="0"/>
              <a:t>30 days before application, applicant must provide public notice of the location and a general description of the project to:</a:t>
            </a:r>
          </a:p>
          <a:p>
            <a:pPr lvl="1"/>
            <a:r>
              <a:rPr lang="en-US" dirty="0"/>
              <a:t>General public (in newspaper)</a:t>
            </a:r>
          </a:p>
          <a:p>
            <a:pPr lvl="1"/>
            <a:r>
              <a:rPr lang="en-US" dirty="0"/>
              <a:t>Bordering landowners</a:t>
            </a:r>
          </a:p>
          <a:p>
            <a:pPr marL="457200" lvl="1" indent="0">
              <a:buNone/>
            </a:pPr>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9</a:t>
            </a:fld>
            <a:endParaRPr lang="en-US" dirty="0"/>
          </a:p>
        </p:txBody>
      </p:sp>
    </p:spTree>
    <p:extLst>
      <p:ext uri="{BB962C8B-B14F-4D97-AF65-F5344CB8AC3E}">
        <p14:creationId xmlns:p14="http://schemas.microsoft.com/office/powerpoint/2010/main" val="181914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6026</TotalTime>
  <Words>1073</Words>
  <Application>Microsoft Office PowerPoint</Application>
  <PresentationFormat>Widescreen</PresentationFormat>
  <Paragraphs>125</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Century</vt:lpstr>
      <vt:lpstr>Office Theme</vt:lpstr>
      <vt:lpstr>Kentucky Electric Generation and Transmission Siting Board</vt:lpstr>
      <vt:lpstr>PSC Regulated Entities</vt:lpstr>
      <vt:lpstr>Today’s Key Terms</vt:lpstr>
      <vt:lpstr>Renewable Energy in the Commonwealth</vt:lpstr>
      <vt:lpstr>Merchant Solar Facilities—the Siting Board</vt:lpstr>
      <vt:lpstr>Siting Board Members</vt:lpstr>
      <vt:lpstr>Current &amp; Approved Solar Projects as of August ‘21</vt:lpstr>
      <vt:lpstr>Solar Generation</vt:lpstr>
      <vt:lpstr>Siting Board Process- Before filing application</vt:lpstr>
      <vt:lpstr>Siting Board Process- After filing application</vt:lpstr>
      <vt:lpstr>Siting Board Considerations- Site Assessment Report</vt:lpstr>
      <vt:lpstr>Siting Board Considerations- Site Assessment Report (continued)</vt:lpstr>
      <vt:lpstr>Issues In Recent Cases</vt:lpstr>
      <vt:lpstr>Best Practices</vt:lpstr>
    </vt:vector>
  </TitlesOfParts>
  <Company>Commonwealth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Wilson, Karen L (PSC)</dc:creator>
  <cp:lastModifiedBy>Spoonamore, Susan (LRC)</cp:lastModifiedBy>
  <cp:revision>189</cp:revision>
  <cp:lastPrinted>2021-09-13T18:05:27Z</cp:lastPrinted>
  <dcterms:created xsi:type="dcterms:W3CDTF">2019-07-31T13:15:07Z</dcterms:created>
  <dcterms:modified xsi:type="dcterms:W3CDTF">2021-09-13T18:07:14Z</dcterms:modified>
</cp:coreProperties>
</file>