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1"/>
  </p:notesMasterIdLst>
  <p:sldIdLst>
    <p:sldId id="314" r:id="rId2"/>
    <p:sldId id="305" r:id="rId3"/>
    <p:sldId id="310" r:id="rId4"/>
    <p:sldId id="256" r:id="rId5"/>
    <p:sldId id="312" r:id="rId6"/>
    <p:sldId id="323" r:id="rId7"/>
    <p:sldId id="265" r:id="rId8"/>
    <p:sldId id="261" r:id="rId9"/>
    <p:sldId id="279" r:id="rId10"/>
    <p:sldId id="313" r:id="rId11"/>
    <p:sldId id="318" r:id="rId12"/>
    <p:sldId id="319" r:id="rId13"/>
    <p:sldId id="320" r:id="rId14"/>
    <p:sldId id="324" r:id="rId15"/>
    <p:sldId id="322" r:id="rId16"/>
    <p:sldId id="321" r:id="rId17"/>
    <p:sldId id="293" r:id="rId18"/>
    <p:sldId id="325" r:id="rId19"/>
    <p:sldId id="26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ki Whitaker" initials="NW" lastIdx="1" clrIdx="0">
    <p:extLst>
      <p:ext uri="{19B8F6BF-5375-455C-9EA6-DF929625EA0E}">
        <p15:presenceInfo xmlns:p15="http://schemas.microsoft.com/office/powerpoint/2012/main" userId="S::nwhitaker@kycattle.org::4e762945-7bf6-4345-960c-a707370bbe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3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84" d="100"/>
          <a:sy n="84" d="100"/>
        </p:scale>
        <p:origin x="65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FD75C-99A5-4CEF-9847-DEB7FE67C018}" type="datetimeFigureOut">
              <a:rPr lang="en-US" smtClean="0"/>
              <a:t>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42D71-CE13-45E7-A0A2-CE9B19D7B7D8}" type="slidenum">
              <a:rPr lang="en-US" smtClean="0"/>
              <a:t>‹#›</a:t>
            </a:fld>
            <a:endParaRPr lang="en-US"/>
          </a:p>
        </p:txBody>
      </p:sp>
    </p:spTree>
    <p:extLst>
      <p:ext uri="{BB962C8B-B14F-4D97-AF65-F5344CB8AC3E}">
        <p14:creationId xmlns:p14="http://schemas.microsoft.com/office/powerpoint/2010/main" val="4071552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42D71-CE13-45E7-A0A2-CE9B19D7B7D8}" type="slidenum">
              <a:rPr lang="en-US" smtClean="0"/>
              <a:t>17</a:t>
            </a:fld>
            <a:endParaRPr lang="en-US"/>
          </a:p>
        </p:txBody>
      </p:sp>
    </p:spTree>
    <p:extLst>
      <p:ext uri="{BB962C8B-B14F-4D97-AF65-F5344CB8AC3E}">
        <p14:creationId xmlns:p14="http://schemas.microsoft.com/office/powerpoint/2010/main" val="2557519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BF1097-F4D6-4E77-A8CE-BD0006AE15A4}"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C69CF-AA45-44E2-87D0-2150BB163B4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596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BF1097-F4D6-4E77-A8CE-BD0006AE15A4}"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C69CF-AA45-44E2-87D0-2150BB163B4C}" type="slidenum">
              <a:rPr lang="en-US" smtClean="0"/>
              <a:t>‹#›</a:t>
            </a:fld>
            <a:endParaRPr lang="en-US"/>
          </a:p>
        </p:txBody>
      </p:sp>
    </p:spTree>
    <p:extLst>
      <p:ext uri="{BB962C8B-B14F-4D97-AF65-F5344CB8AC3E}">
        <p14:creationId xmlns:p14="http://schemas.microsoft.com/office/powerpoint/2010/main" val="3045553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BF1097-F4D6-4E77-A8CE-BD0006AE15A4}"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C69CF-AA45-44E2-87D0-2150BB163B4C}" type="slidenum">
              <a:rPr lang="en-US" smtClean="0"/>
              <a:t>‹#›</a:t>
            </a:fld>
            <a:endParaRPr lang="en-US"/>
          </a:p>
        </p:txBody>
      </p:sp>
    </p:spTree>
    <p:extLst>
      <p:ext uri="{BB962C8B-B14F-4D97-AF65-F5344CB8AC3E}">
        <p14:creationId xmlns:p14="http://schemas.microsoft.com/office/powerpoint/2010/main" val="3511268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BF1097-F4D6-4E77-A8CE-BD0006AE15A4}"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C69CF-AA45-44E2-87D0-2150BB163B4C}" type="slidenum">
              <a:rPr lang="en-US" smtClean="0"/>
              <a:t>‹#›</a:t>
            </a:fld>
            <a:endParaRPr lang="en-US"/>
          </a:p>
        </p:txBody>
      </p:sp>
    </p:spTree>
    <p:extLst>
      <p:ext uri="{BB962C8B-B14F-4D97-AF65-F5344CB8AC3E}">
        <p14:creationId xmlns:p14="http://schemas.microsoft.com/office/powerpoint/2010/main" val="1944752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BF1097-F4D6-4E77-A8CE-BD0006AE15A4}"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C69CF-AA45-44E2-87D0-2150BB163B4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24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BF1097-F4D6-4E77-A8CE-BD0006AE15A4}" type="datetimeFigureOut">
              <a:rPr lang="en-US" smtClean="0"/>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C69CF-AA45-44E2-87D0-2150BB163B4C}" type="slidenum">
              <a:rPr lang="en-US" smtClean="0"/>
              <a:t>‹#›</a:t>
            </a:fld>
            <a:endParaRPr lang="en-US"/>
          </a:p>
        </p:txBody>
      </p:sp>
    </p:spTree>
    <p:extLst>
      <p:ext uri="{BB962C8B-B14F-4D97-AF65-F5344CB8AC3E}">
        <p14:creationId xmlns:p14="http://schemas.microsoft.com/office/powerpoint/2010/main" val="2034844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BF1097-F4D6-4E77-A8CE-BD0006AE15A4}" type="datetimeFigureOut">
              <a:rPr lang="en-US" smtClean="0"/>
              <a:t>7/6/2022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FC69CF-AA45-44E2-87D0-2150BB163B4C}" type="slidenum">
              <a:rPr lang="en-US" smtClean="0"/>
              <a:t>‹#›</a:t>
            </a:fld>
            <a:endParaRPr lang="en-US"/>
          </a:p>
        </p:txBody>
      </p:sp>
    </p:spTree>
    <p:extLst>
      <p:ext uri="{BB962C8B-B14F-4D97-AF65-F5344CB8AC3E}">
        <p14:creationId xmlns:p14="http://schemas.microsoft.com/office/powerpoint/2010/main" val="53182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BF1097-F4D6-4E77-A8CE-BD0006AE15A4}" type="datetimeFigureOut">
              <a:rPr lang="en-US" smtClean="0"/>
              <a:t>7/6/2022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FC69CF-AA45-44E2-87D0-2150BB163B4C}" type="slidenum">
              <a:rPr lang="en-US" smtClean="0"/>
              <a:t>‹#›</a:t>
            </a:fld>
            <a:endParaRPr lang="en-US"/>
          </a:p>
        </p:txBody>
      </p:sp>
    </p:spTree>
    <p:extLst>
      <p:ext uri="{BB962C8B-B14F-4D97-AF65-F5344CB8AC3E}">
        <p14:creationId xmlns:p14="http://schemas.microsoft.com/office/powerpoint/2010/main" val="1764082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DBF1097-F4D6-4E77-A8CE-BD0006AE15A4}" type="datetimeFigureOut">
              <a:rPr lang="en-US" smtClean="0"/>
              <a:t>7/6/2022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7FC69CF-AA45-44E2-87D0-2150BB163B4C}" type="slidenum">
              <a:rPr lang="en-US" smtClean="0"/>
              <a:t>‹#›</a:t>
            </a:fld>
            <a:endParaRPr lang="en-US"/>
          </a:p>
        </p:txBody>
      </p:sp>
    </p:spTree>
    <p:extLst>
      <p:ext uri="{BB962C8B-B14F-4D97-AF65-F5344CB8AC3E}">
        <p14:creationId xmlns:p14="http://schemas.microsoft.com/office/powerpoint/2010/main" val="667889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DBF1097-F4D6-4E77-A8CE-BD0006AE15A4}" type="datetimeFigureOut">
              <a:rPr lang="en-US" smtClean="0"/>
              <a:t>7/6/2022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7FC69CF-AA45-44E2-87D0-2150BB163B4C}" type="slidenum">
              <a:rPr lang="en-US" smtClean="0"/>
              <a:t>‹#›</a:t>
            </a:fld>
            <a:endParaRPr lang="en-US"/>
          </a:p>
        </p:txBody>
      </p:sp>
    </p:spTree>
    <p:extLst>
      <p:ext uri="{BB962C8B-B14F-4D97-AF65-F5344CB8AC3E}">
        <p14:creationId xmlns:p14="http://schemas.microsoft.com/office/powerpoint/2010/main" val="400941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BF1097-F4D6-4E77-A8CE-BD0006AE15A4}" type="datetimeFigureOut">
              <a:rPr lang="en-US" smtClean="0"/>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C69CF-AA45-44E2-87D0-2150BB163B4C}" type="slidenum">
              <a:rPr lang="en-US" smtClean="0"/>
              <a:t>‹#›</a:t>
            </a:fld>
            <a:endParaRPr lang="en-US"/>
          </a:p>
        </p:txBody>
      </p:sp>
    </p:spTree>
    <p:extLst>
      <p:ext uri="{BB962C8B-B14F-4D97-AF65-F5344CB8AC3E}">
        <p14:creationId xmlns:p14="http://schemas.microsoft.com/office/powerpoint/2010/main" val="3692198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DBF1097-F4D6-4E77-A8CE-BD0006AE15A4}" type="datetimeFigureOut">
              <a:rPr lang="en-US" smtClean="0"/>
              <a:t>7/6/2022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7FC69CF-AA45-44E2-87D0-2150BB163B4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9555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D87C4C1-4615-1DF2-2DDD-46418D3B9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12950"/>
          </a:xfrm>
          <a:prstGeom prst="rect">
            <a:avLst/>
          </a:prstGeom>
        </p:spPr>
      </p:pic>
    </p:spTree>
    <p:extLst>
      <p:ext uri="{BB962C8B-B14F-4D97-AF65-F5344CB8AC3E}">
        <p14:creationId xmlns:p14="http://schemas.microsoft.com/office/powerpoint/2010/main" val="2386430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D5E6495-A53A-069F-B8AC-C901846F8E2C}"/>
              </a:ext>
            </a:extLst>
          </p:cNvPr>
          <p:cNvPicPr>
            <a:picLocks noChangeAspect="1"/>
          </p:cNvPicPr>
          <p:nvPr/>
        </p:nvPicPr>
        <p:blipFill rotWithShape="1">
          <a:blip r:embed="rId2">
            <a:extLst>
              <a:ext uri="{28A0092B-C50C-407E-A947-70E740481C1C}">
                <a14:useLocalDpi xmlns:a14="http://schemas.microsoft.com/office/drawing/2010/main" val="0"/>
              </a:ext>
            </a:extLst>
          </a:blip>
          <a:srcRect b="-947"/>
          <a:stretch/>
        </p:blipFill>
        <p:spPr>
          <a:xfrm>
            <a:off x="0" y="806573"/>
            <a:ext cx="12192000" cy="6104592"/>
          </a:xfrm>
          <a:prstGeom prst="rect">
            <a:avLst/>
          </a:prstGeom>
        </p:spPr>
      </p:pic>
      <p:sp>
        <p:nvSpPr>
          <p:cNvPr id="5" name="TextBox 4">
            <a:extLst>
              <a:ext uri="{FF2B5EF4-FFF2-40B4-BE49-F238E27FC236}">
                <a16:creationId xmlns:a16="http://schemas.microsoft.com/office/drawing/2014/main" xmlns="" id="{6795FCB4-469D-748B-D219-B94CCE1CCC81}"/>
              </a:ext>
            </a:extLst>
          </p:cNvPr>
          <p:cNvSpPr txBox="1"/>
          <p:nvPr/>
        </p:nvSpPr>
        <p:spPr>
          <a:xfrm>
            <a:off x="0" y="176375"/>
            <a:ext cx="12192000" cy="523220"/>
          </a:xfrm>
          <a:prstGeom prst="rect">
            <a:avLst/>
          </a:prstGeom>
          <a:noFill/>
        </p:spPr>
        <p:txBody>
          <a:bodyPr wrap="square" rtlCol="0">
            <a:spAutoFit/>
          </a:bodyPr>
          <a:lstStyle/>
          <a:p>
            <a:pPr algn="ctr"/>
            <a:r>
              <a:rPr lang="en-US" sz="2800" b="0" i="0" u="none" strike="noStrike" baseline="0" dirty="0">
                <a:solidFill>
                  <a:srgbClr val="002060"/>
                </a:solidFill>
                <a:effectLst>
                  <a:outerShdw blurRad="38100" dist="38100" dir="2700000" algn="tl">
                    <a:srgbClr val="000000">
                      <a:alpha val="43137"/>
                    </a:srgbClr>
                  </a:outerShdw>
                </a:effectLst>
                <a:latin typeface="+mj-lt"/>
              </a:rPr>
              <a:t>Kentucky Value-added Meats and Foods Workforce Development Center</a:t>
            </a:r>
            <a:endParaRPr lang="en-US" sz="6600" dirty="0">
              <a:solidFill>
                <a:srgbClr val="002060"/>
              </a:solidFill>
              <a:effectLst>
                <a:outerShdw blurRad="38100" dist="38100" dir="2700000" algn="tl">
                  <a:srgbClr val="000000">
                    <a:alpha val="43137"/>
                  </a:srgbClr>
                </a:outerShdw>
              </a:effectLst>
              <a:latin typeface="+mj-lt"/>
            </a:endParaRPr>
          </a:p>
        </p:txBody>
      </p:sp>
      <p:pic>
        <p:nvPicPr>
          <p:cNvPr id="6" name="Picture 5">
            <a:extLst>
              <a:ext uri="{FF2B5EF4-FFF2-40B4-BE49-F238E27FC236}">
                <a16:creationId xmlns:a16="http://schemas.microsoft.com/office/drawing/2014/main" xmlns="" id="{CA848F85-8572-3531-B1FC-6FD1DA4278A1}"/>
              </a:ext>
            </a:extLst>
          </p:cNvPr>
          <p:cNvPicPr>
            <a:picLocks noChangeAspect="1"/>
          </p:cNvPicPr>
          <p:nvPr/>
        </p:nvPicPr>
        <p:blipFill rotWithShape="1">
          <a:blip r:embed="rId3"/>
          <a:srcRect l="2128" t="15768" r="1" b="5394"/>
          <a:stretch/>
        </p:blipFill>
        <p:spPr>
          <a:xfrm>
            <a:off x="10679187" y="6049925"/>
            <a:ext cx="1512813" cy="796954"/>
          </a:xfrm>
          <a:prstGeom prst="rect">
            <a:avLst/>
          </a:prstGeom>
        </p:spPr>
      </p:pic>
    </p:spTree>
    <p:extLst>
      <p:ext uri="{BB962C8B-B14F-4D97-AF65-F5344CB8AC3E}">
        <p14:creationId xmlns:p14="http://schemas.microsoft.com/office/powerpoint/2010/main" val="428341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C6B588-6DF3-6EBB-EFA0-052A61E298B6}"/>
              </a:ext>
            </a:extLst>
          </p:cNvPr>
          <p:cNvSpPr>
            <a:spLocks noGrp="1"/>
          </p:cNvSpPr>
          <p:nvPr>
            <p:ph type="title"/>
          </p:nvPr>
        </p:nvSpPr>
        <p:spPr/>
        <p:txBody>
          <a:bodyPr/>
          <a:lstStyle/>
          <a:p>
            <a:r>
              <a:rPr lang="en-US" dirty="0"/>
              <a:t>Workforce Development</a:t>
            </a:r>
          </a:p>
        </p:txBody>
      </p:sp>
      <p:sp>
        <p:nvSpPr>
          <p:cNvPr id="3" name="Content Placeholder 2">
            <a:extLst>
              <a:ext uri="{FF2B5EF4-FFF2-40B4-BE49-F238E27FC236}">
                <a16:creationId xmlns:a16="http://schemas.microsoft.com/office/drawing/2014/main" xmlns="" id="{922C07B1-DA0E-0554-BEA1-ACE86288F2CB}"/>
              </a:ext>
            </a:extLst>
          </p:cNvPr>
          <p:cNvSpPr>
            <a:spLocks noGrp="1"/>
          </p:cNvSpPr>
          <p:nvPr>
            <p:ph idx="1"/>
          </p:nvPr>
        </p:nvSpPr>
        <p:spPr/>
        <p:txBody>
          <a:bodyPr>
            <a:normAutofit lnSpcReduction="10000"/>
          </a:bodyPr>
          <a:lstStyle/>
          <a:p>
            <a:pPr lvl="1"/>
            <a:r>
              <a:rPr lang="en-US" sz="2400" dirty="0"/>
              <a:t>Provide individual consultations and technical assistance in food safety and processing</a:t>
            </a:r>
          </a:p>
          <a:p>
            <a:pPr lvl="2"/>
            <a:r>
              <a:rPr lang="en-US" sz="1800" dirty="0"/>
              <a:t>HACCP (Hazard Analysis and Critical Control Points</a:t>
            </a:r>
          </a:p>
          <a:p>
            <a:pPr lvl="2"/>
            <a:r>
              <a:rPr lang="en-US" sz="1800" dirty="0"/>
              <a:t>Third Party Good Agricultural Practices (GAP) &amp; Good Handling Practices (GHP) Audit Training</a:t>
            </a:r>
          </a:p>
          <a:p>
            <a:pPr lvl="2"/>
            <a:r>
              <a:rPr lang="en-US" sz="1800" dirty="0"/>
              <a:t>GFSI (Global Food Safety Initiative)</a:t>
            </a:r>
          </a:p>
          <a:p>
            <a:pPr lvl="1"/>
            <a:r>
              <a:rPr lang="en-US" sz="2400" dirty="0"/>
              <a:t>Provide Human Resources Training Workshop </a:t>
            </a:r>
          </a:p>
          <a:p>
            <a:pPr lvl="2"/>
            <a:r>
              <a:rPr lang="en-US" sz="1800" dirty="0"/>
              <a:t>Employee recruiting, training, and retention, background checks, payroll, benefits; and assistance for software technology designed for small business</a:t>
            </a:r>
          </a:p>
          <a:p>
            <a:pPr lvl="1"/>
            <a:r>
              <a:rPr lang="en-US" sz="2400" dirty="0"/>
              <a:t>Occupational Health and Safety, and Ergonomics Training Program</a:t>
            </a:r>
          </a:p>
          <a:p>
            <a:pPr lvl="2"/>
            <a:r>
              <a:rPr lang="en-US" sz="1800" dirty="0"/>
              <a:t>Assist the food processing industry in meeting their occupational health and safety requirements</a:t>
            </a:r>
          </a:p>
          <a:p>
            <a:pPr lvl="1"/>
            <a:r>
              <a:rPr lang="en-US" sz="2400" dirty="0"/>
              <a:t>Environment and Water Quality Control</a:t>
            </a:r>
          </a:p>
          <a:p>
            <a:pPr lvl="2"/>
            <a:r>
              <a:rPr lang="en-US" sz="1800" dirty="0"/>
              <a:t>Understanding water and wastewater flow is absolutely essential to any processor</a:t>
            </a:r>
          </a:p>
          <a:p>
            <a:pPr lvl="2"/>
            <a:endParaRPr lang="en-US" sz="2000" dirty="0"/>
          </a:p>
          <a:p>
            <a:pPr lvl="1"/>
            <a:endParaRPr lang="en-US" sz="2400" dirty="0"/>
          </a:p>
        </p:txBody>
      </p:sp>
    </p:spTree>
    <p:extLst>
      <p:ext uri="{BB962C8B-B14F-4D97-AF65-F5344CB8AC3E}">
        <p14:creationId xmlns:p14="http://schemas.microsoft.com/office/powerpoint/2010/main" val="267575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C6B588-6DF3-6EBB-EFA0-052A61E298B6}"/>
              </a:ext>
            </a:extLst>
          </p:cNvPr>
          <p:cNvSpPr>
            <a:spLocks noGrp="1"/>
          </p:cNvSpPr>
          <p:nvPr>
            <p:ph type="title"/>
          </p:nvPr>
        </p:nvSpPr>
        <p:spPr/>
        <p:txBody>
          <a:bodyPr/>
          <a:lstStyle/>
          <a:p>
            <a:r>
              <a:rPr lang="en-US" dirty="0"/>
              <a:t>Value Added </a:t>
            </a:r>
            <a:r>
              <a:rPr lang="en-US"/>
              <a:t>Food Systems</a:t>
            </a:r>
            <a:endParaRPr lang="en-US" dirty="0"/>
          </a:p>
        </p:txBody>
      </p:sp>
      <p:sp>
        <p:nvSpPr>
          <p:cNvPr id="3" name="Content Placeholder 2">
            <a:extLst>
              <a:ext uri="{FF2B5EF4-FFF2-40B4-BE49-F238E27FC236}">
                <a16:creationId xmlns:a16="http://schemas.microsoft.com/office/drawing/2014/main" xmlns="" id="{922C07B1-DA0E-0554-BEA1-ACE86288F2CB}"/>
              </a:ext>
            </a:extLst>
          </p:cNvPr>
          <p:cNvSpPr>
            <a:spLocks noGrp="1"/>
          </p:cNvSpPr>
          <p:nvPr>
            <p:ph idx="1"/>
          </p:nvPr>
        </p:nvSpPr>
        <p:spPr>
          <a:xfrm>
            <a:off x="1097280" y="1845732"/>
            <a:ext cx="10058400" cy="4430781"/>
          </a:xfrm>
        </p:spPr>
        <p:txBody>
          <a:bodyPr>
            <a:normAutofit/>
          </a:bodyPr>
          <a:lstStyle/>
          <a:p>
            <a:pPr lvl="1"/>
            <a:r>
              <a:rPr lang="en-US" sz="2400" dirty="0"/>
              <a:t>Produce Best Practices</a:t>
            </a:r>
          </a:p>
          <a:p>
            <a:pPr lvl="2"/>
            <a:r>
              <a:rPr lang="en-US" sz="1800" dirty="0"/>
              <a:t>157 home-based processors &amp; 1463 home-based microprocessors either sell on-farm, at roadside stands, and/or in farmers' markets.</a:t>
            </a:r>
          </a:p>
          <a:p>
            <a:pPr lvl="1"/>
            <a:r>
              <a:rPr lang="en-US" sz="2400" dirty="0"/>
              <a:t>Value-added Dairy Processing</a:t>
            </a:r>
          </a:p>
          <a:p>
            <a:pPr lvl="2"/>
            <a:r>
              <a:rPr lang="en-US" sz="1800" dirty="0"/>
              <a:t>Establish a pilot program to identify aging rooms/caves that could provide Kentucky cheese producers a unique recipe development</a:t>
            </a:r>
          </a:p>
          <a:p>
            <a:pPr lvl="1"/>
            <a:r>
              <a:rPr lang="en-US" sz="2400" dirty="0"/>
              <a:t>Value-added Red Meat and Poultry Processing</a:t>
            </a:r>
          </a:p>
          <a:p>
            <a:pPr lvl="2"/>
            <a:r>
              <a:rPr lang="en-US" sz="1800" dirty="0"/>
              <a:t>Kentucky has 85 local, family-owned red meat processors (42 USDA-FSIS inspected) and 5 poultry processors (2 USDA-FSIS inspected, 1 Kentucky Cabinet for Public Health inspected).</a:t>
            </a:r>
          </a:p>
          <a:p>
            <a:pPr lvl="2"/>
            <a:r>
              <a:rPr lang="en-US" sz="1800" dirty="0"/>
              <a:t>Develop The Meat Processor Certificate Program &amp; Processed Meats Clinic</a:t>
            </a:r>
          </a:p>
          <a:p>
            <a:pPr lvl="1"/>
            <a:r>
              <a:rPr lang="en-US" sz="2200" dirty="0"/>
              <a:t>Retail &amp; Food Service Culinary Kitchen</a:t>
            </a:r>
          </a:p>
          <a:p>
            <a:pPr lvl="2"/>
            <a:r>
              <a:rPr lang="en-US" sz="1800" dirty="0"/>
              <a:t>Grocery store, restaurant, cafeteria, and consumer education</a:t>
            </a:r>
          </a:p>
          <a:p>
            <a:pPr lvl="2"/>
            <a:r>
              <a:rPr lang="en-US" sz="1800" dirty="0"/>
              <a:t>Foster innovation in food marketing, packaging, and preparation</a:t>
            </a:r>
          </a:p>
        </p:txBody>
      </p:sp>
    </p:spTree>
    <p:extLst>
      <p:ext uri="{BB962C8B-B14F-4D97-AF65-F5344CB8AC3E}">
        <p14:creationId xmlns:p14="http://schemas.microsoft.com/office/powerpoint/2010/main" val="425497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A8D45DA-953D-2939-5192-4EB8A5075254}"/>
              </a:ext>
            </a:extLst>
          </p:cNvPr>
          <p:cNvSpPr>
            <a:spLocks noGrp="1"/>
          </p:cNvSpPr>
          <p:nvPr>
            <p:ph type="title"/>
          </p:nvPr>
        </p:nvSpPr>
        <p:spPr/>
        <p:txBody>
          <a:bodyPr/>
          <a:lstStyle/>
          <a:p>
            <a:r>
              <a:rPr lang="en-US" dirty="0"/>
              <a:t>Producer Profitability</a:t>
            </a:r>
          </a:p>
        </p:txBody>
      </p:sp>
      <p:sp>
        <p:nvSpPr>
          <p:cNvPr id="5" name="Content Placeholder 4">
            <a:extLst>
              <a:ext uri="{FF2B5EF4-FFF2-40B4-BE49-F238E27FC236}">
                <a16:creationId xmlns:a16="http://schemas.microsoft.com/office/drawing/2014/main" xmlns="" id="{B86A09EF-D120-01C0-73ED-CADE4C313A26}"/>
              </a:ext>
            </a:extLst>
          </p:cNvPr>
          <p:cNvSpPr>
            <a:spLocks noGrp="1"/>
          </p:cNvSpPr>
          <p:nvPr>
            <p:ph idx="1"/>
          </p:nvPr>
        </p:nvSpPr>
        <p:spPr/>
        <p:txBody>
          <a:bodyPr>
            <a:normAutofit/>
          </a:bodyPr>
          <a:lstStyle/>
          <a:p>
            <a:pPr>
              <a:buFont typeface="Arial" panose="020B0604020202020204" pitchFamily="34" charset="0"/>
              <a:buChar char="•"/>
            </a:pPr>
            <a:r>
              <a:rPr lang="en-US" dirty="0"/>
              <a:t> Help agricultural producers participate in value-added activities to generate new products, create and expand marketing opportunities, and increase income</a:t>
            </a:r>
          </a:p>
          <a:p>
            <a:pPr>
              <a:buFont typeface="Arial" panose="020B0604020202020204" pitchFamily="34" charset="0"/>
              <a:buChar char="•"/>
            </a:pPr>
            <a:r>
              <a:rPr lang="en-US" dirty="0"/>
              <a:t> Develop practices that enable farmers to align with consumer preferences for agricultural or food    products</a:t>
            </a:r>
          </a:p>
          <a:p>
            <a:pPr>
              <a:buFont typeface="Arial" panose="020B0604020202020204" pitchFamily="34" charset="0"/>
              <a:buChar char="•"/>
            </a:pPr>
            <a:r>
              <a:rPr lang="en-US" dirty="0"/>
              <a:t> Demonstrate best management practices for a direct return on investment</a:t>
            </a:r>
          </a:p>
          <a:p>
            <a:pPr>
              <a:buFont typeface="Arial" panose="020B0604020202020204" pitchFamily="34" charset="0"/>
              <a:buChar char="•"/>
            </a:pPr>
            <a:r>
              <a:rPr lang="en-US" dirty="0"/>
              <a:t> Apply research to practical solutions</a:t>
            </a:r>
          </a:p>
          <a:p>
            <a:pPr>
              <a:buFont typeface="Arial" panose="020B0604020202020204" pitchFamily="34" charset="0"/>
              <a:buChar char="•"/>
            </a:pPr>
            <a:r>
              <a:rPr lang="en-US" dirty="0"/>
              <a:t> Gain access to new markets</a:t>
            </a:r>
          </a:p>
          <a:p>
            <a:pPr>
              <a:buFont typeface="Arial" panose="020B0604020202020204" pitchFamily="34" charset="0"/>
              <a:buChar char="•"/>
            </a:pPr>
            <a:r>
              <a:rPr lang="en-US" dirty="0"/>
              <a:t> Capitalize on Kentucky’s agriculture assets and tradition</a:t>
            </a:r>
          </a:p>
          <a:p>
            <a:endParaRPr lang="en-US" dirty="0"/>
          </a:p>
        </p:txBody>
      </p:sp>
    </p:spTree>
    <p:extLst>
      <p:ext uri="{BB962C8B-B14F-4D97-AF65-F5344CB8AC3E}">
        <p14:creationId xmlns:p14="http://schemas.microsoft.com/office/powerpoint/2010/main" val="235110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6DFF155-9A5A-2BF0-A171-A2A5A28EEEF1}"/>
              </a:ext>
            </a:extLst>
          </p:cNvPr>
          <p:cNvSpPr txBox="1"/>
          <p:nvPr/>
        </p:nvSpPr>
        <p:spPr>
          <a:xfrm>
            <a:off x="1526959" y="2281561"/>
            <a:ext cx="9383697" cy="2893100"/>
          </a:xfrm>
          <a:prstGeom prst="rect">
            <a:avLst/>
          </a:prstGeom>
          <a:noFill/>
        </p:spPr>
        <p:txBody>
          <a:bodyPr wrap="square" numCol="3">
            <a:spAutoFit/>
          </a:bodyPr>
          <a:lstStyle/>
          <a:p>
            <a:r>
              <a:rPr lang="en-US" sz="1400" dirty="0">
                <a:solidFill>
                  <a:schemeClr val="tx1">
                    <a:lumMod val="75000"/>
                    <a:lumOff val="25000"/>
                  </a:schemeClr>
                </a:solidFill>
              </a:rPr>
              <a:t>Animal and Food Science</a:t>
            </a:r>
          </a:p>
          <a:p>
            <a:r>
              <a:rPr lang="en-US" sz="1400" dirty="0">
                <a:solidFill>
                  <a:schemeClr val="tx1">
                    <a:lumMod val="75000"/>
                    <a:lumOff val="25000"/>
                  </a:schemeClr>
                </a:solidFill>
              </a:rPr>
              <a:t>Biosystems &amp; Agricultural Engineering</a:t>
            </a:r>
          </a:p>
          <a:p>
            <a:r>
              <a:rPr lang="en-US" sz="1400" dirty="0">
                <a:solidFill>
                  <a:schemeClr val="tx1">
                    <a:lumMod val="75000"/>
                    <a:lumOff val="25000"/>
                  </a:schemeClr>
                </a:solidFill>
              </a:rPr>
              <a:t>Community &amp; Leadership Development</a:t>
            </a:r>
          </a:p>
          <a:p>
            <a:r>
              <a:rPr lang="en-US" sz="1400" dirty="0">
                <a:solidFill>
                  <a:schemeClr val="tx1">
                    <a:lumMod val="75000"/>
                    <a:lumOff val="25000"/>
                  </a:schemeClr>
                </a:solidFill>
              </a:rPr>
              <a:t>Entomology</a:t>
            </a:r>
          </a:p>
          <a:p>
            <a:r>
              <a:rPr lang="en-US" sz="1400" dirty="0">
                <a:solidFill>
                  <a:schemeClr val="tx1">
                    <a:lumMod val="75000"/>
                    <a:lumOff val="25000"/>
                  </a:schemeClr>
                </a:solidFill>
              </a:rPr>
              <a:t>Family Sciences</a:t>
            </a: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r>
              <a:rPr lang="en-US" sz="1400" dirty="0">
                <a:solidFill>
                  <a:schemeClr val="tx1">
                    <a:lumMod val="75000"/>
                    <a:lumOff val="25000"/>
                  </a:schemeClr>
                </a:solidFill>
              </a:rPr>
              <a:t>Forestry &amp; Natural Resources</a:t>
            </a:r>
          </a:p>
          <a:p>
            <a:r>
              <a:rPr lang="en-US" sz="1400" dirty="0">
                <a:solidFill>
                  <a:schemeClr val="tx1">
                    <a:lumMod val="75000"/>
                    <a:lumOff val="25000"/>
                  </a:schemeClr>
                </a:solidFill>
              </a:rPr>
              <a:t>Horticulture</a:t>
            </a:r>
          </a:p>
          <a:p>
            <a:r>
              <a:rPr lang="en-US" sz="1400" dirty="0">
                <a:solidFill>
                  <a:schemeClr val="tx1">
                    <a:lumMod val="75000"/>
                    <a:lumOff val="25000"/>
                  </a:schemeClr>
                </a:solidFill>
              </a:rPr>
              <a:t>Landscape Architecture</a:t>
            </a:r>
          </a:p>
          <a:p>
            <a:r>
              <a:rPr lang="en-US" sz="1400" dirty="0">
                <a:solidFill>
                  <a:schemeClr val="tx1">
                    <a:lumMod val="75000"/>
                    <a:lumOff val="25000"/>
                  </a:schemeClr>
                </a:solidFill>
              </a:rPr>
              <a:t>Plant &amp; Soil Sciences</a:t>
            </a:r>
          </a:p>
          <a:p>
            <a:r>
              <a:rPr lang="en-US" sz="1400" dirty="0">
                <a:solidFill>
                  <a:schemeClr val="tx1">
                    <a:lumMod val="75000"/>
                    <a:lumOff val="25000"/>
                  </a:schemeClr>
                </a:solidFill>
              </a:rPr>
              <a:t>Plant Pathology</a:t>
            </a: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r>
              <a:rPr lang="en-US" sz="1400" dirty="0">
                <a:solidFill>
                  <a:schemeClr val="tx1">
                    <a:lumMod val="75000"/>
                    <a:lumOff val="25000"/>
                  </a:schemeClr>
                </a:solidFill>
              </a:rPr>
              <a:t>Retailing and Tourism Management</a:t>
            </a:r>
          </a:p>
          <a:p>
            <a:r>
              <a:rPr lang="en-US" sz="1400" dirty="0">
                <a:solidFill>
                  <a:schemeClr val="tx1">
                    <a:lumMod val="75000"/>
                    <a:lumOff val="25000"/>
                  </a:schemeClr>
                </a:solidFill>
              </a:rPr>
              <a:t>Veterinary Science</a:t>
            </a:r>
          </a:p>
          <a:p>
            <a:r>
              <a:rPr lang="en-US" sz="1400" dirty="0">
                <a:solidFill>
                  <a:schemeClr val="tx1">
                    <a:lumMod val="75000"/>
                    <a:lumOff val="25000"/>
                  </a:schemeClr>
                </a:solidFill>
              </a:rPr>
              <a:t>Dietetics &amp; Human Nutrition</a:t>
            </a:r>
          </a:p>
        </p:txBody>
      </p:sp>
      <p:sp>
        <p:nvSpPr>
          <p:cNvPr id="2" name="Title 1">
            <a:extLst>
              <a:ext uri="{FF2B5EF4-FFF2-40B4-BE49-F238E27FC236}">
                <a16:creationId xmlns:a16="http://schemas.microsoft.com/office/drawing/2014/main" xmlns="" id="{3773E910-D932-D14C-311D-5E61A00E72BD}"/>
              </a:ext>
            </a:extLst>
          </p:cNvPr>
          <p:cNvSpPr>
            <a:spLocks noGrp="1"/>
          </p:cNvSpPr>
          <p:nvPr>
            <p:ph type="title"/>
          </p:nvPr>
        </p:nvSpPr>
        <p:spPr/>
        <p:txBody>
          <a:bodyPr/>
          <a:lstStyle/>
          <a:p>
            <a:r>
              <a:rPr lang="en-US" dirty="0"/>
              <a:t>Student Enrichment &amp; Development</a:t>
            </a:r>
          </a:p>
        </p:txBody>
      </p:sp>
      <p:sp>
        <p:nvSpPr>
          <p:cNvPr id="3" name="Content Placeholder 2">
            <a:extLst>
              <a:ext uri="{FF2B5EF4-FFF2-40B4-BE49-F238E27FC236}">
                <a16:creationId xmlns:a16="http://schemas.microsoft.com/office/drawing/2014/main" xmlns="" id="{125CD10D-7DA8-48A1-7C23-CC91BCBE57E3}"/>
              </a:ext>
            </a:extLst>
          </p:cNvPr>
          <p:cNvSpPr>
            <a:spLocks noGrp="1"/>
          </p:cNvSpPr>
          <p:nvPr>
            <p:ph idx="1"/>
          </p:nvPr>
        </p:nvSpPr>
        <p:spPr>
          <a:xfrm>
            <a:off x="1097280" y="1845734"/>
            <a:ext cx="10058400" cy="435827"/>
          </a:xfrm>
        </p:spPr>
        <p:txBody>
          <a:bodyPr>
            <a:normAutofit lnSpcReduction="10000"/>
          </a:bodyPr>
          <a:lstStyle/>
          <a:p>
            <a:pPr marL="452628" lvl="1" indent="-342900"/>
            <a:r>
              <a:rPr lang="en-US" sz="2200" dirty="0"/>
              <a:t>Collaborate Departments</a:t>
            </a:r>
          </a:p>
          <a:p>
            <a:pPr marL="292608" lvl="1">
              <a:buNone/>
            </a:pPr>
            <a:endParaRPr lang="en-US" sz="2200" dirty="0"/>
          </a:p>
          <a:p>
            <a:endParaRPr lang="en-US" dirty="0"/>
          </a:p>
          <a:p>
            <a:pPr marL="0" indent="0">
              <a:buNone/>
            </a:pPr>
            <a:endParaRPr lang="en-US" dirty="0"/>
          </a:p>
        </p:txBody>
      </p:sp>
      <p:sp>
        <p:nvSpPr>
          <p:cNvPr id="8" name="Content Placeholder 2">
            <a:extLst>
              <a:ext uri="{FF2B5EF4-FFF2-40B4-BE49-F238E27FC236}">
                <a16:creationId xmlns:a16="http://schemas.microsoft.com/office/drawing/2014/main" xmlns="" id="{B0788487-22F3-B0FC-482D-D12924163820}"/>
              </a:ext>
            </a:extLst>
          </p:cNvPr>
          <p:cNvSpPr txBox="1">
            <a:spLocks/>
          </p:cNvSpPr>
          <p:nvPr/>
        </p:nvSpPr>
        <p:spPr>
          <a:xfrm>
            <a:off x="1097279" y="3510197"/>
            <a:ext cx="10612367" cy="266866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2628" lvl="1" indent="-342900"/>
            <a:r>
              <a:rPr lang="en-US" sz="2200" dirty="0"/>
              <a:t>Create a pipeline among junior, state, and regional colleges and universities</a:t>
            </a:r>
          </a:p>
          <a:p>
            <a:pPr marL="452628" lvl="1" indent="-342900"/>
            <a:r>
              <a:rPr lang="en-US" sz="2200" dirty="0"/>
              <a:t>Provide better exposure of different careers available within the animal and food processor industries</a:t>
            </a:r>
          </a:p>
          <a:p>
            <a:pPr marL="452628" lvl="1" indent="-342900"/>
            <a:r>
              <a:rPr lang="en-US" sz="2200" dirty="0"/>
              <a:t>Develop vocational programs</a:t>
            </a:r>
          </a:p>
          <a:p>
            <a:pPr marL="452628" lvl="1" indent="-342900"/>
            <a:r>
              <a:rPr lang="en-US" sz="2200" dirty="0"/>
              <a:t>Expand dietetics and human nutrition to focus on foods impact on human health</a:t>
            </a:r>
          </a:p>
          <a:p>
            <a:endParaRPr lang="en-US" dirty="0"/>
          </a:p>
          <a:p>
            <a:pPr marL="0" indent="0">
              <a:buFont typeface="Calibri" panose="020F0502020204030204" pitchFamily="34" charset="0"/>
              <a:buNone/>
            </a:pPr>
            <a:endParaRPr lang="en-US" dirty="0"/>
          </a:p>
        </p:txBody>
      </p:sp>
    </p:spTree>
    <p:extLst>
      <p:ext uri="{BB962C8B-B14F-4D97-AF65-F5344CB8AC3E}">
        <p14:creationId xmlns:p14="http://schemas.microsoft.com/office/powerpoint/2010/main" val="324146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42031D2-AFF8-02EE-6579-C9232FAA6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5" name="Picture 4">
            <a:extLst>
              <a:ext uri="{FF2B5EF4-FFF2-40B4-BE49-F238E27FC236}">
                <a16:creationId xmlns:a16="http://schemas.microsoft.com/office/drawing/2014/main" xmlns="" id="{51A7A5BC-FFEB-CFDD-82D0-5ECDBE5471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792551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AEA0963-26E0-5712-24CE-A80C71309579}"/>
              </a:ext>
            </a:extLst>
          </p:cNvPr>
          <p:cNvPicPr>
            <a:picLocks noChangeAspect="1"/>
          </p:cNvPicPr>
          <p:nvPr/>
        </p:nvPicPr>
        <p:blipFill>
          <a:blip r:embed="rId2"/>
          <a:stretch>
            <a:fillRect/>
          </a:stretch>
        </p:blipFill>
        <p:spPr>
          <a:xfrm>
            <a:off x="1246704" y="0"/>
            <a:ext cx="9698592" cy="6858000"/>
          </a:xfrm>
          <a:prstGeom prst="rect">
            <a:avLst/>
          </a:prstGeom>
        </p:spPr>
      </p:pic>
    </p:spTree>
    <p:extLst>
      <p:ext uri="{BB962C8B-B14F-4D97-AF65-F5344CB8AC3E}">
        <p14:creationId xmlns:p14="http://schemas.microsoft.com/office/powerpoint/2010/main" val="4067510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737CDB3-6D2F-F942-503D-028A5D153BDD}"/>
              </a:ext>
            </a:extLst>
          </p:cNvPr>
          <p:cNvPicPr>
            <a:picLocks noChangeAspect="1"/>
          </p:cNvPicPr>
          <p:nvPr/>
        </p:nvPicPr>
        <p:blipFill>
          <a:blip r:embed="rId3"/>
          <a:stretch>
            <a:fillRect/>
          </a:stretch>
        </p:blipFill>
        <p:spPr>
          <a:xfrm>
            <a:off x="527913" y="0"/>
            <a:ext cx="5272088" cy="6858000"/>
          </a:xfrm>
          <a:prstGeom prst="rect">
            <a:avLst/>
          </a:prstGeom>
        </p:spPr>
      </p:pic>
      <p:sp>
        <p:nvSpPr>
          <p:cNvPr id="6" name="Content Placeholder 5">
            <a:extLst>
              <a:ext uri="{FF2B5EF4-FFF2-40B4-BE49-F238E27FC236}">
                <a16:creationId xmlns:a16="http://schemas.microsoft.com/office/drawing/2014/main" xmlns="" id="{148BFEEA-1978-51DB-8251-4CAE79B7DCE6}"/>
              </a:ext>
            </a:extLst>
          </p:cNvPr>
          <p:cNvSpPr>
            <a:spLocks noGrp="1"/>
          </p:cNvSpPr>
          <p:nvPr>
            <p:ph idx="1"/>
          </p:nvPr>
        </p:nvSpPr>
        <p:spPr>
          <a:xfrm>
            <a:off x="6096000" y="665018"/>
            <a:ext cx="5727066" cy="5865091"/>
          </a:xfrm>
        </p:spPr>
        <p:txBody>
          <a:bodyPr>
            <a:normAutofit fontScale="92500" lnSpcReduction="20000"/>
          </a:bodyPr>
          <a:lstStyle/>
          <a:p>
            <a:r>
              <a:rPr lang="en-US" sz="2400" dirty="0">
                <a:latin typeface="+mj-lt"/>
              </a:rPr>
              <a:t>Agriculture Education Center</a:t>
            </a:r>
          </a:p>
          <a:p>
            <a:pPr lvl="1"/>
            <a:r>
              <a:rPr lang="en-US" sz="2200" dirty="0">
                <a:latin typeface="+mj-lt"/>
              </a:rPr>
              <a:t>$11.3 Million Construction</a:t>
            </a:r>
            <a:br>
              <a:rPr lang="en-US" sz="2200" dirty="0">
                <a:latin typeface="+mj-lt"/>
              </a:rPr>
            </a:br>
            <a:r>
              <a:rPr lang="en-US" sz="2200" dirty="0">
                <a:latin typeface="+mj-lt"/>
              </a:rPr>
              <a:t>+Land &amp; Road Improvements</a:t>
            </a:r>
          </a:p>
          <a:p>
            <a:pPr lvl="1"/>
            <a:r>
              <a:rPr lang="en-US" sz="2200" dirty="0">
                <a:latin typeface="+mj-lt"/>
              </a:rPr>
              <a:t>$15 Million – Total Project</a:t>
            </a:r>
          </a:p>
          <a:p>
            <a:endParaRPr lang="en-US" sz="2400" dirty="0">
              <a:latin typeface="+mj-lt"/>
            </a:endParaRPr>
          </a:p>
          <a:p>
            <a:r>
              <a:rPr lang="en-US" sz="2400" dirty="0">
                <a:latin typeface="+mj-lt"/>
              </a:rPr>
              <a:t>Meats and Foods Development Center</a:t>
            </a:r>
          </a:p>
          <a:p>
            <a:pPr lvl="1"/>
            <a:r>
              <a:rPr lang="en-US" sz="2200" dirty="0"/>
              <a:t>$52.7 Million Construction (</a:t>
            </a:r>
            <a:r>
              <a:rPr lang="en-US" sz="2200" dirty="0" err="1"/>
              <a:t>est</a:t>
            </a:r>
            <a:r>
              <a:rPr lang="en-US" sz="2200" dirty="0"/>
              <a:t> @ $900/</a:t>
            </a:r>
            <a:r>
              <a:rPr lang="en-US" sz="2200" dirty="0" err="1"/>
              <a:t>sqft</a:t>
            </a:r>
            <a:r>
              <a:rPr lang="en-US" sz="2200" dirty="0"/>
              <a:t>)</a:t>
            </a:r>
            <a:br>
              <a:rPr lang="en-US" sz="2200" dirty="0"/>
            </a:br>
            <a:r>
              <a:rPr lang="en-US" sz="2200" dirty="0"/>
              <a:t>+$2.8 Million Equipment</a:t>
            </a:r>
            <a:br>
              <a:rPr lang="en-US" sz="2200" dirty="0"/>
            </a:br>
            <a:r>
              <a:rPr lang="en-US" sz="2200" dirty="0"/>
              <a:t>+Land &amp; Road Improvements</a:t>
            </a:r>
          </a:p>
          <a:p>
            <a:pPr lvl="1"/>
            <a:r>
              <a:rPr lang="en-US" sz="2200" dirty="0"/>
              <a:t>$60 Million – Total Project</a:t>
            </a:r>
          </a:p>
          <a:p>
            <a:endParaRPr lang="en-US" sz="2400" dirty="0"/>
          </a:p>
          <a:p>
            <a:r>
              <a:rPr lang="en-US" sz="2400" dirty="0">
                <a:latin typeface="+mj-lt"/>
              </a:rPr>
              <a:t>Sustainability</a:t>
            </a:r>
          </a:p>
          <a:p>
            <a:pPr lvl="1"/>
            <a:r>
              <a:rPr lang="en-US" sz="2200" dirty="0">
                <a:latin typeface="+mj-lt"/>
              </a:rPr>
              <a:t>Federal grants</a:t>
            </a:r>
          </a:p>
          <a:p>
            <a:pPr lvl="1"/>
            <a:r>
              <a:rPr lang="en-US" sz="2200" dirty="0">
                <a:latin typeface="+mj-lt"/>
              </a:rPr>
              <a:t>Cost-effective workshops, trainings, and commercial processing consultations service fees</a:t>
            </a:r>
          </a:p>
          <a:p>
            <a:pPr lvl="1"/>
            <a:r>
              <a:rPr lang="en-US" sz="2200" dirty="0">
                <a:latin typeface="+mj-lt"/>
              </a:rPr>
              <a:t>Shared use agreements and rentals with industry partners</a:t>
            </a:r>
          </a:p>
          <a:p>
            <a:pPr lvl="1"/>
            <a:r>
              <a:rPr lang="en-US" sz="2200" dirty="0">
                <a:latin typeface="+mj-lt"/>
              </a:rPr>
              <a:t>Industry investment</a:t>
            </a:r>
          </a:p>
          <a:p>
            <a:pPr marL="0" indent="0">
              <a:buNone/>
            </a:pPr>
            <a:endParaRPr lang="en-US" sz="2400" dirty="0">
              <a:latin typeface="+mj-lt"/>
            </a:endParaRPr>
          </a:p>
          <a:p>
            <a:pPr lvl="1"/>
            <a:endParaRPr lang="en-US" sz="2200" dirty="0">
              <a:latin typeface="+mj-lt"/>
            </a:endParaRPr>
          </a:p>
          <a:p>
            <a:endParaRPr lang="en-US" sz="2400" dirty="0">
              <a:latin typeface="+mj-lt"/>
            </a:endParaRPr>
          </a:p>
        </p:txBody>
      </p:sp>
    </p:spTree>
    <p:extLst>
      <p:ext uri="{BB962C8B-B14F-4D97-AF65-F5344CB8AC3E}">
        <p14:creationId xmlns:p14="http://schemas.microsoft.com/office/powerpoint/2010/main" val="428225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4D5DC1D-D7E6-B065-258A-6D12D7348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2032"/>
          </a:xfrm>
          <a:prstGeom prst="rect">
            <a:avLst/>
          </a:prstGeom>
        </p:spPr>
      </p:pic>
      <p:sp>
        <p:nvSpPr>
          <p:cNvPr id="6" name="Title 5">
            <a:extLst>
              <a:ext uri="{FF2B5EF4-FFF2-40B4-BE49-F238E27FC236}">
                <a16:creationId xmlns:a16="http://schemas.microsoft.com/office/drawing/2014/main" xmlns="" id="{FDC3998C-CED7-E4B0-2969-B2DA67D422EC}"/>
              </a:ext>
            </a:extLst>
          </p:cNvPr>
          <p:cNvSpPr>
            <a:spLocks noGrp="1"/>
          </p:cNvSpPr>
          <p:nvPr>
            <p:ph type="title"/>
          </p:nvPr>
        </p:nvSpPr>
        <p:spPr/>
        <p:txBody>
          <a:bodyPr/>
          <a:lstStyle/>
          <a:p>
            <a:r>
              <a:rPr lang="en-US" dirty="0"/>
              <a:t>Industry Outcomes</a:t>
            </a:r>
          </a:p>
        </p:txBody>
      </p:sp>
      <p:sp>
        <p:nvSpPr>
          <p:cNvPr id="7" name="Content Placeholder 6">
            <a:extLst>
              <a:ext uri="{FF2B5EF4-FFF2-40B4-BE49-F238E27FC236}">
                <a16:creationId xmlns:a16="http://schemas.microsoft.com/office/drawing/2014/main" xmlns="" id="{2330EE84-4E21-D976-FAAD-4BE655B55715}"/>
              </a:ext>
            </a:extLst>
          </p:cNvPr>
          <p:cNvSpPr>
            <a:spLocks noGrp="1"/>
          </p:cNvSpPr>
          <p:nvPr>
            <p:ph idx="1"/>
          </p:nvPr>
        </p:nvSpPr>
        <p:spPr>
          <a:xfrm>
            <a:off x="1097279" y="1939636"/>
            <a:ext cx="10221749" cy="4359564"/>
          </a:xfrm>
        </p:spPr>
        <p:txBody>
          <a:bodyPr>
            <a:normAutofit/>
          </a:bodyPr>
          <a:lstStyle/>
          <a:p>
            <a:pPr marL="749808" lvl="1" indent="-457200">
              <a:buFont typeface="+mj-lt"/>
              <a:buAutoNum type="arabicPeriod"/>
            </a:pPr>
            <a:r>
              <a:rPr lang="en-US" sz="2000" dirty="0"/>
              <a:t>Capitalize on a public-private model </a:t>
            </a:r>
          </a:p>
          <a:p>
            <a:pPr marL="749808" lvl="1" indent="-457200">
              <a:buFont typeface="+mj-lt"/>
              <a:buAutoNum type="arabicPeriod"/>
            </a:pPr>
            <a:r>
              <a:rPr lang="en-US" sz="2000" dirty="0"/>
              <a:t>Create a proactive industry committee</a:t>
            </a:r>
          </a:p>
          <a:p>
            <a:pPr marL="749808" lvl="1" indent="-457200">
              <a:buFont typeface="+mj-lt"/>
              <a:buAutoNum type="arabicPeriod"/>
            </a:pPr>
            <a:r>
              <a:rPr lang="en-US" dirty="0"/>
              <a:t>Enhance research and development </a:t>
            </a:r>
          </a:p>
          <a:p>
            <a:pPr marL="749808" lvl="1" indent="-457200">
              <a:buFont typeface="+mj-lt"/>
              <a:buAutoNum type="arabicPeriod"/>
            </a:pPr>
            <a:r>
              <a:rPr lang="en-US" dirty="0"/>
              <a:t>Increase employment opportunities</a:t>
            </a:r>
            <a:endParaRPr lang="en-US" sz="2000" dirty="0"/>
          </a:p>
          <a:p>
            <a:pPr marL="749808" lvl="1" indent="-457200">
              <a:buFont typeface="+mj-lt"/>
              <a:buAutoNum type="arabicPeriod"/>
            </a:pPr>
            <a:r>
              <a:rPr lang="en-US" sz="2000" dirty="0"/>
              <a:t>Celebrate Kentucky’s agriculture heritage</a:t>
            </a:r>
          </a:p>
          <a:p>
            <a:pPr marL="749808" lvl="1" indent="-457200">
              <a:buFont typeface="+mj-lt"/>
              <a:buAutoNum type="arabicPeriod"/>
            </a:pPr>
            <a:r>
              <a:rPr lang="en-US" sz="2000" dirty="0"/>
              <a:t>Be the leader in the Southeast</a:t>
            </a:r>
          </a:p>
        </p:txBody>
      </p:sp>
    </p:spTree>
    <p:extLst>
      <p:ext uri="{BB962C8B-B14F-4D97-AF65-F5344CB8AC3E}">
        <p14:creationId xmlns:p14="http://schemas.microsoft.com/office/powerpoint/2010/main" val="129721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7AC32BB-9CA5-FC13-57F4-EC6250CE3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2032"/>
          </a:xfrm>
          <a:prstGeom prst="rect">
            <a:avLst/>
          </a:prstGeom>
        </p:spPr>
      </p:pic>
    </p:spTree>
    <p:extLst>
      <p:ext uri="{BB962C8B-B14F-4D97-AF65-F5344CB8AC3E}">
        <p14:creationId xmlns:p14="http://schemas.microsoft.com/office/powerpoint/2010/main" val="3579920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a:extLst>
              <a:ext uri="{FF2B5EF4-FFF2-40B4-BE49-F238E27FC236}">
                <a16:creationId xmlns:a16="http://schemas.microsoft.com/office/drawing/2014/main" xmlns="" id="{CA048C61-E327-2043-29F0-E578D96463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97"/>
          <a:stretch/>
        </p:blipFill>
        <p:spPr bwMode="auto">
          <a:xfrm>
            <a:off x="2870426" y="2811181"/>
            <a:ext cx="2057798" cy="2449688"/>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a:extLst>
              <a:ext uri="{FF2B5EF4-FFF2-40B4-BE49-F238E27FC236}">
                <a16:creationId xmlns:a16="http://schemas.microsoft.com/office/drawing/2014/main" xmlns="" id="{C5EF0259-6C52-D003-905A-693467556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9" y="2869908"/>
            <a:ext cx="2214979" cy="221497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xmlns="" id="{7744CD03-C800-F9B6-B3F7-A0A8C7F570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632" r="20204"/>
          <a:stretch/>
        </p:blipFill>
        <p:spPr bwMode="auto">
          <a:xfrm>
            <a:off x="123701" y="4546175"/>
            <a:ext cx="1767444" cy="16472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xmlns="" id="{F4E2ED2D-EE50-572E-5D88-1DF9AC9990B9}"/>
              </a:ext>
            </a:extLst>
          </p:cNvPr>
          <p:cNvSpPr>
            <a:spLocks noGrp="1"/>
          </p:cNvSpPr>
          <p:nvPr>
            <p:ph type="title"/>
          </p:nvPr>
        </p:nvSpPr>
        <p:spPr/>
        <p:txBody>
          <a:bodyPr/>
          <a:lstStyle/>
          <a:p>
            <a:r>
              <a:rPr lang="en-US" dirty="0"/>
              <a:t>Industry Supporters</a:t>
            </a:r>
          </a:p>
        </p:txBody>
      </p:sp>
      <p:pic>
        <p:nvPicPr>
          <p:cNvPr id="1038" name="Picture 14">
            <a:extLst>
              <a:ext uri="{FF2B5EF4-FFF2-40B4-BE49-F238E27FC236}">
                <a16:creationId xmlns:a16="http://schemas.microsoft.com/office/drawing/2014/main" xmlns="" id="{2C1C82CB-E8D2-7ECB-4FB9-B6E9CBF8C4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156" r="13400" b="25108"/>
          <a:stretch/>
        </p:blipFill>
        <p:spPr bwMode="auto">
          <a:xfrm>
            <a:off x="7882627" y="2193363"/>
            <a:ext cx="1918163" cy="12566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xmlns="" id="{A17B5488-8F0D-0039-3CFC-140C81CF3B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835" b="23380"/>
          <a:stretch/>
        </p:blipFill>
        <p:spPr bwMode="auto">
          <a:xfrm>
            <a:off x="2633270" y="2193363"/>
            <a:ext cx="2214979" cy="123563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xmlns="" id="{3FC71A19-2CDD-4708-75B6-0E4A88A37F0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404" b="22332"/>
          <a:stretch/>
        </p:blipFill>
        <p:spPr bwMode="auto">
          <a:xfrm>
            <a:off x="5441767" y="2155870"/>
            <a:ext cx="2409645" cy="1428076"/>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a:extLst>
              <a:ext uri="{FF2B5EF4-FFF2-40B4-BE49-F238E27FC236}">
                <a16:creationId xmlns:a16="http://schemas.microsoft.com/office/drawing/2014/main" xmlns="" id="{E415C532-F3E2-440F-20C2-6010452DCAD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127" b="14608"/>
          <a:stretch/>
        </p:blipFill>
        <p:spPr bwMode="auto">
          <a:xfrm>
            <a:off x="6851678" y="3292040"/>
            <a:ext cx="2214979" cy="131270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xmlns="" id="{57A7FB10-76D5-920B-99F8-380C0233FF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881" y="2193363"/>
            <a:ext cx="1334518" cy="1334518"/>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xmlns="" id="{C531C7E9-5AF6-2DD6-E2D6-6A3421BF6AA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299" t="12171" b="22331"/>
          <a:stretch/>
        </p:blipFill>
        <p:spPr bwMode="auto">
          <a:xfrm>
            <a:off x="5378786" y="4359508"/>
            <a:ext cx="1986864" cy="145075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xmlns="" id="{394E68B0-5932-23A5-CA4A-5EEC6BFFA11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5632"/>
          <a:stretch/>
        </p:blipFill>
        <p:spPr bwMode="auto">
          <a:xfrm>
            <a:off x="2499733" y="4554245"/>
            <a:ext cx="2214979" cy="164725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xmlns="" id="{52FC7112-0AA1-B27E-E357-341D25766CC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2614" r="15146" b="18121"/>
          <a:stretch/>
        </p:blipFill>
        <p:spPr bwMode="auto">
          <a:xfrm>
            <a:off x="4676044" y="3284867"/>
            <a:ext cx="1879491" cy="13127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entucky Livestock Coalition">
            <a:extLst>
              <a:ext uri="{FF2B5EF4-FFF2-40B4-BE49-F238E27FC236}">
                <a16:creationId xmlns:a16="http://schemas.microsoft.com/office/drawing/2014/main" xmlns="" id="{47291F59-FC8C-7748-0AE2-41E0B0F793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3645" y="2193363"/>
            <a:ext cx="1352235" cy="961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ommunity &amp; Leadership Development">
            <a:extLst>
              <a:ext uri="{FF2B5EF4-FFF2-40B4-BE49-F238E27FC236}">
                <a16:creationId xmlns:a16="http://schemas.microsoft.com/office/drawing/2014/main" xmlns="" id="{622D5F58-0758-4ABC-5351-408591ADE70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18502"/>
          <a:stretch/>
        </p:blipFill>
        <p:spPr bwMode="auto">
          <a:xfrm>
            <a:off x="8283876" y="4979909"/>
            <a:ext cx="3033828" cy="471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01D80ACE-2404-6921-7B4B-C69A371D76FD}"/>
              </a:ext>
            </a:extLst>
          </p:cNvPr>
          <p:cNvSpPr txBox="1"/>
          <p:nvPr/>
        </p:nvSpPr>
        <p:spPr>
          <a:xfrm>
            <a:off x="9354851" y="3479555"/>
            <a:ext cx="1918163" cy="923330"/>
          </a:xfrm>
          <a:prstGeom prst="rect">
            <a:avLst/>
          </a:prstGeom>
          <a:noFill/>
        </p:spPr>
        <p:txBody>
          <a:bodyPr wrap="square" rtlCol="0">
            <a:spAutoFit/>
          </a:bodyPr>
          <a:lstStyle/>
          <a:p>
            <a:pPr algn="ctr"/>
            <a:r>
              <a:rPr lang="en-US" dirty="0"/>
              <a:t>Kentucky Association of Meat Processors</a:t>
            </a:r>
          </a:p>
        </p:txBody>
      </p:sp>
    </p:spTree>
    <p:extLst>
      <p:ext uri="{BB962C8B-B14F-4D97-AF65-F5344CB8AC3E}">
        <p14:creationId xmlns:p14="http://schemas.microsoft.com/office/powerpoint/2010/main" val="329366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DC3998C-CED7-E4B0-2969-B2DA67D422EC}"/>
              </a:ext>
            </a:extLst>
          </p:cNvPr>
          <p:cNvSpPr>
            <a:spLocks noGrp="1"/>
          </p:cNvSpPr>
          <p:nvPr>
            <p:ph type="title"/>
          </p:nvPr>
        </p:nvSpPr>
        <p:spPr/>
        <p:txBody>
          <a:bodyPr/>
          <a:lstStyle/>
          <a:p>
            <a:r>
              <a:rPr lang="en-US" dirty="0"/>
              <a:t>Industry Priorities</a:t>
            </a:r>
          </a:p>
        </p:txBody>
      </p:sp>
      <p:sp>
        <p:nvSpPr>
          <p:cNvPr id="7" name="Content Placeholder 6">
            <a:extLst>
              <a:ext uri="{FF2B5EF4-FFF2-40B4-BE49-F238E27FC236}">
                <a16:creationId xmlns:a16="http://schemas.microsoft.com/office/drawing/2014/main" xmlns="" id="{2330EE84-4E21-D976-FAAD-4BE655B55715}"/>
              </a:ext>
            </a:extLst>
          </p:cNvPr>
          <p:cNvSpPr>
            <a:spLocks noGrp="1"/>
          </p:cNvSpPr>
          <p:nvPr>
            <p:ph idx="1"/>
          </p:nvPr>
        </p:nvSpPr>
        <p:spPr>
          <a:xfrm>
            <a:off x="1097280" y="1939636"/>
            <a:ext cx="10058400" cy="4359564"/>
          </a:xfrm>
        </p:spPr>
        <p:txBody>
          <a:bodyPr>
            <a:normAutofit/>
          </a:bodyPr>
          <a:lstStyle/>
          <a:p>
            <a:pPr marL="749808" lvl="1" indent="-457200">
              <a:buFont typeface="+mj-lt"/>
              <a:buAutoNum type="arabicPeriod"/>
            </a:pPr>
            <a:r>
              <a:rPr lang="en-US" sz="2000" dirty="0"/>
              <a:t>Strengthen Kentucky’s processing industry</a:t>
            </a:r>
          </a:p>
          <a:p>
            <a:pPr marL="475488" lvl="2" indent="0">
              <a:buNone/>
            </a:pPr>
            <a:r>
              <a:rPr lang="en-US" sz="1600" dirty="0"/>
              <a:t>	Workforce development: Management, technical assistance, research in food safety 	</a:t>
            </a:r>
          </a:p>
          <a:p>
            <a:pPr marL="749808" lvl="1" indent="-457200">
              <a:buFont typeface="+mj-lt"/>
              <a:buAutoNum type="arabicPeriod"/>
            </a:pPr>
            <a:r>
              <a:rPr lang="en-US" sz="2000" dirty="0"/>
              <a:t>Collaborate efforts in advocating Kentucky agriculture assets </a:t>
            </a:r>
            <a:endParaRPr lang="en-US" sz="2400" dirty="0"/>
          </a:p>
          <a:p>
            <a:pPr marL="749808" lvl="1" indent="-457200">
              <a:buFont typeface="+mj-lt"/>
              <a:buAutoNum type="arabicPeriod"/>
            </a:pPr>
            <a:r>
              <a:rPr lang="en-US" sz="2000" dirty="0"/>
              <a:t>Support value–added product development and marketing</a:t>
            </a:r>
          </a:p>
          <a:p>
            <a:pPr marL="475488" lvl="2" indent="0">
              <a:buNone/>
            </a:pPr>
            <a:r>
              <a:rPr lang="en-US" sz="2000" dirty="0"/>
              <a:t>	</a:t>
            </a:r>
            <a:r>
              <a:rPr lang="en-US" sz="1600" dirty="0"/>
              <a:t>Assist producers in developing marketing opportunities to make them more economically sustainable</a:t>
            </a:r>
          </a:p>
          <a:p>
            <a:pPr marL="749808" lvl="1" indent="-457200">
              <a:buFont typeface="+mj-lt"/>
              <a:buAutoNum type="arabicPeriod"/>
            </a:pPr>
            <a:r>
              <a:rPr lang="en-US" sz="2000" dirty="0"/>
              <a:t>Provide technology transfer opportunities to improve in aspects of the production, food, and consumer industries</a:t>
            </a:r>
            <a:endParaRPr lang="en-US" sz="2400" dirty="0"/>
          </a:p>
          <a:p>
            <a:pPr marL="749808" lvl="1" indent="-457200">
              <a:buFont typeface="+mj-lt"/>
              <a:buAutoNum type="arabicPeriod"/>
            </a:pPr>
            <a:r>
              <a:rPr lang="en-US" sz="2000" dirty="0"/>
              <a:t>Promote foods impact on human health</a:t>
            </a:r>
          </a:p>
          <a:p>
            <a:pPr marL="749808" lvl="1" indent="-457200">
              <a:buFont typeface="+mj-lt"/>
              <a:buAutoNum type="arabicPeriod"/>
            </a:pPr>
            <a:r>
              <a:rPr lang="en-US" sz="2000" dirty="0"/>
              <a:t>Immersive education models</a:t>
            </a:r>
          </a:p>
          <a:p>
            <a:pPr marL="475488" lvl="2" indent="0">
              <a:buNone/>
            </a:pPr>
            <a:r>
              <a:rPr lang="en-US" sz="1600" dirty="0"/>
              <a:t>	Regional universities and technical schools</a:t>
            </a:r>
          </a:p>
          <a:p>
            <a:pPr marL="475488" lvl="2" indent="0">
              <a:buNone/>
            </a:pPr>
            <a:r>
              <a:rPr lang="en-US" sz="1600" dirty="0"/>
              <a:t>	Develop programs to overlap departments/focus areas</a:t>
            </a:r>
          </a:p>
          <a:p>
            <a:pPr marL="475488" lvl="2" indent="0">
              <a:buNone/>
            </a:pPr>
            <a:r>
              <a:rPr lang="en-US" sz="1600" dirty="0"/>
              <a:t>	Facilitate internships and apprenticeships </a:t>
            </a:r>
          </a:p>
          <a:p>
            <a:pPr marL="475488" lvl="2" indent="0">
              <a:buNone/>
            </a:pPr>
            <a:endParaRPr lang="en-US" dirty="0"/>
          </a:p>
        </p:txBody>
      </p:sp>
    </p:spTree>
    <p:extLst>
      <p:ext uri="{BB962C8B-B14F-4D97-AF65-F5344CB8AC3E}">
        <p14:creationId xmlns:p14="http://schemas.microsoft.com/office/powerpoint/2010/main" val="178235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09373ED-4BC8-416E-F4AB-0B39E8BCF982}"/>
              </a:ext>
            </a:extLst>
          </p:cNvPr>
          <p:cNvPicPr>
            <a:picLocks noChangeAspect="1"/>
          </p:cNvPicPr>
          <p:nvPr/>
        </p:nvPicPr>
        <p:blipFill>
          <a:blip r:embed="rId2"/>
          <a:stretch>
            <a:fillRect/>
          </a:stretch>
        </p:blipFill>
        <p:spPr>
          <a:xfrm>
            <a:off x="5920281" y="4361278"/>
            <a:ext cx="6068658" cy="1949058"/>
          </a:xfrm>
          <a:prstGeom prst="rect">
            <a:avLst/>
          </a:prstGeom>
        </p:spPr>
      </p:pic>
      <p:sp>
        <p:nvSpPr>
          <p:cNvPr id="2" name="Title 1">
            <a:extLst>
              <a:ext uri="{FF2B5EF4-FFF2-40B4-BE49-F238E27FC236}">
                <a16:creationId xmlns:a16="http://schemas.microsoft.com/office/drawing/2014/main" xmlns="" id="{0CC8BC47-4136-13AC-BE83-CD0F754DD741}"/>
              </a:ext>
            </a:extLst>
          </p:cNvPr>
          <p:cNvSpPr>
            <a:spLocks noGrp="1"/>
          </p:cNvSpPr>
          <p:nvPr>
            <p:ph type="title"/>
          </p:nvPr>
        </p:nvSpPr>
        <p:spPr/>
        <p:txBody>
          <a:bodyPr/>
          <a:lstStyle/>
          <a:p>
            <a:r>
              <a:rPr lang="en-US" dirty="0"/>
              <a:t>“Centers” – Public Private Partnership</a:t>
            </a:r>
          </a:p>
        </p:txBody>
      </p:sp>
      <p:sp>
        <p:nvSpPr>
          <p:cNvPr id="3" name="Content Placeholder 2">
            <a:extLst>
              <a:ext uri="{FF2B5EF4-FFF2-40B4-BE49-F238E27FC236}">
                <a16:creationId xmlns:a16="http://schemas.microsoft.com/office/drawing/2014/main" xmlns="" id="{C16B1C0C-C866-CE18-0218-CB23E12E2AD9}"/>
              </a:ext>
            </a:extLst>
          </p:cNvPr>
          <p:cNvSpPr>
            <a:spLocks noGrp="1"/>
          </p:cNvSpPr>
          <p:nvPr>
            <p:ph idx="1"/>
          </p:nvPr>
        </p:nvSpPr>
        <p:spPr>
          <a:xfrm>
            <a:off x="1097280" y="2262908"/>
            <a:ext cx="10058400" cy="3606185"/>
          </a:xfrm>
        </p:spPr>
        <p:txBody>
          <a:bodyPr/>
          <a:lstStyle/>
          <a:p>
            <a:pPr marL="285750" indent="-285750" algn="l">
              <a:buFont typeface="Arial" panose="020B0604020202020204" pitchFamily="34" charset="0"/>
              <a:buChar char="•"/>
            </a:pPr>
            <a:r>
              <a:rPr lang="en-US" sz="2000" dirty="0">
                <a:solidFill>
                  <a:srgbClr val="000000"/>
                </a:solidFill>
                <a:latin typeface="Minion Pro"/>
              </a:rPr>
              <a:t>Service to the food-processing </a:t>
            </a:r>
            <a:r>
              <a:rPr lang="en-US" sz="2000" b="1" dirty="0">
                <a:solidFill>
                  <a:srgbClr val="000000"/>
                </a:solidFill>
                <a:latin typeface="Minion Pro"/>
              </a:rPr>
              <a:t>industry</a:t>
            </a:r>
            <a:r>
              <a:rPr lang="en-US" sz="2000" dirty="0">
                <a:solidFill>
                  <a:srgbClr val="000000"/>
                </a:solidFill>
                <a:latin typeface="Minion Pro"/>
              </a:rPr>
              <a:t>. </a:t>
            </a:r>
          </a:p>
          <a:p>
            <a:pPr marL="285750" indent="-285750" algn="l">
              <a:buFont typeface="Arial" panose="020B0604020202020204" pitchFamily="34" charset="0"/>
              <a:buChar char="•"/>
            </a:pPr>
            <a:r>
              <a:rPr lang="en-US" sz="2000" b="1" dirty="0">
                <a:solidFill>
                  <a:srgbClr val="211D1E"/>
                </a:solidFill>
                <a:latin typeface="Minion Pro"/>
              </a:rPr>
              <a:t>Research</a:t>
            </a:r>
            <a:r>
              <a:rPr lang="en-US" sz="2000" dirty="0">
                <a:solidFill>
                  <a:srgbClr val="211D1E"/>
                </a:solidFill>
                <a:latin typeface="Minion Pro"/>
              </a:rPr>
              <a:t> for solving problems and creating new products for the food-processing </a:t>
            </a:r>
            <a:r>
              <a:rPr lang="en-US" sz="2000" b="1" dirty="0">
                <a:solidFill>
                  <a:srgbClr val="211D1E"/>
                </a:solidFill>
                <a:latin typeface="Minion Pro"/>
              </a:rPr>
              <a:t>industry</a:t>
            </a:r>
            <a:r>
              <a:rPr lang="en-US" sz="2000" dirty="0">
                <a:solidFill>
                  <a:srgbClr val="211D1E"/>
                </a:solidFill>
                <a:latin typeface="Minion Pro"/>
              </a:rPr>
              <a:t>. </a:t>
            </a:r>
          </a:p>
          <a:p>
            <a:pPr marL="285750" indent="-285750" algn="l">
              <a:buFont typeface="Arial" panose="020B0604020202020204" pitchFamily="34" charset="0"/>
              <a:buChar char="•"/>
            </a:pPr>
            <a:r>
              <a:rPr lang="en-US" sz="2000" b="1" dirty="0">
                <a:solidFill>
                  <a:srgbClr val="211D1E"/>
                </a:solidFill>
                <a:latin typeface="Minion Pro"/>
              </a:rPr>
              <a:t>Education</a:t>
            </a:r>
            <a:r>
              <a:rPr lang="en-US" sz="2000" dirty="0">
                <a:solidFill>
                  <a:srgbClr val="211D1E"/>
                </a:solidFill>
                <a:latin typeface="Minion Pro"/>
              </a:rPr>
              <a:t> focused on technology transfer for the food-processing </a:t>
            </a:r>
            <a:r>
              <a:rPr lang="en-US" sz="2000" b="1" dirty="0">
                <a:solidFill>
                  <a:srgbClr val="211D1E"/>
                </a:solidFill>
                <a:latin typeface="Minion Pro"/>
              </a:rPr>
              <a:t>industry</a:t>
            </a:r>
            <a:r>
              <a:rPr lang="en-US" sz="2000" dirty="0">
                <a:solidFill>
                  <a:srgbClr val="211D1E"/>
                </a:solidFill>
                <a:latin typeface="Minion Pro"/>
              </a:rPr>
              <a:t>.</a:t>
            </a:r>
          </a:p>
          <a:p>
            <a:pPr marL="285750" indent="-285750" algn="l">
              <a:buFont typeface="Arial" panose="020B0604020202020204" pitchFamily="34" charset="0"/>
              <a:buChar char="•"/>
            </a:pPr>
            <a:endParaRPr lang="en-US" sz="2000" dirty="0">
              <a:solidFill>
                <a:srgbClr val="211D1E"/>
              </a:solidFill>
              <a:latin typeface="Minion Pro"/>
            </a:endParaRPr>
          </a:p>
          <a:p>
            <a:pPr marL="285750" indent="-285750" algn="l">
              <a:buFont typeface="Arial" panose="020B0604020202020204" pitchFamily="34" charset="0"/>
              <a:buChar char="•"/>
            </a:pPr>
            <a:r>
              <a:rPr lang="en-US" sz="2000" dirty="0">
                <a:solidFill>
                  <a:srgbClr val="211D1E"/>
                </a:solidFill>
                <a:latin typeface="Minion Pro"/>
              </a:rPr>
              <a:t>326+ Million Sales Revenue</a:t>
            </a:r>
          </a:p>
          <a:p>
            <a:pPr marL="285750" indent="-285750" algn="l">
              <a:buFont typeface="Arial" panose="020B0604020202020204" pitchFamily="34" charset="0"/>
              <a:buChar char="•"/>
            </a:pPr>
            <a:r>
              <a:rPr lang="en-US" sz="2000" dirty="0">
                <a:solidFill>
                  <a:srgbClr val="211D1E"/>
                </a:solidFill>
                <a:latin typeface="Minion Pro"/>
              </a:rPr>
              <a:t>1,150+ Jobs Created</a:t>
            </a:r>
            <a:endParaRPr lang="en-US" dirty="0"/>
          </a:p>
        </p:txBody>
      </p:sp>
    </p:spTree>
    <p:extLst>
      <p:ext uri="{BB962C8B-B14F-4D97-AF65-F5344CB8AC3E}">
        <p14:creationId xmlns:p14="http://schemas.microsoft.com/office/powerpoint/2010/main" val="8928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DC3998C-CED7-E4B0-2969-B2DA67D422EC}"/>
              </a:ext>
            </a:extLst>
          </p:cNvPr>
          <p:cNvSpPr>
            <a:spLocks noGrp="1"/>
          </p:cNvSpPr>
          <p:nvPr>
            <p:ph type="title"/>
          </p:nvPr>
        </p:nvSpPr>
        <p:spPr/>
        <p:txBody>
          <a:bodyPr/>
          <a:lstStyle/>
          <a:p>
            <a:r>
              <a:rPr lang="en-US" dirty="0"/>
              <a:t>“Centers” – Public Private Partnership</a:t>
            </a:r>
          </a:p>
        </p:txBody>
      </p:sp>
      <p:sp>
        <p:nvSpPr>
          <p:cNvPr id="8" name="Content Placeholder 6">
            <a:extLst>
              <a:ext uri="{FF2B5EF4-FFF2-40B4-BE49-F238E27FC236}">
                <a16:creationId xmlns:a16="http://schemas.microsoft.com/office/drawing/2014/main" xmlns="" id="{46B60A05-8F80-D0BC-1AFA-2CA54283565D}"/>
              </a:ext>
            </a:extLst>
          </p:cNvPr>
          <p:cNvSpPr txBox="1">
            <a:spLocks/>
          </p:cNvSpPr>
          <p:nvPr/>
        </p:nvSpPr>
        <p:spPr>
          <a:xfrm>
            <a:off x="1097280" y="1881245"/>
            <a:ext cx="10058400" cy="4386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ea typeface="Calibri" panose="020F0502020204030204" pitchFamily="34" charset="0"/>
                <a:cs typeface="Times New Roman" panose="02020603050405020304" pitchFamily="18" charset="0"/>
              </a:rPr>
              <a:t>Site Visits:</a:t>
            </a:r>
          </a:p>
          <a:p>
            <a:r>
              <a:rPr lang="en-US" sz="1800" dirty="0">
                <a:ea typeface="Calibri" panose="020F0502020204030204" pitchFamily="34" charset="0"/>
                <a:cs typeface="Times New Roman" panose="02020603050405020304" pitchFamily="18" charset="0"/>
              </a:rPr>
              <a:t>Meat Science and Muscle Biology Laboratory – Mississippi State University</a:t>
            </a:r>
          </a:p>
          <a:p>
            <a:r>
              <a:rPr lang="en-US" sz="1800" dirty="0">
                <a:ea typeface="Calibri" panose="020F0502020204030204" pitchFamily="34" charset="0"/>
                <a:cs typeface="Times New Roman" panose="02020603050405020304" pitchFamily="18" charset="0"/>
              </a:rPr>
              <a:t>Global Food Innovation Center – Colorado State University</a:t>
            </a:r>
          </a:p>
          <a:p>
            <a:r>
              <a:rPr lang="en-US" sz="1800" dirty="0">
                <a:ea typeface="Calibri" panose="020F0502020204030204" pitchFamily="34" charset="0"/>
                <a:cs typeface="Times New Roman" panose="02020603050405020304" pitchFamily="18" charset="0"/>
              </a:rPr>
              <a:t>Meat Science Laboratory – Purdue University</a:t>
            </a:r>
          </a:p>
          <a:p>
            <a:r>
              <a:rPr lang="en-US" sz="1800" dirty="0">
                <a:ea typeface="Calibri" panose="020F0502020204030204" pitchFamily="34" charset="0"/>
                <a:cs typeface="Times New Roman" panose="02020603050405020304" pitchFamily="18" charset="0"/>
              </a:rPr>
              <a:t>Certified Angus Beef Culinary Center</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Commitment from UK</a:t>
            </a:r>
          </a:p>
          <a:p>
            <a:pPr lvl="1"/>
            <a:r>
              <a:rPr lang="en-US" dirty="0">
                <a:ea typeface="Calibri" panose="020F0502020204030204" pitchFamily="34" charset="0"/>
                <a:cs typeface="Times New Roman" panose="02020603050405020304" pitchFamily="18" charset="0"/>
              </a:rPr>
              <a:t>Memorandum of Understanding – Signed Oct 2021</a:t>
            </a:r>
          </a:p>
          <a:p>
            <a:pPr marL="544068" lvl="1" indent="-342900">
              <a:buFont typeface="+mj-lt"/>
              <a:buAutoNum type="arabicPeriod"/>
            </a:pPr>
            <a:endParaRPr lang="en-US" dirty="0">
              <a:ea typeface="Calibri" panose="020F0502020204030204" pitchFamily="34" charset="0"/>
              <a:cs typeface="Times New Roman" panose="02020603050405020304" pitchFamily="18" charset="0"/>
            </a:endParaRPr>
          </a:p>
          <a:p>
            <a:pPr marL="201168" lvl="1" indent="0">
              <a:buNone/>
            </a:pPr>
            <a:endParaRPr lang="en-US" dirty="0">
              <a:ea typeface="Calibri" panose="020F0502020204030204" pitchFamily="34" charset="0"/>
              <a:cs typeface="Times New Roman" panose="02020603050405020304" pitchFamily="18" charset="0"/>
            </a:endParaRPr>
          </a:p>
          <a:p>
            <a:pPr marL="201168" lvl="1" indent="0">
              <a:buNone/>
            </a:pPr>
            <a:endParaRPr lang="en-US" dirty="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2BF542EE-9691-1C5D-52A0-40A82B8DE3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890436" y="2916869"/>
            <a:ext cx="3662039" cy="2746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404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A3C8759-7A8E-65C7-6B46-C53B096216AC}"/>
              </a:ext>
            </a:extLst>
          </p:cNvPr>
          <p:cNvSpPr>
            <a:spLocks noGrp="1"/>
          </p:cNvSpPr>
          <p:nvPr>
            <p:ph type="title"/>
          </p:nvPr>
        </p:nvSpPr>
        <p:spPr/>
        <p:txBody>
          <a:bodyPr/>
          <a:lstStyle/>
          <a:p>
            <a:r>
              <a:rPr lang="en-US" dirty="0"/>
              <a:t>Industry Priorities</a:t>
            </a:r>
          </a:p>
        </p:txBody>
      </p:sp>
      <p:sp>
        <p:nvSpPr>
          <p:cNvPr id="3" name="Content Placeholder 2">
            <a:extLst>
              <a:ext uri="{FF2B5EF4-FFF2-40B4-BE49-F238E27FC236}">
                <a16:creationId xmlns:a16="http://schemas.microsoft.com/office/drawing/2014/main" xmlns="" id="{29075384-AE9A-D7F2-1983-8211E228F669}"/>
              </a:ext>
            </a:extLst>
          </p:cNvPr>
          <p:cNvSpPr>
            <a:spLocks noGrp="1"/>
          </p:cNvSpPr>
          <p:nvPr>
            <p:ph idx="1"/>
          </p:nvPr>
        </p:nvSpPr>
        <p:spPr>
          <a:xfrm>
            <a:off x="1097280" y="2388092"/>
            <a:ext cx="10058400" cy="3481001"/>
          </a:xfrm>
        </p:spPr>
        <p:txBody>
          <a:bodyPr>
            <a:normAutofit/>
          </a:bodyPr>
          <a:lstStyle/>
          <a:p>
            <a:pPr marL="544068" lvl="1" indent="-342900">
              <a:buFont typeface="+mj-lt"/>
              <a:buAutoNum type="arabicPeriod"/>
            </a:pPr>
            <a:r>
              <a:rPr lang="en-US" sz="2800" dirty="0">
                <a:ea typeface="Calibri" panose="020F0502020204030204" pitchFamily="34" charset="0"/>
                <a:cs typeface="Times New Roman" panose="02020603050405020304" pitchFamily="18" charset="0"/>
              </a:rPr>
              <a:t>An education center that would serve as a key resource for industry through continuing education and training. </a:t>
            </a:r>
          </a:p>
          <a:p>
            <a:pPr marL="544068" lvl="1" indent="-342900">
              <a:buFont typeface="+mj-lt"/>
              <a:buAutoNum type="arabicPeriod"/>
            </a:pPr>
            <a:endParaRPr lang="en-US" sz="2800" dirty="0">
              <a:ea typeface="Calibri" panose="020F0502020204030204" pitchFamily="34" charset="0"/>
              <a:cs typeface="Times New Roman" panose="02020603050405020304" pitchFamily="18" charset="0"/>
            </a:endParaRPr>
          </a:p>
          <a:p>
            <a:pPr marL="715518" lvl="1" indent="-514350">
              <a:buFont typeface="+mj-lt"/>
              <a:buAutoNum type="arabicPeriod"/>
            </a:pPr>
            <a:endParaRPr lang="en-US" sz="2800" dirty="0">
              <a:ea typeface="Calibri" panose="020F0502020204030204" pitchFamily="34" charset="0"/>
              <a:cs typeface="Times New Roman" panose="02020603050405020304" pitchFamily="18" charset="0"/>
            </a:endParaRPr>
          </a:p>
          <a:p>
            <a:pPr marL="544068" lvl="1" indent="-342900">
              <a:buFont typeface="+mj-lt"/>
              <a:buAutoNum type="arabicPeriod"/>
            </a:pPr>
            <a:r>
              <a:rPr lang="en-US" sz="2800" dirty="0">
                <a:ea typeface="Calibri" panose="020F0502020204030204" pitchFamily="34" charset="0"/>
                <a:cs typeface="Times New Roman" panose="02020603050405020304" pitchFamily="18" charset="0"/>
              </a:rPr>
              <a:t>A food processing center that would provide innovative and modern approaches to education, research, and workforce development in the processing industry. </a:t>
            </a:r>
          </a:p>
          <a:p>
            <a:endParaRPr lang="en-US" dirty="0"/>
          </a:p>
        </p:txBody>
      </p:sp>
    </p:spTree>
    <p:extLst>
      <p:ext uri="{BB962C8B-B14F-4D97-AF65-F5344CB8AC3E}">
        <p14:creationId xmlns:p14="http://schemas.microsoft.com/office/powerpoint/2010/main" val="229869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D93CAF2-3F9C-43E8-89CE-1FBAD2B62CB5}"/>
              </a:ext>
            </a:extLst>
          </p:cNvPr>
          <p:cNvPicPr>
            <a:picLocks noChangeAspect="1"/>
          </p:cNvPicPr>
          <p:nvPr/>
        </p:nvPicPr>
        <p:blipFill>
          <a:blip r:embed="rId2"/>
          <a:stretch>
            <a:fillRect/>
          </a:stretch>
        </p:blipFill>
        <p:spPr>
          <a:xfrm>
            <a:off x="0" y="760685"/>
            <a:ext cx="12192000" cy="5340496"/>
          </a:xfrm>
          <a:prstGeom prst="rect">
            <a:avLst/>
          </a:prstGeom>
        </p:spPr>
      </p:pic>
      <p:sp>
        <p:nvSpPr>
          <p:cNvPr id="5" name="TextBox 4">
            <a:extLst>
              <a:ext uri="{FF2B5EF4-FFF2-40B4-BE49-F238E27FC236}">
                <a16:creationId xmlns:a16="http://schemas.microsoft.com/office/drawing/2014/main" xmlns="" id="{E50DCA87-6BB9-4EDE-A94B-10225C6B10DB}"/>
              </a:ext>
            </a:extLst>
          </p:cNvPr>
          <p:cNvSpPr txBox="1"/>
          <p:nvPr/>
        </p:nvSpPr>
        <p:spPr>
          <a:xfrm>
            <a:off x="1431844" y="4127531"/>
            <a:ext cx="881075"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Beef Unit</a:t>
            </a:r>
          </a:p>
        </p:txBody>
      </p:sp>
      <p:sp>
        <p:nvSpPr>
          <p:cNvPr id="6" name="TextBox 5">
            <a:extLst>
              <a:ext uri="{FF2B5EF4-FFF2-40B4-BE49-F238E27FC236}">
                <a16:creationId xmlns:a16="http://schemas.microsoft.com/office/drawing/2014/main" xmlns="" id="{C893FD31-0A74-4ADA-BA68-56F93F0E32B4}"/>
              </a:ext>
            </a:extLst>
          </p:cNvPr>
          <p:cNvSpPr txBox="1"/>
          <p:nvPr/>
        </p:nvSpPr>
        <p:spPr>
          <a:xfrm>
            <a:off x="2814620" y="3844773"/>
            <a:ext cx="986873"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Swine Unit</a:t>
            </a:r>
          </a:p>
        </p:txBody>
      </p:sp>
      <p:sp>
        <p:nvSpPr>
          <p:cNvPr id="7" name="TextBox 6">
            <a:extLst>
              <a:ext uri="{FF2B5EF4-FFF2-40B4-BE49-F238E27FC236}">
                <a16:creationId xmlns:a16="http://schemas.microsoft.com/office/drawing/2014/main" xmlns="" id="{E156ABFC-9DC2-41CD-BF6E-72F5C06EAB5E}"/>
              </a:ext>
            </a:extLst>
          </p:cNvPr>
          <p:cNvSpPr txBox="1"/>
          <p:nvPr/>
        </p:nvSpPr>
        <p:spPr>
          <a:xfrm>
            <a:off x="5925194" y="2395973"/>
            <a:ext cx="1015727"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Sheep Unit</a:t>
            </a:r>
          </a:p>
        </p:txBody>
      </p:sp>
      <p:sp>
        <p:nvSpPr>
          <p:cNvPr id="8" name="TextBox 7">
            <a:extLst>
              <a:ext uri="{FF2B5EF4-FFF2-40B4-BE49-F238E27FC236}">
                <a16:creationId xmlns:a16="http://schemas.microsoft.com/office/drawing/2014/main" xmlns="" id="{A77852AF-1D09-47D3-A969-DD01AB1431C4}"/>
              </a:ext>
            </a:extLst>
          </p:cNvPr>
          <p:cNvSpPr txBox="1"/>
          <p:nvPr/>
        </p:nvSpPr>
        <p:spPr>
          <a:xfrm>
            <a:off x="7295891" y="3480128"/>
            <a:ext cx="1060162"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Poultry Unit</a:t>
            </a:r>
          </a:p>
        </p:txBody>
      </p:sp>
      <p:sp>
        <p:nvSpPr>
          <p:cNvPr id="9" name="TextBox 8">
            <a:extLst>
              <a:ext uri="{FF2B5EF4-FFF2-40B4-BE49-F238E27FC236}">
                <a16:creationId xmlns:a16="http://schemas.microsoft.com/office/drawing/2014/main" xmlns="" id="{9301F5F4-7DA5-4285-8B2E-93E3FBCC5025}"/>
              </a:ext>
            </a:extLst>
          </p:cNvPr>
          <p:cNvSpPr txBox="1"/>
          <p:nvPr/>
        </p:nvSpPr>
        <p:spPr>
          <a:xfrm>
            <a:off x="97045" y="2738613"/>
            <a:ext cx="1914563"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Future ARS Animal Lab</a:t>
            </a:r>
          </a:p>
        </p:txBody>
      </p:sp>
      <p:sp>
        <p:nvSpPr>
          <p:cNvPr id="10" name="TextBox 9">
            <a:extLst>
              <a:ext uri="{FF2B5EF4-FFF2-40B4-BE49-F238E27FC236}">
                <a16:creationId xmlns:a16="http://schemas.microsoft.com/office/drawing/2014/main" xmlns="" id="{4DF362C5-A7C7-412A-A2EE-E847B1FDF4DD}"/>
              </a:ext>
            </a:extLst>
          </p:cNvPr>
          <p:cNvSpPr txBox="1"/>
          <p:nvPr/>
        </p:nvSpPr>
        <p:spPr>
          <a:xfrm>
            <a:off x="161394" y="2933259"/>
            <a:ext cx="2663999"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Future ARS Dairy Calf/Heifer Lab</a:t>
            </a:r>
          </a:p>
        </p:txBody>
      </p:sp>
      <p:sp>
        <p:nvSpPr>
          <p:cNvPr id="13" name="TextBox 12">
            <a:extLst>
              <a:ext uri="{FF2B5EF4-FFF2-40B4-BE49-F238E27FC236}">
                <a16:creationId xmlns:a16="http://schemas.microsoft.com/office/drawing/2014/main" xmlns="" id="{7A90FE14-65AD-4D6A-A9E6-0B5EAD621218}"/>
              </a:ext>
            </a:extLst>
          </p:cNvPr>
          <p:cNvSpPr txBox="1"/>
          <p:nvPr/>
        </p:nvSpPr>
        <p:spPr>
          <a:xfrm rot="335559">
            <a:off x="4436002" y="4898830"/>
            <a:ext cx="1701491"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Ag Education Center</a:t>
            </a:r>
          </a:p>
        </p:txBody>
      </p:sp>
      <p:sp>
        <p:nvSpPr>
          <p:cNvPr id="14" name="TextBox 13">
            <a:extLst>
              <a:ext uri="{FF2B5EF4-FFF2-40B4-BE49-F238E27FC236}">
                <a16:creationId xmlns:a16="http://schemas.microsoft.com/office/drawing/2014/main" xmlns="" id="{348E9FF8-B61F-4F97-8A7A-7BB6CD7384FB}"/>
              </a:ext>
            </a:extLst>
          </p:cNvPr>
          <p:cNvSpPr txBox="1"/>
          <p:nvPr/>
        </p:nvSpPr>
        <p:spPr>
          <a:xfrm>
            <a:off x="3927689" y="3226357"/>
            <a:ext cx="1990801"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AFS Dairy Research Lab</a:t>
            </a:r>
          </a:p>
        </p:txBody>
      </p:sp>
      <p:cxnSp>
        <p:nvCxnSpPr>
          <p:cNvPr id="16" name="Straight Connector 15">
            <a:extLst>
              <a:ext uri="{FF2B5EF4-FFF2-40B4-BE49-F238E27FC236}">
                <a16:creationId xmlns:a16="http://schemas.microsoft.com/office/drawing/2014/main" xmlns="" id="{053FD0AA-EBF7-4209-B32A-2B7FACC6B899}"/>
              </a:ext>
            </a:extLst>
          </p:cNvPr>
          <p:cNvCxnSpPr>
            <a:cxnSpLocks/>
          </p:cNvCxnSpPr>
          <p:nvPr/>
        </p:nvCxnSpPr>
        <p:spPr>
          <a:xfrm>
            <a:off x="184558" y="4420998"/>
            <a:ext cx="75501" cy="536895"/>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xmlns="" id="{ECAB2FDE-81AC-474F-85F2-22B931BE892D}"/>
              </a:ext>
            </a:extLst>
          </p:cNvPr>
          <p:cNvCxnSpPr>
            <a:cxnSpLocks/>
          </p:cNvCxnSpPr>
          <p:nvPr/>
        </p:nvCxnSpPr>
        <p:spPr>
          <a:xfrm flipH="1">
            <a:off x="184558" y="4152550"/>
            <a:ext cx="638961" cy="268448"/>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xmlns="" id="{D70CF244-6588-4FEC-9007-C5D55581C00E}"/>
              </a:ext>
            </a:extLst>
          </p:cNvPr>
          <p:cNvCxnSpPr>
            <a:cxnSpLocks/>
          </p:cNvCxnSpPr>
          <p:nvPr/>
        </p:nvCxnSpPr>
        <p:spPr>
          <a:xfrm flipH="1" flipV="1">
            <a:off x="444617" y="3087148"/>
            <a:ext cx="378902" cy="1065402"/>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xmlns="" id="{228E0F2E-140A-4FB0-9949-94050CB612DD}"/>
              </a:ext>
            </a:extLst>
          </p:cNvPr>
          <p:cNvCxnSpPr>
            <a:cxnSpLocks/>
          </p:cNvCxnSpPr>
          <p:nvPr/>
        </p:nvCxnSpPr>
        <p:spPr>
          <a:xfrm flipH="1">
            <a:off x="444617" y="2818700"/>
            <a:ext cx="638961" cy="268448"/>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xmlns="" id="{F89B7673-BA44-414A-869C-84FCF46AEFA5}"/>
              </a:ext>
            </a:extLst>
          </p:cNvPr>
          <p:cNvCxnSpPr>
            <a:cxnSpLocks/>
          </p:cNvCxnSpPr>
          <p:nvPr/>
        </p:nvCxnSpPr>
        <p:spPr>
          <a:xfrm>
            <a:off x="1131729" y="2874822"/>
            <a:ext cx="300115" cy="659312"/>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xmlns="" id="{F4DFF168-8181-4063-849D-9780252E26A2}"/>
              </a:ext>
            </a:extLst>
          </p:cNvPr>
          <p:cNvCxnSpPr>
            <a:cxnSpLocks/>
          </p:cNvCxnSpPr>
          <p:nvPr/>
        </p:nvCxnSpPr>
        <p:spPr>
          <a:xfrm flipV="1">
            <a:off x="1431844" y="2086568"/>
            <a:ext cx="3521959" cy="1447566"/>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xmlns="" id="{60AA8926-8F1A-4170-9DB1-B342852A6A49}"/>
              </a:ext>
            </a:extLst>
          </p:cNvPr>
          <p:cNvCxnSpPr>
            <a:cxnSpLocks/>
          </p:cNvCxnSpPr>
          <p:nvPr/>
        </p:nvCxnSpPr>
        <p:spPr>
          <a:xfrm flipH="1" flipV="1">
            <a:off x="4953803" y="2086568"/>
            <a:ext cx="348266" cy="474731"/>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a:extLst>
              <a:ext uri="{FF2B5EF4-FFF2-40B4-BE49-F238E27FC236}">
                <a16:creationId xmlns:a16="http://schemas.microsoft.com/office/drawing/2014/main" xmlns="" id="{F3444ADA-1EBB-411E-BB8D-A33112CCAD7F}"/>
              </a:ext>
            </a:extLst>
          </p:cNvPr>
          <p:cNvCxnSpPr>
            <a:cxnSpLocks/>
          </p:cNvCxnSpPr>
          <p:nvPr/>
        </p:nvCxnSpPr>
        <p:spPr>
          <a:xfrm flipV="1">
            <a:off x="5302069" y="1483959"/>
            <a:ext cx="2958509" cy="1077340"/>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xmlns="" id="{6C116368-E9A2-4BFF-981E-24D477456D0D}"/>
              </a:ext>
            </a:extLst>
          </p:cNvPr>
          <p:cNvCxnSpPr>
            <a:cxnSpLocks/>
          </p:cNvCxnSpPr>
          <p:nvPr/>
        </p:nvCxnSpPr>
        <p:spPr>
          <a:xfrm flipH="1" flipV="1">
            <a:off x="8260578" y="1483959"/>
            <a:ext cx="3710512" cy="4411081"/>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xmlns="" id="{E5E03E91-A4D6-4A48-A981-51137DDEDA64}"/>
              </a:ext>
            </a:extLst>
          </p:cNvPr>
          <p:cNvCxnSpPr>
            <a:cxnSpLocks/>
          </p:cNvCxnSpPr>
          <p:nvPr/>
        </p:nvCxnSpPr>
        <p:spPr>
          <a:xfrm flipH="1" flipV="1">
            <a:off x="281757" y="4954591"/>
            <a:ext cx="11689333" cy="926726"/>
          </a:xfrm>
          <a:prstGeom prst="line">
            <a:avLst/>
          </a:prstGeom>
          <a:ln w="1905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8" name="TextBox 47">
            <a:extLst>
              <a:ext uri="{FF2B5EF4-FFF2-40B4-BE49-F238E27FC236}">
                <a16:creationId xmlns:a16="http://schemas.microsoft.com/office/drawing/2014/main" xmlns="" id="{4C2B17D3-D3FF-4263-9E46-34527DA02C86}"/>
              </a:ext>
            </a:extLst>
          </p:cNvPr>
          <p:cNvSpPr txBox="1"/>
          <p:nvPr/>
        </p:nvSpPr>
        <p:spPr>
          <a:xfrm>
            <a:off x="5031380" y="153580"/>
            <a:ext cx="2190085" cy="584775"/>
          </a:xfrm>
          <a:prstGeom prst="rect">
            <a:avLst/>
          </a:prstGeom>
          <a:noFill/>
        </p:spPr>
        <p:txBody>
          <a:bodyPr wrap="square">
            <a:spAutoFit/>
          </a:bodyPr>
          <a:lstStyle/>
          <a:p>
            <a:pPr algn="ctr"/>
            <a:r>
              <a:rPr lang="en-US" sz="3200" dirty="0">
                <a:latin typeface="Freestyle Script" panose="030804020302050B0404" pitchFamily="66" charset="0"/>
              </a:rPr>
              <a:t>“ a central focus”</a:t>
            </a:r>
          </a:p>
        </p:txBody>
      </p:sp>
      <p:sp>
        <p:nvSpPr>
          <p:cNvPr id="23" name="TextBox 22">
            <a:extLst>
              <a:ext uri="{FF2B5EF4-FFF2-40B4-BE49-F238E27FC236}">
                <a16:creationId xmlns:a16="http://schemas.microsoft.com/office/drawing/2014/main" xmlns="" id="{B11B1DB7-28E5-C50F-904D-DB9E513B9698}"/>
              </a:ext>
            </a:extLst>
          </p:cNvPr>
          <p:cNvSpPr txBox="1"/>
          <p:nvPr/>
        </p:nvSpPr>
        <p:spPr>
          <a:xfrm rot="335559">
            <a:off x="5549730" y="4233273"/>
            <a:ext cx="3010119"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Meats and Foods Development Center</a:t>
            </a:r>
          </a:p>
        </p:txBody>
      </p:sp>
    </p:spTree>
    <p:extLst>
      <p:ext uri="{BB962C8B-B14F-4D97-AF65-F5344CB8AC3E}">
        <p14:creationId xmlns:p14="http://schemas.microsoft.com/office/powerpoint/2010/main" val="8630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3" grpId="0"/>
      <p:bldP spid="14" grpId="0"/>
      <p:bldP spid="48"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D15B53-D30F-46A1-8E51-0E5AD40DBD9F}"/>
              </a:ext>
            </a:extLst>
          </p:cNvPr>
          <p:cNvSpPr>
            <a:spLocks noGrp="1"/>
          </p:cNvSpPr>
          <p:nvPr>
            <p:ph type="title"/>
          </p:nvPr>
        </p:nvSpPr>
        <p:spPr>
          <a:xfrm>
            <a:off x="4265802" y="62916"/>
            <a:ext cx="7027038" cy="991443"/>
          </a:xfrm>
        </p:spPr>
        <p:txBody>
          <a:bodyPr/>
          <a:lstStyle/>
          <a:p>
            <a:r>
              <a:rPr lang="en-US" dirty="0">
                <a:solidFill>
                  <a:srgbClr val="002060"/>
                </a:solidFill>
              </a:rPr>
              <a:t>Woodford County Farm - Timeline</a:t>
            </a:r>
          </a:p>
        </p:txBody>
      </p:sp>
      <p:sp>
        <p:nvSpPr>
          <p:cNvPr id="4" name="Content Placeholder 3">
            <a:extLst>
              <a:ext uri="{FF2B5EF4-FFF2-40B4-BE49-F238E27FC236}">
                <a16:creationId xmlns:a16="http://schemas.microsoft.com/office/drawing/2014/main" xmlns="" id="{9CC33479-6BEB-41AC-ACF0-6198DB7CB872}"/>
              </a:ext>
            </a:extLst>
          </p:cNvPr>
          <p:cNvSpPr>
            <a:spLocks noGrp="1"/>
          </p:cNvSpPr>
          <p:nvPr>
            <p:ph idx="1"/>
          </p:nvPr>
        </p:nvSpPr>
        <p:spPr>
          <a:xfrm>
            <a:off x="4800600" y="1222310"/>
            <a:ext cx="6492240" cy="4767009"/>
          </a:xfrm>
        </p:spPr>
        <p:txBody>
          <a:bodyPr>
            <a:normAutofit/>
          </a:bodyPr>
          <a:lstStyle/>
          <a:p>
            <a:r>
              <a:rPr lang="en-US" dirty="0"/>
              <a:t>1990 – Funds were provided by the General Assembly for the purchase of the former Pin Oak Farm.</a:t>
            </a:r>
          </a:p>
          <a:p>
            <a:r>
              <a:rPr lang="en-US" dirty="0"/>
              <a:t>1996 – General Assembly provided $12.4M for Phase I.</a:t>
            </a:r>
          </a:p>
          <a:p>
            <a:pPr lvl="1"/>
            <a:r>
              <a:rPr lang="en-US" dirty="0"/>
              <a:t>Beef, Swine, Sheep Unit</a:t>
            </a:r>
          </a:p>
          <a:p>
            <a:r>
              <a:rPr lang="en-US" dirty="0"/>
              <a:t>1998 – Dean Little Proposal for Phase II = $19.2M</a:t>
            </a:r>
          </a:p>
          <a:p>
            <a:pPr lvl="1"/>
            <a:r>
              <a:rPr lang="en-US" dirty="0"/>
              <a:t>Dairy, Nutrition, and Learning Center</a:t>
            </a:r>
          </a:p>
          <a:p>
            <a:pPr lvl="1"/>
            <a:endParaRPr lang="en-US" dirty="0"/>
          </a:p>
          <a:p>
            <a:pPr lvl="1"/>
            <a:r>
              <a:rPr lang="en-US" i="1" dirty="0"/>
              <a:t>“The development of new technologies and methodologies for the sake of their development alone is of little benefit to anyone. The true merit lies in the timely and accurate dissemination of that technology in a manner such that it reaches the </a:t>
            </a:r>
            <a:r>
              <a:rPr lang="en-US" b="1" i="1" dirty="0"/>
              <a:t>maximum number of potential clientele</a:t>
            </a:r>
            <a:r>
              <a:rPr lang="en-US" i="1" dirty="0"/>
              <a:t>.” </a:t>
            </a:r>
            <a:r>
              <a:rPr lang="en-US" dirty="0"/>
              <a:t>– Dean C. Oran Little</a:t>
            </a:r>
          </a:p>
          <a:p>
            <a:endParaRPr lang="en-US" dirty="0"/>
          </a:p>
        </p:txBody>
      </p:sp>
      <p:pic>
        <p:nvPicPr>
          <p:cNvPr id="6" name="Picture 5">
            <a:extLst>
              <a:ext uri="{FF2B5EF4-FFF2-40B4-BE49-F238E27FC236}">
                <a16:creationId xmlns:a16="http://schemas.microsoft.com/office/drawing/2014/main" xmlns="" id="{2F12F951-C9C8-4882-9262-8A82982BAD38}"/>
              </a:ext>
            </a:extLst>
          </p:cNvPr>
          <p:cNvPicPr>
            <a:picLocks noChangeAspect="1"/>
          </p:cNvPicPr>
          <p:nvPr/>
        </p:nvPicPr>
        <p:blipFill rotWithShape="1">
          <a:blip r:embed="rId2"/>
          <a:srcRect l="23385" r="31632"/>
          <a:stretch/>
        </p:blipFill>
        <p:spPr>
          <a:xfrm>
            <a:off x="0" y="0"/>
            <a:ext cx="4026716" cy="6858000"/>
          </a:xfrm>
          <a:prstGeom prst="rect">
            <a:avLst/>
          </a:prstGeom>
        </p:spPr>
      </p:pic>
      <p:sp>
        <p:nvSpPr>
          <p:cNvPr id="7" name="Rectangle 6">
            <a:extLst>
              <a:ext uri="{FF2B5EF4-FFF2-40B4-BE49-F238E27FC236}">
                <a16:creationId xmlns:a16="http://schemas.microsoft.com/office/drawing/2014/main" xmlns="" id="{66145943-B279-4E90-8F8E-E6E13C97C748}"/>
              </a:ext>
            </a:extLst>
          </p:cNvPr>
          <p:cNvSpPr/>
          <p:nvPr/>
        </p:nvSpPr>
        <p:spPr>
          <a:xfrm>
            <a:off x="-1" y="-1"/>
            <a:ext cx="4026715" cy="6858000"/>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51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F138949-F80A-E1A5-78FA-AA35739816BC}"/>
              </a:ext>
            </a:extLst>
          </p:cNvPr>
          <p:cNvPicPr>
            <a:picLocks noChangeAspect="1"/>
          </p:cNvPicPr>
          <p:nvPr/>
        </p:nvPicPr>
        <p:blipFill rotWithShape="1">
          <a:blip r:embed="rId2">
            <a:extLst>
              <a:ext uri="{28A0092B-C50C-407E-A947-70E740481C1C}">
                <a14:useLocalDpi xmlns:a14="http://schemas.microsoft.com/office/drawing/2010/main" val="0"/>
              </a:ext>
            </a:extLst>
          </a:blip>
          <a:srcRect b="11634"/>
          <a:stretch/>
        </p:blipFill>
        <p:spPr>
          <a:xfrm>
            <a:off x="0" y="786809"/>
            <a:ext cx="12192000" cy="6060070"/>
          </a:xfrm>
          <a:prstGeom prst="rect">
            <a:avLst/>
          </a:prstGeom>
        </p:spPr>
      </p:pic>
      <p:pic>
        <p:nvPicPr>
          <p:cNvPr id="4" name="Picture 3">
            <a:extLst>
              <a:ext uri="{FF2B5EF4-FFF2-40B4-BE49-F238E27FC236}">
                <a16:creationId xmlns:a16="http://schemas.microsoft.com/office/drawing/2014/main" xmlns="" id="{55BC69C7-2050-C7B6-8172-9988B909EB15}"/>
              </a:ext>
            </a:extLst>
          </p:cNvPr>
          <p:cNvPicPr>
            <a:picLocks noChangeAspect="1"/>
          </p:cNvPicPr>
          <p:nvPr/>
        </p:nvPicPr>
        <p:blipFill rotWithShape="1">
          <a:blip r:embed="rId3"/>
          <a:srcRect l="2128" t="15768" r="1" b="5394"/>
          <a:stretch/>
        </p:blipFill>
        <p:spPr>
          <a:xfrm>
            <a:off x="10679187" y="6049925"/>
            <a:ext cx="1512813" cy="796954"/>
          </a:xfrm>
          <a:prstGeom prst="rect">
            <a:avLst/>
          </a:prstGeom>
        </p:spPr>
      </p:pic>
      <p:sp>
        <p:nvSpPr>
          <p:cNvPr id="6" name="TextBox 5">
            <a:extLst>
              <a:ext uri="{FF2B5EF4-FFF2-40B4-BE49-F238E27FC236}">
                <a16:creationId xmlns:a16="http://schemas.microsoft.com/office/drawing/2014/main" xmlns="" id="{536D8DAD-2655-06CC-CBCB-6AF1D0F46F54}"/>
              </a:ext>
            </a:extLst>
          </p:cNvPr>
          <p:cNvSpPr txBox="1"/>
          <p:nvPr/>
        </p:nvSpPr>
        <p:spPr>
          <a:xfrm>
            <a:off x="490274" y="78923"/>
            <a:ext cx="11211452" cy="707886"/>
          </a:xfrm>
          <a:prstGeom prst="rect">
            <a:avLst/>
          </a:prstGeom>
          <a:noFill/>
        </p:spPr>
        <p:txBody>
          <a:bodyPr wrap="square" rtlCol="0">
            <a:spAutoFit/>
          </a:bodyPr>
          <a:lstStyle/>
          <a:p>
            <a:pPr algn="ctr"/>
            <a:r>
              <a:rPr lang="en-US" sz="4000" dirty="0">
                <a:solidFill>
                  <a:srgbClr val="002060"/>
                </a:solidFill>
                <a:effectLst>
                  <a:outerShdw blurRad="38100" dist="38100" dir="2700000" algn="tl">
                    <a:srgbClr val="000000">
                      <a:alpha val="43137"/>
                    </a:srgbClr>
                  </a:outerShdw>
                </a:effectLst>
                <a:latin typeface="+mj-lt"/>
              </a:rPr>
              <a:t>Agriculture Education Center</a:t>
            </a:r>
          </a:p>
        </p:txBody>
      </p:sp>
    </p:spTree>
    <p:extLst>
      <p:ext uri="{BB962C8B-B14F-4D97-AF65-F5344CB8AC3E}">
        <p14:creationId xmlns:p14="http://schemas.microsoft.com/office/powerpoint/2010/main" val="114183308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1009</TotalTime>
  <Words>739</Words>
  <Application>Microsoft Office PowerPoint</Application>
  <PresentationFormat>Widescreen</PresentationFormat>
  <Paragraphs>143</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Freestyle Script</vt:lpstr>
      <vt:lpstr>Minion Pro</vt:lpstr>
      <vt:lpstr>Times New Roman</vt:lpstr>
      <vt:lpstr>Tw Cen MT</vt:lpstr>
      <vt:lpstr>Retrospect</vt:lpstr>
      <vt:lpstr>PowerPoint Presentation</vt:lpstr>
      <vt:lpstr>Industry Supporters</vt:lpstr>
      <vt:lpstr>Industry Priorities</vt:lpstr>
      <vt:lpstr>“Centers” – Public Private Partnership</vt:lpstr>
      <vt:lpstr>“Centers” – Public Private Partnership</vt:lpstr>
      <vt:lpstr>Industry Priorities</vt:lpstr>
      <vt:lpstr>PowerPoint Presentation</vt:lpstr>
      <vt:lpstr>Woodford County Farm - Timeline</vt:lpstr>
      <vt:lpstr>PowerPoint Presentation</vt:lpstr>
      <vt:lpstr>PowerPoint Presentation</vt:lpstr>
      <vt:lpstr>Workforce Development</vt:lpstr>
      <vt:lpstr>Value Added Food Systems</vt:lpstr>
      <vt:lpstr>Producer Profitability</vt:lpstr>
      <vt:lpstr>Student Enrichment &amp; Development</vt:lpstr>
      <vt:lpstr>PowerPoint Presentation</vt:lpstr>
      <vt:lpstr>PowerPoint Presentation</vt:lpstr>
      <vt:lpstr>PowerPoint Presentation</vt:lpstr>
      <vt:lpstr>Industry Outcomes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Nikki Whitaker</dc:creator>
  <cp:lastModifiedBy>Spoonamore, Susan (LRC)</cp:lastModifiedBy>
  <cp:revision>26</cp:revision>
  <dcterms:created xsi:type="dcterms:W3CDTF">2022-06-28T18:09:49Z</dcterms:created>
  <dcterms:modified xsi:type="dcterms:W3CDTF">2022-07-06T17:04:25Z</dcterms:modified>
</cp:coreProperties>
</file>