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28"/>
  </p:notesMasterIdLst>
  <p:sldIdLst>
    <p:sldId id="256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57" r:id="rId23"/>
    <p:sldId id="259" r:id="rId24"/>
    <p:sldId id="258" r:id="rId25"/>
    <p:sldId id="262" r:id="rId26"/>
    <p:sldId id="264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FE1EA-A7E1-4751-B6BC-921C4BD224A4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41D7D-4363-4CD0-8CE6-732FED654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384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A2713-D4F8-45B2-B02B-C3DA5494A8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83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E936DDA-3408-4D60-9675-C69698B058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1ACB98-86D2-42A9-9C60-602C7810BD75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FFA8D2B0-ADAB-4056-9457-0740C96C20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1238" cy="3427413"/>
          </a:xfrm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45A8884F-D16F-464E-AA78-5585A472F1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 marL="228600" indent="-228600">
              <a:buFontTx/>
              <a:buAutoNum type="arabicPeriod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12962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A8CEDF88-F342-45A5-B8CC-38E7E5AEB4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9CE2380-10C2-4898-815E-69966DE1BBA3}" type="slidenum">
              <a:rPr lang="en-US" altLang="en-US" sz="1200"/>
              <a:pPr eaLnBrk="1" hangingPunct="1"/>
              <a:t>6</a:t>
            </a:fld>
            <a:endParaRPr lang="en-US" altLang="en-US" sz="1200"/>
          </a:p>
        </p:txBody>
      </p:sp>
      <p:sp>
        <p:nvSpPr>
          <p:cNvPr id="58371" name="Rectangle 1026">
            <a:extLst>
              <a:ext uri="{FF2B5EF4-FFF2-40B4-BE49-F238E27FC236}">
                <a16:creationId xmlns:a16="http://schemas.microsoft.com/office/drawing/2014/main" id="{F427AC99-49B3-4DC3-8292-270AC71D5F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1027">
            <a:extLst>
              <a:ext uri="{FF2B5EF4-FFF2-40B4-BE49-F238E27FC236}">
                <a16:creationId xmlns:a16="http://schemas.microsoft.com/office/drawing/2014/main" id="{6A41CF4C-B36E-4EE4-8A49-EC7FBDFD0C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900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A2713-D4F8-45B2-B02B-C3DA5494A8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76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https://www.careerwatch.co/blog/veterinarian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A2713-D4F8-45B2-B02B-C3DA5494A8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62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A2713-D4F8-45B2-B02B-C3DA5494A8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44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295D-AA38-4BB8-8343-DCCF5032C56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4CB9-0F92-44E2-A342-C0F6DEE48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8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295D-AA38-4BB8-8343-DCCF5032C56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4CB9-0F92-44E2-A342-C0F6DEE48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71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295D-AA38-4BB8-8343-DCCF5032C56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4CB9-0F92-44E2-A342-C0F6DEE485E7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0729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295D-AA38-4BB8-8343-DCCF5032C56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4CB9-0F92-44E2-A342-C0F6DEE48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96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295D-AA38-4BB8-8343-DCCF5032C56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4CB9-0F92-44E2-A342-C0F6DEE485E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175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295D-AA38-4BB8-8343-DCCF5032C56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4CB9-0F92-44E2-A342-C0F6DEE48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62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295D-AA38-4BB8-8343-DCCF5032C56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4CB9-0F92-44E2-A342-C0F6DEE48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49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295D-AA38-4BB8-8343-DCCF5032C56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4CB9-0F92-44E2-A342-C0F6DEE48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8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424295D-AA38-4BB8-8343-DCCF5032C56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D644CB9-0F92-44E2-A342-C0F6DEE485E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3177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295D-AA38-4BB8-8343-DCCF5032C56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4CB9-0F92-44E2-A342-C0F6DEE48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91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295D-AA38-4BB8-8343-DCCF5032C56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4CB9-0F92-44E2-A342-C0F6DEE485E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5469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295D-AA38-4BB8-8343-DCCF5032C56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4CB9-0F92-44E2-A342-C0F6DEE48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38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295D-AA38-4BB8-8343-DCCF5032C56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4CB9-0F92-44E2-A342-C0F6DEE48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930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295D-AA38-4BB8-8343-DCCF5032C56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4CB9-0F92-44E2-A342-C0F6DEE48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581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295D-AA38-4BB8-8343-DCCF5032C56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4CB9-0F92-44E2-A342-C0F6DEE48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988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295D-AA38-4BB8-8343-DCCF5032C56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4CB9-0F92-44E2-A342-C0F6DEE48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64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295D-AA38-4BB8-8343-DCCF5032C56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4CB9-0F92-44E2-A342-C0F6DEE48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7821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295D-AA38-4BB8-8343-DCCF5032C56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4CB9-0F92-44E2-A342-C0F6DEE48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11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295D-AA38-4BB8-8343-DCCF5032C56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4CB9-0F92-44E2-A342-C0F6DEE48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547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295D-AA38-4BB8-8343-DCCF5032C56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4CB9-0F92-44E2-A342-C0F6DEE48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295D-AA38-4BB8-8343-DCCF5032C56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4CB9-0F92-44E2-A342-C0F6DEE48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49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295D-AA38-4BB8-8343-DCCF5032C56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4CB9-0F92-44E2-A342-C0F6DEE48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44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295D-AA38-4BB8-8343-DCCF5032C56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4CB9-0F92-44E2-A342-C0F6DEE48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14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295D-AA38-4BB8-8343-DCCF5032C56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4CB9-0F92-44E2-A342-C0F6DEE48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74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295D-AA38-4BB8-8343-DCCF5032C56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4CB9-0F92-44E2-A342-C0F6DEE48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755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295D-AA38-4BB8-8343-DCCF5032C56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4CB9-0F92-44E2-A342-C0F6DEE48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6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295D-AA38-4BB8-8343-DCCF5032C56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4CB9-0F92-44E2-A342-C0F6DEE48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23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4295D-AA38-4BB8-8343-DCCF5032C56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D644CB9-0F92-44E2-A342-C0F6DEE48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1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2424295D-AA38-4BB8-8343-DCCF5032C56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3D644CB9-0F92-44E2-A342-C0F6DEE48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04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98-019-50403-w.pdf" TargetMode="External"/><Relationship Id="rId2" Type="http://schemas.openxmlformats.org/officeDocument/2006/relationships/hyperlink" Target="https://cahfs.umn.edu/news/risk-asf-virus-introduction-us-air-passenger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hyperlink" Target="https://www.beva.org.uk/Portals/0/Documents/Working%20For%20Change/Clinical%20Practice/Workplace%20Safety/Risk%20Assment%20Guide%20Document%20-%20FINAL.pdf" TargetMode="Externa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yagr.com/statevet" TargetMode="External"/><Relationship Id="rId2" Type="http://schemas.openxmlformats.org/officeDocument/2006/relationships/hyperlink" Target="mailto:Katie.Flynn@ky.gov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hyperlink" Target="mailto:KeithL.Rogers@ky.gov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hyperlink" Target="http://www.usda.gov/oc/photo/94c3892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-1"/>
            <a:ext cx="12190196" cy="685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10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948" y="291086"/>
            <a:ext cx="4733900" cy="1320800"/>
          </a:xfrm>
        </p:spPr>
        <p:txBody>
          <a:bodyPr>
            <a:normAutofit/>
          </a:bodyPr>
          <a:lstStyle/>
          <a:p>
            <a:r>
              <a:rPr lang="en-US" dirty="0" smtClean="0"/>
              <a:t>OSV Staffing and </a:t>
            </a:r>
            <a:br>
              <a:rPr lang="en-US" dirty="0" smtClean="0"/>
            </a:br>
            <a:r>
              <a:rPr lang="en-US" dirty="0" smtClean="0"/>
              <a:t>Workload Impacts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6847" y="1956020"/>
            <a:ext cx="8554130" cy="490197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First Week Deployments</a:t>
            </a:r>
          </a:p>
          <a:p>
            <a:pPr lvl="1"/>
            <a:r>
              <a:rPr lang="en-US" dirty="0" smtClean="0"/>
              <a:t>22 OSV staff assigned</a:t>
            </a:r>
          </a:p>
          <a:p>
            <a:pPr lvl="1"/>
            <a:r>
              <a:rPr lang="en-US" dirty="0" smtClean="0"/>
              <a:t>822 hours record on HPAI (148 OT hours) </a:t>
            </a:r>
          </a:p>
          <a:p>
            <a:r>
              <a:rPr lang="en-US" dirty="0" smtClean="0"/>
              <a:t>Emergency Cooperative Agreement Awarded- Staff OT, Per Diem, Travel, Supplies</a:t>
            </a:r>
          </a:p>
          <a:p>
            <a:r>
              <a:rPr lang="en-US" dirty="0" smtClean="0"/>
              <a:t>Balancing “Clean” and “Dirty” Personnel </a:t>
            </a:r>
          </a:p>
          <a:p>
            <a:pPr lvl="1"/>
            <a:r>
              <a:rPr lang="en-US" dirty="0"/>
              <a:t>Only clean personnel could respond to sick calls and then were on hold for at least a day until the test results came back. If negative considered clean but limited exposure to other poultry. </a:t>
            </a:r>
          </a:p>
          <a:p>
            <a:pPr lvl="1"/>
            <a:r>
              <a:rPr lang="en-US" dirty="0" smtClean="0"/>
              <a:t>Those on infected premises are considered dirty until 5 days after last visit to premises</a:t>
            </a:r>
          </a:p>
          <a:p>
            <a:r>
              <a:rPr lang="en-US" dirty="0" smtClean="0"/>
              <a:t>Work Not Completed</a:t>
            </a:r>
          </a:p>
          <a:p>
            <a:pPr lvl="1"/>
            <a:r>
              <a:rPr lang="en-US" dirty="0"/>
              <a:t>100% of NPIP inspections with inspection dates of Jan- now 2022 (24)</a:t>
            </a:r>
          </a:p>
          <a:p>
            <a:pPr lvl="1"/>
            <a:r>
              <a:rPr lang="en-US" dirty="0"/>
              <a:t>73% of the annual CWD inspections not completed (91/124)</a:t>
            </a:r>
          </a:p>
          <a:p>
            <a:pPr lvl="1"/>
            <a:r>
              <a:rPr lang="en-US" dirty="0"/>
              <a:t>67% of rendering first quarter inspections not completed (22/33)</a:t>
            </a:r>
          </a:p>
          <a:p>
            <a:pPr lvl="1"/>
            <a:r>
              <a:rPr lang="en-US" dirty="0" smtClean="0"/>
              <a:t>35% </a:t>
            </a:r>
            <a:r>
              <a:rPr lang="en-US" dirty="0"/>
              <a:t>of Stockyard sale days missed </a:t>
            </a:r>
            <a:r>
              <a:rPr lang="en-US" dirty="0" smtClean="0"/>
              <a:t>(43/135)</a:t>
            </a:r>
          </a:p>
          <a:p>
            <a:pPr lvl="1"/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7086600" y="0"/>
          <a:ext cx="5105400" cy="2701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5300">
                  <a:extLst>
                    <a:ext uri="{9D8B030D-6E8A-4147-A177-3AD203B41FA5}">
                      <a16:colId xmlns:a16="http://schemas.microsoft.com/office/drawing/2014/main" val="275036113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164105951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126648277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477333095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1886151592"/>
                    </a:ext>
                  </a:extLst>
                </a:gridCol>
              </a:tblGrid>
              <a:tr h="5105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</a:rPr>
                        <a:t>OSV Field Response Staffing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# Staff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Total Hrs on HPAI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OT Hrs on HPAI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State Vet Hours 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42437989"/>
                  </a:ext>
                </a:extLst>
              </a:tr>
              <a:tr h="31813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>
                          <a:effectLst/>
                        </a:rPr>
                        <a:t>Week 1 (2/12-19)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822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148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108.5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82375411"/>
                  </a:ext>
                </a:extLst>
              </a:tr>
              <a:tr h="31813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>
                          <a:effectLst/>
                        </a:rPr>
                        <a:t>Week 2 (2/20-26)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754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181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77.5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42258540"/>
                  </a:ext>
                </a:extLst>
              </a:tr>
              <a:tr h="31813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>
                          <a:effectLst/>
                        </a:rPr>
                        <a:t>Week 3 (2/27- 3/5)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347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59329213"/>
                  </a:ext>
                </a:extLst>
              </a:tr>
              <a:tr h="31813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>
                          <a:effectLst/>
                        </a:rPr>
                        <a:t>Week 4 (3/6-12)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 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 180.5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 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93842237"/>
                  </a:ext>
                </a:extLst>
              </a:tr>
              <a:tr h="31813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>
                          <a:effectLst/>
                        </a:rPr>
                        <a:t>Week 5 (3/13-19)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9 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207 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 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64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67016990"/>
                  </a:ext>
                </a:extLst>
              </a:tr>
              <a:tr h="31813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>
                          <a:effectLst/>
                        </a:rPr>
                        <a:t>Week 6 (3/20-26)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190.5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77864224"/>
                  </a:ext>
                </a:extLst>
              </a:tr>
              <a:tr h="2819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>
                          <a:effectLst/>
                        </a:rPr>
                        <a:t>TOTALS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2113.5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447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</a:rPr>
                        <a:t>439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928063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0168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009" y="2689733"/>
            <a:ext cx="5392218" cy="301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9499"/>
            <a:ext cx="8596668" cy="1320800"/>
          </a:xfrm>
        </p:spPr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Kentucky and Pork 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296063"/>
            <a:ext cx="8596668" cy="4745299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Ranks 17</a:t>
            </a:r>
            <a:r>
              <a:rPr lang="en-US" b="1" baseline="30000" dirty="0" smtClean="0">
                <a:solidFill>
                  <a:schemeClr val="tx1"/>
                </a:solidFill>
              </a:rPr>
              <a:t>th</a:t>
            </a:r>
            <a:r>
              <a:rPr lang="en-US" b="1" dirty="0" smtClean="0">
                <a:solidFill>
                  <a:schemeClr val="tx1"/>
                </a:solidFill>
              </a:rPr>
              <a:t> in Pork Production</a:t>
            </a:r>
          </a:p>
          <a:p>
            <a:pPr lvl="1"/>
            <a:r>
              <a:rPr lang="en-US" b="1" dirty="0" smtClean="0">
                <a:solidFill>
                  <a:schemeClr val="tx1"/>
                </a:solidFill>
              </a:rPr>
              <a:t>1,805 swine farms in Kentucky (Production commercial, backyard, show swine)</a:t>
            </a:r>
          </a:p>
          <a:p>
            <a:pPr lvl="1"/>
            <a:r>
              <a:rPr lang="en-US" b="1" dirty="0" smtClean="0">
                <a:solidFill>
                  <a:schemeClr val="tx1"/>
                </a:solidFill>
              </a:rPr>
              <a:t>More than 860,000 swine produced annually in Kentucky </a:t>
            </a:r>
          </a:p>
          <a:p>
            <a:pPr lvl="1"/>
            <a:r>
              <a:rPr lang="en-US" b="1" dirty="0" smtClean="0">
                <a:solidFill>
                  <a:schemeClr val="tx1"/>
                </a:solidFill>
              </a:rPr>
              <a:t>Sale of market hogs and pigs - $170,2 million in 2021 (up 33% from previous year)</a:t>
            </a:r>
          </a:p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8,882 jobs supported by KY Pork Industry </a:t>
            </a:r>
          </a:p>
          <a:p>
            <a:pPr lvl="1"/>
            <a:r>
              <a:rPr lang="en-US" b="1" dirty="0" smtClean="0">
                <a:solidFill>
                  <a:schemeClr val="tx1"/>
                </a:solidFill>
              </a:rPr>
              <a:t>Over $459.7 Million in personal income</a:t>
            </a:r>
          </a:p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Large </a:t>
            </a:r>
            <a:r>
              <a:rPr lang="en-US" b="1" dirty="0">
                <a:solidFill>
                  <a:schemeClr val="tx1"/>
                </a:solidFill>
              </a:rPr>
              <a:t>Sow </a:t>
            </a:r>
            <a:r>
              <a:rPr lang="en-US" b="1" dirty="0" smtClean="0">
                <a:solidFill>
                  <a:schemeClr val="tx1"/>
                </a:solidFill>
              </a:rPr>
              <a:t>Slaughter Plant </a:t>
            </a:r>
            <a:r>
              <a:rPr lang="en-US" b="1" dirty="0">
                <a:solidFill>
                  <a:schemeClr val="tx1"/>
                </a:solidFill>
              </a:rPr>
              <a:t>in Louisville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Sources 70% product from KY and TN farmers </a:t>
            </a:r>
          </a:p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Growing Industry with new herds entering Kentucky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Since 2017 the number of swine operations has increased by </a:t>
            </a:r>
            <a:r>
              <a:rPr lang="en-US" b="1" dirty="0" smtClean="0">
                <a:solidFill>
                  <a:schemeClr val="tx1"/>
                </a:solidFill>
              </a:rPr>
              <a:t>500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866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35217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Now What if African Swine Fever Hit Kentucky at the Same Time as HPAI?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Is it Possible?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" r="1623"/>
          <a:stretch/>
        </p:blipFill>
        <p:spPr bwMode="auto">
          <a:xfrm>
            <a:off x="1211516" y="2672244"/>
            <a:ext cx="7840443" cy="37481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08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095" y="467582"/>
            <a:ext cx="3666066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Risk for Entry to the United States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095" y="1876704"/>
            <a:ext cx="4122180" cy="309168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 modeling project published in 2019 estimated the risk of ASF virus introduction into the U.S. via international air travel has increased more than 180% since </a:t>
            </a:r>
            <a:r>
              <a:rPr lang="en-US" dirty="0" smtClean="0"/>
              <a:t>2018</a:t>
            </a:r>
          </a:p>
          <a:p>
            <a:r>
              <a:rPr lang="en-US" dirty="0"/>
              <a:t>China, Hong Kong, Russia and Poland account for 97% of the risk, with all other countries contributing less than 1% of the risk</a:t>
            </a:r>
            <a:r>
              <a:rPr lang="en-US" dirty="0" smtClean="0"/>
              <a:t>.</a:t>
            </a:r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cahfs.umn.edu/news/risk-asf-virus-introduction-us-air-passengers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514" y="0"/>
            <a:ext cx="7463770" cy="6845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408" y="4911702"/>
            <a:ext cx="3615553" cy="193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2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9F57E704-195E-220E-4946-EE517026A6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42" y="1336690"/>
            <a:ext cx="8583566" cy="53760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103021-1961-2713-A93B-AE6A3C0489D3}"/>
              </a:ext>
            </a:extLst>
          </p:cNvPr>
          <p:cNvSpPr txBox="1">
            <a:spLocks/>
          </p:cNvSpPr>
          <p:nvPr/>
        </p:nvSpPr>
        <p:spPr>
          <a:xfrm>
            <a:off x="1667827" y="45215"/>
            <a:ext cx="7486805" cy="120829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Swine Imports to the Expo Center</a:t>
            </a:r>
            <a:endParaRPr lang="en-US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67F12D9-80E9-8B91-E42E-0F5735914635}"/>
              </a:ext>
            </a:extLst>
          </p:cNvPr>
          <p:cNvCxnSpPr/>
          <p:nvPr/>
        </p:nvCxnSpPr>
        <p:spPr>
          <a:xfrm flipV="1">
            <a:off x="6603795" y="4216998"/>
            <a:ext cx="0" cy="7960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479EB6D-5A00-5A22-A645-1D5074E5D855}"/>
              </a:ext>
            </a:extLst>
          </p:cNvPr>
          <p:cNvCxnSpPr>
            <a:cxnSpLocks/>
          </p:cNvCxnSpPr>
          <p:nvPr/>
        </p:nvCxnSpPr>
        <p:spPr>
          <a:xfrm flipV="1">
            <a:off x="2743593" y="4130936"/>
            <a:ext cx="3763384" cy="3675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4AED3B4-118F-ECEE-7023-71708ECC914E}"/>
              </a:ext>
            </a:extLst>
          </p:cNvPr>
          <p:cNvCxnSpPr>
            <a:cxnSpLocks/>
          </p:cNvCxnSpPr>
          <p:nvPr/>
        </p:nvCxnSpPr>
        <p:spPr>
          <a:xfrm flipV="1">
            <a:off x="5927857" y="4216998"/>
            <a:ext cx="579120" cy="4643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AF7BD0-7208-8B11-6073-0B718F409341}"/>
              </a:ext>
            </a:extLst>
          </p:cNvPr>
          <p:cNvCxnSpPr>
            <a:cxnSpLocks/>
          </p:cNvCxnSpPr>
          <p:nvPr/>
        </p:nvCxnSpPr>
        <p:spPr>
          <a:xfrm>
            <a:off x="1667828" y="3827033"/>
            <a:ext cx="4839149" cy="3469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01E5E54-929D-A752-5606-EE7FDB4BBA8B}"/>
              </a:ext>
            </a:extLst>
          </p:cNvPr>
          <p:cNvCxnSpPr>
            <a:cxnSpLocks/>
          </p:cNvCxnSpPr>
          <p:nvPr/>
        </p:nvCxnSpPr>
        <p:spPr>
          <a:xfrm>
            <a:off x="3851631" y="3827033"/>
            <a:ext cx="2655346" cy="3899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9FEACED-BE22-36E1-FAE2-D9FD8520DB70}"/>
              </a:ext>
            </a:extLst>
          </p:cNvPr>
          <p:cNvCxnSpPr>
            <a:cxnSpLocks/>
          </p:cNvCxnSpPr>
          <p:nvPr/>
        </p:nvCxnSpPr>
        <p:spPr>
          <a:xfrm flipH="1">
            <a:off x="6991071" y="3078480"/>
            <a:ext cx="1475590" cy="10524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CAD7846-09E7-56C3-8B48-3E7CC2C2874A}"/>
              </a:ext>
            </a:extLst>
          </p:cNvPr>
          <p:cNvCxnSpPr>
            <a:cxnSpLocks/>
          </p:cNvCxnSpPr>
          <p:nvPr/>
        </p:nvCxnSpPr>
        <p:spPr>
          <a:xfrm flipH="1">
            <a:off x="6991071" y="3650429"/>
            <a:ext cx="1324983" cy="4805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FD763B-2E89-1B0A-BF79-82F2D36B1A10}"/>
              </a:ext>
            </a:extLst>
          </p:cNvPr>
          <p:cNvCxnSpPr>
            <a:cxnSpLocks/>
          </p:cNvCxnSpPr>
          <p:nvPr/>
        </p:nvCxnSpPr>
        <p:spPr>
          <a:xfrm flipH="1" flipV="1">
            <a:off x="6905906" y="4227754"/>
            <a:ext cx="678628" cy="17678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5092E90-B724-BA47-703F-546ADD7EEF7C}"/>
              </a:ext>
            </a:extLst>
          </p:cNvPr>
          <p:cNvCxnSpPr>
            <a:cxnSpLocks/>
          </p:cNvCxnSpPr>
          <p:nvPr/>
        </p:nvCxnSpPr>
        <p:spPr>
          <a:xfrm flipH="1" flipV="1">
            <a:off x="6765161" y="4181139"/>
            <a:ext cx="324521" cy="8319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4147798-A574-556D-B727-64BC658EFC00}"/>
              </a:ext>
            </a:extLst>
          </p:cNvPr>
          <p:cNvCxnSpPr>
            <a:cxnSpLocks/>
          </p:cNvCxnSpPr>
          <p:nvPr/>
        </p:nvCxnSpPr>
        <p:spPr>
          <a:xfrm>
            <a:off x="2713113" y="2669690"/>
            <a:ext cx="3793864" cy="14612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A1A46A4-F9A9-9E2A-A59B-B6419CB2E154}"/>
              </a:ext>
            </a:extLst>
          </p:cNvPr>
          <p:cNvCxnSpPr>
            <a:cxnSpLocks/>
          </p:cNvCxnSpPr>
          <p:nvPr/>
        </p:nvCxnSpPr>
        <p:spPr>
          <a:xfrm>
            <a:off x="6315132" y="3753523"/>
            <a:ext cx="288663" cy="3774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BA846A-28E2-8ECF-CBB3-DCDC32B1E2E7}"/>
              </a:ext>
            </a:extLst>
          </p:cNvPr>
          <p:cNvCxnSpPr>
            <a:cxnSpLocks/>
          </p:cNvCxnSpPr>
          <p:nvPr/>
        </p:nvCxnSpPr>
        <p:spPr>
          <a:xfrm>
            <a:off x="6627103" y="3753523"/>
            <a:ext cx="127300" cy="2913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74A231A-B151-4B9F-6C17-7CEFE619AE33}"/>
              </a:ext>
            </a:extLst>
          </p:cNvPr>
          <p:cNvCxnSpPr>
            <a:cxnSpLocks/>
          </p:cNvCxnSpPr>
          <p:nvPr/>
        </p:nvCxnSpPr>
        <p:spPr>
          <a:xfrm>
            <a:off x="5594369" y="3413760"/>
            <a:ext cx="912608" cy="6311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33280F6-7E25-3C0A-F1BE-F3C60155E9A4}"/>
              </a:ext>
            </a:extLst>
          </p:cNvPr>
          <p:cNvCxnSpPr>
            <a:cxnSpLocks/>
          </p:cNvCxnSpPr>
          <p:nvPr/>
        </p:nvCxnSpPr>
        <p:spPr>
          <a:xfrm>
            <a:off x="4911259" y="4048462"/>
            <a:ext cx="1595718" cy="1685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DA0258A-B71C-AF9A-7924-8DBC8B134865}"/>
              </a:ext>
            </a:extLst>
          </p:cNvPr>
          <p:cNvCxnSpPr>
            <a:cxnSpLocks/>
          </p:cNvCxnSpPr>
          <p:nvPr/>
        </p:nvCxnSpPr>
        <p:spPr>
          <a:xfrm flipV="1">
            <a:off x="5831037" y="4216998"/>
            <a:ext cx="923366" cy="9484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82C44F2-7B65-9AE0-48B7-8E57F91F31CF}"/>
              </a:ext>
            </a:extLst>
          </p:cNvPr>
          <p:cNvCxnSpPr>
            <a:cxnSpLocks/>
          </p:cNvCxnSpPr>
          <p:nvPr/>
        </p:nvCxnSpPr>
        <p:spPr>
          <a:xfrm flipH="1">
            <a:off x="6958798" y="3827033"/>
            <a:ext cx="1357256" cy="3469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0094FD8-4F90-368F-0239-51CBFADF176D}"/>
              </a:ext>
            </a:extLst>
          </p:cNvPr>
          <p:cNvCxnSpPr>
            <a:cxnSpLocks/>
          </p:cNvCxnSpPr>
          <p:nvPr/>
        </p:nvCxnSpPr>
        <p:spPr>
          <a:xfrm flipH="1">
            <a:off x="6991071" y="2895601"/>
            <a:ext cx="1520413" cy="11492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8CC6CE-EB13-C1C5-E6A2-63D4D618A2E0}"/>
              </a:ext>
            </a:extLst>
          </p:cNvPr>
          <p:cNvCxnSpPr>
            <a:cxnSpLocks/>
          </p:cNvCxnSpPr>
          <p:nvPr/>
        </p:nvCxnSpPr>
        <p:spPr>
          <a:xfrm>
            <a:off x="6754403" y="3078480"/>
            <a:ext cx="10758" cy="9663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5A39FD8-92EF-C08A-3D1A-B52132296400}"/>
              </a:ext>
            </a:extLst>
          </p:cNvPr>
          <p:cNvCxnSpPr>
            <a:cxnSpLocks/>
          </p:cNvCxnSpPr>
          <p:nvPr/>
        </p:nvCxnSpPr>
        <p:spPr>
          <a:xfrm>
            <a:off x="5400732" y="2606936"/>
            <a:ext cx="1353671" cy="14379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9FC7048-9912-98F5-B922-98896B71F89D}"/>
              </a:ext>
            </a:extLst>
          </p:cNvPr>
          <p:cNvCxnSpPr>
            <a:cxnSpLocks/>
          </p:cNvCxnSpPr>
          <p:nvPr/>
        </p:nvCxnSpPr>
        <p:spPr>
          <a:xfrm flipV="1">
            <a:off x="6186039" y="4181139"/>
            <a:ext cx="568364" cy="11134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B931AE0-C9C5-7923-6071-AD46BC1EA8FA}"/>
              </a:ext>
            </a:extLst>
          </p:cNvPr>
          <p:cNvCxnSpPr>
            <a:cxnSpLocks/>
          </p:cNvCxnSpPr>
          <p:nvPr/>
        </p:nvCxnSpPr>
        <p:spPr>
          <a:xfrm>
            <a:off x="5831037" y="4130936"/>
            <a:ext cx="675940" cy="502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2787D4F-EB72-DCEF-AE3D-8E1A01CC0699}"/>
              </a:ext>
            </a:extLst>
          </p:cNvPr>
          <p:cNvCxnSpPr>
            <a:cxnSpLocks/>
          </p:cNvCxnSpPr>
          <p:nvPr/>
        </p:nvCxnSpPr>
        <p:spPr>
          <a:xfrm>
            <a:off x="4830576" y="3429000"/>
            <a:ext cx="1773219" cy="7019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F2C08D7-2490-886A-9A76-F2EC253247CE}"/>
              </a:ext>
            </a:extLst>
          </p:cNvPr>
          <p:cNvCxnSpPr>
            <a:cxnSpLocks/>
          </p:cNvCxnSpPr>
          <p:nvPr/>
        </p:nvCxnSpPr>
        <p:spPr>
          <a:xfrm flipH="1">
            <a:off x="7089682" y="3429000"/>
            <a:ext cx="1238922" cy="7019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80CA6F9-6051-DA19-09DB-C1DD356194E0}"/>
              </a:ext>
            </a:extLst>
          </p:cNvPr>
          <p:cNvCxnSpPr>
            <a:cxnSpLocks/>
          </p:cNvCxnSpPr>
          <p:nvPr/>
        </p:nvCxnSpPr>
        <p:spPr>
          <a:xfrm flipH="1">
            <a:off x="6894252" y="3004969"/>
            <a:ext cx="916192" cy="11259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7A14B8A-10D7-DDA5-EE1A-3F49C27CDA12}"/>
              </a:ext>
            </a:extLst>
          </p:cNvPr>
          <p:cNvCxnSpPr>
            <a:cxnSpLocks/>
          </p:cNvCxnSpPr>
          <p:nvPr/>
        </p:nvCxnSpPr>
        <p:spPr>
          <a:xfrm flipH="1" flipV="1">
            <a:off x="6991071" y="4216998"/>
            <a:ext cx="356795" cy="2294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772C2EB-D936-03EF-8ECC-910BD383F60A}"/>
              </a:ext>
            </a:extLst>
          </p:cNvPr>
          <p:cNvCxnSpPr>
            <a:cxnSpLocks/>
          </p:cNvCxnSpPr>
          <p:nvPr/>
        </p:nvCxnSpPr>
        <p:spPr>
          <a:xfrm flipH="1">
            <a:off x="6894252" y="3691667"/>
            <a:ext cx="195430" cy="3532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4B2F35A-9EAA-97BB-02EA-AFB9E454CF23}"/>
              </a:ext>
            </a:extLst>
          </p:cNvPr>
          <p:cNvCxnSpPr>
            <a:cxnSpLocks/>
          </p:cNvCxnSpPr>
          <p:nvPr/>
        </p:nvCxnSpPr>
        <p:spPr>
          <a:xfrm flipV="1">
            <a:off x="5175717" y="4181139"/>
            <a:ext cx="1331260" cy="4141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923FC6F-D106-1262-E576-EEBD9DD7CC70}"/>
              </a:ext>
            </a:extLst>
          </p:cNvPr>
          <p:cNvCxnSpPr>
            <a:cxnSpLocks/>
          </p:cNvCxnSpPr>
          <p:nvPr/>
        </p:nvCxnSpPr>
        <p:spPr>
          <a:xfrm>
            <a:off x="1667828" y="2456645"/>
            <a:ext cx="4839149" cy="17173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C73E57A-DCA0-C43F-68E9-FA6E3E7F5746}"/>
              </a:ext>
            </a:extLst>
          </p:cNvPr>
          <p:cNvCxnSpPr>
            <a:cxnSpLocks/>
          </p:cNvCxnSpPr>
          <p:nvPr/>
        </p:nvCxnSpPr>
        <p:spPr>
          <a:xfrm flipH="1">
            <a:off x="6991071" y="3429000"/>
            <a:ext cx="722554" cy="6158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B3E5E9D-6DBA-770C-9F55-5CBDDD3BB988}"/>
              </a:ext>
            </a:extLst>
          </p:cNvPr>
          <p:cNvCxnSpPr>
            <a:cxnSpLocks/>
          </p:cNvCxnSpPr>
          <p:nvPr/>
        </p:nvCxnSpPr>
        <p:spPr>
          <a:xfrm flipH="1" flipV="1">
            <a:off x="6926525" y="4216998"/>
            <a:ext cx="518159" cy="4643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E63AE68-4E22-5856-7747-3F9F5DBCD621}"/>
              </a:ext>
            </a:extLst>
          </p:cNvPr>
          <p:cNvCxnSpPr>
            <a:cxnSpLocks/>
          </p:cNvCxnSpPr>
          <p:nvPr/>
        </p:nvCxnSpPr>
        <p:spPr>
          <a:xfrm>
            <a:off x="4832368" y="2854678"/>
            <a:ext cx="1846731" cy="12099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023C2EF-9CBD-BCDA-3BAA-D3F1B614EDA3}"/>
              </a:ext>
            </a:extLst>
          </p:cNvPr>
          <p:cNvCxnSpPr>
            <a:cxnSpLocks/>
          </p:cNvCxnSpPr>
          <p:nvPr/>
        </p:nvCxnSpPr>
        <p:spPr>
          <a:xfrm flipH="1" flipV="1">
            <a:off x="6733783" y="4216998"/>
            <a:ext cx="46617" cy="2294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5E8F67E-1A74-C3D6-27F7-791CD56A9415}"/>
              </a:ext>
            </a:extLst>
          </p:cNvPr>
          <p:cNvCxnSpPr>
            <a:cxnSpLocks/>
          </p:cNvCxnSpPr>
          <p:nvPr/>
        </p:nvCxnSpPr>
        <p:spPr>
          <a:xfrm flipV="1">
            <a:off x="4832368" y="4216998"/>
            <a:ext cx="1771427" cy="11412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DB22060-1B59-48ED-F727-B4711A763EF0}"/>
              </a:ext>
            </a:extLst>
          </p:cNvPr>
          <p:cNvCxnSpPr>
            <a:cxnSpLocks/>
          </p:cNvCxnSpPr>
          <p:nvPr/>
        </p:nvCxnSpPr>
        <p:spPr>
          <a:xfrm flipH="1">
            <a:off x="6861979" y="2606936"/>
            <a:ext cx="1595717" cy="14576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3DFD0FD-1EA3-2392-7634-943F9BBBC125}"/>
              </a:ext>
            </a:extLst>
          </p:cNvPr>
          <p:cNvCxnSpPr>
            <a:cxnSpLocks/>
          </p:cNvCxnSpPr>
          <p:nvPr/>
        </p:nvCxnSpPr>
        <p:spPr>
          <a:xfrm flipH="1">
            <a:off x="6991071" y="4121971"/>
            <a:ext cx="584498" cy="950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0C4EE11-C81D-4D46-E3C5-FA936B141FC6}"/>
              </a:ext>
            </a:extLst>
          </p:cNvPr>
          <p:cNvCxnSpPr>
            <a:cxnSpLocks/>
          </p:cNvCxnSpPr>
          <p:nvPr/>
        </p:nvCxnSpPr>
        <p:spPr>
          <a:xfrm>
            <a:off x="2155057" y="1882903"/>
            <a:ext cx="4351920" cy="22390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AB9A07B-E2B5-E2B5-84E6-3F87E389A80B}"/>
              </a:ext>
            </a:extLst>
          </p:cNvPr>
          <p:cNvCxnSpPr>
            <a:cxnSpLocks/>
          </p:cNvCxnSpPr>
          <p:nvPr/>
        </p:nvCxnSpPr>
        <p:spPr>
          <a:xfrm flipH="1">
            <a:off x="6991071" y="3959710"/>
            <a:ext cx="390860" cy="1622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17D03EC-0989-2AEC-9D11-486EA0C3AC77}"/>
              </a:ext>
            </a:extLst>
          </p:cNvPr>
          <p:cNvCxnSpPr>
            <a:cxnSpLocks/>
          </p:cNvCxnSpPr>
          <p:nvPr/>
        </p:nvCxnSpPr>
        <p:spPr>
          <a:xfrm>
            <a:off x="6138527" y="2854678"/>
            <a:ext cx="723452" cy="12099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AFCD52B-F25E-B758-2F8B-5C2469EBDF69}"/>
              </a:ext>
            </a:extLst>
          </p:cNvPr>
          <p:cNvCxnSpPr>
            <a:cxnSpLocks/>
          </p:cNvCxnSpPr>
          <p:nvPr/>
        </p:nvCxnSpPr>
        <p:spPr>
          <a:xfrm>
            <a:off x="4735549" y="3827033"/>
            <a:ext cx="1868246" cy="3424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DE5310F6-8A4E-3F26-1E74-1190DD542343}"/>
              </a:ext>
            </a:extLst>
          </p:cNvPr>
          <p:cNvSpPr txBox="1"/>
          <p:nvPr/>
        </p:nvSpPr>
        <p:spPr>
          <a:xfrm>
            <a:off x="2091413" y="720325"/>
            <a:ext cx="5745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Date Range: January 1</a:t>
            </a:r>
            <a:r>
              <a:rPr lang="en-US" baseline="30000" dirty="0"/>
              <a:t>st</a:t>
            </a:r>
            <a:r>
              <a:rPr lang="en-US" dirty="0"/>
              <a:t>,2021 - December 30th, 2021</a:t>
            </a:r>
          </a:p>
          <a:p>
            <a:r>
              <a:rPr lang="en-US" dirty="0" smtClean="0"/>
              <a:t>Total </a:t>
            </a:r>
            <a:r>
              <a:rPr lang="en-US" dirty="0"/>
              <a:t>Number of States: </a:t>
            </a:r>
            <a:r>
              <a:rPr lang="en-US" dirty="0" smtClean="0"/>
              <a:t>38 </a:t>
            </a:r>
            <a:r>
              <a:rPr lang="en-US" dirty="0"/>
              <a:t>States</a:t>
            </a:r>
          </a:p>
        </p:txBody>
      </p:sp>
    </p:spTree>
    <p:extLst>
      <p:ext uri="{BB962C8B-B14F-4D97-AF65-F5344CB8AC3E}">
        <p14:creationId xmlns:p14="http://schemas.microsoft.com/office/powerpoint/2010/main" val="284004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793" t="3274" r="11101" b="-4861"/>
          <a:stretch/>
        </p:blipFill>
        <p:spPr>
          <a:xfrm>
            <a:off x="0" y="0"/>
            <a:ext cx="12192000" cy="723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3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Impacts of ASF Incursion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58457"/>
            <a:ext cx="8596668" cy="448290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Export Markets Close</a:t>
            </a:r>
          </a:p>
          <a:p>
            <a:pPr lvl="1"/>
            <a:r>
              <a:rPr lang="en-US" dirty="0" smtClean="0"/>
              <a:t>US produces 12% of world’s pork</a:t>
            </a:r>
          </a:p>
          <a:p>
            <a:pPr lvl="1"/>
            <a:r>
              <a:rPr lang="en-US" dirty="0" smtClean="0"/>
              <a:t>Export Market  $8.1 billion in value</a:t>
            </a:r>
          </a:p>
          <a:p>
            <a:pPr lvl="1"/>
            <a:r>
              <a:rPr lang="en-US" dirty="0" smtClean="0"/>
              <a:t>6.4 billion pounds of pork exported </a:t>
            </a:r>
          </a:p>
          <a:p>
            <a:pPr lvl="1"/>
            <a:r>
              <a:rPr lang="en-US" dirty="0" smtClean="0"/>
              <a:t>~30% of total pork production is exported </a:t>
            </a:r>
          </a:p>
          <a:p>
            <a:r>
              <a:rPr lang="en-US" dirty="0"/>
              <a:t>40-50% reduction in US Live Hog </a:t>
            </a:r>
            <a:r>
              <a:rPr lang="en-US" dirty="0" smtClean="0"/>
              <a:t>Prices</a:t>
            </a:r>
          </a:p>
          <a:p>
            <a:pPr lvl="1"/>
            <a:r>
              <a:rPr lang="en-US" dirty="0" smtClean="0"/>
              <a:t>To sell the surplus of pork intended for Export</a:t>
            </a:r>
            <a:endParaRPr lang="en-US" dirty="0"/>
          </a:p>
          <a:p>
            <a:r>
              <a:rPr lang="en-US" dirty="0" smtClean="0"/>
              <a:t>Economic Impact </a:t>
            </a:r>
          </a:p>
          <a:p>
            <a:pPr lvl="1"/>
            <a:r>
              <a:rPr lang="en-US" dirty="0" smtClean="0"/>
              <a:t>Revenue Loses -$15 billion in losses</a:t>
            </a:r>
          </a:p>
          <a:p>
            <a:pPr lvl="1"/>
            <a:r>
              <a:rPr lang="en-US" dirty="0" smtClean="0"/>
              <a:t>National Job loss – Potentially up to 140,000 jobs </a:t>
            </a:r>
          </a:p>
          <a:p>
            <a:r>
              <a:rPr lang="en-US" dirty="0" smtClean="0"/>
              <a:t>All Hog Movement Stops Initially for 72 hours</a:t>
            </a:r>
          </a:p>
          <a:p>
            <a:pPr lvl="1"/>
            <a:r>
              <a:rPr lang="en-US" dirty="0" smtClean="0"/>
              <a:t>Resumption of Movement only if disease risk assessment deems low risk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685" y="1558457"/>
            <a:ext cx="5890493" cy="347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28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409" y="267694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Does the United States have an adequate staffed and trained veterinary field force for Foreign Animal Disease Incursion and Natural Disaster?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Does Kentucky and the Office of State Veterinarian?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543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09" y="443161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Where are the Large Animal Veterinarians?</a:t>
            </a:r>
            <a:br>
              <a:rPr lang="en-US" dirty="0" smtClean="0"/>
            </a:br>
            <a:r>
              <a:rPr lang="en-US" sz="2200" dirty="0" smtClean="0"/>
              <a:t>Why are Veterinarians Leaving or Not Entering Large Animal Practice?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844" y="1924493"/>
            <a:ext cx="8596668" cy="3255632"/>
          </a:xfrm>
        </p:spPr>
        <p:txBody>
          <a:bodyPr/>
          <a:lstStyle/>
          <a:p>
            <a:r>
              <a:rPr lang="en-US" dirty="0" smtClean="0"/>
              <a:t>Salary- Small Animal higher paid</a:t>
            </a:r>
          </a:p>
          <a:p>
            <a:r>
              <a:rPr lang="en-US" dirty="0" smtClean="0"/>
              <a:t>Hours– On call Schedule, longer hours </a:t>
            </a:r>
          </a:p>
          <a:p>
            <a:r>
              <a:rPr lang="en-US" dirty="0" smtClean="0"/>
              <a:t>Dangers of the job</a:t>
            </a:r>
          </a:p>
          <a:p>
            <a:r>
              <a:rPr lang="en-US" dirty="0" smtClean="0"/>
              <a:t>Emotionally Draining/ Compassion Fatigue</a:t>
            </a:r>
          </a:p>
          <a:p>
            <a:r>
              <a:rPr lang="en-US" dirty="0" smtClean="0"/>
              <a:t>Unrealistic Client Expectations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326" y="4836504"/>
            <a:ext cx="6910018" cy="2021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3" t="7036" r="-103" b="571"/>
          <a:stretch/>
        </p:blipFill>
        <p:spPr>
          <a:xfrm>
            <a:off x="6580021" y="4912242"/>
            <a:ext cx="5797322" cy="1945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6177" y="282628"/>
            <a:ext cx="3207488" cy="45290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75034" y="4446451"/>
            <a:ext cx="2509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5"/>
              </a:rPr>
              <a:t>Source: BEVA 2014 Study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6565" y="4313420"/>
            <a:ext cx="5300918" cy="72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72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38202"/>
            <a:ext cx="4405029" cy="157363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Veterinarian Salaries and Debt Load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01" y="2072820"/>
            <a:ext cx="6121001" cy="3744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1712" y="2808419"/>
            <a:ext cx="5751857" cy="2849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5061" y="177098"/>
            <a:ext cx="6407451" cy="2072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8334" y="2289636"/>
            <a:ext cx="4967179" cy="72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59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6772" y="2816147"/>
            <a:ext cx="7934645" cy="1013551"/>
          </a:xfrm>
        </p:spPr>
        <p:txBody>
          <a:bodyPr/>
          <a:lstStyle/>
          <a:p>
            <a:pPr algn="ctr"/>
            <a:r>
              <a:rPr lang="en-US" sz="4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Office of State Veterinarian</a:t>
            </a:r>
            <a:br>
              <a:rPr lang="en-US" sz="4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4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n-US" sz="4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4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Impacts of Veterinary and Staff Shortage </a:t>
            </a:r>
            <a:endParaRPr lang="en-US" sz="4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0626" y="4917796"/>
            <a:ext cx="7766936" cy="1096899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Dr. Katie Flynn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State Veterinarian</a:t>
            </a:r>
            <a:endParaRPr lang="en-US" dirty="0">
              <a:solidFill>
                <a:schemeClr val="tx2"/>
              </a:solidFill>
            </a:endParaRP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Office of State </a:t>
            </a:r>
            <a:r>
              <a:rPr lang="en-US" dirty="0">
                <a:solidFill>
                  <a:schemeClr val="tx2"/>
                </a:solidFill>
              </a:rPr>
              <a:t>Veterinarian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Kentucky Department of Agriculture</a:t>
            </a:r>
          </a:p>
        </p:txBody>
      </p:sp>
    </p:spTree>
    <p:extLst>
      <p:ext uri="{BB962C8B-B14F-4D97-AF65-F5344CB8AC3E}">
        <p14:creationId xmlns:p14="http://schemas.microsoft.com/office/powerpoint/2010/main" val="256213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47" y="256346"/>
            <a:ext cx="8771401" cy="1320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Veterinary Medicine Loan Repayment Program </a:t>
            </a:r>
            <a:endParaRPr lang="en-US" sz="32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8928147" y="41542"/>
          <a:ext cx="3332763" cy="18414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9383">
                  <a:extLst>
                    <a:ext uri="{9D8B030D-6E8A-4147-A177-3AD203B41FA5}">
                      <a16:colId xmlns:a16="http://schemas.microsoft.com/office/drawing/2014/main" val="1957417055"/>
                    </a:ext>
                  </a:extLst>
                </a:gridCol>
                <a:gridCol w="919383">
                  <a:extLst>
                    <a:ext uri="{9D8B030D-6E8A-4147-A177-3AD203B41FA5}">
                      <a16:colId xmlns:a16="http://schemas.microsoft.com/office/drawing/2014/main" val="2046266876"/>
                    </a:ext>
                  </a:extLst>
                </a:gridCol>
                <a:gridCol w="1493997">
                  <a:extLst>
                    <a:ext uri="{9D8B030D-6E8A-4147-A177-3AD203B41FA5}">
                      <a16:colId xmlns:a16="http://schemas.microsoft.com/office/drawing/2014/main" val="3558007343"/>
                    </a:ext>
                  </a:extLst>
                </a:gridCol>
              </a:tblGrid>
              <a:tr h="3077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Year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Awards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Nominations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21851544"/>
                  </a:ext>
                </a:extLst>
              </a:tr>
              <a:tr h="3077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2021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86525149"/>
                  </a:ext>
                </a:extLst>
              </a:tr>
              <a:tr h="3077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2020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82629697"/>
                  </a:ext>
                </a:extLst>
              </a:tr>
              <a:tr h="3029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2019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76450361"/>
                  </a:ext>
                </a:extLst>
              </a:tr>
              <a:tr h="3077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2018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53823910"/>
                  </a:ext>
                </a:extLst>
              </a:tr>
              <a:tr h="307712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989541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101" y="962288"/>
            <a:ext cx="6392167" cy="1000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358" y="2046042"/>
            <a:ext cx="5860642" cy="4811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042" y="1836568"/>
            <a:ext cx="5626941" cy="502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0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57200"/>
            <a:ext cx="8596668" cy="680720"/>
          </a:xfrm>
        </p:spPr>
        <p:txBody>
          <a:bodyPr/>
          <a:lstStyle/>
          <a:p>
            <a:r>
              <a:rPr lang="en-US" b="1" dirty="0" smtClean="0"/>
              <a:t>KDA’s Current Authority and Budget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649" y="5990562"/>
            <a:ext cx="2551181" cy="76809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77334" y="1116667"/>
            <a:ext cx="8596668" cy="6807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h</a:t>
            </a:r>
            <a:r>
              <a:rPr lang="en-US" dirty="0" smtClean="0">
                <a:solidFill>
                  <a:schemeClr val="tx1"/>
                </a:solidFill>
              </a:rPr>
              <a:t>as created and funded 4 full-time positions and one temporary/part-time contractor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07627" y="2144535"/>
            <a:ext cx="64448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07627" y="3627895"/>
            <a:ext cx="64448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 txBox="1">
            <a:spLocks/>
          </p:cNvSpPr>
          <p:nvPr/>
        </p:nvSpPr>
        <p:spPr>
          <a:xfrm>
            <a:off x="1468119" y="2222952"/>
            <a:ext cx="8596668" cy="128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2100" b="1" dirty="0" smtClean="0"/>
              <a:t>Executive Staff Advisor </a:t>
            </a:r>
            <a:endParaRPr lang="en-US" sz="3300" b="1" dirty="0" smtClean="0"/>
          </a:p>
          <a:p>
            <a:pPr lvl="1">
              <a:lnSpc>
                <a:spcPct val="60000"/>
              </a:lnSpc>
            </a:pPr>
            <a:r>
              <a:rPr lang="en-US" dirty="0" smtClean="0"/>
              <a:t>To serve as Emergency Coordinator</a:t>
            </a:r>
          </a:p>
          <a:p>
            <a:pPr lvl="1">
              <a:lnSpc>
                <a:spcPct val="60000"/>
              </a:lnSpc>
            </a:pPr>
            <a:r>
              <a:rPr lang="en-US" dirty="0" smtClean="0"/>
              <a:t>To be housed in the Office of State Veterinarian</a:t>
            </a:r>
          </a:p>
          <a:p>
            <a:pPr lvl="1">
              <a:lnSpc>
                <a:spcPct val="60000"/>
              </a:lnSpc>
            </a:pPr>
            <a:r>
              <a:rPr lang="en-US" dirty="0" smtClean="0"/>
              <a:t>Hired and started November 1</a:t>
            </a:r>
            <a:r>
              <a:rPr lang="en-US" baseline="30000" dirty="0" smtClean="0"/>
              <a:t>st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42906" y="2485504"/>
            <a:ext cx="768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accent1"/>
                </a:solidFill>
              </a:rPr>
              <a:t>1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42906" y="3983362"/>
            <a:ext cx="768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2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982133" y="5111255"/>
            <a:ext cx="64448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82133" y="6594615"/>
            <a:ext cx="64448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42906" y="5482730"/>
            <a:ext cx="768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1468119" y="5212855"/>
            <a:ext cx="8596668" cy="128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2100" b="1" dirty="0" smtClean="0"/>
              <a:t>Agriculture Regulatory Specialist I </a:t>
            </a:r>
            <a:endParaRPr lang="en-US" sz="3300" b="1" dirty="0" smtClean="0"/>
          </a:p>
          <a:p>
            <a:pPr lvl="1">
              <a:lnSpc>
                <a:spcPct val="60000"/>
              </a:lnSpc>
            </a:pPr>
            <a:r>
              <a:rPr lang="en-US" dirty="0" smtClean="0"/>
              <a:t>To be additional support to current field staff</a:t>
            </a:r>
          </a:p>
          <a:p>
            <a:pPr lvl="1">
              <a:lnSpc>
                <a:spcPct val="60000"/>
              </a:lnSpc>
            </a:pPr>
            <a:r>
              <a:rPr lang="en-US" dirty="0" smtClean="0"/>
              <a:t>Recently posted</a:t>
            </a:r>
          </a:p>
          <a:p>
            <a:pPr lvl="1">
              <a:lnSpc>
                <a:spcPct val="60000"/>
              </a:lnSpc>
            </a:pPr>
            <a:r>
              <a:rPr lang="en-US" dirty="0" smtClean="0"/>
              <a:t>Will be based in Area 4</a:t>
            </a:r>
            <a:endParaRPr lang="en-US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468119" y="3707087"/>
            <a:ext cx="8596668" cy="128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2100" b="1" dirty="0" smtClean="0"/>
              <a:t>Special Assistant </a:t>
            </a:r>
            <a:endParaRPr lang="en-US" sz="3300" b="1" dirty="0" smtClean="0"/>
          </a:p>
          <a:p>
            <a:pPr lvl="1">
              <a:lnSpc>
                <a:spcPct val="60000"/>
              </a:lnSpc>
            </a:pPr>
            <a:r>
              <a:rPr lang="en-US" dirty="0" smtClean="0"/>
              <a:t>To serve as fourth veterinarian</a:t>
            </a:r>
          </a:p>
          <a:p>
            <a:pPr lvl="1">
              <a:lnSpc>
                <a:spcPct val="60000"/>
              </a:lnSpc>
            </a:pPr>
            <a:r>
              <a:rPr lang="en-US" dirty="0" smtClean="0"/>
              <a:t>Will work in the field</a:t>
            </a:r>
          </a:p>
          <a:p>
            <a:pPr lvl="1">
              <a:lnSpc>
                <a:spcPct val="60000"/>
              </a:lnSpc>
            </a:pPr>
            <a:r>
              <a:rPr lang="en-US" dirty="0" smtClean="0"/>
              <a:t>Three candidates interviewed, one declined offer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07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57200"/>
            <a:ext cx="8596668" cy="680720"/>
          </a:xfrm>
        </p:spPr>
        <p:txBody>
          <a:bodyPr/>
          <a:lstStyle/>
          <a:p>
            <a:r>
              <a:rPr lang="en-US" b="1" dirty="0" smtClean="0"/>
              <a:t>KDA’s Current Authority and Budget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649" y="5990562"/>
            <a:ext cx="2551181" cy="76809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77334" y="1116667"/>
            <a:ext cx="8596668" cy="6807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h</a:t>
            </a:r>
            <a:r>
              <a:rPr lang="en-US" dirty="0" smtClean="0">
                <a:solidFill>
                  <a:schemeClr val="tx1"/>
                </a:solidFill>
              </a:rPr>
              <a:t>as created and funded 4 full-time positions and one temporary/part-time contractor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07627" y="2144535"/>
            <a:ext cx="64448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07627" y="3627895"/>
            <a:ext cx="64448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 txBox="1">
            <a:spLocks/>
          </p:cNvSpPr>
          <p:nvPr/>
        </p:nvSpPr>
        <p:spPr>
          <a:xfrm>
            <a:off x="1468119" y="2222952"/>
            <a:ext cx="8596668" cy="128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2100" b="1" dirty="0" smtClean="0"/>
              <a:t>Branch Manager</a:t>
            </a:r>
            <a:endParaRPr lang="en-US" sz="3300" b="1" dirty="0" smtClean="0"/>
          </a:p>
          <a:p>
            <a:pPr lvl="1">
              <a:lnSpc>
                <a:spcPct val="60000"/>
              </a:lnSpc>
            </a:pPr>
            <a:r>
              <a:rPr lang="en-US" dirty="0" smtClean="0"/>
              <a:t>To serve as manager and supervisor over the current four investigators</a:t>
            </a:r>
          </a:p>
          <a:p>
            <a:pPr lvl="1">
              <a:lnSpc>
                <a:spcPct val="60000"/>
              </a:lnSpc>
            </a:pPr>
            <a:r>
              <a:rPr lang="en-US" dirty="0" smtClean="0"/>
              <a:t>Position is in the process of being created with the Personnel Cabinet</a:t>
            </a:r>
            <a:endParaRPr lang="en-US" dirty="0"/>
          </a:p>
          <a:p>
            <a:pPr lvl="1">
              <a:lnSpc>
                <a:spcPct val="60000"/>
              </a:lnSpc>
            </a:pPr>
            <a:r>
              <a:rPr lang="en-US" dirty="0" smtClean="0"/>
              <a:t>Will increase total investigators to five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42906" y="2515984"/>
            <a:ext cx="768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42906" y="4236353"/>
            <a:ext cx="768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accent1"/>
                </a:solidFill>
              </a:rPr>
              <a:t>5</a:t>
            </a:r>
            <a:endParaRPr lang="en-US" sz="6000" dirty="0">
              <a:solidFill>
                <a:schemeClr val="accent1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982133" y="5832615"/>
            <a:ext cx="64448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/>
          <p:cNvSpPr txBox="1">
            <a:spLocks/>
          </p:cNvSpPr>
          <p:nvPr/>
        </p:nvSpPr>
        <p:spPr>
          <a:xfrm>
            <a:off x="1468119" y="3818847"/>
            <a:ext cx="8204201" cy="1698033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7200" b="1" dirty="0" smtClean="0"/>
              <a:t>Temporary/part-time contractor </a:t>
            </a:r>
          </a:p>
          <a:p>
            <a:pPr lvl="1">
              <a:lnSpc>
                <a:spcPct val="120000"/>
              </a:lnSpc>
            </a:pPr>
            <a:r>
              <a:rPr lang="en-US" sz="6400" dirty="0" smtClean="0"/>
              <a:t>Will work to develop Food Safety and Emergency Preparedness Plans</a:t>
            </a:r>
          </a:p>
          <a:p>
            <a:pPr lvl="1">
              <a:lnSpc>
                <a:spcPct val="120000"/>
              </a:lnSpc>
            </a:pPr>
            <a:r>
              <a:rPr lang="en-US" sz="6400" dirty="0" smtClean="0"/>
              <a:t>Individual </a:t>
            </a:r>
            <a:r>
              <a:rPr lang="en-US" sz="6400" dirty="0"/>
              <a:t>has been selected, hired through a temporary employment agency, and will start November 7th</a:t>
            </a:r>
          </a:p>
          <a:p>
            <a:pPr lvl="1">
              <a:lnSpc>
                <a:spcPct val="120000"/>
              </a:lnSpc>
            </a:pPr>
            <a:r>
              <a:rPr lang="en-US" sz="6400" dirty="0" smtClean="0"/>
              <a:t>Work will take approximately six months and be paid for with USDA Cooperative Agreement Funds</a:t>
            </a:r>
          </a:p>
          <a:p>
            <a:pPr lvl="1">
              <a:lnSpc>
                <a:spcPct val="6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664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7666" y="690880"/>
            <a:ext cx="8596668" cy="62992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Request to the General Assembly: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06414" y="2123440"/>
            <a:ext cx="7779173" cy="6807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To create a new Division within the Office of State Veterinarian titled </a:t>
            </a:r>
            <a:r>
              <a:rPr lang="en-US" sz="2000" i="1" dirty="0" smtClean="0">
                <a:solidFill>
                  <a:schemeClr val="tx1"/>
                </a:solidFill>
              </a:rPr>
              <a:t>Division of Emergency Preparedness and Response</a:t>
            </a:r>
          </a:p>
          <a:p>
            <a:pPr algn="ctr">
              <a:lnSpc>
                <a:spcPct val="120000"/>
              </a:lnSpc>
            </a:pPr>
            <a:endParaRPr lang="en-US" sz="2000" i="1" dirty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To rename current two Divisions:</a:t>
            </a:r>
          </a:p>
          <a:p>
            <a:pPr algn="ctr">
              <a:lnSpc>
                <a:spcPct val="12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Division of Animal Health </a:t>
            </a:r>
            <a:r>
              <a:rPr lang="en-US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Division of Regulatory Field Services</a:t>
            </a:r>
          </a:p>
          <a:p>
            <a:pPr algn="ctr">
              <a:lnSpc>
                <a:spcPct val="120000"/>
              </a:lnSpc>
            </a:pPr>
            <a:r>
              <a:rPr lang="en-US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Division of Producer Services  Division of Animal Health Programs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84348" y="5435600"/>
            <a:ext cx="8823305" cy="6807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To address the top three deficiencies identifies during the past year, which include Emergency Programs, Policy and Regulations, and Outreach and Education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797666" y="1615440"/>
            <a:ext cx="8596668" cy="629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92D050"/>
                </a:solidFill>
              </a:rPr>
              <a:t>- SUMMARY -</a:t>
            </a:r>
            <a:endParaRPr lang="en-US" sz="2800" b="1" dirty="0">
              <a:solidFill>
                <a:srgbClr val="92D05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797666" y="4775200"/>
            <a:ext cx="8596668" cy="629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rgbClr val="92D050"/>
                </a:solidFill>
              </a:rPr>
              <a:t>- </a:t>
            </a:r>
            <a:r>
              <a:rPr lang="en-US" sz="2900" b="1" dirty="0" smtClean="0">
                <a:solidFill>
                  <a:srgbClr val="92D050"/>
                </a:solidFill>
              </a:rPr>
              <a:t>PURPOSE -</a:t>
            </a:r>
            <a:endParaRPr lang="en-US" sz="29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377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1"/>
          <a:stretch/>
        </p:blipFill>
        <p:spPr>
          <a:xfrm>
            <a:off x="-784614" y="1930400"/>
            <a:ext cx="8481707" cy="38912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51039" y="883921"/>
            <a:ext cx="4318001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>The new </a:t>
            </a:r>
            <a:r>
              <a:rPr lang="en-US" sz="2000" b="1" dirty="0">
                <a:solidFill>
                  <a:srgbClr val="92D050"/>
                </a:solidFill>
                <a:latin typeface="Trebuchet MS" panose="020B0603020202020204" pitchFamily="34" charset="0"/>
              </a:rPr>
              <a:t>Division would include the following positions</a:t>
            </a:r>
            <a:r>
              <a:rPr lang="en-US" sz="2000" b="1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>:</a:t>
            </a:r>
          </a:p>
          <a:p>
            <a:endParaRPr lang="en-US" sz="1600" dirty="0">
              <a:latin typeface="Trebuchet MS" panose="020B0603020202020204" pitchFamily="34" charset="0"/>
            </a:endParaRPr>
          </a:p>
          <a:p>
            <a:pPr lvl="0"/>
            <a:r>
              <a:rPr lang="en-US" sz="1600" b="1" dirty="0">
                <a:latin typeface="Trebuchet MS" panose="020B0603020202020204" pitchFamily="34" charset="0"/>
              </a:rPr>
              <a:t>Division </a:t>
            </a:r>
            <a:r>
              <a:rPr lang="en-US" sz="1600" b="1" dirty="0" smtClean="0">
                <a:latin typeface="Trebuchet MS" panose="020B0603020202020204" pitchFamily="34" charset="0"/>
              </a:rPr>
              <a:t>Director</a:t>
            </a:r>
          </a:p>
          <a:p>
            <a:pPr lvl="0"/>
            <a:r>
              <a:rPr lang="en-US" sz="1600" dirty="0" smtClean="0">
                <a:latin typeface="Trebuchet MS" panose="020B0603020202020204" pitchFamily="34" charset="0"/>
              </a:rPr>
              <a:t>   - </a:t>
            </a:r>
            <a:r>
              <a:rPr lang="en-US" sz="1600" i="1" dirty="0" smtClean="0">
                <a:latin typeface="Trebuchet MS" panose="020B0603020202020204" pitchFamily="34" charset="0"/>
              </a:rPr>
              <a:t>Non-merit</a:t>
            </a:r>
            <a:r>
              <a:rPr lang="en-US" sz="1600" i="1" dirty="0">
                <a:latin typeface="Trebuchet MS" panose="020B0603020202020204" pitchFamily="34" charset="0"/>
              </a:rPr>
              <a:t>, executive </a:t>
            </a:r>
            <a:r>
              <a:rPr lang="en-US" sz="1600" i="1" dirty="0" smtClean="0">
                <a:latin typeface="Trebuchet MS" panose="020B0603020202020204" pitchFamily="34" charset="0"/>
              </a:rPr>
              <a:t>management</a:t>
            </a:r>
          </a:p>
          <a:p>
            <a:pPr lvl="0"/>
            <a:endParaRPr lang="en-US" sz="1600" dirty="0">
              <a:latin typeface="Trebuchet MS" panose="020B0603020202020204" pitchFamily="34" charset="0"/>
            </a:endParaRPr>
          </a:p>
          <a:p>
            <a:pPr lvl="0"/>
            <a:r>
              <a:rPr lang="en-US" sz="1600" b="1" dirty="0">
                <a:latin typeface="Trebuchet MS" panose="020B0603020202020204" pitchFamily="34" charset="0"/>
              </a:rPr>
              <a:t>Assistant </a:t>
            </a:r>
            <a:r>
              <a:rPr lang="en-US" sz="1600" b="1" dirty="0" smtClean="0">
                <a:latin typeface="Trebuchet MS" panose="020B0603020202020204" pitchFamily="34" charset="0"/>
              </a:rPr>
              <a:t>Director</a:t>
            </a:r>
          </a:p>
          <a:p>
            <a:pPr lvl="0"/>
            <a:r>
              <a:rPr lang="en-US" sz="1600" dirty="0" smtClean="0">
                <a:latin typeface="Trebuchet MS" panose="020B0603020202020204" pitchFamily="34" charset="0"/>
              </a:rPr>
              <a:t>   - </a:t>
            </a:r>
            <a:r>
              <a:rPr lang="en-US" sz="1600" i="1" dirty="0" smtClean="0">
                <a:latin typeface="Trebuchet MS" panose="020B0603020202020204" pitchFamily="34" charset="0"/>
              </a:rPr>
              <a:t>Merit staff</a:t>
            </a:r>
          </a:p>
          <a:p>
            <a:pPr lvl="0"/>
            <a:endParaRPr lang="en-US" sz="1600" dirty="0">
              <a:latin typeface="Trebuchet MS" panose="020B0603020202020204" pitchFamily="34" charset="0"/>
            </a:endParaRPr>
          </a:p>
          <a:p>
            <a:pPr lvl="0"/>
            <a:r>
              <a:rPr lang="en-US" sz="1600" b="1" dirty="0">
                <a:latin typeface="Trebuchet MS" panose="020B0603020202020204" pitchFamily="34" charset="0"/>
              </a:rPr>
              <a:t>Program </a:t>
            </a:r>
            <a:r>
              <a:rPr lang="en-US" sz="1600" b="1" dirty="0" smtClean="0">
                <a:latin typeface="Trebuchet MS" panose="020B0603020202020204" pitchFamily="34" charset="0"/>
              </a:rPr>
              <a:t>Coordinator</a:t>
            </a:r>
          </a:p>
          <a:p>
            <a:pPr lvl="0"/>
            <a:r>
              <a:rPr lang="en-US" sz="1600" dirty="0" smtClean="0">
                <a:latin typeface="Trebuchet MS" panose="020B0603020202020204" pitchFamily="34" charset="0"/>
              </a:rPr>
              <a:t>   - </a:t>
            </a:r>
            <a:r>
              <a:rPr lang="en-US" sz="1600" i="1" dirty="0" smtClean="0">
                <a:latin typeface="Trebuchet MS" panose="020B0603020202020204" pitchFamily="34" charset="0"/>
              </a:rPr>
              <a:t>Focused </a:t>
            </a:r>
            <a:r>
              <a:rPr lang="en-US" sz="1600" i="1" dirty="0">
                <a:latin typeface="Trebuchet MS" panose="020B0603020202020204" pitchFamily="34" charset="0"/>
              </a:rPr>
              <a:t>on emergency </a:t>
            </a:r>
            <a:r>
              <a:rPr lang="en-US" sz="1600" i="1" dirty="0" smtClean="0">
                <a:latin typeface="Trebuchet MS" panose="020B0603020202020204" pitchFamily="34" charset="0"/>
              </a:rPr>
              <a:t>programs</a:t>
            </a:r>
          </a:p>
          <a:p>
            <a:pPr lvl="0"/>
            <a:endParaRPr lang="en-US" sz="1600" dirty="0">
              <a:latin typeface="Trebuchet MS" panose="020B0603020202020204" pitchFamily="34" charset="0"/>
            </a:endParaRPr>
          </a:p>
          <a:p>
            <a:pPr lvl="0"/>
            <a:r>
              <a:rPr lang="en-US" sz="1600" b="1" dirty="0">
                <a:latin typeface="Trebuchet MS" panose="020B0603020202020204" pitchFamily="34" charset="0"/>
              </a:rPr>
              <a:t>Program </a:t>
            </a:r>
            <a:r>
              <a:rPr lang="en-US" sz="1600" b="1" dirty="0" smtClean="0">
                <a:latin typeface="Trebuchet MS" panose="020B0603020202020204" pitchFamily="34" charset="0"/>
              </a:rPr>
              <a:t>Coordinator</a:t>
            </a:r>
          </a:p>
          <a:p>
            <a:pPr lvl="0"/>
            <a:r>
              <a:rPr lang="en-US" sz="1600" dirty="0" smtClean="0">
                <a:latin typeface="Trebuchet MS" panose="020B0603020202020204" pitchFamily="34" charset="0"/>
              </a:rPr>
              <a:t>   - </a:t>
            </a:r>
            <a:r>
              <a:rPr lang="en-US" sz="1600" i="1" dirty="0" smtClean="0">
                <a:latin typeface="Trebuchet MS" panose="020B0603020202020204" pitchFamily="34" charset="0"/>
              </a:rPr>
              <a:t>Focused </a:t>
            </a:r>
            <a:r>
              <a:rPr lang="en-US" sz="1600" i="1" dirty="0">
                <a:latin typeface="Trebuchet MS" panose="020B0603020202020204" pitchFamily="34" charset="0"/>
              </a:rPr>
              <a:t>on outreach and </a:t>
            </a:r>
            <a:r>
              <a:rPr lang="en-US" sz="1600" i="1" dirty="0" smtClean="0">
                <a:latin typeface="Trebuchet MS" panose="020B0603020202020204" pitchFamily="34" charset="0"/>
              </a:rPr>
              <a:t>education</a:t>
            </a:r>
          </a:p>
          <a:p>
            <a:pPr lvl="0"/>
            <a:endParaRPr lang="en-US" sz="1600" dirty="0">
              <a:latin typeface="Trebuchet MS" panose="020B0603020202020204" pitchFamily="34" charset="0"/>
            </a:endParaRPr>
          </a:p>
          <a:p>
            <a:pPr lvl="0"/>
            <a:r>
              <a:rPr lang="en-US" sz="1600" b="1" dirty="0" smtClean="0">
                <a:latin typeface="Trebuchet MS" panose="020B0603020202020204" pitchFamily="34" charset="0"/>
              </a:rPr>
              <a:t>4 Agriculture Regulatory Specialist</a:t>
            </a:r>
          </a:p>
          <a:p>
            <a:pPr lvl="0"/>
            <a:r>
              <a:rPr lang="en-US" sz="1600" dirty="0" smtClean="0">
                <a:latin typeface="Trebuchet MS" panose="020B0603020202020204" pitchFamily="34" charset="0"/>
              </a:rPr>
              <a:t>   - </a:t>
            </a:r>
            <a:r>
              <a:rPr lang="en-US" sz="1600" i="1" dirty="0" smtClean="0">
                <a:latin typeface="Trebuchet MS" panose="020B0603020202020204" pitchFamily="34" charset="0"/>
              </a:rPr>
              <a:t>One for each 4 areas</a:t>
            </a:r>
          </a:p>
          <a:p>
            <a:pPr lvl="0"/>
            <a:endParaRPr lang="en-US" sz="1600" dirty="0" smtClean="0">
              <a:latin typeface="Trebuchet MS" panose="020B0603020202020204" pitchFamily="34" charset="0"/>
            </a:endParaRPr>
          </a:p>
          <a:p>
            <a:pPr lvl="0"/>
            <a:r>
              <a:rPr lang="en-US" sz="1600" b="1" dirty="0" smtClean="0">
                <a:latin typeface="Trebuchet MS" panose="020B0603020202020204" pitchFamily="34" charset="0"/>
              </a:rPr>
              <a:t>Administrative </a:t>
            </a:r>
            <a:r>
              <a:rPr lang="en-US" sz="1600" b="1" dirty="0">
                <a:latin typeface="Trebuchet MS" panose="020B0603020202020204" pitchFamily="34" charset="0"/>
              </a:rPr>
              <a:t>Assistant </a:t>
            </a:r>
            <a:r>
              <a:rPr lang="en-US" sz="1600" b="1" dirty="0" smtClean="0">
                <a:latin typeface="Trebuchet MS" panose="020B0603020202020204" pitchFamily="34" charset="0"/>
              </a:rPr>
              <a:t>II</a:t>
            </a:r>
          </a:p>
          <a:p>
            <a:pPr lvl="0"/>
            <a:r>
              <a:rPr lang="en-US" sz="1600" dirty="0" smtClean="0">
                <a:latin typeface="Trebuchet MS" panose="020B0603020202020204" pitchFamily="34" charset="0"/>
              </a:rPr>
              <a:t>   - </a:t>
            </a:r>
            <a:r>
              <a:rPr lang="en-US" sz="1600" i="1" dirty="0" smtClean="0">
                <a:latin typeface="Trebuchet MS" panose="020B0603020202020204" pitchFamily="34" charset="0"/>
              </a:rPr>
              <a:t>Office </a:t>
            </a:r>
            <a:r>
              <a:rPr lang="en-US" sz="1600" i="1" dirty="0">
                <a:latin typeface="Trebuchet MS" panose="020B0603020202020204" pitchFamily="34" charset="0"/>
              </a:rPr>
              <a:t>based to support division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76" y="457198"/>
            <a:ext cx="3810008" cy="137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33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7840"/>
            <a:ext cx="8596668" cy="1320800"/>
          </a:xfrm>
        </p:spPr>
        <p:txBody>
          <a:bodyPr/>
          <a:lstStyle/>
          <a:p>
            <a:r>
              <a:rPr lang="en-US" b="1" dirty="0" smtClean="0"/>
              <a:t>Questions?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1507757"/>
            <a:ext cx="437896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Commissioner Ryan Quarles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2230373"/>
            <a:ext cx="4378960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Dr. Katie Flynn</a:t>
            </a:r>
          </a:p>
          <a:p>
            <a:r>
              <a:rPr lang="en-US" sz="2400" dirty="0" smtClean="0"/>
              <a:t>(502)782-5920</a:t>
            </a:r>
          </a:p>
          <a:p>
            <a:r>
              <a:rPr lang="en-US" sz="2400" dirty="0" smtClean="0">
                <a:hlinkClick r:id="rId2"/>
              </a:rPr>
              <a:t>Katie.Flynn@ky.gov</a:t>
            </a:r>
            <a:endParaRPr lang="en-US" sz="2400" dirty="0" smtClean="0"/>
          </a:p>
          <a:p>
            <a:r>
              <a:rPr lang="en-US" sz="2400" dirty="0" smtClean="0">
                <a:hlinkClick r:id="rId3"/>
              </a:rPr>
              <a:t>www.kyagr.com/statevet</a:t>
            </a:r>
            <a:endParaRPr lang="en-US" sz="2400" dirty="0" smtClean="0"/>
          </a:p>
          <a:p>
            <a:r>
              <a:rPr lang="en-US" sz="2400" dirty="0" smtClean="0"/>
              <a:t>statevet@ky.gov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4430316"/>
            <a:ext cx="437896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Keith Rogers</a:t>
            </a:r>
          </a:p>
          <a:p>
            <a:r>
              <a:rPr lang="en-US" sz="2400" dirty="0" smtClean="0"/>
              <a:t>(502)782-9255</a:t>
            </a:r>
          </a:p>
          <a:p>
            <a:r>
              <a:rPr lang="en-US" sz="2400" dirty="0" smtClean="0">
                <a:hlinkClick r:id="rId4"/>
              </a:rPr>
              <a:t>KeithL.Rogers@ky.gov</a:t>
            </a:r>
            <a:endParaRPr lang="en-US" sz="2400" dirty="0" smtClean="0"/>
          </a:p>
          <a:p>
            <a:r>
              <a:rPr lang="en-US" sz="2400" dirty="0" smtClean="0"/>
              <a:t>www.kyagr.com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700" y="1354386"/>
            <a:ext cx="3263048" cy="392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34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747C3908-A0C8-43B6-8EAF-1117EFD1584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29907" y="157158"/>
            <a:ext cx="9259748" cy="1320800"/>
          </a:xfrm>
        </p:spPr>
        <p:txBody>
          <a:bodyPr/>
          <a:lstStyle/>
          <a:p>
            <a:r>
              <a:rPr lang="en-US" dirty="0"/>
              <a:t>Office of State Veterinarian </a:t>
            </a:r>
            <a:r>
              <a:rPr lang="en-US" dirty="0" smtClean="0"/>
              <a:t>Mission:</a:t>
            </a:r>
            <a:br>
              <a:rPr lang="en-US" dirty="0" smtClean="0"/>
            </a:br>
            <a:r>
              <a:rPr lang="en-US" dirty="0" smtClean="0"/>
              <a:t>To Protect </a:t>
            </a:r>
            <a:r>
              <a:rPr lang="en-US" altLang="en-US" dirty="0" smtClean="0"/>
              <a:t>Kentucky’s </a:t>
            </a:r>
            <a:r>
              <a:rPr lang="en-US" altLang="en-US" dirty="0"/>
              <a:t>Animal Agriculture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B2B4A0-F460-445B-B267-2F6CA24CD7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07" y="1563017"/>
            <a:ext cx="2555021" cy="1916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EAED73-BCF8-4FAA-B1D1-8672214A51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4889" y="1660410"/>
            <a:ext cx="2747344" cy="1799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136E9D-4E8A-4B2D-BC88-F1830B0BD7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343" y="4160695"/>
            <a:ext cx="1601270" cy="20379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561" name="Rectangle 10">
            <a:extLst>
              <a:ext uri="{FF2B5EF4-FFF2-40B4-BE49-F238E27FC236}">
                <a16:creationId xmlns:a16="http://schemas.microsoft.com/office/drawing/2014/main" id="{2AFB87B5-B0F6-4109-B8CD-E40D0F913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1343" y="3409687"/>
            <a:ext cx="2624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Almost </a:t>
            </a: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million head </a:t>
            </a:r>
          </a:p>
        </p:txBody>
      </p:sp>
      <p:sp>
        <p:nvSpPr>
          <p:cNvPr id="23562" name="Rectangle 11">
            <a:extLst>
              <a:ext uri="{FF2B5EF4-FFF2-40B4-BE49-F238E27FC236}">
                <a16:creationId xmlns:a16="http://schemas.microsoft.com/office/drawing/2014/main" id="{9E7E6FA1-F7A0-404F-B8E5-922A8E43A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55" y="3637774"/>
            <a:ext cx="23006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289 million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broilers </a:t>
            </a:r>
          </a:p>
        </p:txBody>
      </p:sp>
      <p:sp>
        <p:nvSpPr>
          <p:cNvPr id="23564" name="Rectangle 13">
            <a:extLst>
              <a:ext uri="{FF2B5EF4-FFF2-40B4-BE49-F238E27FC236}">
                <a16:creationId xmlns:a16="http://schemas.microsoft.com/office/drawing/2014/main" id="{02B6D7C1-C584-4AEC-A71F-103CE7543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5904" y="3637774"/>
            <a:ext cx="18341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million layers</a:t>
            </a:r>
          </a:p>
        </p:txBody>
      </p:sp>
      <p:sp>
        <p:nvSpPr>
          <p:cNvPr id="23565" name="Rectangle 14">
            <a:extLst>
              <a:ext uri="{FF2B5EF4-FFF2-40B4-BE49-F238E27FC236}">
                <a16:creationId xmlns:a16="http://schemas.microsoft.com/office/drawing/2014/main" id="{2092EBC1-94B1-4239-9795-FCE50C356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0300" y="3591574"/>
            <a:ext cx="19159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1.3 billion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eggs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302C1B-4601-45E9-91CC-23C2CAEDC2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001" y="1664719"/>
            <a:ext cx="2743740" cy="1829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FA267B2-CA3D-422D-A309-6B85696C7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269" y="6132993"/>
            <a:ext cx="194406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~400,000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solidFill>
                  <a:prstClr val="black"/>
                </a:solidFill>
              </a:rPr>
              <a:t>(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Market Hogs)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F8AACB-80B5-4E5B-A367-B3AA57B590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2683" y="4229074"/>
            <a:ext cx="2172552" cy="19184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4AF4F99-3B20-4A23-B4D3-C27BD8F42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4137" y="6317659"/>
            <a:ext cx="11576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smtClean="0">
                <a:solidFill>
                  <a:prstClr val="black"/>
                </a:solidFill>
              </a:rPr>
              <a:t>~300</a:t>
            </a: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,000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3702" y="1566828"/>
            <a:ext cx="2862965" cy="1908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l="30762" t="-1859" r="32190" b="4041"/>
          <a:stretch/>
        </p:blipFill>
        <p:spPr>
          <a:xfrm>
            <a:off x="357754" y="4133891"/>
            <a:ext cx="2122914" cy="1999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9514454" y="6259775"/>
            <a:ext cx="1621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43,000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7251" y="4260899"/>
            <a:ext cx="2179445" cy="194810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736007" y="6259775"/>
            <a:ext cx="1621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65,000</a:t>
            </a:r>
            <a:endParaRPr lang="en-US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324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848" y="3777863"/>
            <a:ext cx="5500245" cy="308013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22144" y="357809"/>
            <a:ext cx="2584174" cy="3420054"/>
          </a:xfrm>
        </p:spPr>
        <p:txBody>
          <a:bodyPr>
            <a:normAutofit/>
          </a:bodyPr>
          <a:lstStyle/>
          <a:p>
            <a:r>
              <a:rPr lang="en-US" dirty="0" smtClean="0"/>
              <a:t>Critical Role In  Protecting the Food Supply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744" y="52525"/>
            <a:ext cx="5155546" cy="3725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525"/>
            <a:ext cx="3938357" cy="36457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60320" y="2067836"/>
            <a:ext cx="12324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Foot and Mouth Disease</a:t>
            </a:r>
            <a:endParaRPr lang="en-US" sz="20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27216" y="222637"/>
            <a:ext cx="15027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auhaus 93" panose="04030905020B02020C02" pitchFamily="82" charset="0"/>
              </a:rPr>
              <a:t>African Swine Fever 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114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71" name="Rectangle 23">
            <a:extLst>
              <a:ext uri="{FF2B5EF4-FFF2-40B4-BE49-F238E27FC236}">
                <a16:creationId xmlns:a16="http://schemas.microsoft.com/office/drawing/2014/main" id="{31823DF6-04C2-4FCE-98DB-8A8F3919FD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7794" y="12700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altLang="en-US" dirty="0" smtClean="0"/>
              <a:t>Is Kentucky Safe From A Foreign Animal Disease Agent Entry? </a:t>
            </a:r>
            <a:endParaRPr lang="en-US" altLang="en-US" dirty="0"/>
          </a:p>
        </p:txBody>
      </p:sp>
      <p:pic>
        <p:nvPicPr>
          <p:cNvPr id="53272" name="Picture 24" descr="ai eagles">
            <a:extLst>
              <a:ext uri="{FF2B5EF4-FFF2-40B4-BE49-F238E27FC236}">
                <a16:creationId xmlns:a16="http://schemas.microsoft.com/office/drawing/2014/main" id="{0EB341AF-F618-4FE9-AAF8-8057EC752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94" y="1447800"/>
            <a:ext cx="1927225" cy="24384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73" name="Picture 25" descr="poultry litter">
            <a:extLst>
              <a:ext uri="{FF2B5EF4-FFF2-40B4-BE49-F238E27FC236}">
                <a16:creationId xmlns:a16="http://schemas.microsoft.com/office/drawing/2014/main" id="{94E13313-2B0E-4645-8AEC-DCEB98115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912" y="1488281"/>
            <a:ext cx="2743200" cy="220503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74" name="Picture 26" descr="snow_geese">
            <a:extLst>
              <a:ext uri="{FF2B5EF4-FFF2-40B4-BE49-F238E27FC236}">
                <a16:creationId xmlns:a16="http://schemas.microsoft.com/office/drawing/2014/main" id="{5635AABB-41CC-4955-A0BB-96F9909F3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459" y="4348339"/>
            <a:ext cx="2743200" cy="19208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75" name="Picture 27" descr="airplane taking off">
            <a:extLst>
              <a:ext uri="{FF2B5EF4-FFF2-40B4-BE49-F238E27FC236}">
                <a16:creationId xmlns:a16="http://schemas.microsoft.com/office/drawing/2014/main" id="{7F6B5EE2-4E22-4BFA-9310-92901B983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912" y="4357638"/>
            <a:ext cx="2895600" cy="19224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76" name="Picture 28" descr="Loaded ship at dock ">
            <a:hlinkClick r:id="rId7"/>
            <a:extLst>
              <a:ext uri="{FF2B5EF4-FFF2-40B4-BE49-F238E27FC236}">
                <a16:creationId xmlns:a16="http://schemas.microsoft.com/office/drawing/2014/main" id="{349896C8-0C0A-4491-BBB1-853B71B46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27" y="4357638"/>
            <a:ext cx="2819400" cy="192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77" name="Picture 29" descr="http://rds.yahoo.com/_ylt=A0Je5mV1uuhEY2AAeeejzbkF;_ylu=X3oDMTA4NDgyNWN0BHNlYwNwcm9m/SIG=125cpupuo/EXP=1156189173/**http%3a//www.hqusareur.army.mil/opm/animalship2.jpg">
            <a:extLst>
              <a:ext uri="{FF2B5EF4-FFF2-40B4-BE49-F238E27FC236}">
                <a16:creationId xmlns:a16="http://schemas.microsoft.com/office/drawing/2014/main" id="{83A7A4CB-6DC2-4654-BDED-D44B99BBE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159" y="1631156"/>
            <a:ext cx="2971800" cy="191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826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>
            <a:extLst>
              <a:ext uri="{FF2B5EF4-FFF2-40B4-BE49-F238E27FC236}">
                <a16:creationId xmlns:a16="http://schemas.microsoft.com/office/drawing/2014/main" id="{9B6942B1-844F-49A4-97D2-3498BB56E7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29640" y="342733"/>
            <a:ext cx="7772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Consequences of Foreign </a:t>
            </a:r>
            <a:r>
              <a:rPr lang="en-US" altLang="en-US" dirty="0" smtClean="0"/>
              <a:t>Animal </a:t>
            </a:r>
            <a:r>
              <a:rPr lang="en-US" altLang="en-US" dirty="0"/>
              <a:t>Diseases</a:t>
            </a:r>
          </a:p>
        </p:txBody>
      </p:sp>
      <p:sp>
        <p:nvSpPr>
          <p:cNvPr id="11267" name="Rectangle 1027">
            <a:extLst>
              <a:ext uri="{FF2B5EF4-FFF2-40B4-BE49-F238E27FC236}">
                <a16:creationId xmlns:a16="http://schemas.microsoft.com/office/drawing/2014/main" id="{C5794B30-8867-4306-AE34-ED160B0E43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7334" y="1415333"/>
            <a:ext cx="8596668" cy="462603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dirty="0"/>
              <a:t>Animal morbidity or mortality </a:t>
            </a:r>
          </a:p>
          <a:p>
            <a:pPr eaLnBrk="1" hangingPunct="1"/>
            <a:r>
              <a:rPr lang="en-US" altLang="en-US" sz="2800" dirty="0"/>
              <a:t>Human morbidity or mortality (Zoonosis)</a:t>
            </a:r>
          </a:p>
          <a:p>
            <a:pPr eaLnBrk="1" hangingPunct="1"/>
            <a:r>
              <a:rPr lang="en-US" altLang="en-US" sz="2800" dirty="0"/>
              <a:t>Economic Impacts</a:t>
            </a:r>
          </a:p>
          <a:p>
            <a:pPr lvl="1" eaLnBrk="1" hangingPunct="1"/>
            <a:r>
              <a:rPr lang="en-US" altLang="en-US" sz="2400" dirty="0"/>
              <a:t>Local producer</a:t>
            </a:r>
          </a:p>
          <a:p>
            <a:pPr lvl="1" eaLnBrk="1" hangingPunct="1"/>
            <a:r>
              <a:rPr lang="en-US" altLang="en-US" sz="2400" dirty="0"/>
              <a:t>Local economy</a:t>
            </a:r>
          </a:p>
          <a:p>
            <a:pPr lvl="1" eaLnBrk="1" hangingPunct="1"/>
            <a:r>
              <a:rPr lang="en-US" altLang="en-US" sz="2400" dirty="0"/>
              <a:t>National Economy</a:t>
            </a:r>
          </a:p>
          <a:p>
            <a:pPr lvl="1" eaLnBrk="1" hangingPunct="1"/>
            <a:r>
              <a:rPr lang="en-US" altLang="en-US" sz="2400" dirty="0"/>
              <a:t>International trade</a:t>
            </a:r>
          </a:p>
          <a:p>
            <a:pPr eaLnBrk="1" hangingPunct="1"/>
            <a:r>
              <a:rPr lang="en-US" altLang="en-US" sz="2800" dirty="0"/>
              <a:t>Social Impacts</a:t>
            </a:r>
          </a:p>
          <a:p>
            <a:pPr lvl="1" eaLnBrk="1" hangingPunct="1"/>
            <a:endParaRPr lang="en-US" altLang="en-US" sz="2400" dirty="0"/>
          </a:p>
        </p:txBody>
      </p:sp>
      <p:pic>
        <p:nvPicPr>
          <p:cNvPr id="11268" name="Picture 1028" descr="http://rds.yahoo.com/_ylt=A0Je5qe2yehEmTYBAhCjzbkF;_ylu=X3oDMTA4NDgyNWN0BHNlYwNwcm9m/SIG=12k6belur/EXP=1156193078/**http%3a//www.dn.no/multimedia/archive/00015/Wall_Street_15780a.jpg">
            <a:extLst>
              <a:ext uri="{FF2B5EF4-FFF2-40B4-BE49-F238E27FC236}">
                <a16:creationId xmlns:a16="http://schemas.microsoft.com/office/drawing/2014/main" id="{E06BA362-1215-4ECE-8939-BDB346FD4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764" y="3011243"/>
            <a:ext cx="27051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5252" y="929279"/>
            <a:ext cx="2857500" cy="2143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9363" y="4431506"/>
            <a:ext cx="3524915" cy="233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2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52400"/>
            <a:ext cx="8596668" cy="1320800"/>
          </a:xfrm>
        </p:spPr>
        <p:txBody>
          <a:bodyPr/>
          <a:lstStyle/>
          <a:p>
            <a:r>
              <a:rPr lang="en-US" dirty="0" smtClean="0"/>
              <a:t>Foreign Animal Disease Hits KY in 2022</a:t>
            </a:r>
            <a:br>
              <a:rPr lang="en-US" dirty="0" smtClean="0"/>
            </a:br>
            <a:r>
              <a:rPr lang="en-US" dirty="0" smtClean="0"/>
              <a:t>Highly Pathogenic Avian Influenza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860699"/>
            <a:ext cx="9657513" cy="472085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4:50pm Friday February 11, 2022 - Veterinarian </a:t>
            </a:r>
            <a:r>
              <a:rPr lang="en-US" dirty="0" smtClean="0"/>
              <a:t>Call </a:t>
            </a:r>
            <a:r>
              <a:rPr lang="en-US" dirty="0"/>
              <a:t>from Fulton Co. Broiler Premises </a:t>
            </a:r>
          </a:p>
          <a:p>
            <a:pPr lvl="1"/>
            <a:r>
              <a:rPr lang="en-US" dirty="0"/>
              <a:t>Increased mortality, significant decrease in water consumption, respiratory </a:t>
            </a:r>
            <a:r>
              <a:rPr lang="en-US" dirty="0" smtClean="0"/>
              <a:t>signs</a:t>
            </a:r>
          </a:p>
          <a:p>
            <a:pPr lvl="1"/>
            <a:r>
              <a:rPr lang="en-US" dirty="0"/>
              <a:t>Approx. 240,000 </a:t>
            </a:r>
            <a:r>
              <a:rPr lang="en-US" dirty="0" smtClean="0"/>
              <a:t>birds (46 day old) </a:t>
            </a:r>
            <a:r>
              <a:rPr lang="en-US" dirty="0"/>
              <a:t>in 12 broiler houses on the </a:t>
            </a:r>
            <a:r>
              <a:rPr lang="en-US" dirty="0" smtClean="0"/>
              <a:t>premises</a:t>
            </a:r>
          </a:p>
          <a:p>
            <a:pPr lvl="1"/>
            <a:r>
              <a:rPr lang="en-US" dirty="0"/>
              <a:t>11:58pm on Friday- Presumptive positive on Matrix and H5</a:t>
            </a:r>
          </a:p>
          <a:p>
            <a:pPr lvl="1"/>
            <a:r>
              <a:rPr lang="en-US" dirty="0"/>
              <a:t>Saturday morning- Sample hand carried by federal personnel to National Veterinary Services Laboratory </a:t>
            </a:r>
            <a:r>
              <a:rPr lang="en-US" dirty="0" smtClean="0"/>
              <a:t>(NVSL) in </a:t>
            </a:r>
            <a:r>
              <a:rPr lang="en-US" dirty="0"/>
              <a:t>Ames, Iowa</a:t>
            </a:r>
          </a:p>
          <a:p>
            <a:pPr lvl="2"/>
            <a:r>
              <a:rPr lang="en-US" dirty="0"/>
              <a:t>NVSL Confirmation of H5N1 Eurasian Strain at 9pm Saturday February </a:t>
            </a:r>
            <a:r>
              <a:rPr lang="en-US" dirty="0" smtClean="0"/>
              <a:t>12</a:t>
            </a:r>
            <a:r>
              <a:rPr lang="en-US" baseline="30000" dirty="0" smtClean="0"/>
              <a:t>th</a:t>
            </a:r>
            <a:endParaRPr lang="en-US" dirty="0" smtClean="0"/>
          </a:p>
          <a:p>
            <a:r>
              <a:rPr lang="en-US" dirty="0"/>
              <a:t>Saturday evening </a:t>
            </a:r>
            <a:r>
              <a:rPr lang="en-US" dirty="0" smtClean="0"/>
              <a:t>February 12</a:t>
            </a:r>
            <a:r>
              <a:rPr lang="en-US" baseline="30000" dirty="0" smtClean="0"/>
              <a:t>th</a:t>
            </a:r>
            <a:r>
              <a:rPr lang="en-US" dirty="0" smtClean="0"/>
              <a:t>- Call </a:t>
            </a:r>
            <a:r>
              <a:rPr lang="en-US" dirty="0"/>
              <a:t>from Turkey Manager at a Webster Co facility</a:t>
            </a:r>
          </a:p>
          <a:p>
            <a:pPr lvl="1"/>
            <a:r>
              <a:rPr lang="en-US" dirty="0" smtClean="0"/>
              <a:t>Increased </a:t>
            </a:r>
            <a:r>
              <a:rPr lang="en-US" dirty="0"/>
              <a:t>mortality (9,31,184) and decreased water consumption (1716, 1224, 600) in only one </a:t>
            </a:r>
            <a:r>
              <a:rPr lang="en-US" dirty="0" smtClean="0"/>
              <a:t>house</a:t>
            </a:r>
          </a:p>
          <a:p>
            <a:pPr lvl="1"/>
            <a:r>
              <a:rPr lang="en-US" dirty="0" smtClean="0"/>
              <a:t>Approximately </a:t>
            </a:r>
            <a:r>
              <a:rPr lang="en-US" dirty="0"/>
              <a:t>54,000 turkeys </a:t>
            </a:r>
            <a:r>
              <a:rPr lang="en-US" dirty="0" smtClean="0"/>
              <a:t>(117 </a:t>
            </a:r>
            <a:r>
              <a:rPr lang="en-US" dirty="0"/>
              <a:t>days of </a:t>
            </a:r>
            <a:r>
              <a:rPr lang="en-US" dirty="0" smtClean="0"/>
              <a:t>age) in 6 barns </a:t>
            </a:r>
            <a:endParaRPr lang="en-US" dirty="0"/>
          </a:p>
          <a:p>
            <a:pPr lvl="1"/>
            <a:r>
              <a:rPr lang="en-US" dirty="0" smtClean="0"/>
              <a:t>Sunday AM- Presumptive positive, Confirmed by NVSL</a:t>
            </a:r>
          </a:p>
          <a:p>
            <a:r>
              <a:rPr lang="en-US" dirty="0" smtClean="0"/>
              <a:t>Detection February 12 to Freedom from Diseases May 15,2022</a:t>
            </a:r>
          </a:p>
          <a:p>
            <a:pPr lvl="1"/>
            <a:r>
              <a:rPr lang="en-US" dirty="0" smtClean="0"/>
              <a:t>Trade Implications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7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182"/>
            <a:ext cx="8953169" cy="6917122"/>
          </a:xfrm>
        </p:spPr>
      </p:pic>
      <p:sp>
        <p:nvSpPr>
          <p:cNvPr id="2" name="TextBox 1"/>
          <p:cNvSpPr txBox="1"/>
          <p:nvPr/>
        </p:nvSpPr>
        <p:spPr>
          <a:xfrm>
            <a:off x="8144539" y="2126512"/>
            <a:ext cx="21690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Kentucky Ranks </a:t>
            </a:r>
          </a:p>
          <a:p>
            <a:pPr algn="ctr"/>
            <a:r>
              <a:rPr lang="en-US" sz="3200" dirty="0" smtClean="0"/>
              <a:t> 7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</a:t>
            </a:r>
          </a:p>
          <a:p>
            <a:pPr algn="ctr"/>
            <a:r>
              <a:rPr lang="en-US" sz="3200" dirty="0" smtClean="0"/>
              <a:t>in US Broiler Production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32338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355158"/>
            <a:ext cx="8596668" cy="1320800"/>
          </a:xfrm>
        </p:spPr>
        <p:txBody>
          <a:bodyPr/>
          <a:lstStyle/>
          <a:p>
            <a:r>
              <a:rPr lang="en-US" dirty="0" smtClean="0"/>
              <a:t>February 2022 HPAI Incident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75958"/>
            <a:ext cx="8315592" cy="504289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Fulton County</a:t>
            </a:r>
            <a:endParaRPr lang="en-US" dirty="0"/>
          </a:p>
          <a:p>
            <a:pPr lvl="1"/>
            <a:r>
              <a:rPr lang="en-US" dirty="0"/>
              <a:t>1 affected premises-  231,398 birds depopulated </a:t>
            </a:r>
          </a:p>
          <a:p>
            <a:pPr lvl="1"/>
            <a:r>
              <a:rPr lang="en-US" dirty="0"/>
              <a:t>940 Door to Door Contacts--- 57 Backyard Quarantines Issued (37 in TN) </a:t>
            </a:r>
          </a:p>
          <a:p>
            <a:pPr lvl="1"/>
            <a:r>
              <a:rPr lang="en-US" dirty="0"/>
              <a:t>6 commercial premises quarantines issued within control zone</a:t>
            </a:r>
          </a:p>
          <a:p>
            <a:r>
              <a:rPr lang="en-US" b="1" dirty="0"/>
              <a:t>Webster County</a:t>
            </a:r>
            <a:endParaRPr lang="en-US" dirty="0"/>
          </a:p>
          <a:p>
            <a:pPr lvl="1"/>
            <a:r>
              <a:rPr lang="en-US" dirty="0"/>
              <a:t>1 affected premises ---53,286 birds depopulated </a:t>
            </a:r>
          </a:p>
          <a:p>
            <a:pPr lvl="1"/>
            <a:r>
              <a:rPr lang="en-US" dirty="0"/>
              <a:t>1163 Door to Door contacts--- 31 backyard quarantines issued within control zone</a:t>
            </a:r>
          </a:p>
          <a:p>
            <a:pPr lvl="1"/>
            <a:r>
              <a:rPr lang="en-US" dirty="0"/>
              <a:t>13 commercial premises quarantines issued within control zone</a:t>
            </a:r>
          </a:p>
          <a:p>
            <a:r>
              <a:rPr lang="en-US" b="1" dirty="0"/>
              <a:t>Permitting </a:t>
            </a:r>
            <a:endParaRPr lang="en-US" dirty="0"/>
          </a:p>
          <a:p>
            <a:pPr lvl="1"/>
            <a:r>
              <a:rPr lang="en-US" dirty="0"/>
              <a:t>71 Permits and 337 movements </a:t>
            </a:r>
          </a:p>
          <a:p>
            <a:pPr lvl="2"/>
            <a:r>
              <a:rPr lang="en-US" dirty="0"/>
              <a:t>318 feed movements, 12 egg movements- 10 to hatchery  and 1 to farm,  6 live bird movement to Slaughter, 1 live birds to farm </a:t>
            </a:r>
            <a:endParaRPr lang="en-US" dirty="0" smtClean="0"/>
          </a:p>
          <a:p>
            <a:r>
              <a:rPr lang="en-US" dirty="0" smtClean="0"/>
              <a:t>Time Frame</a:t>
            </a:r>
          </a:p>
          <a:p>
            <a:pPr lvl="1"/>
            <a:r>
              <a:rPr lang="en-US" dirty="0" smtClean="0"/>
              <a:t>February 12, 2022- May 15, 2022 (regained OIE free status)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5475" y="1280160"/>
            <a:ext cx="3399846" cy="33998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3515" y="4798735"/>
            <a:ext cx="36837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https://www.flylanddesigns.com/zombie-chicken/</a:t>
            </a:r>
          </a:p>
        </p:txBody>
      </p:sp>
    </p:spTree>
    <p:extLst>
      <p:ext uri="{BB962C8B-B14F-4D97-AF65-F5344CB8AC3E}">
        <p14:creationId xmlns:p14="http://schemas.microsoft.com/office/powerpoint/2010/main" val="151014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184</TotalTime>
  <Words>1388</Words>
  <Application>Microsoft Office PowerPoint</Application>
  <PresentationFormat>Widescreen</PresentationFormat>
  <Paragraphs>249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Algerian</vt:lpstr>
      <vt:lpstr>Arial</vt:lpstr>
      <vt:lpstr>Bauhaus 93</vt:lpstr>
      <vt:lpstr>Calibri</vt:lpstr>
      <vt:lpstr>Century Gothic</vt:lpstr>
      <vt:lpstr>Corbel</vt:lpstr>
      <vt:lpstr>Times New Roman</vt:lpstr>
      <vt:lpstr>Trebuchet MS</vt:lpstr>
      <vt:lpstr>Wingdings</vt:lpstr>
      <vt:lpstr>Wingdings 3</vt:lpstr>
      <vt:lpstr>Facet</vt:lpstr>
      <vt:lpstr>Basis</vt:lpstr>
      <vt:lpstr>PowerPoint Presentation</vt:lpstr>
      <vt:lpstr>Office of State Veterinarian  Impacts of Veterinary and Staff Shortage </vt:lpstr>
      <vt:lpstr>Office of State Veterinarian Mission: To Protect Kentucky’s Animal Agriculture</vt:lpstr>
      <vt:lpstr>Critical Role In  Protecting the Food Supply</vt:lpstr>
      <vt:lpstr>Is Kentucky Safe From A Foreign Animal Disease Agent Entry? </vt:lpstr>
      <vt:lpstr>Consequences of Foreign Animal Diseases</vt:lpstr>
      <vt:lpstr>Foreign Animal Disease Hits KY in 2022 Highly Pathogenic Avian Influenza </vt:lpstr>
      <vt:lpstr>PowerPoint Presentation</vt:lpstr>
      <vt:lpstr>February 2022 HPAI Incident  Summary</vt:lpstr>
      <vt:lpstr>OSV Staffing and  Workload Impacts </vt:lpstr>
      <vt:lpstr>Kentucky and Pork </vt:lpstr>
      <vt:lpstr>Now What if African Swine Fever Hit Kentucky at the Same Time as HPAI?  Is it Possible?</vt:lpstr>
      <vt:lpstr>Risk for Entry to the United States</vt:lpstr>
      <vt:lpstr>PowerPoint Presentation</vt:lpstr>
      <vt:lpstr>PowerPoint Presentation</vt:lpstr>
      <vt:lpstr>Potential Impacts of ASF Incursion </vt:lpstr>
      <vt:lpstr>   Does the United States have an adequate staffed and trained veterinary field force for Foreign Animal Disease Incursion and Natural Disaster?    Does Kentucky and the Office of State Veterinarian?</vt:lpstr>
      <vt:lpstr>Where are the Large Animal Veterinarians? Why are Veterinarians Leaving or Not Entering Large Animal Practice?</vt:lpstr>
      <vt:lpstr>Veterinarian Salaries and Debt Load</vt:lpstr>
      <vt:lpstr>Veterinary Medicine Loan Repayment Program </vt:lpstr>
      <vt:lpstr>KDA’s Current Authority and Budget</vt:lpstr>
      <vt:lpstr>KDA’s Current Authority and Budget</vt:lpstr>
      <vt:lpstr>Request to the General Assembly: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Smith, Alexis (AGR)</dc:creator>
  <cp:lastModifiedBy>Rogers, Keith L (AGR)</cp:lastModifiedBy>
  <cp:revision>14</cp:revision>
  <dcterms:created xsi:type="dcterms:W3CDTF">2022-11-02T15:41:15Z</dcterms:created>
  <dcterms:modified xsi:type="dcterms:W3CDTF">2022-11-02T19:06:41Z</dcterms:modified>
</cp:coreProperties>
</file>