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5"/>
  </p:notesMasterIdLst>
  <p:handoutMasterIdLst>
    <p:handoutMasterId r:id="rId26"/>
  </p:handoutMasterIdLst>
  <p:sldIdLst>
    <p:sldId id="365" r:id="rId5"/>
    <p:sldId id="620" r:id="rId6"/>
    <p:sldId id="609" r:id="rId7"/>
    <p:sldId id="621" r:id="rId8"/>
    <p:sldId id="622" r:id="rId9"/>
    <p:sldId id="627" r:id="rId10"/>
    <p:sldId id="612" r:id="rId11"/>
    <p:sldId id="613" r:id="rId12"/>
    <p:sldId id="623" r:id="rId13"/>
    <p:sldId id="614" r:id="rId14"/>
    <p:sldId id="616" r:id="rId15"/>
    <p:sldId id="618" r:id="rId16"/>
    <p:sldId id="619" r:id="rId17"/>
    <p:sldId id="593" r:id="rId18"/>
    <p:sldId id="583" r:id="rId19"/>
    <p:sldId id="568" r:id="rId20"/>
    <p:sldId id="549" r:id="rId21"/>
    <p:sldId id="579" r:id="rId22"/>
    <p:sldId id="626" r:id="rId23"/>
    <p:sldId id="5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C9AEC-E4F7-4DC6-91BD-7B735AE1AC28}" v="1" dt="2022-10-13T00:46:57.393"/>
    <p1510:client id="{D2371124-9CE4-4BAC-AC0B-619BAF2559E9}" v="96" dt="2022-10-12T23:50:02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2375" autoAdjust="0"/>
  </p:normalViewPr>
  <p:slideViewPr>
    <p:cSldViewPr showGuides="1">
      <p:cViewPr varScale="1">
        <p:scale>
          <a:sx n="64" d="100"/>
          <a:sy n="64" d="100"/>
        </p:scale>
        <p:origin x="17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50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low, Gini Lin" userId="ee87444a-8849-4400-8e1f-1023a829d86c" providerId="ADAL" clId="{2D6C9AEC-E4F7-4DC6-91BD-7B735AE1AC28}"/>
    <pc:docChg chg="modSld">
      <pc:chgData name="Barlow, Gini Lin" userId="ee87444a-8849-4400-8e1f-1023a829d86c" providerId="ADAL" clId="{2D6C9AEC-E4F7-4DC6-91BD-7B735AE1AC28}" dt="2022-10-13T00:46:57.393" v="10"/>
      <pc:docMkLst>
        <pc:docMk/>
      </pc:docMkLst>
      <pc:sldChg chg="modSp mod">
        <pc:chgData name="Barlow, Gini Lin" userId="ee87444a-8849-4400-8e1f-1023a829d86c" providerId="ADAL" clId="{2D6C9AEC-E4F7-4DC6-91BD-7B735AE1AC28}" dt="2022-10-13T00:38:53.869" v="4" actId="20577"/>
        <pc:sldMkLst>
          <pc:docMk/>
          <pc:sldMk cId="2804220064" sldId="579"/>
        </pc:sldMkLst>
        <pc:spChg chg="mod">
          <ac:chgData name="Barlow, Gini Lin" userId="ee87444a-8849-4400-8e1f-1023a829d86c" providerId="ADAL" clId="{2D6C9AEC-E4F7-4DC6-91BD-7B735AE1AC28}" dt="2022-10-13T00:38:53.869" v="4" actId="20577"/>
          <ac:spMkLst>
            <pc:docMk/>
            <pc:sldMk cId="2804220064" sldId="579"/>
            <ac:spMk id="2" creationId="{701A198C-2F8A-DC74-1C52-884BF1CF8AB5}"/>
          </ac:spMkLst>
        </pc:spChg>
      </pc:sldChg>
      <pc:sldChg chg="modAnim">
        <pc:chgData name="Barlow, Gini Lin" userId="ee87444a-8849-4400-8e1f-1023a829d86c" providerId="ADAL" clId="{2D6C9AEC-E4F7-4DC6-91BD-7B735AE1AC28}" dt="2022-10-13T00:46:57.393" v="10"/>
        <pc:sldMkLst>
          <pc:docMk/>
          <pc:sldMk cId="893698924" sldId="593"/>
        </pc:sldMkLst>
      </pc:sldChg>
      <pc:sldChg chg="modSp mod">
        <pc:chgData name="Barlow, Gini Lin" userId="ee87444a-8849-4400-8e1f-1023a829d86c" providerId="ADAL" clId="{2D6C9AEC-E4F7-4DC6-91BD-7B735AE1AC28}" dt="2022-10-13T00:39:18.353" v="9" actId="20577"/>
        <pc:sldMkLst>
          <pc:docMk/>
          <pc:sldMk cId="2065359926" sldId="623"/>
        </pc:sldMkLst>
        <pc:spChg chg="mod">
          <ac:chgData name="Barlow, Gini Lin" userId="ee87444a-8849-4400-8e1f-1023a829d86c" providerId="ADAL" clId="{2D6C9AEC-E4F7-4DC6-91BD-7B735AE1AC28}" dt="2022-10-13T00:39:18.353" v="9" actId="20577"/>
          <ac:spMkLst>
            <pc:docMk/>
            <pc:sldMk cId="2065359926" sldId="623"/>
            <ac:spMk id="45" creationId="{42D90F1A-2636-4E0E-8F07-76D3F20ADC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1F70-D589-4873-B952-A1DABA628678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349B-8F0F-48D3-A76F-169E8259E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E194-A82A-41E4-A06F-A2E8FA068B9B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4AA3-179D-4DA1-B7D8-85B0259B5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date of presentation, check the subtitle?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4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8A23-FF36-40B2-B656-E0D3731A709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53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0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4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6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1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map is projected for 2050, so by 2067 the differences</a:t>
            </a:r>
            <a:r>
              <a:rPr lang="en-US" baseline="0" dirty="0"/>
              <a:t> may be more severe. Darker shades have more severe water shortages. Projections of movement of dairies are forecast by the author and some colleagues.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097C-447C-4510-A535-C16F0874E8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553075" y="292100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143001" y="2547522"/>
            <a:ext cx="3533775" cy="2921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4900614" y="2547522"/>
            <a:ext cx="3100387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</p:spTree>
    <p:extLst>
      <p:ext uri="{BB962C8B-B14F-4D97-AF65-F5344CB8AC3E}">
        <p14:creationId xmlns:p14="http://schemas.microsoft.com/office/powerpoint/2010/main" val="34213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ablet-white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464753" y="1892341"/>
            <a:ext cx="1949008" cy="277045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617824" y="2198235"/>
            <a:ext cx="1642866" cy="215866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884395" y="4212273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884395" y="4593274"/>
            <a:ext cx="3949462" cy="5883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234865" y="2043178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4234865" y="25358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4234865" y="30692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4234865" y="36026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6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6070522" y="2043178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6070522" y="25358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8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6070522" y="30692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9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6070522" y="36026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7" name="Group 762"/>
          <p:cNvGrpSpPr/>
          <p:nvPr userDrawn="1"/>
        </p:nvGrpSpPr>
        <p:grpSpPr>
          <a:xfrm>
            <a:off x="3871296" y="2056715"/>
            <a:ext cx="259025" cy="256032"/>
            <a:chOff x="-1" y="-1"/>
            <a:chExt cx="690733" cy="690733"/>
          </a:xfrm>
        </p:grpSpPr>
        <p:sp>
          <p:nvSpPr>
            <p:cNvPr id="18" name="Shape 760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9" name="Shape 761"/>
            <p:cNvSpPr/>
            <p:nvPr/>
          </p:nvSpPr>
          <p:spPr>
            <a:xfrm>
              <a:off x="202315" y="236846"/>
              <a:ext cx="286098" cy="21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2945"/>
                  </a:moveTo>
                  <a:lnTo>
                    <a:pt x="16386" y="2945"/>
                  </a:lnTo>
                  <a:lnTo>
                    <a:pt x="16386" y="8836"/>
                  </a:lnTo>
                  <a:lnTo>
                    <a:pt x="17131" y="8836"/>
                  </a:lnTo>
                  <a:cubicBezTo>
                    <a:pt x="18365" y="8836"/>
                    <a:pt x="19366" y="7517"/>
                    <a:pt x="19366" y="5891"/>
                  </a:cubicBezTo>
                  <a:cubicBezTo>
                    <a:pt x="19366" y="4265"/>
                    <a:pt x="18365" y="2945"/>
                    <a:pt x="17131" y="2945"/>
                  </a:cubicBezTo>
                  <a:close/>
                  <a:moveTo>
                    <a:pt x="17131" y="11782"/>
                  </a:moveTo>
                  <a:lnTo>
                    <a:pt x="16386" y="11782"/>
                  </a:lnTo>
                  <a:lnTo>
                    <a:pt x="16386" y="12273"/>
                  </a:lnTo>
                  <a:cubicBezTo>
                    <a:pt x="16386" y="14160"/>
                    <a:pt x="15211" y="15709"/>
                    <a:pt x="13779" y="15709"/>
                  </a:cubicBezTo>
                  <a:lnTo>
                    <a:pt x="5586" y="15709"/>
                  </a:lnTo>
                  <a:cubicBezTo>
                    <a:pt x="4155" y="15709"/>
                    <a:pt x="2979" y="14160"/>
                    <a:pt x="2979" y="12273"/>
                  </a:cubicBezTo>
                  <a:lnTo>
                    <a:pt x="2979" y="982"/>
                  </a:lnTo>
                  <a:cubicBezTo>
                    <a:pt x="2979" y="445"/>
                    <a:pt x="3317" y="0"/>
                    <a:pt x="3724" y="0"/>
                  </a:cubicBezTo>
                  <a:lnTo>
                    <a:pt x="17131" y="0"/>
                  </a:lnTo>
                  <a:cubicBezTo>
                    <a:pt x="19598" y="0"/>
                    <a:pt x="21600" y="2639"/>
                    <a:pt x="21600" y="5891"/>
                  </a:cubicBezTo>
                  <a:cubicBezTo>
                    <a:pt x="21600" y="9143"/>
                    <a:pt x="19598" y="11782"/>
                    <a:pt x="17131" y="11782"/>
                  </a:cubicBezTo>
                  <a:close/>
                  <a:moveTo>
                    <a:pt x="20855" y="17673"/>
                  </a:moveTo>
                  <a:cubicBezTo>
                    <a:pt x="20855" y="19836"/>
                    <a:pt x="19517" y="21600"/>
                    <a:pt x="17876" y="21600"/>
                  </a:cubicBezTo>
                  <a:lnTo>
                    <a:pt x="2979" y="21600"/>
                  </a:lnTo>
                  <a:cubicBezTo>
                    <a:pt x="1338" y="21600"/>
                    <a:pt x="0" y="19836"/>
                    <a:pt x="0" y="17673"/>
                  </a:cubicBezTo>
                  <a:cubicBezTo>
                    <a:pt x="0" y="17673"/>
                    <a:pt x="20855" y="17673"/>
                    <a:pt x="20855" y="176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0" name="Group 765"/>
          <p:cNvGrpSpPr/>
          <p:nvPr userDrawn="1"/>
        </p:nvGrpSpPr>
        <p:grpSpPr>
          <a:xfrm>
            <a:off x="5681921" y="2056715"/>
            <a:ext cx="259026" cy="256032"/>
            <a:chOff x="-1" y="-1"/>
            <a:chExt cx="690734" cy="690733"/>
          </a:xfrm>
        </p:grpSpPr>
        <p:sp>
          <p:nvSpPr>
            <p:cNvPr id="21" name="Shape 763"/>
            <p:cNvSpPr/>
            <p:nvPr/>
          </p:nvSpPr>
          <p:spPr>
            <a:xfrm>
              <a:off x="-1" y="-1"/>
              <a:ext cx="690734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2" name="Shape 764"/>
            <p:cNvSpPr/>
            <p:nvPr/>
          </p:nvSpPr>
          <p:spPr>
            <a:xfrm>
              <a:off x="226979" y="217114"/>
              <a:ext cx="236773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85"/>
                  </a:moveTo>
                  <a:cubicBezTo>
                    <a:pt x="21600" y="17615"/>
                    <a:pt x="18633" y="18277"/>
                    <a:pt x="17100" y="18277"/>
                  </a:cubicBezTo>
                  <a:cubicBezTo>
                    <a:pt x="15567" y="18277"/>
                    <a:pt x="12600" y="17615"/>
                    <a:pt x="12600" y="15785"/>
                  </a:cubicBezTo>
                  <a:cubicBezTo>
                    <a:pt x="12600" y="13954"/>
                    <a:pt x="15567" y="13292"/>
                    <a:pt x="17100" y="13292"/>
                  </a:cubicBezTo>
                  <a:cubicBezTo>
                    <a:pt x="18028" y="13292"/>
                    <a:pt x="18956" y="13448"/>
                    <a:pt x="19800" y="13799"/>
                  </a:cubicBezTo>
                  <a:lnTo>
                    <a:pt x="19800" y="6828"/>
                  </a:lnTo>
                  <a:lnTo>
                    <a:pt x="9000" y="9904"/>
                  </a:lnTo>
                  <a:lnTo>
                    <a:pt x="9000" y="19108"/>
                  </a:lnTo>
                  <a:cubicBezTo>
                    <a:pt x="9000" y="20938"/>
                    <a:pt x="6033" y="21600"/>
                    <a:pt x="4500" y="21600"/>
                  </a:cubicBezTo>
                  <a:cubicBezTo>
                    <a:pt x="2967" y="21600"/>
                    <a:pt x="0" y="20938"/>
                    <a:pt x="0" y="19108"/>
                  </a:cubicBezTo>
                  <a:cubicBezTo>
                    <a:pt x="0" y="17277"/>
                    <a:pt x="2967" y="16615"/>
                    <a:pt x="4500" y="16615"/>
                  </a:cubicBezTo>
                  <a:cubicBezTo>
                    <a:pt x="5428" y="16615"/>
                    <a:pt x="6356" y="16771"/>
                    <a:pt x="7200" y="17122"/>
                  </a:cubicBezTo>
                  <a:lnTo>
                    <a:pt x="7200" y="4569"/>
                  </a:lnTo>
                  <a:cubicBezTo>
                    <a:pt x="7200" y="4024"/>
                    <a:pt x="7594" y="3544"/>
                    <a:pt x="8156" y="3375"/>
                  </a:cubicBezTo>
                  <a:lnTo>
                    <a:pt x="19856" y="52"/>
                  </a:lnTo>
                  <a:cubicBezTo>
                    <a:pt x="19983" y="13"/>
                    <a:pt x="20109" y="0"/>
                    <a:pt x="20250" y="0"/>
                  </a:cubicBezTo>
                  <a:cubicBezTo>
                    <a:pt x="20995" y="0"/>
                    <a:pt x="21600" y="558"/>
                    <a:pt x="21600" y="1246"/>
                  </a:cubicBezTo>
                  <a:cubicBezTo>
                    <a:pt x="21600" y="1246"/>
                    <a:pt x="21600" y="15785"/>
                    <a:pt x="21600" y="157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4" name="Group 768"/>
          <p:cNvGrpSpPr/>
          <p:nvPr userDrawn="1"/>
        </p:nvGrpSpPr>
        <p:grpSpPr>
          <a:xfrm>
            <a:off x="3871296" y="3082810"/>
            <a:ext cx="259025" cy="256032"/>
            <a:chOff x="0" y="-2"/>
            <a:chExt cx="690733" cy="690733"/>
          </a:xfrm>
        </p:grpSpPr>
        <p:sp>
          <p:nvSpPr>
            <p:cNvPr id="25" name="Shape 766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6" name="Shape 767"/>
            <p:cNvSpPr/>
            <p:nvPr/>
          </p:nvSpPr>
          <p:spPr>
            <a:xfrm>
              <a:off x="226981" y="207248"/>
              <a:ext cx="236771" cy="27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3114"/>
                  </a:moveTo>
                  <a:cubicBezTo>
                    <a:pt x="17002" y="13114"/>
                    <a:pt x="16200" y="13801"/>
                    <a:pt x="16200" y="14657"/>
                  </a:cubicBezTo>
                  <a:cubicBezTo>
                    <a:pt x="16200" y="15513"/>
                    <a:pt x="17002" y="16200"/>
                    <a:pt x="18000" y="16200"/>
                  </a:cubicBezTo>
                  <a:cubicBezTo>
                    <a:pt x="18998" y="16200"/>
                    <a:pt x="19800" y="15513"/>
                    <a:pt x="19800" y="14657"/>
                  </a:cubicBezTo>
                  <a:cubicBezTo>
                    <a:pt x="19800" y="13801"/>
                    <a:pt x="18998" y="13114"/>
                    <a:pt x="18000" y="13114"/>
                  </a:cubicBezTo>
                  <a:close/>
                  <a:moveTo>
                    <a:pt x="15300" y="1929"/>
                  </a:moveTo>
                  <a:lnTo>
                    <a:pt x="6300" y="1929"/>
                  </a:lnTo>
                  <a:cubicBezTo>
                    <a:pt x="5934" y="1929"/>
                    <a:pt x="5625" y="2182"/>
                    <a:pt x="5625" y="2507"/>
                  </a:cubicBezTo>
                  <a:cubicBezTo>
                    <a:pt x="5625" y="2833"/>
                    <a:pt x="5934" y="3086"/>
                    <a:pt x="6300" y="3086"/>
                  </a:cubicBezTo>
                  <a:lnTo>
                    <a:pt x="15300" y="3086"/>
                  </a:lnTo>
                  <a:cubicBezTo>
                    <a:pt x="15680" y="3086"/>
                    <a:pt x="15975" y="2833"/>
                    <a:pt x="15975" y="2507"/>
                  </a:cubicBezTo>
                  <a:cubicBezTo>
                    <a:pt x="15975" y="2182"/>
                    <a:pt x="15680" y="1929"/>
                    <a:pt x="15300" y="1929"/>
                  </a:cubicBezTo>
                  <a:close/>
                  <a:moveTo>
                    <a:pt x="18141" y="5255"/>
                  </a:moveTo>
                  <a:cubicBezTo>
                    <a:pt x="18056" y="4894"/>
                    <a:pt x="17691" y="4629"/>
                    <a:pt x="17255" y="4629"/>
                  </a:cubicBezTo>
                  <a:lnTo>
                    <a:pt x="4345" y="4629"/>
                  </a:lnTo>
                  <a:cubicBezTo>
                    <a:pt x="3909" y="4629"/>
                    <a:pt x="3544" y="4894"/>
                    <a:pt x="3459" y="5255"/>
                  </a:cubicBezTo>
                  <a:lnTo>
                    <a:pt x="2447" y="9884"/>
                  </a:lnTo>
                  <a:cubicBezTo>
                    <a:pt x="2348" y="10366"/>
                    <a:pt x="2770" y="10800"/>
                    <a:pt x="3333" y="10800"/>
                  </a:cubicBezTo>
                  <a:lnTo>
                    <a:pt x="18267" y="10800"/>
                  </a:lnTo>
                  <a:cubicBezTo>
                    <a:pt x="18830" y="10800"/>
                    <a:pt x="19252" y="10366"/>
                    <a:pt x="19153" y="9884"/>
                  </a:cubicBezTo>
                  <a:cubicBezTo>
                    <a:pt x="19153" y="9884"/>
                    <a:pt x="18141" y="5255"/>
                    <a:pt x="18141" y="5255"/>
                  </a:cubicBezTo>
                  <a:close/>
                  <a:moveTo>
                    <a:pt x="3600" y="13114"/>
                  </a:moveTo>
                  <a:cubicBezTo>
                    <a:pt x="2602" y="13114"/>
                    <a:pt x="1800" y="13801"/>
                    <a:pt x="1800" y="14657"/>
                  </a:cubicBezTo>
                  <a:cubicBezTo>
                    <a:pt x="1800" y="15513"/>
                    <a:pt x="2602" y="16200"/>
                    <a:pt x="3600" y="16200"/>
                  </a:cubicBezTo>
                  <a:cubicBezTo>
                    <a:pt x="4598" y="16200"/>
                    <a:pt x="5400" y="15513"/>
                    <a:pt x="5400" y="14657"/>
                  </a:cubicBezTo>
                  <a:cubicBezTo>
                    <a:pt x="5400" y="13801"/>
                    <a:pt x="4598" y="13114"/>
                    <a:pt x="3600" y="13114"/>
                  </a:cubicBezTo>
                  <a:close/>
                  <a:moveTo>
                    <a:pt x="21600" y="18514"/>
                  </a:moveTo>
                  <a:lnTo>
                    <a:pt x="19800" y="18514"/>
                  </a:lnTo>
                  <a:lnTo>
                    <a:pt x="19800" y="20057"/>
                  </a:lnTo>
                  <a:cubicBezTo>
                    <a:pt x="19800" y="20913"/>
                    <a:pt x="18998" y="21600"/>
                    <a:pt x="18000" y="21600"/>
                  </a:cubicBezTo>
                  <a:cubicBezTo>
                    <a:pt x="17002" y="21600"/>
                    <a:pt x="16200" y="20913"/>
                    <a:pt x="16200" y="20057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20057"/>
                  </a:lnTo>
                  <a:cubicBezTo>
                    <a:pt x="5400" y="20913"/>
                    <a:pt x="4598" y="21600"/>
                    <a:pt x="3600" y="21600"/>
                  </a:cubicBezTo>
                  <a:cubicBezTo>
                    <a:pt x="2602" y="21600"/>
                    <a:pt x="1800" y="20913"/>
                    <a:pt x="1800" y="20057"/>
                  </a:cubicBezTo>
                  <a:lnTo>
                    <a:pt x="1800" y="18514"/>
                  </a:lnTo>
                  <a:lnTo>
                    <a:pt x="0" y="18514"/>
                  </a:lnTo>
                  <a:lnTo>
                    <a:pt x="0" y="11246"/>
                  </a:lnTo>
                  <a:cubicBezTo>
                    <a:pt x="0" y="10258"/>
                    <a:pt x="98" y="9522"/>
                    <a:pt x="352" y="8558"/>
                  </a:cubicBezTo>
                  <a:lnTo>
                    <a:pt x="1800" y="3086"/>
                  </a:lnTo>
                  <a:cubicBezTo>
                    <a:pt x="2067" y="1157"/>
                    <a:pt x="6005" y="0"/>
                    <a:pt x="10800" y="0"/>
                  </a:cubicBezTo>
                  <a:cubicBezTo>
                    <a:pt x="15595" y="0"/>
                    <a:pt x="19533" y="1157"/>
                    <a:pt x="19800" y="3086"/>
                  </a:cubicBezTo>
                  <a:lnTo>
                    <a:pt x="21277" y="8558"/>
                  </a:lnTo>
                  <a:cubicBezTo>
                    <a:pt x="21530" y="9522"/>
                    <a:pt x="21600" y="10258"/>
                    <a:pt x="21600" y="11246"/>
                  </a:cubicBezTo>
                  <a:cubicBezTo>
                    <a:pt x="21600" y="11246"/>
                    <a:pt x="21600" y="18514"/>
                    <a:pt x="21600" y="18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7" name="Group 771"/>
          <p:cNvGrpSpPr/>
          <p:nvPr userDrawn="1"/>
        </p:nvGrpSpPr>
        <p:grpSpPr>
          <a:xfrm>
            <a:off x="3871296" y="3616210"/>
            <a:ext cx="259025" cy="256032"/>
            <a:chOff x="0" y="-2"/>
            <a:chExt cx="690733" cy="690733"/>
          </a:xfrm>
        </p:grpSpPr>
        <p:sp>
          <p:nvSpPr>
            <p:cNvPr id="28" name="Shape 769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9" name="Shape 770"/>
            <p:cNvSpPr/>
            <p:nvPr/>
          </p:nvSpPr>
          <p:spPr>
            <a:xfrm>
              <a:off x="167787" y="226978"/>
              <a:ext cx="355156" cy="23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14400"/>
                  </a:moveTo>
                  <a:cubicBezTo>
                    <a:pt x="16875" y="16383"/>
                    <a:pt x="14109" y="18000"/>
                    <a:pt x="10800" y="18000"/>
                  </a:cubicBezTo>
                  <a:cubicBezTo>
                    <a:pt x="7491" y="18000"/>
                    <a:pt x="4725" y="16383"/>
                    <a:pt x="4800" y="14400"/>
                  </a:cubicBezTo>
                  <a:lnTo>
                    <a:pt x="4969" y="9956"/>
                  </a:lnTo>
                  <a:lnTo>
                    <a:pt x="10350" y="12502"/>
                  </a:lnTo>
                  <a:cubicBezTo>
                    <a:pt x="10500" y="12572"/>
                    <a:pt x="10650" y="12600"/>
                    <a:pt x="10800" y="12600"/>
                  </a:cubicBezTo>
                  <a:cubicBezTo>
                    <a:pt x="10950" y="12600"/>
                    <a:pt x="11100" y="12572"/>
                    <a:pt x="11250" y="12502"/>
                  </a:cubicBezTo>
                  <a:lnTo>
                    <a:pt x="16631" y="9956"/>
                  </a:lnTo>
                  <a:cubicBezTo>
                    <a:pt x="16631" y="9956"/>
                    <a:pt x="16800" y="14400"/>
                    <a:pt x="16800" y="14400"/>
                  </a:cubicBezTo>
                  <a:close/>
                  <a:moveTo>
                    <a:pt x="21394" y="5836"/>
                  </a:moveTo>
                  <a:lnTo>
                    <a:pt x="10894" y="10786"/>
                  </a:lnTo>
                  <a:cubicBezTo>
                    <a:pt x="10856" y="10800"/>
                    <a:pt x="10828" y="10800"/>
                    <a:pt x="10800" y="10800"/>
                  </a:cubicBezTo>
                  <a:cubicBezTo>
                    <a:pt x="10772" y="10800"/>
                    <a:pt x="10744" y="10800"/>
                    <a:pt x="10706" y="10786"/>
                  </a:cubicBezTo>
                  <a:lnTo>
                    <a:pt x="4594" y="7889"/>
                  </a:lnTo>
                  <a:cubicBezTo>
                    <a:pt x="4059" y="8522"/>
                    <a:pt x="3684" y="10069"/>
                    <a:pt x="3609" y="11967"/>
                  </a:cubicBezTo>
                  <a:cubicBezTo>
                    <a:pt x="3966" y="12277"/>
                    <a:pt x="4200" y="12839"/>
                    <a:pt x="4200" y="13500"/>
                  </a:cubicBezTo>
                  <a:cubicBezTo>
                    <a:pt x="4200" y="14133"/>
                    <a:pt x="3984" y="14681"/>
                    <a:pt x="3656" y="15005"/>
                  </a:cubicBezTo>
                  <a:lnTo>
                    <a:pt x="4200" y="21094"/>
                  </a:lnTo>
                  <a:cubicBezTo>
                    <a:pt x="4209" y="21220"/>
                    <a:pt x="4181" y="21347"/>
                    <a:pt x="4125" y="21445"/>
                  </a:cubicBezTo>
                  <a:cubicBezTo>
                    <a:pt x="4069" y="21544"/>
                    <a:pt x="3984" y="21600"/>
                    <a:pt x="3900" y="21600"/>
                  </a:cubicBezTo>
                  <a:lnTo>
                    <a:pt x="2100" y="21600"/>
                  </a:lnTo>
                  <a:cubicBezTo>
                    <a:pt x="2016" y="21600"/>
                    <a:pt x="1931" y="21544"/>
                    <a:pt x="1875" y="21445"/>
                  </a:cubicBezTo>
                  <a:cubicBezTo>
                    <a:pt x="1819" y="21347"/>
                    <a:pt x="1791" y="21220"/>
                    <a:pt x="1800" y="21094"/>
                  </a:cubicBezTo>
                  <a:lnTo>
                    <a:pt x="2344" y="15005"/>
                  </a:lnTo>
                  <a:cubicBezTo>
                    <a:pt x="2016" y="14681"/>
                    <a:pt x="1800" y="14133"/>
                    <a:pt x="1800" y="13500"/>
                  </a:cubicBezTo>
                  <a:cubicBezTo>
                    <a:pt x="1800" y="12825"/>
                    <a:pt x="2053" y="12248"/>
                    <a:pt x="2409" y="11939"/>
                  </a:cubicBezTo>
                  <a:cubicBezTo>
                    <a:pt x="2466" y="10294"/>
                    <a:pt x="2747" y="8522"/>
                    <a:pt x="3328" y="7298"/>
                  </a:cubicBezTo>
                  <a:lnTo>
                    <a:pt x="206" y="5836"/>
                  </a:lnTo>
                  <a:cubicBezTo>
                    <a:pt x="84" y="5766"/>
                    <a:pt x="0" y="5597"/>
                    <a:pt x="0" y="5400"/>
                  </a:cubicBezTo>
                  <a:cubicBezTo>
                    <a:pt x="0" y="5203"/>
                    <a:pt x="84" y="5034"/>
                    <a:pt x="206" y="4964"/>
                  </a:cubicBezTo>
                  <a:lnTo>
                    <a:pt x="10706" y="14"/>
                  </a:lnTo>
                  <a:cubicBezTo>
                    <a:pt x="10744" y="0"/>
                    <a:pt x="10772" y="0"/>
                    <a:pt x="10800" y="0"/>
                  </a:cubicBezTo>
                  <a:cubicBezTo>
                    <a:pt x="10828" y="0"/>
                    <a:pt x="10856" y="0"/>
                    <a:pt x="10894" y="14"/>
                  </a:cubicBezTo>
                  <a:lnTo>
                    <a:pt x="21394" y="4964"/>
                  </a:lnTo>
                  <a:cubicBezTo>
                    <a:pt x="21516" y="5034"/>
                    <a:pt x="21600" y="5203"/>
                    <a:pt x="21600" y="5400"/>
                  </a:cubicBezTo>
                  <a:cubicBezTo>
                    <a:pt x="21600" y="5597"/>
                    <a:pt x="21516" y="5766"/>
                    <a:pt x="21394" y="58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0" name="Group 774"/>
          <p:cNvGrpSpPr/>
          <p:nvPr userDrawn="1"/>
        </p:nvGrpSpPr>
        <p:grpSpPr>
          <a:xfrm>
            <a:off x="5681923" y="3616210"/>
            <a:ext cx="259025" cy="256032"/>
            <a:chOff x="0" y="0"/>
            <a:chExt cx="690731" cy="690731"/>
          </a:xfrm>
        </p:grpSpPr>
        <p:sp>
          <p:nvSpPr>
            <p:cNvPr id="31" name="Shape 772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2" name="Shape 773"/>
            <p:cNvSpPr/>
            <p:nvPr/>
          </p:nvSpPr>
          <p:spPr>
            <a:xfrm>
              <a:off x="226980" y="241778"/>
              <a:ext cx="236771" cy="20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63" y="2057"/>
                  </a:moveTo>
                  <a:cubicBezTo>
                    <a:pt x="14484" y="2057"/>
                    <a:pt x="14147" y="2346"/>
                    <a:pt x="13992" y="2555"/>
                  </a:cubicBezTo>
                  <a:lnTo>
                    <a:pt x="12234" y="5143"/>
                  </a:lnTo>
                  <a:lnTo>
                    <a:pt x="14963" y="5143"/>
                  </a:lnTo>
                  <a:cubicBezTo>
                    <a:pt x="15708" y="5143"/>
                    <a:pt x="16313" y="4452"/>
                    <a:pt x="16313" y="3600"/>
                  </a:cubicBezTo>
                  <a:cubicBezTo>
                    <a:pt x="16313" y="2748"/>
                    <a:pt x="15708" y="2057"/>
                    <a:pt x="14963" y="2057"/>
                  </a:cubicBezTo>
                  <a:close/>
                  <a:moveTo>
                    <a:pt x="13050" y="17807"/>
                  </a:moveTo>
                  <a:lnTo>
                    <a:pt x="13050" y="10286"/>
                  </a:lnTo>
                  <a:lnTo>
                    <a:pt x="13050" y="7200"/>
                  </a:lnTo>
                  <a:lnTo>
                    <a:pt x="8550" y="7200"/>
                  </a:lnTo>
                  <a:lnTo>
                    <a:pt x="8550" y="10286"/>
                  </a:lnTo>
                  <a:lnTo>
                    <a:pt x="8550" y="17807"/>
                  </a:lnTo>
                  <a:lnTo>
                    <a:pt x="8550" y="18707"/>
                  </a:lnTo>
                  <a:cubicBezTo>
                    <a:pt x="8550" y="19270"/>
                    <a:pt x="8958" y="19543"/>
                    <a:pt x="9450" y="19543"/>
                  </a:cubicBezTo>
                  <a:lnTo>
                    <a:pt x="12150" y="19543"/>
                  </a:lnTo>
                  <a:cubicBezTo>
                    <a:pt x="12642" y="19543"/>
                    <a:pt x="13050" y="19270"/>
                    <a:pt x="13050" y="18707"/>
                  </a:cubicBezTo>
                  <a:cubicBezTo>
                    <a:pt x="13050" y="18707"/>
                    <a:pt x="13050" y="17807"/>
                    <a:pt x="13050" y="17807"/>
                  </a:cubicBezTo>
                  <a:close/>
                  <a:moveTo>
                    <a:pt x="9380" y="5143"/>
                  </a:moveTo>
                  <a:lnTo>
                    <a:pt x="7608" y="2555"/>
                  </a:lnTo>
                  <a:cubicBezTo>
                    <a:pt x="7453" y="2346"/>
                    <a:pt x="7116" y="2057"/>
                    <a:pt x="6637" y="2057"/>
                  </a:cubicBezTo>
                  <a:cubicBezTo>
                    <a:pt x="5892" y="2057"/>
                    <a:pt x="5287" y="2748"/>
                    <a:pt x="5287" y="3600"/>
                  </a:cubicBezTo>
                  <a:cubicBezTo>
                    <a:pt x="5287" y="4452"/>
                    <a:pt x="5892" y="5143"/>
                    <a:pt x="6637" y="5143"/>
                  </a:cubicBezTo>
                  <a:cubicBezTo>
                    <a:pt x="6637" y="5143"/>
                    <a:pt x="9380" y="5143"/>
                    <a:pt x="9380" y="5143"/>
                  </a:cubicBezTo>
                  <a:close/>
                  <a:moveTo>
                    <a:pt x="21600" y="12857"/>
                  </a:moveTo>
                  <a:cubicBezTo>
                    <a:pt x="21600" y="13146"/>
                    <a:pt x="21403" y="13371"/>
                    <a:pt x="21150" y="13371"/>
                  </a:cubicBezTo>
                  <a:lnTo>
                    <a:pt x="19800" y="13371"/>
                  </a:lnTo>
                  <a:lnTo>
                    <a:pt x="19800" y="20057"/>
                  </a:lnTo>
                  <a:cubicBezTo>
                    <a:pt x="19800" y="20909"/>
                    <a:pt x="19195" y="21600"/>
                    <a:pt x="18450" y="21600"/>
                  </a:cubicBezTo>
                  <a:lnTo>
                    <a:pt x="3150" y="21600"/>
                  </a:lnTo>
                  <a:cubicBezTo>
                    <a:pt x="2405" y="21600"/>
                    <a:pt x="1800" y="20909"/>
                    <a:pt x="1800" y="20057"/>
                  </a:cubicBezTo>
                  <a:lnTo>
                    <a:pt x="1800" y="13371"/>
                  </a:lnTo>
                  <a:lnTo>
                    <a:pt x="450" y="13371"/>
                  </a:lnTo>
                  <a:cubicBezTo>
                    <a:pt x="197" y="13371"/>
                    <a:pt x="0" y="13146"/>
                    <a:pt x="0" y="12857"/>
                  </a:cubicBezTo>
                  <a:lnTo>
                    <a:pt x="0" y="7714"/>
                  </a:lnTo>
                  <a:cubicBezTo>
                    <a:pt x="0" y="7425"/>
                    <a:pt x="197" y="7200"/>
                    <a:pt x="450" y="7200"/>
                  </a:cubicBezTo>
                  <a:lnTo>
                    <a:pt x="6637" y="7200"/>
                  </a:lnTo>
                  <a:cubicBezTo>
                    <a:pt x="4894" y="7200"/>
                    <a:pt x="3487" y="5593"/>
                    <a:pt x="3487" y="3600"/>
                  </a:cubicBezTo>
                  <a:cubicBezTo>
                    <a:pt x="3487" y="1607"/>
                    <a:pt x="4894" y="0"/>
                    <a:pt x="6637" y="0"/>
                  </a:cubicBezTo>
                  <a:cubicBezTo>
                    <a:pt x="7580" y="0"/>
                    <a:pt x="8452" y="450"/>
                    <a:pt x="9000" y="1237"/>
                  </a:cubicBezTo>
                  <a:lnTo>
                    <a:pt x="10800" y="3889"/>
                  </a:lnTo>
                  <a:lnTo>
                    <a:pt x="12600" y="1237"/>
                  </a:lnTo>
                  <a:cubicBezTo>
                    <a:pt x="13148" y="450"/>
                    <a:pt x="14020" y="0"/>
                    <a:pt x="14963" y="0"/>
                  </a:cubicBezTo>
                  <a:cubicBezTo>
                    <a:pt x="16706" y="0"/>
                    <a:pt x="18112" y="1607"/>
                    <a:pt x="18112" y="3600"/>
                  </a:cubicBezTo>
                  <a:cubicBezTo>
                    <a:pt x="18112" y="5593"/>
                    <a:pt x="16706" y="7200"/>
                    <a:pt x="14963" y="7200"/>
                  </a:cubicBezTo>
                  <a:lnTo>
                    <a:pt x="21150" y="7200"/>
                  </a:lnTo>
                  <a:cubicBezTo>
                    <a:pt x="21403" y="7200"/>
                    <a:pt x="21600" y="7425"/>
                    <a:pt x="21600" y="7714"/>
                  </a:cubicBezTo>
                  <a:cubicBezTo>
                    <a:pt x="21600" y="7714"/>
                    <a:pt x="21600" y="12857"/>
                    <a:pt x="21600" y="12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3" name="Group 777"/>
          <p:cNvGrpSpPr/>
          <p:nvPr userDrawn="1"/>
        </p:nvGrpSpPr>
        <p:grpSpPr>
          <a:xfrm>
            <a:off x="3871296" y="2549410"/>
            <a:ext cx="259025" cy="256032"/>
            <a:chOff x="0" y="-2"/>
            <a:chExt cx="690733" cy="690733"/>
          </a:xfrm>
        </p:grpSpPr>
        <p:sp>
          <p:nvSpPr>
            <p:cNvPr id="34" name="Shape 775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Shape 776"/>
            <p:cNvSpPr/>
            <p:nvPr/>
          </p:nvSpPr>
          <p:spPr>
            <a:xfrm>
              <a:off x="197383" y="217113"/>
              <a:ext cx="295965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6" name="Group 780"/>
          <p:cNvGrpSpPr/>
          <p:nvPr userDrawn="1"/>
        </p:nvGrpSpPr>
        <p:grpSpPr>
          <a:xfrm>
            <a:off x="5681921" y="3082810"/>
            <a:ext cx="259026" cy="256032"/>
            <a:chOff x="-1" y="-1"/>
            <a:chExt cx="690733" cy="690733"/>
          </a:xfrm>
        </p:grpSpPr>
        <p:sp>
          <p:nvSpPr>
            <p:cNvPr id="37" name="Shape 778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8" name="Shape 779"/>
            <p:cNvSpPr/>
            <p:nvPr/>
          </p:nvSpPr>
          <p:spPr>
            <a:xfrm>
              <a:off x="225709" y="212676"/>
              <a:ext cx="239319" cy="26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7533"/>
                  </a:moveTo>
                  <a:cubicBezTo>
                    <a:pt x="1711" y="7533"/>
                    <a:pt x="0" y="11170"/>
                    <a:pt x="0" y="12944"/>
                  </a:cubicBezTo>
                  <a:lnTo>
                    <a:pt x="0" y="13451"/>
                  </a:lnTo>
                  <a:lnTo>
                    <a:pt x="1397" y="14536"/>
                  </a:lnTo>
                  <a:cubicBezTo>
                    <a:pt x="1980" y="14992"/>
                    <a:pt x="2895" y="14987"/>
                    <a:pt x="3478" y="14536"/>
                  </a:cubicBezTo>
                  <a:lnTo>
                    <a:pt x="4011" y="14122"/>
                  </a:lnTo>
                  <a:cubicBezTo>
                    <a:pt x="5495" y="12969"/>
                    <a:pt x="7737" y="12968"/>
                    <a:pt x="9225" y="14122"/>
                  </a:cubicBezTo>
                  <a:lnTo>
                    <a:pt x="9757" y="14537"/>
                  </a:lnTo>
                  <a:cubicBezTo>
                    <a:pt x="10338" y="14989"/>
                    <a:pt x="11252" y="14992"/>
                    <a:pt x="11839" y="14536"/>
                  </a:cubicBezTo>
                  <a:lnTo>
                    <a:pt x="12369" y="14123"/>
                  </a:lnTo>
                  <a:cubicBezTo>
                    <a:pt x="13857" y="12968"/>
                    <a:pt x="16097" y="12968"/>
                    <a:pt x="17584" y="14122"/>
                  </a:cubicBezTo>
                  <a:lnTo>
                    <a:pt x="18117" y="14536"/>
                  </a:lnTo>
                  <a:cubicBezTo>
                    <a:pt x="18701" y="14992"/>
                    <a:pt x="19617" y="14987"/>
                    <a:pt x="20199" y="14536"/>
                  </a:cubicBezTo>
                  <a:lnTo>
                    <a:pt x="21598" y="13451"/>
                  </a:lnTo>
                  <a:lnTo>
                    <a:pt x="21598" y="12944"/>
                  </a:lnTo>
                  <a:cubicBezTo>
                    <a:pt x="21598" y="11170"/>
                    <a:pt x="19887" y="7533"/>
                    <a:pt x="10799" y="7533"/>
                  </a:cubicBezTo>
                  <a:close/>
                  <a:moveTo>
                    <a:pt x="16554" y="16176"/>
                  </a:moveTo>
                  <a:lnTo>
                    <a:pt x="16021" y="15761"/>
                  </a:lnTo>
                  <a:cubicBezTo>
                    <a:pt x="15436" y="15307"/>
                    <a:pt x="14521" y="15309"/>
                    <a:pt x="13939" y="15761"/>
                  </a:cubicBezTo>
                  <a:lnTo>
                    <a:pt x="13409" y="16175"/>
                  </a:lnTo>
                  <a:cubicBezTo>
                    <a:pt x="12665" y="16753"/>
                    <a:pt x="11732" y="17041"/>
                    <a:pt x="10800" y="17041"/>
                  </a:cubicBezTo>
                  <a:cubicBezTo>
                    <a:pt x="9868" y="17041"/>
                    <a:pt x="8935" y="16753"/>
                    <a:pt x="8193" y="16176"/>
                  </a:cubicBezTo>
                  <a:lnTo>
                    <a:pt x="7660" y="15760"/>
                  </a:lnTo>
                  <a:cubicBezTo>
                    <a:pt x="7076" y="15308"/>
                    <a:pt x="6161" y="15307"/>
                    <a:pt x="5579" y="15761"/>
                  </a:cubicBezTo>
                  <a:lnTo>
                    <a:pt x="5046" y="16176"/>
                  </a:lnTo>
                  <a:cubicBezTo>
                    <a:pt x="3615" y="17288"/>
                    <a:pt x="1486" y="17318"/>
                    <a:pt x="3" y="16284"/>
                  </a:cubicBezTo>
                  <a:lnTo>
                    <a:pt x="3" y="20518"/>
                  </a:lnTo>
                  <a:cubicBezTo>
                    <a:pt x="3" y="21115"/>
                    <a:pt x="540" y="21600"/>
                    <a:pt x="1202" y="21600"/>
                  </a:cubicBezTo>
                  <a:lnTo>
                    <a:pt x="20400" y="21600"/>
                  </a:lnTo>
                  <a:cubicBezTo>
                    <a:pt x="21062" y="21600"/>
                    <a:pt x="21600" y="21115"/>
                    <a:pt x="21600" y="20518"/>
                  </a:cubicBezTo>
                  <a:lnTo>
                    <a:pt x="21600" y="16285"/>
                  </a:lnTo>
                  <a:cubicBezTo>
                    <a:pt x="20116" y="17317"/>
                    <a:pt x="17987" y="17290"/>
                    <a:pt x="16554" y="16176"/>
                  </a:cubicBezTo>
                  <a:close/>
                  <a:moveTo>
                    <a:pt x="10299" y="6490"/>
                  </a:moveTo>
                  <a:cubicBezTo>
                    <a:pt x="12641" y="6490"/>
                    <a:pt x="13409" y="4996"/>
                    <a:pt x="12506" y="3414"/>
                  </a:cubicBezTo>
                  <a:cubicBezTo>
                    <a:pt x="11461" y="1582"/>
                    <a:pt x="14780" y="0"/>
                    <a:pt x="13131" y="0"/>
                  </a:cubicBezTo>
                  <a:cubicBezTo>
                    <a:pt x="11571" y="0"/>
                    <a:pt x="8648" y="1535"/>
                    <a:pt x="8104" y="3444"/>
                  </a:cubicBezTo>
                  <a:cubicBezTo>
                    <a:pt x="7697" y="4877"/>
                    <a:pt x="8459" y="6490"/>
                    <a:pt x="10299" y="64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9" name="Group 783"/>
          <p:cNvGrpSpPr/>
          <p:nvPr userDrawn="1"/>
        </p:nvGrpSpPr>
        <p:grpSpPr>
          <a:xfrm>
            <a:off x="5681921" y="2549410"/>
            <a:ext cx="259026" cy="256032"/>
            <a:chOff x="-1" y="-1"/>
            <a:chExt cx="690733" cy="690733"/>
          </a:xfrm>
        </p:grpSpPr>
        <p:sp>
          <p:nvSpPr>
            <p:cNvPr id="40" name="Shape 781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1" name="Shape 782"/>
            <p:cNvSpPr/>
            <p:nvPr/>
          </p:nvSpPr>
          <p:spPr>
            <a:xfrm>
              <a:off x="190450" y="207250"/>
              <a:ext cx="309835" cy="27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6673" y="6151"/>
                  </a:moveTo>
                  <a:lnTo>
                    <a:pt x="10800" y="4613"/>
                  </a:lnTo>
                  <a:lnTo>
                    <a:pt x="14927" y="6151"/>
                  </a:lnTo>
                  <a:lnTo>
                    <a:pt x="14927" y="4613"/>
                  </a:lnTo>
                  <a:lnTo>
                    <a:pt x="13551" y="4613"/>
                  </a:lnTo>
                  <a:lnTo>
                    <a:pt x="13551" y="3075"/>
                  </a:lnTo>
                  <a:lnTo>
                    <a:pt x="8049" y="3075"/>
                  </a:lnTo>
                  <a:lnTo>
                    <a:pt x="8049" y="4613"/>
                  </a:lnTo>
                  <a:lnTo>
                    <a:pt x="6673" y="4613"/>
                  </a:lnTo>
                  <a:cubicBezTo>
                    <a:pt x="6673" y="4613"/>
                    <a:pt x="6673" y="6151"/>
                    <a:pt x="6673" y="6151"/>
                  </a:cubicBezTo>
                  <a:close/>
                  <a:moveTo>
                    <a:pt x="20224" y="18681"/>
                  </a:moveTo>
                  <a:lnTo>
                    <a:pt x="21600" y="20218"/>
                  </a:lnTo>
                  <a:lnTo>
                    <a:pt x="20633" y="21300"/>
                  </a:lnTo>
                  <a:lnTo>
                    <a:pt x="19741" y="20303"/>
                  </a:lnTo>
                  <a:lnTo>
                    <a:pt x="18849" y="21300"/>
                  </a:lnTo>
                  <a:cubicBezTo>
                    <a:pt x="18720" y="21456"/>
                    <a:pt x="18537" y="21528"/>
                    <a:pt x="18365" y="21528"/>
                  </a:cubicBezTo>
                  <a:cubicBezTo>
                    <a:pt x="18193" y="21528"/>
                    <a:pt x="18011" y="21456"/>
                    <a:pt x="17882" y="21300"/>
                  </a:cubicBezTo>
                  <a:lnTo>
                    <a:pt x="16990" y="20303"/>
                  </a:lnTo>
                  <a:lnTo>
                    <a:pt x="16098" y="21300"/>
                  </a:lnTo>
                  <a:cubicBezTo>
                    <a:pt x="15829" y="21600"/>
                    <a:pt x="15399" y="21600"/>
                    <a:pt x="15131" y="21300"/>
                  </a:cubicBezTo>
                  <a:lnTo>
                    <a:pt x="14239" y="20303"/>
                  </a:lnTo>
                  <a:lnTo>
                    <a:pt x="13347" y="21300"/>
                  </a:lnTo>
                  <a:cubicBezTo>
                    <a:pt x="13078" y="21600"/>
                    <a:pt x="12648" y="21600"/>
                    <a:pt x="12380" y="21300"/>
                  </a:cubicBezTo>
                  <a:lnTo>
                    <a:pt x="11488" y="20303"/>
                  </a:lnTo>
                  <a:lnTo>
                    <a:pt x="10596" y="21300"/>
                  </a:lnTo>
                  <a:cubicBezTo>
                    <a:pt x="10327" y="21600"/>
                    <a:pt x="9897" y="21600"/>
                    <a:pt x="9629" y="21300"/>
                  </a:cubicBezTo>
                  <a:lnTo>
                    <a:pt x="8737" y="20303"/>
                  </a:lnTo>
                  <a:lnTo>
                    <a:pt x="7845" y="21300"/>
                  </a:lnTo>
                  <a:cubicBezTo>
                    <a:pt x="7576" y="21600"/>
                    <a:pt x="7146" y="21600"/>
                    <a:pt x="6878" y="21300"/>
                  </a:cubicBezTo>
                  <a:lnTo>
                    <a:pt x="5986" y="20303"/>
                  </a:lnTo>
                  <a:lnTo>
                    <a:pt x="5094" y="21300"/>
                  </a:lnTo>
                  <a:cubicBezTo>
                    <a:pt x="4825" y="21600"/>
                    <a:pt x="4395" y="21600"/>
                    <a:pt x="4127" y="21300"/>
                  </a:cubicBezTo>
                  <a:lnTo>
                    <a:pt x="3235" y="20303"/>
                  </a:lnTo>
                  <a:lnTo>
                    <a:pt x="2343" y="21300"/>
                  </a:lnTo>
                  <a:cubicBezTo>
                    <a:pt x="2074" y="21600"/>
                    <a:pt x="1644" y="21600"/>
                    <a:pt x="1376" y="21300"/>
                  </a:cubicBezTo>
                  <a:lnTo>
                    <a:pt x="0" y="19762"/>
                  </a:lnTo>
                  <a:lnTo>
                    <a:pt x="967" y="18681"/>
                  </a:lnTo>
                  <a:lnTo>
                    <a:pt x="1859" y="19678"/>
                  </a:lnTo>
                  <a:lnTo>
                    <a:pt x="2751" y="18681"/>
                  </a:lnTo>
                  <a:cubicBezTo>
                    <a:pt x="3020" y="18380"/>
                    <a:pt x="3450" y="18380"/>
                    <a:pt x="3718" y="18681"/>
                  </a:cubicBezTo>
                  <a:lnTo>
                    <a:pt x="4610" y="19678"/>
                  </a:lnTo>
                  <a:lnTo>
                    <a:pt x="5502" y="18681"/>
                  </a:lnTo>
                  <a:cubicBezTo>
                    <a:pt x="5771" y="18380"/>
                    <a:pt x="6201" y="18380"/>
                    <a:pt x="6469" y="18681"/>
                  </a:cubicBezTo>
                  <a:lnTo>
                    <a:pt x="7361" y="19678"/>
                  </a:lnTo>
                  <a:lnTo>
                    <a:pt x="8253" y="18681"/>
                  </a:lnTo>
                  <a:cubicBezTo>
                    <a:pt x="8522" y="18380"/>
                    <a:pt x="8952" y="18380"/>
                    <a:pt x="9220" y="18681"/>
                  </a:cubicBezTo>
                  <a:lnTo>
                    <a:pt x="10112" y="19678"/>
                  </a:lnTo>
                  <a:lnTo>
                    <a:pt x="11004" y="18681"/>
                  </a:lnTo>
                  <a:cubicBezTo>
                    <a:pt x="11273" y="18380"/>
                    <a:pt x="11703" y="18380"/>
                    <a:pt x="11971" y="18681"/>
                  </a:cubicBezTo>
                  <a:lnTo>
                    <a:pt x="12863" y="19678"/>
                  </a:lnTo>
                  <a:lnTo>
                    <a:pt x="13755" y="18681"/>
                  </a:lnTo>
                  <a:cubicBezTo>
                    <a:pt x="14024" y="18380"/>
                    <a:pt x="14454" y="18380"/>
                    <a:pt x="14722" y="18681"/>
                  </a:cubicBezTo>
                  <a:lnTo>
                    <a:pt x="15614" y="19678"/>
                  </a:lnTo>
                  <a:lnTo>
                    <a:pt x="16506" y="18681"/>
                  </a:lnTo>
                  <a:cubicBezTo>
                    <a:pt x="16775" y="18380"/>
                    <a:pt x="17205" y="18380"/>
                    <a:pt x="17473" y="18681"/>
                  </a:cubicBezTo>
                  <a:lnTo>
                    <a:pt x="18365" y="19678"/>
                  </a:lnTo>
                  <a:lnTo>
                    <a:pt x="19257" y="18681"/>
                  </a:lnTo>
                  <a:cubicBezTo>
                    <a:pt x="19526" y="18380"/>
                    <a:pt x="19956" y="18380"/>
                    <a:pt x="20224" y="18681"/>
                  </a:cubicBezTo>
                  <a:close/>
                  <a:moveTo>
                    <a:pt x="1376" y="18224"/>
                  </a:moveTo>
                  <a:lnTo>
                    <a:pt x="0" y="16687"/>
                  </a:lnTo>
                  <a:lnTo>
                    <a:pt x="967" y="15605"/>
                  </a:lnTo>
                  <a:lnTo>
                    <a:pt x="1859" y="16590"/>
                  </a:lnTo>
                  <a:lnTo>
                    <a:pt x="2751" y="15605"/>
                  </a:lnTo>
                  <a:cubicBezTo>
                    <a:pt x="3020" y="15305"/>
                    <a:pt x="3450" y="15305"/>
                    <a:pt x="3718" y="15605"/>
                  </a:cubicBezTo>
                  <a:lnTo>
                    <a:pt x="4610" y="16590"/>
                  </a:lnTo>
                  <a:lnTo>
                    <a:pt x="5298" y="15822"/>
                  </a:lnTo>
                  <a:lnTo>
                    <a:pt x="5298" y="12302"/>
                  </a:lnTo>
                  <a:lnTo>
                    <a:pt x="3041" y="8529"/>
                  </a:lnTo>
                  <a:cubicBezTo>
                    <a:pt x="2794" y="8109"/>
                    <a:pt x="2966" y="7532"/>
                    <a:pt x="3396" y="7364"/>
                  </a:cubicBezTo>
                  <a:lnTo>
                    <a:pt x="5298" y="6667"/>
                  </a:lnTo>
                  <a:lnTo>
                    <a:pt x="5298" y="3075"/>
                  </a:lnTo>
                  <a:lnTo>
                    <a:pt x="6673" y="3075"/>
                  </a:lnTo>
                  <a:lnTo>
                    <a:pt x="6673" y="1538"/>
                  </a:lnTo>
                  <a:lnTo>
                    <a:pt x="9425" y="1538"/>
                  </a:lnTo>
                  <a:lnTo>
                    <a:pt x="9425" y="0"/>
                  </a:lnTo>
                  <a:lnTo>
                    <a:pt x="12176" y="0"/>
                  </a:lnTo>
                  <a:lnTo>
                    <a:pt x="12176" y="1538"/>
                  </a:lnTo>
                  <a:lnTo>
                    <a:pt x="14927" y="1538"/>
                  </a:lnTo>
                  <a:lnTo>
                    <a:pt x="14927" y="3075"/>
                  </a:lnTo>
                  <a:lnTo>
                    <a:pt x="16302" y="3075"/>
                  </a:lnTo>
                  <a:lnTo>
                    <a:pt x="16302" y="6667"/>
                  </a:lnTo>
                  <a:lnTo>
                    <a:pt x="18204" y="7364"/>
                  </a:lnTo>
                  <a:cubicBezTo>
                    <a:pt x="18634" y="7532"/>
                    <a:pt x="18806" y="8109"/>
                    <a:pt x="18559" y="8529"/>
                  </a:cubicBezTo>
                  <a:lnTo>
                    <a:pt x="16302" y="12302"/>
                  </a:lnTo>
                  <a:lnTo>
                    <a:pt x="16302" y="15822"/>
                  </a:lnTo>
                  <a:lnTo>
                    <a:pt x="16506" y="15605"/>
                  </a:lnTo>
                  <a:cubicBezTo>
                    <a:pt x="16775" y="15305"/>
                    <a:pt x="17205" y="15305"/>
                    <a:pt x="17473" y="15605"/>
                  </a:cubicBezTo>
                  <a:lnTo>
                    <a:pt x="18365" y="16590"/>
                  </a:lnTo>
                  <a:lnTo>
                    <a:pt x="19257" y="15605"/>
                  </a:lnTo>
                  <a:cubicBezTo>
                    <a:pt x="19526" y="15305"/>
                    <a:pt x="19956" y="15305"/>
                    <a:pt x="20224" y="15605"/>
                  </a:cubicBezTo>
                  <a:lnTo>
                    <a:pt x="21600" y="17143"/>
                  </a:lnTo>
                  <a:lnTo>
                    <a:pt x="20633" y="18224"/>
                  </a:lnTo>
                  <a:lnTo>
                    <a:pt x="19741" y="17227"/>
                  </a:lnTo>
                  <a:lnTo>
                    <a:pt x="18849" y="18224"/>
                  </a:lnTo>
                  <a:cubicBezTo>
                    <a:pt x="18720" y="18380"/>
                    <a:pt x="18537" y="18453"/>
                    <a:pt x="18365" y="18453"/>
                  </a:cubicBezTo>
                  <a:cubicBezTo>
                    <a:pt x="18193" y="18453"/>
                    <a:pt x="18011" y="18380"/>
                    <a:pt x="17882" y="18224"/>
                  </a:cubicBezTo>
                  <a:lnTo>
                    <a:pt x="16990" y="17227"/>
                  </a:lnTo>
                  <a:lnTo>
                    <a:pt x="16098" y="18224"/>
                  </a:lnTo>
                  <a:cubicBezTo>
                    <a:pt x="15829" y="18525"/>
                    <a:pt x="15399" y="18525"/>
                    <a:pt x="15131" y="18224"/>
                  </a:cubicBezTo>
                  <a:lnTo>
                    <a:pt x="14239" y="17227"/>
                  </a:lnTo>
                  <a:lnTo>
                    <a:pt x="13347" y="18224"/>
                  </a:lnTo>
                  <a:cubicBezTo>
                    <a:pt x="13078" y="18525"/>
                    <a:pt x="12648" y="18525"/>
                    <a:pt x="12380" y="18224"/>
                  </a:cubicBezTo>
                  <a:lnTo>
                    <a:pt x="11488" y="17227"/>
                  </a:lnTo>
                  <a:lnTo>
                    <a:pt x="10596" y="18224"/>
                  </a:lnTo>
                  <a:cubicBezTo>
                    <a:pt x="10327" y="18525"/>
                    <a:pt x="9897" y="18525"/>
                    <a:pt x="9629" y="18224"/>
                  </a:cubicBezTo>
                  <a:lnTo>
                    <a:pt x="8737" y="17227"/>
                  </a:lnTo>
                  <a:lnTo>
                    <a:pt x="7845" y="18224"/>
                  </a:lnTo>
                  <a:cubicBezTo>
                    <a:pt x="7576" y="18525"/>
                    <a:pt x="7146" y="18525"/>
                    <a:pt x="6878" y="18224"/>
                  </a:cubicBezTo>
                  <a:lnTo>
                    <a:pt x="5986" y="17227"/>
                  </a:lnTo>
                  <a:lnTo>
                    <a:pt x="5094" y="18224"/>
                  </a:lnTo>
                  <a:cubicBezTo>
                    <a:pt x="4825" y="18525"/>
                    <a:pt x="4395" y="18525"/>
                    <a:pt x="4127" y="18224"/>
                  </a:cubicBezTo>
                  <a:lnTo>
                    <a:pt x="3235" y="17227"/>
                  </a:lnTo>
                  <a:lnTo>
                    <a:pt x="2343" y="18224"/>
                  </a:lnTo>
                  <a:cubicBezTo>
                    <a:pt x="2074" y="18525"/>
                    <a:pt x="1644" y="18525"/>
                    <a:pt x="1376" y="182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936112" y="2206165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936110" y="2438400"/>
            <a:ext cx="795514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332447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3884126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3888586" y="1767331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830049" y="3181848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38368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42" name="Shape 335"/>
          <p:cNvSpPr/>
          <p:nvPr userDrawn="1"/>
        </p:nvSpPr>
        <p:spPr>
          <a:xfrm>
            <a:off x="7162893" y="5134177"/>
            <a:ext cx="89297" cy="334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336"/>
          <p:cNvSpPr/>
          <p:nvPr userDrawn="1"/>
        </p:nvSpPr>
        <p:spPr>
          <a:xfrm>
            <a:off x="4714968" y="5134177"/>
            <a:ext cx="89297" cy="3349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337"/>
          <p:cNvSpPr/>
          <p:nvPr userDrawn="1"/>
        </p:nvSpPr>
        <p:spPr>
          <a:xfrm>
            <a:off x="2271899" y="5134177"/>
            <a:ext cx="89297" cy="3349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338"/>
          <p:cNvSpPr/>
          <p:nvPr userDrawn="1"/>
        </p:nvSpPr>
        <p:spPr>
          <a:xfrm>
            <a:off x="3661859" y="3678989"/>
            <a:ext cx="89297" cy="33496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4720921" y="2262760"/>
            <a:ext cx="89297" cy="33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2340946" y="2905233"/>
            <a:ext cx="4318255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1371600" y="4341424"/>
            <a:ext cx="6256951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3882570" y="3623515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3882569" y="3855750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2514431" y="5066543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514429" y="5298778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4948382" y="5077052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4948380" y="5309287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7408118" y="5077052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408116" y="5309287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15345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-2"/>
            <a:ext cx="5205413" cy="685800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5808448" y="1524940"/>
            <a:ext cx="190444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808449" y="1889156"/>
            <a:ext cx="2344951" cy="1387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215977" y="3961725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215977" y="42672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6215977" y="45720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215977" y="48768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7"/>
          </p:nvPr>
        </p:nvSpPr>
        <p:spPr>
          <a:xfrm>
            <a:off x="5808449" y="3621186"/>
            <a:ext cx="142184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82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1524001"/>
            <a:ext cx="5159868" cy="348578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89524" y="3727208"/>
            <a:ext cx="1547179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+012-3456789</a:t>
            </a:r>
          </a:p>
          <a:p>
            <a:pPr lvl="0"/>
            <a:r>
              <a:rPr lang="en-US" dirty="0"/>
              <a:t>+0987-654321-23456</a:t>
            </a:r>
          </a:p>
        </p:txBody>
      </p:sp>
      <p:grpSp>
        <p:nvGrpSpPr>
          <p:cNvPr id="16" name="Group 4288"/>
          <p:cNvGrpSpPr/>
          <p:nvPr userDrawn="1"/>
        </p:nvGrpSpPr>
        <p:grpSpPr>
          <a:xfrm>
            <a:off x="5670288" y="3696093"/>
            <a:ext cx="476250" cy="475488"/>
            <a:chOff x="0" y="0"/>
            <a:chExt cx="1270000" cy="1270000"/>
          </a:xfrm>
        </p:grpSpPr>
        <p:sp>
          <p:nvSpPr>
            <p:cNvPr id="17" name="Shape 428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8" name="Shape 4287"/>
            <p:cNvSpPr/>
            <p:nvPr/>
          </p:nvSpPr>
          <p:spPr>
            <a:xfrm>
              <a:off x="432967" y="432965"/>
              <a:ext cx="404065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19" name="Group 4291"/>
          <p:cNvGrpSpPr/>
          <p:nvPr userDrawn="1"/>
        </p:nvGrpSpPr>
        <p:grpSpPr>
          <a:xfrm>
            <a:off x="5670288" y="4534293"/>
            <a:ext cx="476250" cy="475488"/>
            <a:chOff x="0" y="0"/>
            <a:chExt cx="1270000" cy="1270000"/>
          </a:xfrm>
        </p:grpSpPr>
        <p:sp>
          <p:nvSpPr>
            <p:cNvPr id="20" name="Shape 428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1" name="Shape 4290"/>
            <p:cNvSpPr/>
            <p:nvPr/>
          </p:nvSpPr>
          <p:spPr>
            <a:xfrm>
              <a:off x="399485" y="483228"/>
              <a:ext cx="471030" cy="30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extrusionOk="0">
                  <a:moveTo>
                    <a:pt x="20331" y="5746"/>
                  </a:moveTo>
                  <a:cubicBezTo>
                    <a:pt x="19692" y="6285"/>
                    <a:pt x="11827" y="12917"/>
                    <a:pt x="11435" y="13248"/>
                  </a:cubicBezTo>
                  <a:cubicBezTo>
                    <a:pt x="11043" y="13577"/>
                    <a:pt x="10769" y="13620"/>
                    <a:pt x="10390" y="13620"/>
                  </a:cubicBezTo>
                  <a:cubicBezTo>
                    <a:pt x="10011" y="13620"/>
                    <a:pt x="9735" y="13577"/>
                    <a:pt x="9343" y="13248"/>
                  </a:cubicBezTo>
                  <a:cubicBezTo>
                    <a:pt x="8951" y="12917"/>
                    <a:pt x="1088" y="6285"/>
                    <a:pt x="448" y="5746"/>
                  </a:cubicBezTo>
                  <a:cubicBezTo>
                    <a:pt x="-3" y="5367"/>
                    <a:pt x="0" y="5811"/>
                    <a:pt x="0" y="6155"/>
                  </a:cubicBezTo>
                  <a:cubicBezTo>
                    <a:pt x="0" y="6498"/>
                    <a:pt x="0" y="19814"/>
                    <a:pt x="0" y="19814"/>
                  </a:cubicBezTo>
                  <a:cubicBezTo>
                    <a:pt x="0" y="20594"/>
                    <a:pt x="645" y="21600"/>
                    <a:pt x="1145" y="21600"/>
                  </a:cubicBezTo>
                  <a:lnTo>
                    <a:pt x="19633" y="21600"/>
                  </a:lnTo>
                  <a:cubicBezTo>
                    <a:pt x="20134" y="21600"/>
                    <a:pt x="20779" y="20594"/>
                    <a:pt x="20779" y="19814"/>
                  </a:cubicBezTo>
                  <a:cubicBezTo>
                    <a:pt x="20779" y="19814"/>
                    <a:pt x="20779" y="6498"/>
                    <a:pt x="20779" y="6155"/>
                  </a:cubicBezTo>
                  <a:cubicBezTo>
                    <a:pt x="20779" y="5811"/>
                    <a:pt x="20783" y="5367"/>
                    <a:pt x="20331" y="5746"/>
                  </a:cubicBezTo>
                  <a:close/>
                  <a:moveTo>
                    <a:pt x="687" y="2021"/>
                  </a:moveTo>
                  <a:cubicBezTo>
                    <a:pt x="1250" y="2510"/>
                    <a:pt x="9053" y="9271"/>
                    <a:pt x="9343" y="9524"/>
                  </a:cubicBezTo>
                  <a:cubicBezTo>
                    <a:pt x="9634" y="9775"/>
                    <a:pt x="10011" y="9897"/>
                    <a:pt x="10390" y="9897"/>
                  </a:cubicBezTo>
                  <a:cubicBezTo>
                    <a:pt x="10769" y="9897"/>
                    <a:pt x="11145" y="9775"/>
                    <a:pt x="11435" y="9524"/>
                  </a:cubicBezTo>
                  <a:cubicBezTo>
                    <a:pt x="11726" y="9271"/>
                    <a:pt x="19529" y="2510"/>
                    <a:pt x="20093" y="2021"/>
                  </a:cubicBezTo>
                  <a:cubicBezTo>
                    <a:pt x="20656" y="1534"/>
                    <a:pt x="21190" y="0"/>
                    <a:pt x="20154" y="0"/>
                  </a:cubicBezTo>
                  <a:lnTo>
                    <a:pt x="624" y="0"/>
                  </a:lnTo>
                  <a:cubicBezTo>
                    <a:pt x="-410" y="0"/>
                    <a:pt x="122" y="1534"/>
                    <a:pt x="687" y="20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2" name="Group 4294"/>
          <p:cNvGrpSpPr/>
          <p:nvPr userDrawn="1"/>
        </p:nvGrpSpPr>
        <p:grpSpPr>
          <a:xfrm>
            <a:off x="5670288" y="2819400"/>
            <a:ext cx="476250" cy="475488"/>
            <a:chOff x="0" y="0"/>
            <a:chExt cx="1270000" cy="1270000"/>
          </a:xfrm>
        </p:grpSpPr>
        <p:sp>
          <p:nvSpPr>
            <p:cNvPr id="23" name="Shape 429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4" name="Shape 4293"/>
            <p:cNvSpPr/>
            <p:nvPr/>
          </p:nvSpPr>
          <p:spPr>
            <a:xfrm>
              <a:off x="409128" y="432965"/>
              <a:ext cx="451744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6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89526" y="2857896"/>
            <a:ext cx="2602074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Jln</a:t>
            </a:r>
            <a:r>
              <a:rPr lang="en-US" dirty="0"/>
              <a:t>. </a:t>
            </a:r>
            <a:r>
              <a:rPr lang="en-US" dirty="0" err="1"/>
              <a:t>Galak</a:t>
            </a:r>
            <a:r>
              <a:rPr lang="en-US" dirty="0"/>
              <a:t> </a:t>
            </a:r>
            <a:r>
              <a:rPr lang="en-US" dirty="0" err="1"/>
              <a:t>galak</a:t>
            </a:r>
            <a:r>
              <a:rPr lang="en-US" dirty="0"/>
              <a:t> </a:t>
            </a:r>
            <a:r>
              <a:rPr lang="en-US" dirty="0" err="1"/>
              <a:t>lon</a:t>
            </a:r>
            <a:endParaRPr lang="en-US" dirty="0"/>
          </a:p>
          <a:p>
            <a:pPr lvl="0"/>
            <a:r>
              <a:rPr lang="en-US" dirty="0" err="1"/>
              <a:t>Lr</a:t>
            </a:r>
            <a:r>
              <a:rPr lang="en-US" dirty="0"/>
              <a:t>. </a:t>
            </a:r>
            <a:r>
              <a:rPr lang="en-US" dirty="0" err="1"/>
              <a:t>Meuapam</a:t>
            </a:r>
            <a:r>
              <a:rPr lang="en-US" dirty="0"/>
              <a:t>, </a:t>
            </a:r>
            <a:r>
              <a:rPr lang="en-US" dirty="0" err="1"/>
              <a:t>Donya</a:t>
            </a:r>
            <a:r>
              <a:rPr lang="en-US" dirty="0"/>
              <a:t> </a:t>
            </a:r>
            <a:r>
              <a:rPr lang="en-US" dirty="0" err="1"/>
              <a:t>nyoe</a:t>
            </a:r>
            <a:r>
              <a:rPr lang="en-US" dirty="0"/>
              <a:t>, </a:t>
            </a:r>
            <a:r>
              <a:rPr lang="en-US" dirty="0" err="1"/>
              <a:t>Mabok</a:t>
            </a:r>
            <a:r>
              <a:rPr lang="en-US" dirty="0"/>
              <a:t> </a:t>
            </a:r>
            <a:r>
              <a:rPr lang="en-US" dirty="0" err="1"/>
              <a:t>mandum</a:t>
            </a:r>
            <a:endParaRPr lang="en-US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89526" y="4553719"/>
            <a:ext cx="1811050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suratke@yahoomail.com</a:t>
            </a:r>
          </a:p>
          <a:p>
            <a:pPr lvl="0"/>
            <a:r>
              <a:rPr lang="en-US" dirty="0"/>
              <a:t>testesmantong@gmail.com</a:t>
            </a:r>
          </a:p>
        </p:txBody>
      </p:sp>
      <p:sp>
        <p:nvSpPr>
          <p:cNvPr id="36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677974" y="1245086"/>
            <a:ext cx="2399226" cy="81231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7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79041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17523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817523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367454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367454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427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9427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704702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Shape 575"/>
          <p:cNvSpPr/>
          <p:nvPr userDrawn="1"/>
        </p:nvSpPr>
        <p:spPr>
          <a:xfrm>
            <a:off x="924241" y="1731006"/>
            <a:ext cx="174127" cy="917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576"/>
          <p:cNvSpPr/>
          <p:nvPr userDrawn="1"/>
        </p:nvSpPr>
        <p:spPr>
          <a:xfrm>
            <a:off x="3368839" y="1731006"/>
            <a:ext cx="174127" cy="917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Shape 577"/>
          <p:cNvSpPr/>
          <p:nvPr userDrawn="1"/>
        </p:nvSpPr>
        <p:spPr>
          <a:xfrm>
            <a:off x="5822735" y="1731006"/>
            <a:ext cx="174127" cy="917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Shape 578"/>
          <p:cNvSpPr/>
          <p:nvPr userDrawn="1"/>
        </p:nvSpPr>
        <p:spPr>
          <a:xfrm>
            <a:off x="924241" y="5142120"/>
            <a:ext cx="174127" cy="1109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8" name="Shape 579"/>
          <p:cNvSpPr/>
          <p:nvPr userDrawn="1"/>
        </p:nvSpPr>
        <p:spPr>
          <a:xfrm>
            <a:off x="3368839" y="5142120"/>
            <a:ext cx="174127" cy="110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9" name="Shape 580"/>
          <p:cNvSpPr/>
          <p:nvPr userDrawn="1"/>
        </p:nvSpPr>
        <p:spPr>
          <a:xfrm>
            <a:off x="5822735" y="5142120"/>
            <a:ext cx="174127" cy="110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56437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3704702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256437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143296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143296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800"/>
          <p:cNvSpPr/>
          <p:nvPr userDrawn="1"/>
        </p:nvSpPr>
        <p:spPr>
          <a:xfrm>
            <a:off x="7329653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801"/>
          <p:cNvSpPr/>
          <p:nvPr userDrawn="1"/>
        </p:nvSpPr>
        <p:spPr>
          <a:xfrm>
            <a:off x="5514294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799"/>
          <p:cNvSpPr/>
          <p:nvPr userDrawn="1"/>
        </p:nvSpPr>
        <p:spPr>
          <a:xfrm>
            <a:off x="3699551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798"/>
          <p:cNvSpPr/>
          <p:nvPr userDrawn="1"/>
        </p:nvSpPr>
        <p:spPr>
          <a:xfrm>
            <a:off x="1883578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97"/>
          <p:cNvSpPr/>
          <p:nvPr userDrawn="1"/>
        </p:nvSpPr>
        <p:spPr>
          <a:xfrm>
            <a:off x="69449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90"/>
          <p:cNvSpPr/>
          <p:nvPr userDrawn="1"/>
        </p:nvSpPr>
        <p:spPr>
          <a:xfrm>
            <a:off x="7329652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91"/>
          <p:cNvSpPr/>
          <p:nvPr userDrawn="1"/>
        </p:nvSpPr>
        <p:spPr>
          <a:xfrm>
            <a:off x="5514294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89"/>
          <p:cNvSpPr/>
          <p:nvPr userDrawn="1"/>
        </p:nvSpPr>
        <p:spPr>
          <a:xfrm>
            <a:off x="3699551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88"/>
          <p:cNvSpPr/>
          <p:nvPr userDrawn="1"/>
        </p:nvSpPr>
        <p:spPr>
          <a:xfrm>
            <a:off x="1883578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87"/>
          <p:cNvSpPr/>
          <p:nvPr userDrawn="1"/>
        </p:nvSpPr>
        <p:spPr>
          <a:xfrm>
            <a:off x="69449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5" name="Shape 805"/>
          <p:cNvSpPr/>
          <p:nvPr userDrawn="1"/>
        </p:nvSpPr>
        <p:spPr>
          <a:xfrm>
            <a:off x="7329652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6" name="Shape 806"/>
          <p:cNvSpPr/>
          <p:nvPr userDrawn="1"/>
        </p:nvSpPr>
        <p:spPr>
          <a:xfrm>
            <a:off x="5514294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804"/>
          <p:cNvSpPr/>
          <p:nvPr userDrawn="1"/>
        </p:nvSpPr>
        <p:spPr>
          <a:xfrm>
            <a:off x="3699551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803"/>
          <p:cNvSpPr/>
          <p:nvPr userDrawn="1"/>
        </p:nvSpPr>
        <p:spPr>
          <a:xfrm>
            <a:off x="1883578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Shape 802"/>
          <p:cNvSpPr/>
          <p:nvPr userDrawn="1"/>
        </p:nvSpPr>
        <p:spPr>
          <a:xfrm>
            <a:off x="69449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0043" y="109112"/>
            <a:ext cx="1743711" cy="1045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884808" y="110727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699551" y="110727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514293" y="110725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7330268" y="109116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0043" y="1236799"/>
            <a:ext cx="1743711" cy="1045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884807" y="1238414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699550" y="1238414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514292" y="1238412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30266" y="1236803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883578" y="2381410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698321" y="2381410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513063" y="2381411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329037" y="2379799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0043" y="2384559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  <p:bldP spid="48" grpId="0" animBg="1"/>
      <p:bldP spid="47" grpId="0" animBg="1"/>
      <p:bldP spid="31" grpId="0" animBg="1"/>
      <p:bldP spid="41" grpId="0" animBg="1"/>
      <p:bldP spid="23" grpId="0" animBg="1"/>
      <p:bldP spid="22" grpId="0" animBg="1"/>
      <p:bldP spid="21" grpId="0" animBg="1"/>
      <p:bldP spid="55" grpId="0" animBg="1"/>
      <p:bldP spid="56" grpId="0" animBg="1"/>
      <p:bldP spid="54" grpId="0" animBg="1"/>
      <p:bldP spid="53" grpId="0" animBg="1"/>
      <p:bldP spid="52" grpId="0" animBg="1"/>
      <p:bldP spid="3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39230" y="29146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704813" y="42862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617035" y="42862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527029" y="1559295"/>
            <a:ext cx="2006351" cy="12767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27008" y="29146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527008" y="42862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9230" y="42862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4617036" y="1559342"/>
            <a:ext cx="2006397" cy="12767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704834" y="1559295"/>
            <a:ext cx="2006351" cy="12767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704813" y="29146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617035" y="29146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39231" y="1559342"/>
            <a:ext cx="2006397" cy="12767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680143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hape 772"/>
          <p:cNvSpPr/>
          <p:nvPr userDrawn="1"/>
        </p:nvSpPr>
        <p:spPr>
          <a:xfrm>
            <a:off x="6704128" y="42844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71"/>
          <p:cNvSpPr/>
          <p:nvPr userDrawn="1"/>
        </p:nvSpPr>
        <p:spPr>
          <a:xfrm>
            <a:off x="4616351" y="42844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770"/>
          <p:cNvSpPr/>
          <p:nvPr userDrawn="1"/>
        </p:nvSpPr>
        <p:spPr>
          <a:xfrm>
            <a:off x="2526322" y="42844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769"/>
          <p:cNvSpPr/>
          <p:nvPr userDrawn="1"/>
        </p:nvSpPr>
        <p:spPr>
          <a:xfrm>
            <a:off x="438545" y="42844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768"/>
          <p:cNvSpPr/>
          <p:nvPr userDrawn="1"/>
        </p:nvSpPr>
        <p:spPr>
          <a:xfrm>
            <a:off x="6704128" y="29128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767"/>
          <p:cNvSpPr/>
          <p:nvPr userDrawn="1"/>
        </p:nvSpPr>
        <p:spPr>
          <a:xfrm>
            <a:off x="4616351" y="29128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66"/>
          <p:cNvSpPr/>
          <p:nvPr userDrawn="1"/>
        </p:nvSpPr>
        <p:spPr>
          <a:xfrm>
            <a:off x="2526322" y="29128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65"/>
          <p:cNvSpPr/>
          <p:nvPr userDrawn="1"/>
        </p:nvSpPr>
        <p:spPr>
          <a:xfrm>
            <a:off x="438545" y="29128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64"/>
          <p:cNvSpPr/>
          <p:nvPr userDrawn="1"/>
        </p:nvSpPr>
        <p:spPr>
          <a:xfrm>
            <a:off x="6704127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63"/>
          <p:cNvSpPr/>
          <p:nvPr userDrawn="1"/>
        </p:nvSpPr>
        <p:spPr>
          <a:xfrm>
            <a:off x="4616351" y="1558414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62"/>
          <p:cNvSpPr/>
          <p:nvPr userDrawn="1"/>
        </p:nvSpPr>
        <p:spPr>
          <a:xfrm>
            <a:off x="2526322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61"/>
          <p:cNvSpPr/>
          <p:nvPr userDrawn="1"/>
        </p:nvSpPr>
        <p:spPr>
          <a:xfrm>
            <a:off x="438545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  <p:bldP spid="71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3" grpId="0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31" grpId="0" animBg="1"/>
      <p:bldP spid="23" grpId="0" animBg="1"/>
      <p:bldP spid="22" grpId="0" animBg="1"/>
      <p:bldP spid="21" grpId="0" animBg="1"/>
      <p:bldP spid="1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622306" y="2286000"/>
            <a:ext cx="2004652" cy="11572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622305" y="3558137"/>
            <a:ext cx="2004653" cy="115723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27031" y="3558140"/>
            <a:ext cx="2001631" cy="115723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524650" y="2286000"/>
            <a:ext cx="2006397" cy="11572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27777" y="2823411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21" name="Shape 717"/>
          <p:cNvSpPr/>
          <p:nvPr userDrawn="1"/>
        </p:nvSpPr>
        <p:spPr>
          <a:xfrm>
            <a:off x="6626958" y="3829293"/>
            <a:ext cx="125085" cy="61492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23"/>
          <p:cNvSpPr/>
          <p:nvPr userDrawn="1"/>
        </p:nvSpPr>
        <p:spPr>
          <a:xfrm>
            <a:off x="2404330" y="2557157"/>
            <a:ext cx="125085" cy="6149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24"/>
          <p:cNvSpPr/>
          <p:nvPr userDrawn="1"/>
        </p:nvSpPr>
        <p:spPr>
          <a:xfrm>
            <a:off x="6626958" y="2557157"/>
            <a:ext cx="125085" cy="6149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735"/>
          <p:cNvSpPr/>
          <p:nvPr userDrawn="1"/>
        </p:nvSpPr>
        <p:spPr>
          <a:xfrm>
            <a:off x="2404330" y="3829296"/>
            <a:ext cx="125085" cy="61492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248625" y="2516883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027777" y="4116079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1248625" y="3809551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6972925" y="2823411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6972926" y="2516883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6972925" y="4116079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6972926" y="3809551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</p:spTree>
    <p:extLst>
      <p:ext uri="{BB962C8B-B14F-4D97-AF65-F5344CB8AC3E}">
        <p14:creationId xmlns:p14="http://schemas.microsoft.com/office/powerpoint/2010/main" val="36001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-130390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441307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005516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578816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158530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729455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9" name="Shape 820"/>
          <p:cNvSpPr/>
          <p:nvPr userDrawn="1"/>
        </p:nvSpPr>
        <p:spPr>
          <a:xfrm>
            <a:off x="7729453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0" name="Shape 821"/>
          <p:cNvSpPr/>
          <p:nvPr userDrawn="1"/>
        </p:nvSpPr>
        <p:spPr>
          <a:xfrm>
            <a:off x="6158530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822"/>
          <p:cNvSpPr/>
          <p:nvPr userDrawn="1"/>
        </p:nvSpPr>
        <p:spPr>
          <a:xfrm>
            <a:off x="4578814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823"/>
          <p:cNvSpPr/>
          <p:nvPr userDrawn="1"/>
        </p:nvSpPr>
        <p:spPr>
          <a:xfrm>
            <a:off x="3005516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4" name="Shape 824"/>
          <p:cNvSpPr/>
          <p:nvPr userDrawn="1"/>
        </p:nvSpPr>
        <p:spPr>
          <a:xfrm>
            <a:off x="1440230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825"/>
          <p:cNvSpPr/>
          <p:nvPr userDrawn="1"/>
        </p:nvSpPr>
        <p:spPr>
          <a:xfrm>
            <a:off x="-130390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7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/>
      <p:bldP spid="34" grpId="0"/>
      <p:bldP spid="35" grpId="0"/>
      <p:bldP spid="36" grpId="0"/>
      <p:bldP spid="37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7" y="6096003"/>
            <a:ext cx="6972069" cy="76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58" y="2226216"/>
            <a:ext cx="1791659" cy="19236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678419" y="2226220"/>
            <a:ext cx="1791659" cy="19236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51486" y="2226220"/>
            <a:ext cx="1791658" cy="192363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15041" y="4205623"/>
            <a:ext cx="1791593" cy="18903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41973" y="4202880"/>
            <a:ext cx="1791593" cy="189258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1841907" y="2226216"/>
            <a:ext cx="1791659" cy="19236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856" y="4205534"/>
            <a:ext cx="1791659" cy="189044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587"/>
          <p:cNvSpPr/>
          <p:nvPr userDrawn="1"/>
        </p:nvSpPr>
        <p:spPr>
          <a:xfrm>
            <a:off x="5514975" y="2226216"/>
            <a:ext cx="1791659" cy="192363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3678418" y="4205534"/>
            <a:ext cx="1791659" cy="18904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7351486" y="4205534"/>
            <a:ext cx="1791659" cy="18904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51" name="Group 599"/>
          <p:cNvGrpSpPr/>
          <p:nvPr userDrawn="1"/>
        </p:nvGrpSpPr>
        <p:grpSpPr>
          <a:xfrm>
            <a:off x="2100485" y="2218232"/>
            <a:ext cx="384697" cy="413035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57" name="Group 605"/>
          <p:cNvGrpSpPr/>
          <p:nvPr userDrawn="1"/>
        </p:nvGrpSpPr>
        <p:grpSpPr>
          <a:xfrm rot="10800000">
            <a:off x="6611490" y="2226213"/>
            <a:ext cx="384697" cy="413035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3" name="Group 611"/>
          <p:cNvGrpSpPr/>
          <p:nvPr userDrawn="1"/>
        </p:nvGrpSpPr>
        <p:grpSpPr>
          <a:xfrm>
            <a:off x="7612334" y="4202876"/>
            <a:ext cx="384697" cy="413035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9" name="Group 617"/>
          <p:cNvGrpSpPr/>
          <p:nvPr userDrawn="1"/>
        </p:nvGrpSpPr>
        <p:grpSpPr>
          <a:xfrm>
            <a:off x="4785057" y="4202876"/>
            <a:ext cx="384697" cy="413035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5" name="Group 623"/>
          <p:cNvGrpSpPr/>
          <p:nvPr userDrawn="1"/>
        </p:nvGrpSpPr>
        <p:grpSpPr>
          <a:xfrm>
            <a:off x="261703" y="4202876"/>
            <a:ext cx="384697" cy="413035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2070456" y="3036390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70457" y="3341237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5745772" y="3036390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745771" y="3341237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7582305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7582306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231761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31762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3907077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3907077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3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6372478" y="3057452"/>
            <a:ext cx="422040" cy="4206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988"/>
          <p:cNvSpPr/>
          <p:nvPr/>
        </p:nvSpPr>
        <p:spPr>
          <a:xfrm>
            <a:off x="3181567" y="3057452"/>
            <a:ext cx="422040" cy="4206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34" name="phone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455300" y="2228824"/>
            <a:ext cx="1408553" cy="274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hone-white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651407" y="2228824"/>
            <a:ext cx="1408553" cy="274652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176599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76599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16509" y="2638412"/>
            <a:ext cx="1086133" cy="19273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812616" y="2638412"/>
            <a:ext cx="1086133" cy="19273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6427372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427373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3219834" y="3108811"/>
            <a:ext cx="345506" cy="347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6410745" y="3108811"/>
            <a:ext cx="345506" cy="347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4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35"/>
          <p:cNvSpPr/>
          <p:nvPr userDrawn="1"/>
        </p:nvSpPr>
        <p:spPr>
          <a:xfrm>
            <a:off x="2792116" y="2262174"/>
            <a:ext cx="1186952" cy="23178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38200" y="1809426"/>
            <a:ext cx="2771354" cy="277063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2181" y="5105400"/>
            <a:ext cx="3053019" cy="13716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348582" y="1938882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348582" y="2361272"/>
            <a:ext cx="3949462" cy="83347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sp>
        <p:nvSpPr>
          <p:cNvPr id="38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4348582" y="3448066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348582" y="3817773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348582" y="4164790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348582" y="4507411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348582" y="4844959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3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16"/>
          <p:cNvSpPr/>
          <p:nvPr/>
        </p:nvSpPr>
        <p:spPr>
          <a:xfrm>
            <a:off x="909853" y="4202297"/>
            <a:ext cx="3247720" cy="804672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64161" y="3758813"/>
            <a:ext cx="1691640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1" name="Shape 213"/>
          <p:cNvSpPr/>
          <p:nvPr/>
        </p:nvSpPr>
        <p:spPr>
          <a:xfrm>
            <a:off x="909853" y="2133596"/>
            <a:ext cx="3247720" cy="80352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64428" y="1689540"/>
            <a:ext cx="1691640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566916" y="20574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66916" y="2438400"/>
            <a:ext cx="3949462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4572000" y="4144762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0" y="4525762"/>
            <a:ext cx="3949462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pic>
        <p:nvPicPr>
          <p:cNvPr id="3" name="Graphic 2" descr="Dairy with solid fill">
            <a:extLst>
              <a:ext uri="{FF2B5EF4-FFF2-40B4-BE49-F238E27FC236}">
                <a16:creationId xmlns:a16="http://schemas.microsoft.com/office/drawing/2014/main" xmlns="" id="{B12C3652-59A4-4499-80C6-504277DAA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5439" y="2250035"/>
            <a:ext cx="549676" cy="549676"/>
          </a:xfrm>
          <a:prstGeom prst="rect">
            <a:avLst/>
          </a:prstGeom>
        </p:spPr>
      </p:pic>
      <p:pic>
        <p:nvPicPr>
          <p:cNvPr id="18" name="Graphic 17" descr="DNA outline">
            <a:extLst>
              <a:ext uri="{FF2B5EF4-FFF2-40B4-BE49-F238E27FC236}">
                <a16:creationId xmlns:a16="http://schemas.microsoft.com/office/drawing/2014/main" xmlns="" id="{986FDC90-48F4-40CE-9ABE-1547363B9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81899">
            <a:off x="3339806" y="4286564"/>
            <a:ext cx="640940" cy="6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64"/>
          <p:cNvSpPr/>
          <p:nvPr userDrawn="1"/>
        </p:nvSpPr>
        <p:spPr>
          <a:xfrm>
            <a:off x="1673390" y="3810000"/>
            <a:ext cx="409261" cy="97444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259"/>
          <p:cNvSpPr/>
          <p:nvPr userDrawn="1"/>
        </p:nvSpPr>
        <p:spPr>
          <a:xfrm>
            <a:off x="3810000" y="1752600"/>
            <a:ext cx="409262" cy="97444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7" name="Shape 269"/>
          <p:cNvSpPr/>
          <p:nvPr userDrawn="1"/>
        </p:nvSpPr>
        <p:spPr>
          <a:xfrm>
            <a:off x="3810000" y="3810000"/>
            <a:ext cx="409262" cy="97444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39458" y="36096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639458" y="15522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7" name="Shape 254"/>
          <p:cNvSpPr/>
          <p:nvPr userDrawn="1"/>
        </p:nvSpPr>
        <p:spPr>
          <a:xfrm>
            <a:off x="1704660" y="1752600"/>
            <a:ext cx="409261" cy="9744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3167" y="36096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34117" y="15522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82620" y="2978206"/>
            <a:ext cx="1295400" cy="2540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513018" y="5014409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4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587879" y="2971800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6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2587879" y="5029200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10150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293"/>
          <p:cNvSpPr/>
          <p:nvPr userDrawn="1"/>
        </p:nvSpPr>
        <p:spPr>
          <a:xfrm>
            <a:off x="1642094" y="4179564"/>
            <a:ext cx="239798" cy="5840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8" name="Shape 288"/>
          <p:cNvSpPr/>
          <p:nvPr userDrawn="1"/>
        </p:nvSpPr>
        <p:spPr>
          <a:xfrm>
            <a:off x="6967748" y="2370402"/>
            <a:ext cx="239798" cy="58405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9" name="Shape 303"/>
          <p:cNvSpPr/>
          <p:nvPr userDrawn="1"/>
        </p:nvSpPr>
        <p:spPr>
          <a:xfrm>
            <a:off x="6967748" y="4179564"/>
            <a:ext cx="239798" cy="5840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182155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180812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1" name="Shape 283"/>
          <p:cNvSpPr/>
          <p:nvPr userDrawn="1"/>
        </p:nvSpPr>
        <p:spPr>
          <a:xfrm>
            <a:off x="4318001" y="2370402"/>
            <a:ext cx="239798" cy="58405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298"/>
          <p:cNvSpPr/>
          <p:nvPr userDrawn="1"/>
        </p:nvSpPr>
        <p:spPr>
          <a:xfrm>
            <a:off x="4318001" y="4179564"/>
            <a:ext cx="239798" cy="58405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511423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514108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0" name="Shape 275"/>
          <p:cNvSpPr/>
          <p:nvPr userDrawn="1"/>
        </p:nvSpPr>
        <p:spPr>
          <a:xfrm>
            <a:off x="1642094" y="2370402"/>
            <a:ext cx="239798" cy="5840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38200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41401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054528" y="2561354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54529" y="2819852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2054528" y="4390154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4529" y="4648652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20"/>
          <p:cNvSpPr>
            <a:spLocks noGrp="1"/>
          </p:cNvSpPr>
          <p:nvPr>
            <p:ph sz="quarter" idx="34" hasCustomPrompt="1"/>
          </p:nvPr>
        </p:nvSpPr>
        <p:spPr>
          <a:xfrm>
            <a:off x="4725066" y="2560902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4725067" y="2819400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4" name="Content Placeholder 20"/>
          <p:cNvSpPr>
            <a:spLocks noGrp="1"/>
          </p:cNvSpPr>
          <p:nvPr>
            <p:ph sz="quarter" idx="36" hasCustomPrompt="1"/>
          </p:nvPr>
        </p:nvSpPr>
        <p:spPr>
          <a:xfrm>
            <a:off x="4725066" y="4389702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4725067" y="4648200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Content Placeholder 20"/>
          <p:cNvSpPr>
            <a:spLocks noGrp="1"/>
          </p:cNvSpPr>
          <p:nvPr>
            <p:ph sz="quarter" idx="40" hasCustomPrompt="1"/>
          </p:nvPr>
        </p:nvSpPr>
        <p:spPr>
          <a:xfrm>
            <a:off x="7386868" y="2562415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41"/>
          </p:nvPr>
        </p:nvSpPr>
        <p:spPr>
          <a:xfrm>
            <a:off x="7386869" y="2820913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0" name="Content Placeholder 20"/>
          <p:cNvSpPr>
            <a:spLocks noGrp="1"/>
          </p:cNvSpPr>
          <p:nvPr>
            <p:ph sz="quarter" idx="42" hasCustomPrompt="1"/>
          </p:nvPr>
        </p:nvSpPr>
        <p:spPr>
          <a:xfrm>
            <a:off x="7386868" y="4391215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43"/>
          </p:nvPr>
        </p:nvSpPr>
        <p:spPr>
          <a:xfrm>
            <a:off x="7386869" y="4649713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59" grpId="0" animBg="1"/>
      <p:bldP spid="77" grpId="0"/>
      <p:bldP spid="76" grpId="0"/>
      <p:bldP spid="31" grpId="0" animBg="1"/>
      <p:bldP spid="54" grpId="0" animBg="1"/>
      <p:bldP spid="70" grpId="0"/>
      <p:bldP spid="71" grpId="0"/>
      <p:bldP spid="20" grpId="0" animBg="1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874234" y="2125416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4872368" y="4000783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82072" y="2125416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080207" y="4000783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946782" y="476347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8338" y="396240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”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1946781" y="503114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1958339" y="289560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958338" y="209453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1958338" y="316327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5727387" y="476347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5738943" y="396240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acut</a:t>
            </a:r>
            <a:r>
              <a:rPr lang="en-US" dirty="0"/>
              <a:t>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5727386" y="503114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5738944" y="289560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5738943" y="2094530"/>
            <a:ext cx="2288593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bacut</a:t>
            </a:r>
            <a:r>
              <a:rPr lang="en-US" dirty="0"/>
              <a:t>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738943" y="316327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</p:spTree>
    <p:extLst>
      <p:ext uri="{BB962C8B-B14F-4D97-AF65-F5344CB8AC3E}">
        <p14:creationId xmlns:p14="http://schemas.microsoft.com/office/powerpoint/2010/main" val="105398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503"/>
          <p:cNvSpPr/>
          <p:nvPr/>
        </p:nvSpPr>
        <p:spPr>
          <a:xfrm>
            <a:off x="2047948" y="3429000"/>
            <a:ext cx="754755" cy="61819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4" name="Shape 506"/>
          <p:cNvSpPr/>
          <p:nvPr/>
        </p:nvSpPr>
        <p:spPr>
          <a:xfrm>
            <a:off x="4226203" y="3428999"/>
            <a:ext cx="754756" cy="61819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7" name="Shape 509"/>
          <p:cNvSpPr/>
          <p:nvPr/>
        </p:nvSpPr>
        <p:spPr>
          <a:xfrm>
            <a:off x="6403730" y="3428999"/>
            <a:ext cx="754755" cy="61819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718768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896295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074549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1280595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59004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6" name="Content Placeholder 20"/>
          <p:cNvSpPr>
            <a:spLocks noGrp="1"/>
          </p:cNvSpPr>
          <p:nvPr>
            <p:ph sz="quarter" idx="29" hasCustomPrompt="1"/>
          </p:nvPr>
        </p:nvSpPr>
        <p:spPr>
          <a:xfrm>
            <a:off x="3153880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932289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8" name="Content Placeholder 20"/>
          <p:cNvSpPr>
            <a:spLocks noGrp="1"/>
          </p:cNvSpPr>
          <p:nvPr>
            <p:ph sz="quarter" idx="31" hasCustomPrompt="1"/>
          </p:nvPr>
        </p:nvSpPr>
        <p:spPr>
          <a:xfrm>
            <a:off x="5027162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99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71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00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6900446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6678855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89517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30718" y="442086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34546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1771" y="142635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113909" y="2015131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113910" y="17526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3828856" y="3595158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828857" y="333262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5523715" y="5025666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5523716" y="4763135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26141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4321" y="4415075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27934" y="1426940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34546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20937" y="2015131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520938" y="17526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3805990" y="3595158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805991" y="333262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2091043" y="5025666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091044" y="4763135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42773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9144000" cy="434340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Sinkin Sans 300 Ligh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3200400" y="5715000"/>
            <a:ext cx="2285998" cy="2921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300" b="0">
                <a:solidFill>
                  <a:schemeClr val="accent6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Social Marketing</a:t>
            </a:r>
          </a:p>
        </p:txBody>
      </p:sp>
    </p:spTree>
    <p:extLst>
      <p:ext uri="{BB962C8B-B14F-4D97-AF65-F5344CB8AC3E}">
        <p14:creationId xmlns:p14="http://schemas.microsoft.com/office/powerpoint/2010/main" val="417140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9C96F-731B-47F7-9C0F-B871D2A711E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CD45-D952-472A-9DBD-FABA12C7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7047634" y="3024254"/>
            <a:ext cx="422041" cy="4206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1100"/>
          <p:cNvSpPr/>
          <p:nvPr/>
        </p:nvSpPr>
        <p:spPr>
          <a:xfrm>
            <a:off x="3267321" y="3024254"/>
            <a:ext cx="422041" cy="4206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27" name="tablet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687501" y="2154727"/>
            <a:ext cx="1947758" cy="2820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blet-white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52545" y="2148110"/>
            <a:ext cx="1949008" cy="2822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257207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257208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26739" y="2460749"/>
            <a:ext cx="1600617" cy="2228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7042062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7042063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861072" y="2460749"/>
            <a:ext cx="1600617" cy="2228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3335429" y="3092834"/>
            <a:ext cx="285824" cy="2834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115741" y="3092834"/>
            <a:ext cx="285824" cy="2834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BA58D3-7ACD-4E9B-AB8D-04E8094A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0C634-AA82-4E36-A156-D399ABB3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98121" y="2147525"/>
            <a:ext cx="1947758" cy="27213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835"/>
          <p:cNvGrpSpPr/>
          <p:nvPr userDrawn="1"/>
        </p:nvGrpSpPr>
        <p:grpSpPr>
          <a:xfrm>
            <a:off x="6019800" y="2013907"/>
            <a:ext cx="341864" cy="338328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7" name="Group 718"/>
          <p:cNvGrpSpPr/>
          <p:nvPr userDrawn="1"/>
        </p:nvGrpSpPr>
        <p:grpSpPr>
          <a:xfrm>
            <a:off x="2782346" y="2006289"/>
            <a:ext cx="341854" cy="338328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519535" y="2006502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519535" y="225065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771692" y="2427104"/>
            <a:ext cx="1600617" cy="214489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74" name="Group 715"/>
          <p:cNvGrpSpPr/>
          <p:nvPr userDrawn="1"/>
        </p:nvGrpSpPr>
        <p:grpSpPr>
          <a:xfrm>
            <a:off x="2782308" y="4538461"/>
            <a:ext cx="341857" cy="338328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0" name="Group 721"/>
          <p:cNvGrpSpPr/>
          <p:nvPr userDrawn="1"/>
        </p:nvGrpSpPr>
        <p:grpSpPr>
          <a:xfrm>
            <a:off x="6023189" y="3694405"/>
            <a:ext cx="341865" cy="338328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6" name="Group 727"/>
          <p:cNvGrpSpPr/>
          <p:nvPr userDrawn="1"/>
        </p:nvGrpSpPr>
        <p:grpSpPr>
          <a:xfrm>
            <a:off x="6023195" y="4538464"/>
            <a:ext cx="341850" cy="338328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9" name="Group 730"/>
          <p:cNvGrpSpPr/>
          <p:nvPr userDrawn="1"/>
        </p:nvGrpSpPr>
        <p:grpSpPr>
          <a:xfrm>
            <a:off x="6023195" y="2850350"/>
            <a:ext cx="341850" cy="338328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2" name="Group 733"/>
          <p:cNvGrpSpPr/>
          <p:nvPr userDrawn="1"/>
        </p:nvGrpSpPr>
        <p:grpSpPr>
          <a:xfrm>
            <a:off x="2782308" y="2850347"/>
            <a:ext cx="341857" cy="338328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6" name="Group 736"/>
          <p:cNvGrpSpPr/>
          <p:nvPr userDrawn="1"/>
        </p:nvGrpSpPr>
        <p:grpSpPr>
          <a:xfrm>
            <a:off x="2782308" y="3694404"/>
            <a:ext cx="341854" cy="338328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1037871" y="2006502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017882" y="225065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6519535" y="2859552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6519535" y="310370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1037871" y="2859552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017882" y="310370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6519535" y="3694404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519535" y="393855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1037871" y="3694404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017882" y="393855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6519535" y="4547454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6519535" y="479160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1037871" y="4547454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017882" y="479160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151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5423666" y="2134530"/>
            <a:ext cx="2230133" cy="126636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486369" y="2133600"/>
            <a:ext cx="2237887" cy="126732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486370" y="3753783"/>
            <a:ext cx="6171263" cy="1438899"/>
            <a:chOff x="1486370" y="3753783"/>
            <a:chExt cx="6171263" cy="1438899"/>
          </a:xfrm>
        </p:grpSpPr>
        <p:sp>
          <p:nvSpPr>
            <p:cNvPr id="53" name="Shape 963"/>
            <p:cNvSpPr/>
            <p:nvPr/>
          </p:nvSpPr>
          <p:spPr>
            <a:xfrm>
              <a:off x="1486370" y="375378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4" name="Shape 964"/>
            <p:cNvSpPr/>
            <p:nvPr/>
          </p:nvSpPr>
          <p:spPr>
            <a:xfrm>
              <a:off x="5419746" y="375378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5" name="Shape 965"/>
            <p:cNvSpPr/>
            <p:nvPr/>
          </p:nvSpPr>
          <p:spPr>
            <a:xfrm>
              <a:off x="1486370" y="42325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6" name="Shape 966"/>
            <p:cNvSpPr/>
            <p:nvPr/>
          </p:nvSpPr>
          <p:spPr>
            <a:xfrm>
              <a:off x="5419746" y="42325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8" name="Shape 967"/>
            <p:cNvSpPr/>
            <p:nvPr/>
          </p:nvSpPr>
          <p:spPr>
            <a:xfrm>
              <a:off x="1486370" y="46897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968"/>
            <p:cNvSpPr/>
            <p:nvPr/>
          </p:nvSpPr>
          <p:spPr>
            <a:xfrm>
              <a:off x="5419746" y="46897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0" name="Shape 969"/>
            <p:cNvSpPr/>
            <p:nvPr/>
          </p:nvSpPr>
          <p:spPr>
            <a:xfrm>
              <a:off x="1486370" y="51469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1" name="Shape 970"/>
            <p:cNvSpPr/>
            <p:nvPr/>
          </p:nvSpPr>
          <p:spPr>
            <a:xfrm>
              <a:off x="5419746" y="51469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62" name="Shape 972"/>
          <p:cNvSpPr/>
          <p:nvPr userDrawn="1"/>
        </p:nvSpPr>
        <p:spPr>
          <a:xfrm>
            <a:off x="1721284" y="3753782"/>
            <a:ext cx="2002972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4" name="Shape 973"/>
          <p:cNvSpPr/>
          <p:nvPr userDrawn="1"/>
        </p:nvSpPr>
        <p:spPr>
          <a:xfrm>
            <a:off x="3849963" y="2134530"/>
            <a:ext cx="1444074" cy="126636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6" name="Shape 976"/>
          <p:cNvSpPr/>
          <p:nvPr userDrawn="1"/>
        </p:nvSpPr>
        <p:spPr>
          <a:xfrm>
            <a:off x="5419889" y="3753782"/>
            <a:ext cx="1839318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9" name="Shape 979"/>
          <p:cNvSpPr/>
          <p:nvPr userDrawn="1"/>
        </p:nvSpPr>
        <p:spPr>
          <a:xfrm>
            <a:off x="2508875" y="4232563"/>
            <a:ext cx="1215380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Shape 980"/>
          <p:cNvSpPr/>
          <p:nvPr userDrawn="1"/>
        </p:nvSpPr>
        <p:spPr>
          <a:xfrm>
            <a:off x="5419888" y="4232563"/>
            <a:ext cx="559400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3" name="Shape 983"/>
          <p:cNvSpPr/>
          <p:nvPr userDrawn="1"/>
        </p:nvSpPr>
        <p:spPr>
          <a:xfrm>
            <a:off x="2213539" y="4689763"/>
            <a:ext cx="1510717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83" name="Shape 984"/>
          <p:cNvSpPr/>
          <p:nvPr userDrawn="1"/>
        </p:nvSpPr>
        <p:spPr>
          <a:xfrm>
            <a:off x="5419888" y="4689763"/>
            <a:ext cx="1171752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3" name="Shape 987"/>
          <p:cNvSpPr/>
          <p:nvPr userDrawn="1"/>
        </p:nvSpPr>
        <p:spPr>
          <a:xfrm>
            <a:off x="1543475" y="5146963"/>
            <a:ext cx="2180780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9" name="Shape 988"/>
          <p:cNvSpPr/>
          <p:nvPr userDrawn="1"/>
        </p:nvSpPr>
        <p:spPr>
          <a:xfrm>
            <a:off x="5419887" y="5146963"/>
            <a:ext cx="1444074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20" name="Text Placeholder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43187" y="3631296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Professional Design</a:t>
            </a:r>
          </a:p>
        </p:txBody>
      </p:sp>
      <p:sp>
        <p:nvSpPr>
          <p:cNvPr id="121" name="Text Placeholder 1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943187" y="41148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Compatibility</a:t>
            </a:r>
          </a:p>
        </p:txBody>
      </p:sp>
      <p:sp>
        <p:nvSpPr>
          <p:cNvPr id="122" name="Text Placeholder 1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943187" y="45720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Responsive</a:t>
            </a:r>
          </a:p>
        </p:txBody>
      </p:sp>
      <p:sp>
        <p:nvSpPr>
          <p:cNvPr id="123" name="Text Placeholder 1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943187" y="50292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Multicolor</a:t>
            </a:r>
          </a:p>
        </p:txBody>
      </p:sp>
      <p:sp>
        <p:nvSpPr>
          <p:cNvPr id="125" name="Text Placeholder 1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117947" y="3821458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126" name="Text Placeholder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849415" y="4296855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27" name="Text Placeholder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66928" y="4768141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128" name="Text Placeholder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17793" y="5205646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65%</a:t>
            </a:r>
          </a:p>
        </p:txBody>
      </p:sp>
      <p:sp>
        <p:nvSpPr>
          <p:cNvPr id="129" name="Text Placeholder 1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701955" y="3821458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30" name="Text Placeholder 1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2483866" y="4296855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131" name="Text Placeholder 1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192896" y="4768141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70%</a:t>
            </a:r>
          </a:p>
        </p:txBody>
      </p:sp>
      <p:sp>
        <p:nvSpPr>
          <p:cNvPr id="132" name="Text Placeholder 17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522828" y="5205646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97%</a:t>
            </a:r>
          </a:p>
        </p:txBody>
      </p:sp>
      <p:sp>
        <p:nvSpPr>
          <p:cNvPr id="133" name="Text Placeholder 17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943187" y="2437608"/>
            <a:ext cx="1257626" cy="66021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2" grpId="0" animBg="1"/>
      <p:bldP spid="64" grpId="0" animBg="1"/>
      <p:bldP spid="66" grpId="0" animBg="1"/>
      <p:bldP spid="69" grpId="0" animBg="1"/>
      <p:bldP spid="70" grpId="0" animBg="1"/>
      <p:bldP spid="73" grpId="0" animBg="1"/>
      <p:bldP spid="83" grpId="0" animBg="1"/>
      <p:bldP spid="93" grpId="0" animBg="1"/>
      <p:bldP spid="99" grpId="0" animBg="1"/>
      <p:bldP spid="12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909853" y="3101977"/>
            <a:ext cx="3247720" cy="1054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931681" y="2971800"/>
            <a:ext cx="2091342" cy="130681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566916" y="2861878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566916" y="3292883"/>
            <a:ext cx="389229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629165" y="2350733"/>
            <a:ext cx="3657990" cy="206886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448" y="2682118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447" y="3025916"/>
            <a:ext cx="3715718" cy="126399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00533" y="2529721"/>
            <a:ext cx="2515255" cy="160019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15453" y="3589844"/>
            <a:ext cx="2101541" cy="1102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c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2951493" y="2438400"/>
            <a:ext cx="3241017" cy="2382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ablet-black.png"/>
          <p:cNvPicPr/>
          <p:nvPr userDrawn="1"/>
        </p:nvPicPr>
        <p:blipFill>
          <a:blip r:embed="rId4"/>
          <a:stretch>
            <a:fillRect/>
          </a:stretch>
        </p:blipFill>
        <p:spPr>
          <a:xfrm rot="5400000">
            <a:off x="1303314" y="3650087"/>
            <a:ext cx="717666" cy="110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ablet-white.png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110625" y="2459592"/>
            <a:ext cx="780260" cy="101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hone-black.png"/>
          <p:cNvPicPr/>
          <p:nvPr userDrawn="1"/>
        </p:nvPicPr>
        <p:blipFill>
          <a:blip r:embed="rId6"/>
          <a:srcRect/>
          <a:stretch>
            <a:fillRect/>
          </a:stretch>
        </p:blipFill>
        <p:spPr>
          <a:xfrm rot="16200000">
            <a:off x="2180669" y="2786205"/>
            <a:ext cx="429551" cy="923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e-white.png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2274807" y="3907398"/>
            <a:ext cx="466715" cy="84970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96059" y="2547305"/>
            <a:ext cx="2951882" cy="1549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451661" y="3674252"/>
            <a:ext cx="1429122" cy="85425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78850" y="2565749"/>
            <a:ext cx="643809" cy="8014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21848" y="3898303"/>
            <a:ext cx="880598" cy="60430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076082" y="3080705"/>
            <a:ext cx="638724" cy="332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330105" y="4038969"/>
            <a:ext cx="356118" cy="5865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9330" y="4471015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929330" y="4800600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937274" y="3781321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937274" y="4128337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imac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033090" y="2170183"/>
            <a:ext cx="3254629" cy="26044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448" y="217920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447" y="2523004"/>
            <a:ext cx="3497141" cy="651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74115" y="2336250"/>
            <a:ext cx="2972574" cy="17042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920642" y="340304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Shape 882"/>
          <p:cNvSpPr/>
          <p:nvPr userDrawn="1"/>
        </p:nvSpPr>
        <p:spPr>
          <a:xfrm>
            <a:off x="2066346" y="4892041"/>
            <a:ext cx="182607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885"/>
          <p:cNvSpPr/>
          <p:nvPr userDrawn="1"/>
        </p:nvSpPr>
        <p:spPr>
          <a:xfrm>
            <a:off x="2066346" y="4562456"/>
            <a:ext cx="182591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888"/>
          <p:cNvSpPr/>
          <p:nvPr userDrawn="1"/>
        </p:nvSpPr>
        <p:spPr>
          <a:xfrm>
            <a:off x="2066346" y="4219778"/>
            <a:ext cx="182582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891"/>
          <p:cNvSpPr/>
          <p:nvPr userDrawn="1"/>
        </p:nvSpPr>
        <p:spPr>
          <a:xfrm>
            <a:off x="2066346" y="3872762"/>
            <a:ext cx="182735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897"/>
          <p:cNvSpPr/>
          <p:nvPr userDrawn="1"/>
        </p:nvSpPr>
        <p:spPr>
          <a:xfrm>
            <a:off x="2061976" y="3872762"/>
            <a:ext cx="1410648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898"/>
          <p:cNvSpPr/>
          <p:nvPr userDrawn="1"/>
        </p:nvSpPr>
        <p:spPr>
          <a:xfrm>
            <a:off x="2061976" y="4219778"/>
            <a:ext cx="927180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0" name="Shape 899"/>
          <p:cNvSpPr/>
          <p:nvPr userDrawn="1"/>
        </p:nvSpPr>
        <p:spPr>
          <a:xfrm>
            <a:off x="2061976" y="4562456"/>
            <a:ext cx="1704723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900"/>
          <p:cNvSpPr/>
          <p:nvPr userDrawn="1"/>
        </p:nvSpPr>
        <p:spPr>
          <a:xfrm>
            <a:off x="2061976" y="4892041"/>
            <a:ext cx="1287650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156406" y="4471015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4156406" y="4800600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4164352" y="3781321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164352" y="4128337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0914" y="6230782"/>
            <a:ext cx="216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  <a:latin typeface="Source Sans Pro Light"/>
              </a:rPr>
              <a:t>www.yourcompany.com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230782"/>
            <a:ext cx="155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accent6"/>
                </a:solidFill>
                <a:latin typeface="Source Sans Pro Light"/>
              </a:rPr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6356353"/>
            <a:ext cx="21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54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91" r:id="rId3"/>
    <p:sldLayoutId id="2147483687" r:id="rId4"/>
    <p:sldLayoutId id="2147483712" r:id="rId5"/>
    <p:sldLayoutId id="2147483685" r:id="rId6"/>
    <p:sldLayoutId id="2147483683" r:id="rId7"/>
    <p:sldLayoutId id="2147483695" r:id="rId8"/>
    <p:sldLayoutId id="2147483693" r:id="rId9"/>
    <p:sldLayoutId id="2147483681" r:id="rId10"/>
    <p:sldLayoutId id="2147483698" r:id="rId11"/>
    <p:sldLayoutId id="2147483679" r:id="rId12"/>
    <p:sldLayoutId id="2147483713" r:id="rId13"/>
    <p:sldLayoutId id="2147483675" r:id="rId14"/>
    <p:sldLayoutId id="2147483704" r:id="rId15"/>
    <p:sldLayoutId id="2147483702" r:id="rId16"/>
    <p:sldLayoutId id="2147483700" r:id="rId17"/>
    <p:sldLayoutId id="2147483706" r:id="rId18"/>
    <p:sldLayoutId id="2147483677" r:id="rId19"/>
    <p:sldLayoutId id="2147483673" r:id="rId20"/>
    <p:sldLayoutId id="2147483667" r:id="rId21"/>
    <p:sldLayoutId id="2147483669" r:id="rId22"/>
    <p:sldLayoutId id="2147483671" r:id="rId23"/>
    <p:sldLayoutId id="2147483710" r:id="rId24"/>
    <p:sldLayoutId id="2147483708" r:id="rId25"/>
    <p:sldLayoutId id="2147483663" r:id="rId26"/>
    <p:sldLayoutId id="2147483665" r:id="rId27"/>
    <p:sldLayoutId id="2147483661" r:id="rId28"/>
    <p:sldLayoutId id="2147483715" r:id="rId29"/>
    <p:sldLayoutId id="2147483717" r:id="rId30"/>
  </p:sldLayoutIdLst>
  <p:hf sldNum="0"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Sinkin Sans 200 X Ligh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jfif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nrdc.org/globalWarming/watersustainabilit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sv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"/>
          <p:cNvSpPr/>
          <p:nvPr/>
        </p:nvSpPr>
        <p:spPr>
          <a:xfrm>
            <a:off x="919422" y="2895600"/>
            <a:ext cx="7278259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0"/>
            <a:ext cx="6858000" cy="53581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Presented by H.H. Barlow, Executive Director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828799" y="3310760"/>
            <a:ext cx="5486401" cy="2921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Kentucky’s Dairy Industry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2022 and </a:t>
            </a:r>
            <a:r>
              <a:rPr lang="en-US" sz="1800" i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Beyond – Paving New Roads in a New Era</a:t>
            </a:r>
            <a:endParaRPr lang="en-US" sz="1800" b="1" i="1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143001" y="2586864"/>
            <a:ext cx="6858000" cy="277360"/>
          </a:xfrm>
        </p:spPr>
        <p:txBody>
          <a:bodyPr anchor="t"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November 3, </a:t>
            </a:r>
            <a:r>
              <a:rPr lang="en-US" sz="1800" b="1" dirty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2022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6"/>
          </p:nvPr>
        </p:nvSpPr>
        <p:spPr>
          <a:xfrm>
            <a:off x="1905000" y="1831212"/>
            <a:ext cx="5410199" cy="360941"/>
          </a:xfrm>
        </p:spPr>
        <p:txBody>
          <a:bodyPr anchor="t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Kentucky Dairy Development Council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54059"/>
            <a:ext cx="1200150" cy="786765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2" y="3048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38" y="306324"/>
            <a:ext cx="1222724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AEA9F13E-332D-47FE-A880-E912134E1FF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65"/>
          <a:stretch>
            <a:fillRect/>
          </a:stretch>
        </p:blipFill>
        <p:spPr/>
      </p:pic>
      <p:pic>
        <p:nvPicPr>
          <p:cNvPr id="23" name="Picture Placeholder 22" descr="A yellow sign on a road&#10;&#10;Description automatically generated with medium confidence">
            <a:extLst>
              <a:ext uri="{FF2B5EF4-FFF2-40B4-BE49-F238E27FC236}">
                <a16:creationId xmlns:a16="http://schemas.microsoft.com/office/drawing/2014/main" xmlns="" id="{A8EEA318-9E71-4DE4-B867-E6B68AD88BF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2" r="12216"/>
          <a:stretch/>
        </p:blipFill>
        <p:spPr>
          <a:xfrm>
            <a:off x="3678419" y="2226220"/>
            <a:ext cx="1791659" cy="1923634"/>
          </a:xfrm>
        </p:spPr>
      </p:pic>
      <p:pic>
        <p:nvPicPr>
          <p:cNvPr id="25" name="Picture Placeholder 2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F57523C-4433-4615-8B59-5C027C7A40A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r="19033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xmlns="" id="{ED7AB1AD-3FB0-4E77-A4E4-010D750C6E8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/>
        </p:blipFill>
        <p:spPr>
          <a:xfrm>
            <a:off x="5515041" y="4205623"/>
            <a:ext cx="1791593" cy="1890377"/>
          </a:xfrm>
        </p:spPr>
      </p:pic>
      <p:pic>
        <p:nvPicPr>
          <p:cNvPr id="33" name="Picture Placeholder 32" descr="Chart, funnel chart&#10;&#10;Description automatically generated">
            <a:extLst>
              <a:ext uri="{FF2B5EF4-FFF2-40B4-BE49-F238E27FC236}">
                <a16:creationId xmlns:a16="http://schemas.microsoft.com/office/drawing/2014/main" xmlns="" id="{6364634B-6EEE-4F34-A9D1-8F4159B42B2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4135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D5B799E3-F7A7-4567-81D8-8B2DBD34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4" y="998681"/>
            <a:ext cx="8833731" cy="1338828"/>
          </a:xfr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sv-SE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The dawn of a new day in America’s dairy industry means positive change ahead for Kentucky dairy producers</a:t>
            </a:r>
            <a:br>
              <a:rPr lang="sv-SE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</a:br>
            <a:endParaRPr lang="en-US" b="1" i="1" dirty="0"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4AF115B-F809-4B6B-949B-70B37B1548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97127" y="2651795"/>
            <a:ext cx="1403826" cy="228600"/>
          </a:xfrm>
        </p:spPr>
        <p:txBody>
          <a:bodyPr/>
          <a:lstStyle/>
          <a:p>
            <a:r>
              <a:rPr lang="en-US" u="sng" dirty="0"/>
              <a:t>Jack Britt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BBD6DBE-73BB-474B-BD3B-CB8B289748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70457" y="2893076"/>
            <a:ext cx="1443023" cy="11013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/>
              <a:t>Jack Britt  - nationally renowned dairy scientist at NC State; born and raised in KY, brother started the embryo transfer movement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0F9BC4D-17D7-45BA-A651-D35BAABBA97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65369" y="2651795"/>
            <a:ext cx="1403826" cy="2286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Scarcity of resources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EFFA9F32-2422-4E3A-B4A9-163B9DF1C4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45771" y="2963795"/>
            <a:ext cx="1443023" cy="1158428"/>
          </a:xfrm>
        </p:spPr>
        <p:txBody>
          <a:bodyPr vert="horz" lIns="0" tIns="0" rIns="0" bIns="0" rtlCol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/>
              <a:t>Published a major publication predicting that 42% of dairy cows in the US today are living in severely water stressed areas.  </a:t>
            </a:r>
            <a:endParaRPr lang="en-US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FA0932EB-4D1D-48C3-9F5B-5E8796EDE9D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607409" y="4664075"/>
            <a:ext cx="1403826" cy="2286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California lacks water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F121BCC-5141-4B71-BC58-3C8D62E651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82306" y="4911725"/>
            <a:ext cx="1443023" cy="1108075"/>
          </a:xfrm>
        </p:spPr>
        <p:txBody>
          <a:bodyPr vert="horz" lIns="0" tIns="0" rIns="0" bIns="0" rtlCol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/>
              <a:t>Texas, New Mexico, Oklahoma and Kansas have sparse resources as well. Human needs take precedence of course.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EE646DC-2946-48F7-A524-ACE862BB43D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51360" y="4602853"/>
            <a:ext cx="1403826" cy="2286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Population exploding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FC539D0-EE25-4199-886B-43C211AD61F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8840" y="4831453"/>
            <a:ext cx="1615013" cy="1264014"/>
          </a:xfrm>
        </p:spPr>
        <p:txBody>
          <a:bodyPr vert="horz" lIns="0" tIns="0" rIns="0" bIns="0" rtlCol="0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/>
              <a:t>Britt also explains that worldwide milk consumption will increase by 37% over next two decades due to sizeable increases in Asian and African population.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50B3D444-FA27-4E06-AB24-4253887FFC8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719472" y="4630578"/>
            <a:ext cx="1517227" cy="193628"/>
          </a:xfrm>
        </p:spPr>
        <p:txBody>
          <a:bodyPr>
            <a:noAutofit/>
          </a:bodyPr>
          <a:lstStyle/>
          <a:p>
            <a:r>
              <a:rPr lang="en-US" u="sng" dirty="0"/>
              <a:t>Dairy – a complete food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D91C5F7-C71D-4EEB-BEE1-02A1AF376F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35329" y="4824207"/>
            <a:ext cx="1581045" cy="1195594"/>
          </a:xfrm>
        </p:spPr>
        <p:txBody>
          <a:bodyPr vert="horz" lIns="0" tIns="0" rIns="0" bIns="0" rtlCol="0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/>
              <a:t>“Hungry people need dairy foods” and “indispensable amino acids are complete only in meat, </a:t>
            </a:r>
            <a:r>
              <a:rPr lang="en-US" sz="1200" b="1" i="1" u="sng" dirty="0"/>
              <a:t>milk</a:t>
            </a:r>
            <a:r>
              <a:rPr lang="en-US" sz="1200" b="1" dirty="0"/>
              <a:t> and eggs!”, says Britt.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/>
              <a:t>Dairy powder exports will rise over 20 years.</a:t>
            </a:r>
          </a:p>
        </p:txBody>
      </p:sp>
      <p:sp>
        <p:nvSpPr>
          <p:cNvPr id="19" name="Title 19">
            <a:extLst>
              <a:ext uri="{FF2B5EF4-FFF2-40B4-BE49-F238E27FC236}">
                <a16:creationId xmlns:a16="http://schemas.microsoft.com/office/drawing/2014/main" xmlns="" id="{4AE78131-E42A-43FD-A625-A96CAFA51881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The new era of dairy…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60322F1A-75F8-4F93-B8F3-25F28436229C}"/>
              </a:ext>
            </a:extLst>
          </p:cNvPr>
          <p:cNvSpPr txBox="1">
            <a:spLocks/>
          </p:cNvSpPr>
          <p:nvPr/>
        </p:nvSpPr>
        <p:spPr>
          <a:xfrm>
            <a:off x="688264" y="6442030"/>
            <a:ext cx="8454880" cy="25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Scarcity of resources and increasing needs point the way eastward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2AC6A7-BEE9-485C-AC39-AB6934D90863}"/>
              </a:ext>
            </a:extLst>
          </p:cNvPr>
          <p:cNvSpPr txBox="1"/>
          <p:nvPr/>
        </p:nvSpPr>
        <p:spPr>
          <a:xfrm>
            <a:off x="6172200" y="4954755"/>
            <a:ext cx="533400" cy="2518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Graphic 25" descr="Arrow: Slight curve outline">
            <a:extLst>
              <a:ext uri="{FF2B5EF4-FFF2-40B4-BE49-F238E27FC236}">
                <a16:creationId xmlns:a16="http://schemas.microsoft.com/office/drawing/2014/main" xmlns="" id="{FE6DC610-DE4A-4918-916D-3C920A45BE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049" y="6143925"/>
            <a:ext cx="61628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120" y="759272"/>
            <a:ext cx="8572500" cy="46166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700" b="1" i="1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Lack of water will drive dairy eastward and northward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0116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 rot="506478">
            <a:off x="4151239" y="1678568"/>
            <a:ext cx="3372038" cy="208572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50A188B-6CDA-40D8-9A5C-BAE9D259B785}"/>
              </a:ext>
            </a:extLst>
          </p:cNvPr>
          <p:cNvGrpSpPr/>
          <p:nvPr/>
        </p:nvGrpSpPr>
        <p:grpSpPr>
          <a:xfrm>
            <a:off x="1257300" y="1628806"/>
            <a:ext cx="6572250" cy="4420554"/>
            <a:chOff x="1676400" y="1028741"/>
            <a:chExt cx="8763000" cy="5894072"/>
          </a:xfrm>
        </p:grpSpPr>
        <p:sp>
          <p:nvSpPr>
            <p:cNvPr id="48" name="Rectangle 47"/>
            <p:cNvSpPr/>
            <p:nvPr/>
          </p:nvSpPr>
          <p:spPr>
            <a:xfrm>
              <a:off x="1676400" y="1066800"/>
              <a:ext cx="8763000" cy="5486400"/>
            </a:xfrm>
            <a:prstGeom prst="rect">
              <a:avLst/>
            </a:prstGeom>
            <a:solidFill>
              <a:schemeClr val="bg1"/>
            </a:solidFill>
            <a:ln w="57150"/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31" name="Picture 30" descr="Water sustainability inde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1219200"/>
              <a:ext cx="8242051" cy="51054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362200" y="4724400"/>
              <a:ext cx="10668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1295400"/>
              <a:ext cx="304800" cy="350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6172200"/>
              <a:ext cx="822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1371600"/>
              <a:ext cx="7620000" cy="121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10800" y="1371600"/>
              <a:ext cx="152400" cy="487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0" y="1295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28800" y="1112519"/>
              <a:ext cx="853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Mo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058400" y="1447800"/>
              <a:ext cx="304800" cy="48768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28800" y="1447800"/>
              <a:ext cx="609600" cy="495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TextBox 1"/>
            <p:cNvSpPr txBox="1"/>
            <p:nvPr/>
          </p:nvSpPr>
          <p:spPr>
            <a:xfrm>
              <a:off x="1866900" y="5185789"/>
              <a:ext cx="29718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450"/>
                </a:spcAft>
              </a:pPr>
              <a:r>
                <a:rPr lang="en-US" sz="1500" b="1" i="1" dirty="0"/>
                <a:t>Dairies will shift from</a:t>
              </a:r>
              <a:br>
                <a:rPr lang="en-US" sz="1500" b="1" i="1" dirty="0"/>
              </a:br>
              <a:r>
                <a:rPr lang="en-US" sz="1500" b="1" i="1" dirty="0"/>
                <a:t>six states that produce</a:t>
              </a:r>
              <a:br>
                <a:rPr lang="en-US" sz="1500" b="1" i="1" dirty="0"/>
              </a:br>
              <a:r>
                <a:rPr lang="en-US" sz="1500" b="1" i="1" dirty="0"/>
                <a:t> 35.1% of milk today.</a:t>
              </a:r>
              <a:br>
                <a:rPr lang="en-US" sz="1500" b="1" i="1" dirty="0"/>
              </a:br>
              <a:endParaRPr lang="en-US" sz="1500" b="1" i="1" dirty="0"/>
            </a:p>
            <a:p>
              <a:pPr algn="ctr">
                <a:spcAft>
                  <a:spcPts val="450"/>
                </a:spcAft>
              </a:pPr>
              <a:r>
                <a:rPr lang="en-US" sz="1500" b="1" i="1" dirty="0"/>
                <a:t> </a:t>
              </a:r>
            </a:p>
          </p:txBody>
        </p: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V="1">
              <a:off x="6324600" y="3096539"/>
              <a:ext cx="1523998" cy="427433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521867" y="1371600"/>
              <a:ext cx="25787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Longer Growing Seasons</a:t>
              </a:r>
              <a:br>
                <a:rPr lang="en-US" sz="1350" b="1" dirty="0"/>
              </a:br>
              <a:r>
                <a:rPr lang="en-US" sz="1350" b="1" dirty="0"/>
                <a:t> &amp; More Rain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00800" y="5722092"/>
              <a:ext cx="2057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Darker shades have more severe water shortages.</a:t>
              </a: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V="1">
              <a:off x="6096000" y="4308049"/>
              <a:ext cx="1633979" cy="797351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 w="med" len="med"/>
              <a:tailEnd type="triangle" w="med" len="med"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V="1">
              <a:off x="5257800" y="4123876"/>
              <a:ext cx="2362202" cy="524324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 w="med" len="med"/>
              <a:tailEnd type="triangle" w="med" len="med"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 flipV="1">
              <a:off x="4267200" y="4051812"/>
              <a:ext cx="2774950" cy="443989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 w="med" len="med"/>
              <a:tailEnd type="triangle" w="med" len="med"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5126621" y="2875982"/>
              <a:ext cx="2111588" cy="52542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 w="med" len="med"/>
              <a:tailEnd type="triangle" w="med" len="med"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>
              <a:off x="3352800" y="3810001"/>
              <a:ext cx="4580440" cy="142854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 w="med" len="med"/>
              <a:tailEnd type="triangle" w="med" len="med"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440290">
              <a:off x="3768422" y="4304232"/>
              <a:ext cx="762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2.2%</a:t>
              </a:r>
            </a:p>
          </p:txBody>
        </p:sp>
        <p:sp>
          <p:nvSpPr>
            <p:cNvPr id="26" name="Oval 25"/>
            <p:cNvSpPr/>
            <p:nvPr/>
          </p:nvSpPr>
          <p:spPr>
            <a:xfrm rot="20065707">
              <a:off x="4603293" y="4578606"/>
              <a:ext cx="762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3.7%</a:t>
              </a:r>
            </a:p>
          </p:txBody>
        </p:sp>
        <p:sp>
          <p:nvSpPr>
            <p:cNvPr id="27" name="Oval 26"/>
            <p:cNvSpPr/>
            <p:nvPr/>
          </p:nvSpPr>
          <p:spPr>
            <a:xfrm rot="19965637">
              <a:off x="5517658" y="4952138"/>
              <a:ext cx="762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6.6%</a:t>
              </a:r>
            </a:p>
          </p:txBody>
        </p:sp>
        <p:sp>
          <p:nvSpPr>
            <p:cNvPr id="28" name="Oval 27"/>
            <p:cNvSpPr/>
            <p:nvPr/>
          </p:nvSpPr>
          <p:spPr>
            <a:xfrm rot="20414135">
              <a:off x="5652893" y="3419337"/>
              <a:ext cx="762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1.8%</a:t>
              </a:r>
            </a:p>
          </p:txBody>
        </p:sp>
        <p:sp>
          <p:nvSpPr>
            <p:cNvPr id="30" name="Oval 29"/>
            <p:cNvSpPr/>
            <p:nvPr/>
          </p:nvSpPr>
          <p:spPr>
            <a:xfrm rot="20348421">
              <a:off x="4605339" y="3305819"/>
              <a:ext cx="762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2.3%</a:t>
              </a:r>
            </a:p>
          </p:txBody>
        </p:sp>
        <p:sp>
          <p:nvSpPr>
            <p:cNvPr id="22" name="Oval 21"/>
            <p:cNvSpPr/>
            <p:nvPr/>
          </p:nvSpPr>
          <p:spPr>
            <a:xfrm rot="20540304">
              <a:off x="2668401" y="3727169"/>
              <a:ext cx="824648" cy="27816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18.5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828800" y="6430370"/>
              <a:ext cx="8382000" cy="492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Climate Change, Water, and Risk: Current Water Demands Are Not Sustainable  </a:t>
              </a:r>
              <a:r>
                <a:rPr lang="en-US" sz="900" b="1" dirty="0">
                  <a:hlinkClick r:id="rId4"/>
                </a:rPr>
                <a:t>www.nrdc.org/globalWarming/watersustainability</a:t>
              </a:r>
              <a:endParaRPr lang="en-US" sz="9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4146C69-5357-4902-B4C5-D11014B90060}"/>
                </a:ext>
              </a:extLst>
            </p:cNvPr>
            <p:cNvSpPr txBox="1"/>
            <p:nvPr/>
          </p:nvSpPr>
          <p:spPr>
            <a:xfrm>
              <a:off x="1683400" y="1028741"/>
              <a:ext cx="417191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Updated 10/25/2021  from:</a:t>
              </a:r>
              <a:br>
                <a:rPr lang="en-US" sz="1200" b="1" i="1" dirty="0"/>
              </a:br>
              <a:r>
                <a:rPr lang="en-US" sz="1200" b="1" i="1" dirty="0"/>
                <a:t>Britt et al 2018 </a:t>
              </a:r>
              <a:r>
                <a:rPr lang="en-US" sz="1200" b="1" i="1" dirty="0">
                  <a:ea typeface="Times New Roman" panose="02020603050405020304" pitchFamily="18" charset="0"/>
                </a:rPr>
                <a:t>J. Dairy Sci. 101 (5): 3722-3741</a:t>
              </a:r>
              <a:endParaRPr lang="en-US" sz="1200" b="1" i="1" dirty="0"/>
            </a:p>
          </p:txBody>
        </p:sp>
      </p:grpSp>
      <p:sp>
        <p:nvSpPr>
          <p:cNvPr id="36" name="Title 19">
            <a:extLst>
              <a:ext uri="{FF2B5EF4-FFF2-40B4-BE49-F238E27FC236}">
                <a16:creationId xmlns:a16="http://schemas.microsoft.com/office/drawing/2014/main" xmlns="" id="{2936DCC3-EFED-42AA-BD74-AEA6BC9819F9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Visually speaking…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C53118-67B3-4C0F-BD4C-5D05DD6267AB}"/>
              </a:ext>
            </a:extLst>
          </p:cNvPr>
          <p:cNvSpPr txBox="1"/>
          <p:nvPr/>
        </p:nvSpPr>
        <p:spPr>
          <a:xfrm>
            <a:off x="609600" y="6248400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BF2D3E-8D90-71C1-01F8-3DA9DD400F09}"/>
              </a:ext>
            </a:extLst>
          </p:cNvPr>
          <p:cNvSpPr txBox="1"/>
          <p:nvPr/>
        </p:nvSpPr>
        <p:spPr>
          <a:xfrm>
            <a:off x="228600" y="62484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Announced in July that 46% of dairy cows in the US are in significant drought areas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cows in a field&#10;&#10;Description automatically generated with low confidence">
            <a:extLst>
              <a:ext uri="{FF2B5EF4-FFF2-40B4-BE49-F238E27FC236}">
                <a16:creationId xmlns:a16="http://schemas.microsoft.com/office/drawing/2014/main" xmlns="" id="{9D7AF5C2-19DE-4536-949E-B3ED76194BD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>
          <a:xfrm>
            <a:off x="198774" y="1648340"/>
            <a:ext cx="3663505" cy="366255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9F645F6-4AB5-4688-B7B3-6FE618C2FF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92226" y="1507036"/>
            <a:ext cx="4953000" cy="661129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 addition to lack of water, water, water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33C608-04CC-4359-BF42-4037D552EA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3342" y="2251436"/>
            <a:ext cx="4532038" cy="2438400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pressures (in California)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Environmental regulations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Transportation cost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percentage of consumers live east of Mississippi River</a:t>
            </a:r>
          </a:p>
        </p:txBody>
      </p:sp>
      <p:sp>
        <p:nvSpPr>
          <p:cNvPr id="12" name="Title 19">
            <a:extLst>
              <a:ext uri="{FF2B5EF4-FFF2-40B4-BE49-F238E27FC236}">
                <a16:creationId xmlns:a16="http://schemas.microsoft.com/office/drawing/2014/main" xmlns="" id="{9DD5BEBF-D72F-45AA-AFB3-537F3444801E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And there’s more…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66D1C90-8930-413A-977E-0FD95AE8034C}"/>
              </a:ext>
            </a:extLst>
          </p:cNvPr>
          <p:cNvSpPr txBox="1">
            <a:spLocks/>
          </p:cNvSpPr>
          <p:nvPr/>
        </p:nvSpPr>
        <p:spPr>
          <a:xfrm>
            <a:off x="838200" y="693036"/>
            <a:ext cx="7886700" cy="549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ts val="4800"/>
              </a:lnSpc>
              <a:spcBef>
                <a:spcPct val="0"/>
              </a:spcBef>
              <a:buNone/>
              <a:defRPr sz="2700" b="1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2400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Added factors demanding the move from the west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E9BC13-DE6B-4785-8EB3-41AC5C8FBFA2}"/>
              </a:ext>
            </a:extLst>
          </p:cNvPr>
          <p:cNvSpPr txBox="1"/>
          <p:nvPr/>
        </p:nvSpPr>
        <p:spPr>
          <a:xfrm>
            <a:off x="1295400" y="5747949"/>
            <a:ext cx="803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Scarce resources and increased demand  - basically dictates that there will be a major move of milk production to east of the Mississippi over the next 20 years</a:t>
            </a:r>
          </a:p>
        </p:txBody>
      </p:sp>
      <p:pic>
        <p:nvPicPr>
          <p:cNvPr id="17" name="Graphic 16" descr="Arrow: Slight curve outline">
            <a:extLst>
              <a:ext uri="{FF2B5EF4-FFF2-40B4-BE49-F238E27FC236}">
                <a16:creationId xmlns:a16="http://schemas.microsoft.com/office/drawing/2014/main" xmlns="" id="{A39868FB-58CD-4EA1-A960-40F6C4C65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4557" y="56139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6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475519" y="1195603"/>
            <a:ext cx="2904376" cy="6005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Water water water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6"/>
          </p:nvPr>
        </p:nvSpPr>
        <p:spPr>
          <a:xfrm>
            <a:off x="2040349" y="1794793"/>
            <a:ext cx="3183404" cy="6347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Dairy-friendly environment</a:t>
            </a:r>
            <a:endParaRPr lang="en-US" sz="2000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3405751" y="2964926"/>
            <a:ext cx="1612595" cy="4000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Cheap energy</a:t>
            </a:r>
          </a:p>
        </p:txBody>
      </p:sp>
      <p:sp>
        <p:nvSpPr>
          <p:cNvPr id="22" name="Shape 4415"/>
          <p:cNvSpPr/>
          <p:nvPr/>
        </p:nvSpPr>
        <p:spPr>
          <a:xfrm>
            <a:off x="1549255" y="237509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BEF9AD-FFAC-4993-8011-8B3AA077407A}"/>
              </a:ext>
            </a:extLst>
          </p:cNvPr>
          <p:cNvGrpSpPr/>
          <p:nvPr/>
        </p:nvGrpSpPr>
        <p:grpSpPr>
          <a:xfrm>
            <a:off x="732778" y="1240491"/>
            <a:ext cx="639679" cy="594720"/>
            <a:chOff x="533400" y="914400"/>
            <a:chExt cx="804101" cy="804672"/>
          </a:xfrm>
        </p:grpSpPr>
        <p:sp>
          <p:nvSpPr>
            <p:cNvPr id="30" name="Shape 3974"/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1" name="Shape 4415"/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33" name="Shape 4415"/>
          <p:cNvSpPr/>
          <p:nvPr/>
        </p:nvSpPr>
        <p:spPr>
          <a:xfrm>
            <a:off x="4131090" y="4540687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5" name="Shape 4415"/>
          <p:cNvSpPr/>
          <p:nvPr/>
        </p:nvSpPr>
        <p:spPr>
          <a:xfrm>
            <a:off x="2759491" y="343430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Content Placeholder 4"/>
          <p:cNvSpPr>
            <a:spLocks noGrp="1"/>
          </p:cNvSpPr>
          <p:nvPr>
            <p:ph sz="quarter" idx="16"/>
          </p:nvPr>
        </p:nvSpPr>
        <p:spPr>
          <a:xfrm>
            <a:off x="2680028" y="2245489"/>
            <a:ext cx="2382608" cy="6521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 Temperate climate</a:t>
            </a:r>
          </a:p>
        </p:txBody>
      </p:sp>
      <p:sp>
        <p:nvSpPr>
          <p:cNvPr id="38" name="Shape 4415"/>
          <p:cNvSpPr/>
          <p:nvPr/>
        </p:nvSpPr>
        <p:spPr>
          <a:xfrm>
            <a:off x="5121691" y="5604364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6"/>
          </p:nvPr>
        </p:nvSpPr>
        <p:spPr>
          <a:xfrm>
            <a:off x="4089980" y="3622719"/>
            <a:ext cx="3241964" cy="292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Abundant feed </a:t>
            </a:r>
            <a:r>
              <a:rPr lang="en-US" sz="2000" dirty="0"/>
              <a:t>s</a:t>
            </a: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upply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E2768C-0F55-4F92-9282-935456FDC2A5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Where do we fit in?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E9D46B4-8A62-4890-8496-5C00FB7AE8A5}"/>
              </a:ext>
            </a:extLst>
          </p:cNvPr>
          <p:cNvSpPr txBox="1">
            <a:spLocks/>
          </p:cNvSpPr>
          <p:nvPr/>
        </p:nvSpPr>
        <p:spPr>
          <a:xfrm>
            <a:off x="0" y="798302"/>
            <a:ext cx="10283671" cy="60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700" b="1" i="1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Kentucky poised to attract development</a:t>
            </a:r>
          </a:p>
        </p:txBody>
      </p:sp>
      <p:pic>
        <p:nvPicPr>
          <p:cNvPr id="24" name="Picture 4" descr="The Rise of the Nurse Practitioner - Daily Nurse">
            <a:extLst>
              <a:ext uri="{FF2B5EF4-FFF2-40B4-BE49-F238E27FC236}">
                <a16:creationId xmlns:a16="http://schemas.microsoft.com/office/drawing/2014/main" xmlns="" id="{8E77DC22-94BB-4BE2-A2D1-612774D3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" y="3603104"/>
            <a:ext cx="3167205" cy="211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3C71119-E962-4CF3-9C0C-37A4535C307C}"/>
              </a:ext>
            </a:extLst>
          </p:cNvPr>
          <p:cNvGrpSpPr/>
          <p:nvPr/>
        </p:nvGrpSpPr>
        <p:grpSpPr>
          <a:xfrm>
            <a:off x="1310374" y="1836967"/>
            <a:ext cx="639679" cy="594720"/>
            <a:chOff x="533400" y="914400"/>
            <a:chExt cx="804101" cy="804672"/>
          </a:xfrm>
        </p:grpSpPr>
        <p:sp>
          <p:nvSpPr>
            <p:cNvPr id="41" name="Shape 3974">
              <a:extLst>
                <a:ext uri="{FF2B5EF4-FFF2-40B4-BE49-F238E27FC236}">
                  <a16:creationId xmlns:a16="http://schemas.microsoft.com/office/drawing/2014/main" xmlns="" id="{3F08562D-9DBB-43D9-9518-04F29BDB1217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2" name="Shape 4415">
              <a:extLst>
                <a:ext uri="{FF2B5EF4-FFF2-40B4-BE49-F238E27FC236}">
                  <a16:creationId xmlns:a16="http://schemas.microsoft.com/office/drawing/2014/main" xmlns="" id="{6244BE33-D29A-4601-8866-DE0035E8C96F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6FE3DBC-F96F-4A2A-9484-0F8FEFD335AB}"/>
              </a:ext>
            </a:extLst>
          </p:cNvPr>
          <p:cNvGrpSpPr/>
          <p:nvPr/>
        </p:nvGrpSpPr>
        <p:grpSpPr>
          <a:xfrm>
            <a:off x="1950053" y="2399304"/>
            <a:ext cx="639679" cy="594720"/>
            <a:chOff x="533400" y="914400"/>
            <a:chExt cx="804101" cy="804672"/>
          </a:xfrm>
        </p:grpSpPr>
        <p:sp>
          <p:nvSpPr>
            <p:cNvPr id="44" name="Shape 3974">
              <a:extLst>
                <a:ext uri="{FF2B5EF4-FFF2-40B4-BE49-F238E27FC236}">
                  <a16:creationId xmlns:a16="http://schemas.microsoft.com/office/drawing/2014/main" xmlns="" id="{A9C51726-B52C-41EF-AE03-0B1BEC71CD30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5" name="Shape 4415">
              <a:extLst>
                <a:ext uri="{FF2B5EF4-FFF2-40B4-BE49-F238E27FC236}">
                  <a16:creationId xmlns:a16="http://schemas.microsoft.com/office/drawing/2014/main" xmlns="" id="{9FF3A95A-B483-4A7F-AFF5-0E157D9531EB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124455B-5EF3-448C-BE42-5DE16293A363}"/>
              </a:ext>
            </a:extLst>
          </p:cNvPr>
          <p:cNvGrpSpPr/>
          <p:nvPr/>
        </p:nvGrpSpPr>
        <p:grpSpPr>
          <a:xfrm>
            <a:off x="2602416" y="2949700"/>
            <a:ext cx="639679" cy="594720"/>
            <a:chOff x="533400" y="914400"/>
            <a:chExt cx="804101" cy="804672"/>
          </a:xfrm>
        </p:grpSpPr>
        <p:sp>
          <p:nvSpPr>
            <p:cNvPr id="47" name="Shape 3974">
              <a:extLst>
                <a:ext uri="{FF2B5EF4-FFF2-40B4-BE49-F238E27FC236}">
                  <a16:creationId xmlns:a16="http://schemas.microsoft.com/office/drawing/2014/main" xmlns="" id="{B241B55D-1A66-4626-B40C-C9FD18EDC343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8" name="Shape 4415">
              <a:extLst>
                <a:ext uri="{FF2B5EF4-FFF2-40B4-BE49-F238E27FC236}">
                  <a16:creationId xmlns:a16="http://schemas.microsoft.com/office/drawing/2014/main" xmlns="" id="{87B9EB9C-042B-49EE-A1E8-A98B64339498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8C66FB6-2D80-4C45-BA0C-A551057413D3}"/>
              </a:ext>
            </a:extLst>
          </p:cNvPr>
          <p:cNvGrpSpPr/>
          <p:nvPr/>
        </p:nvGrpSpPr>
        <p:grpSpPr>
          <a:xfrm>
            <a:off x="3320710" y="3513719"/>
            <a:ext cx="639679" cy="594720"/>
            <a:chOff x="533400" y="914400"/>
            <a:chExt cx="804101" cy="804672"/>
          </a:xfrm>
        </p:grpSpPr>
        <p:sp>
          <p:nvSpPr>
            <p:cNvPr id="50" name="Shape 3974">
              <a:extLst>
                <a:ext uri="{FF2B5EF4-FFF2-40B4-BE49-F238E27FC236}">
                  <a16:creationId xmlns:a16="http://schemas.microsoft.com/office/drawing/2014/main" xmlns="" id="{AFE8ED7D-FCB3-4E22-A51F-BFB9E009D9BB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1" name="Shape 4415">
              <a:extLst>
                <a:ext uri="{FF2B5EF4-FFF2-40B4-BE49-F238E27FC236}">
                  <a16:creationId xmlns:a16="http://schemas.microsoft.com/office/drawing/2014/main" xmlns="" id="{F8D9AB20-23F9-49AC-97C9-7C23B8F4D271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3A6359F-C6B3-400C-AA30-459D59A8DBD7}"/>
              </a:ext>
            </a:extLst>
          </p:cNvPr>
          <p:cNvGrpSpPr/>
          <p:nvPr/>
        </p:nvGrpSpPr>
        <p:grpSpPr>
          <a:xfrm>
            <a:off x="3960389" y="4154198"/>
            <a:ext cx="639679" cy="594720"/>
            <a:chOff x="533400" y="914400"/>
            <a:chExt cx="804101" cy="804672"/>
          </a:xfrm>
        </p:grpSpPr>
        <p:sp>
          <p:nvSpPr>
            <p:cNvPr id="53" name="Shape 3974">
              <a:extLst>
                <a:ext uri="{FF2B5EF4-FFF2-40B4-BE49-F238E27FC236}">
                  <a16:creationId xmlns:a16="http://schemas.microsoft.com/office/drawing/2014/main" xmlns="" id="{C53B458E-A944-47F0-9854-36A76F966A2F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4" name="Shape 4415">
              <a:extLst>
                <a:ext uri="{FF2B5EF4-FFF2-40B4-BE49-F238E27FC236}">
                  <a16:creationId xmlns:a16="http://schemas.microsoft.com/office/drawing/2014/main" xmlns="" id="{28D73631-0BA4-4702-886A-CC2E4ACFC812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A523453-EC77-4C1D-9D4D-04B9D3B1C96F}"/>
              </a:ext>
            </a:extLst>
          </p:cNvPr>
          <p:cNvSpPr txBox="1"/>
          <p:nvPr/>
        </p:nvSpPr>
        <p:spPr>
          <a:xfrm>
            <a:off x="4609342" y="4111298"/>
            <a:ext cx="3989726" cy="50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Rural KY prime for new investment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41400B0-B0D5-429F-91FF-2F1A3EF7F15D}"/>
              </a:ext>
            </a:extLst>
          </p:cNvPr>
          <p:cNvGrpSpPr/>
          <p:nvPr/>
        </p:nvGrpSpPr>
        <p:grpSpPr>
          <a:xfrm>
            <a:off x="4594370" y="4750314"/>
            <a:ext cx="639679" cy="594720"/>
            <a:chOff x="533400" y="914400"/>
            <a:chExt cx="804101" cy="804672"/>
          </a:xfrm>
        </p:grpSpPr>
        <p:sp>
          <p:nvSpPr>
            <p:cNvPr id="57" name="Shape 3974">
              <a:extLst>
                <a:ext uri="{FF2B5EF4-FFF2-40B4-BE49-F238E27FC236}">
                  <a16:creationId xmlns:a16="http://schemas.microsoft.com/office/drawing/2014/main" xmlns="" id="{BAF15628-A1E4-4396-9789-46E137760B6D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8" name="Shape 4415">
              <a:extLst>
                <a:ext uri="{FF2B5EF4-FFF2-40B4-BE49-F238E27FC236}">
                  <a16:creationId xmlns:a16="http://schemas.microsoft.com/office/drawing/2014/main" xmlns="" id="{4831C4CA-B89C-4E35-AAE2-D6FB9877FBC2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8BEC39-A5E4-4C92-B4E2-49E912592797}"/>
              </a:ext>
            </a:extLst>
          </p:cNvPr>
          <p:cNvSpPr txBox="1"/>
          <p:nvPr/>
        </p:nvSpPr>
        <p:spPr>
          <a:xfrm>
            <a:off x="5283609" y="4726808"/>
            <a:ext cx="2641192" cy="50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Proximity to consumers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C7EE0BC-88E7-4C28-A883-EB5A520D9B83}"/>
              </a:ext>
            </a:extLst>
          </p:cNvPr>
          <p:cNvGrpSpPr/>
          <p:nvPr/>
        </p:nvGrpSpPr>
        <p:grpSpPr>
          <a:xfrm>
            <a:off x="5169520" y="5284710"/>
            <a:ext cx="639679" cy="594720"/>
            <a:chOff x="533400" y="914400"/>
            <a:chExt cx="804101" cy="804672"/>
          </a:xfrm>
        </p:grpSpPr>
        <p:sp>
          <p:nvSpPr>
            <p:cNvPr id="61" name="Shape 3974">
              <a:extLst>
                <a:ext uri="{FF2B5EF4-FFF2-40B4-BE49-F238E27FC236}">
                  <a16:creationId xmlns:a16="http://schemas.microsoft.com/office/drawing/2014/main" xmlns="" id="{F51F232C-C775-4476-A774-5B2D1E39F37D}"/>
                </a:ext>
              </a:extLst>
            </p:cNvPr>
            <p:cNvSpPr/>
            <p:nvPr/>
          </p:nvSpPr>
          <p:spPr>
            <a:xfrm>
              <a:off x="533400" y="914400"/>
              <a:ext cx="804101" cy="8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2" name="Shape 4415">
              <a:extLst>
                <a:ext uri="{FF2B5EF4-FFF2-40B4-BE49-F238E27FC236}">
                  <a16:creationId xmlns:a16="http://schemas.microsoft.com/office/drawing/2014/main" xmlns="" id="{6866600C-FD9E-4170-9D92-CDDF03D6BEF2}"/>
                </a:ext>
              </a:extLst>
            </p:cNvPr>
            <p:cNvSpPr/>
            <p:nvPr/>
          </p:nvSpPr>
          <p:spPr>
            <a:xfrm>
              <a:off x="854491" y="1224503"/>
              <a:ext cx="161918" cy="18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7F75EA-8FFE-4871-AE8F-37E5E608E44B}"/>
              </a:ext>
            </a:extLst>
          </p:cNvPr>
          <p:cNvSpPr txBox="1"/>
          <p:nvPr/>
        </p:nvSpPr>
        <p:spPr>
          <a:xfrm>
            <a:off x="5875960" y="5258929"/>
            <a:ext cx="3368151" cy="50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Source Sans Pro Light"/>
              </a:rPr>
              <a:t>KDDC  statewide organization</a:t>
            </a:r>
          </a:p>
        </p:txBody>
      </p:sp>
      <p:pic>
        <p:nvPicPr>
          <p:cNvPr id="64" name="Graphic 63" descr="Arrow: Slight curve outline">
            <a:extLst>
              <a:ext uri="{FF2B5EF4-FFF2-40B4-BE49-F238E27FC236}">
                <a16:creationId xmlns:a16="http://schemas.microsoft.com/office/drawing/2014/main" xmlns="" id="{BF33544B-FB7A-4E95-84F1-E7BC0A099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400750">
            <a:off x="53479" y="5775354"/>
            <a:ext cx="914400" cy="914400"/>
          </a:xfrm>
          <a:prstGeom prst="rect">
            <a:avLst/>
          </a:prstGeom>
        </p:spPr>
      </p:pic>
      <p:pic>
        <p:nvPicPr>
          <p:cNvPr id="65" name="Picture 6" descr="Picture 060">
            <a:extLst>
              <a:ext uri="{FF2B5EF4-FFF2-40B4-BE49-F238E27FC236}">
                <a16:creationId xmlns:a16="http://schemas.microsoft.com/office/drawing/2014/main" xmlns="" id="{C46F5E9E-28F7-42C2-AAC9-5AD7B17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87" y="1157440"/>
            <a:ext cx="3832833" cy="2435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D70706-278A-CB26-3DFB-11424B40C486}"/>
              </a:ext>
            </a:extLst>
          </p:cNvPr>
          <p:cNvSpPr txBox="1"/>
          <p:nvPr/>
        </p:nvSpPr>
        <p:spPr>
          <a:xfrm>
            <a:off x="944806" y="6044329"/>
            <a:ext cx="839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past 12 months of recruitment experience with California dairy farmers has proven that all of these factors are in fact real reasons for their selection of Kentucky</a:t>
            </a:r>
          </a:p>
        </p:txBody>
      </p:sp>
    </p:spTree>
    <p:extLst>
      <p:ext uri="{BB962C8B-B14F-4D97-AF65-F5344CB8AC3E}">
        <p14:creationId xmlns:p14="http://schemas.microsoft.com/office/powerpoint/2010/main" val="6291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57" y="689230"/>
            <a:ext cx="6858000" cy="535812"/>
          </a:xfrm>
        </p:spPr>
        <p:txBody>
          <a:bodyPr/>
          <a:lstStyle/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does a large dairy look like?</a:t>
            </a:r>
            <a:endParaRPr lang="en-US" i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33006" y="4232980"/>
            <a:ext cx="4699607" cy="518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These numbers are projections provided by California dairy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51172" y="3782047"/>
            <a:ext cx="4766845" cy="311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Job creation  - minimum of 10 people per 1000 cows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15077" y="2518839"/>
            <a:ext cx="4717536" cy="487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To produce the revenue, input costs are between 80-90% of gross</a:t>
            </a:r>
          </a:p>
          <a:p>
            <a:pPr marL="0" indent="0">
              <a:buNone/>
            </a:pPr>
            <a:endParaRPr lang="en-US" sz="1500" dirty="0">
              <a:latin typeface="Source Sans Pro Ligh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15077" y="1867643"/>
            <a:ext cx="4687425" cy="7656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1000 cows = $5 million annually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5000 cows = $25 million annually</a:t>
            </a:r>
          </a:p>
        </p:txBody>
      </p:sp>
      <p:sp>
        <p:nvSpPr>
          <p:cNvPr id="66" name="Shape 375"/>
          <p:cNvSpPr/>
          <p:nvPr/>
        </p:nvSpPr>
        <p:spPr>
          <a:xfrm>
            <a:off x="3308103" y="1623492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20" name="Group 19"/>
          <p:cNvGrpSpPr/>
          <p:nvPr/>
        </p:nvGrpSpPr>
        <p:grpSpPr>
          <a:xfrm>
            <a:off x="3797103" y="1961562"/>
            <a:ext cx="317974" cy="320040"/>
            <a:chOff x="3818534" y="2309652"/>
            <a:chExt cx="317974" cy="320040"/>
          </a:xfrm>
        </p:grpSpPr>
        <p:sp>
          <p:nvSpPr>
            <p:cNvPr id="39" name="Shape 371"/>
            <p:cNvSpPr/>
            <p:nvPr/>
          </p:nvSpPr>
          <p:spPr>
            <a:xfrm>
              <a:off x="3818534" y="230965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1" name="Shape 375"/>
            <p:cNvSpPr/>
            <p:nvPr/>
          </p:nvSpPr>
          <p:spPr>
            <a:xfrm>
              <a:off x="3905084" y="240073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89221" y="2630412"/>
            <a:ext cx="317974" cy="320040"/>
            <a:chOff x="3818534" y="3391692"/>
            <a:chExt cx="317974" cy="320040"/>
          </a:xfrm>
        </p:grpSpPr>
        <p:sp>
          <p:nvSpPr>
            <p:cNvPr id="45" name="Shape 377"/>
            <p:cNvSpPr/>
            <p:nvPr/>
          </p:nvSpPr>
          <p:spPr>
            <a:xfrm>
              <a:off x="3818534" y="339169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4" name="Shape 375"/>
            <p:cNvSpPr/>
            <p:nvPr/>
          </p:nvSpPr>
          <p:spPr>
            <a:xfrm>
              <a:off x="3909023" y="348277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00698" y="3193584"/>
            <a:ext cx="317974" cy="320040"/>
            <a:chOff x="3535588" y="3848892"/>
            <a:chExt cx="317974" cy="320040"/>
          </a:xfrm>
        </p:grpSpPr>
        <p:sp>
          <p:nvSpPr>
            <p:cNvPr id="48" name="Shape 380"/>
            <p:cNvSpPr/>
            <p:nvPr/>
          </p:nvSpPr>
          <p:spPr>
            <a:xfrm>
              <a:off x="3535588" y="384889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5" name="Shape 375"/>
            <p:cNvSpPr/>
            <p:nvPr/>
          </p:nvSpPr>
          <p:spPr>
            <a:xfrm>
              <a:off x="3626076" y="393997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86041" y="3773638"/>
            <a:ext cx="317974" cy="320040"/>
            <a:chOff x="3181597" y="4218044"/>
            <a:chExt cx="317974" cy="320040"/>
          </a:xfrm>
        </p:grpSpPr>
        <p:sp>
          <p:nvSpPr>
            <p:cNvPr id="56" name="Shape 380"/>
            <p:cNvSpPr/>
            <p:nvPr/>
          </p:nvSpPr>
          <p:spPr>
            <a:xfrm>
              <a:off x="3181597" y="4218044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6" name="Shape 375"/>
            <p:cNvSpPr/>
            <p:nvPr/>
          </p:nvSpPr>
          <p:spPr>
            <a:xfrm>
              <a:off x="3272086" y="4299904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104" y="4534870"/>
            <a:ext cx="386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/>
            <a:r>
              <a:rPr lang="en-US" sz="2800" b="1" dirty="0">
                <a:solidFill>
                  <a:schemeClr val="accent1"/>
                </a:solidFill>
              </a:rPr>
              <a:t>Now, let’s dive deeper into the economic impact outside of the dairy farm’s borders </a:t>
            </a:r>
          </a:p>
        </p:txBody>
      </p:sp>
      <p:sp>
        <p:nvSpPr>
          <p:cNvPr id="25" name="Title 19">
            <a:extLst>
              <a:ext uri="{FF2B5EF4-FFF2-40B4-BE49-F238E27FC236}">
                <a16:creationId xmlns:a16="http://schemas.microsoft.com/office/drawing/2014/main" xmlns="" id="{678CA754-CA7D-49BA-B474-C4D507498F4C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 deeper dive: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B771ACC-EC6B-4D92-8033-A549601824DD}"/>
              </a:ext>
            </a:extLst>
          </p:cNvPr>
          <p:cNvGrpSpPr/>
          <p:nvPr/>
        </p:nvGrpSpPr>
        <p:grpSpPr>
          <a:xfrm>
            <a:off x="3789222" y="1430646"/>
            <a:ext cx="317974" cy="320040"/>
            <a:chOff x="3818534" y="2309652"/>
            <a:chExt cx="317974" cy="320040"/>
          </a:xfrm>
        </p:grpSpPr>
        <p:sp>
          <p:nvSpPr>
            <p:cNvPr id="27" name="Shape 371">
              <a:extLst>
                <a:ext uri="{FF2B5EF4-FFF2-40B4-BE49-F238E27FC236}">
                  <a16:creationId xmlns:a16="http://schemas.microsoft.com/office/drawing/2014/main" xmlns="" id="{B1093F36-3C51-44B5-8779-A3003168AFD8}"/>
                </a:ext>
              </a:extLst>
            </p:cNvPr>
            <p:cNvSpPr/>
            <p:nvPr/>
          </p:nvSpPr>
          <p:spPr>
            <a:xfrm>
              <a:off x="3818534" y="230965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8" name="Shape 375">
              <a:extLst>
                <a:ext uri="{FF2B5EF4-FFF2-40B4-BE49-F238E27FC236}">
                  <a16:creationId xmlns:a16="http://schemas.microsoft.com/office/drawing/2014/main" xmlns="" id="{2742DBDA-3EDD-4884-B8C9-A74615854A7B}"/>
                </a:ext>
              </a:extLst>
            </p:cNvPr>
            <p:cNvSpPr/>
            <p:nvPr/>
          </p:nvSpPr>
          <p:spPr>
            <a:xfrm>
              <a:off x="3905084" y="240073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B08DBE5-1109-4F23-AAD9-8A977ADD3B29}"/>
              </a:ext>
            </a:extLst>
          </p:cNvPr>
          <p:cNvGrpSpPr/>
          <p:nvPr/>
        </p:nvGrpSpPr>
        <p:grpSpPr>
          <a:xfrm>
            <a:off x="3785282" y="4312421"/>
            <a:ext cx="317974" cy="320040"/>
            <a:chOff x="3181597" y="4218044"/>
            <a:chExt cx="317974" cy="320040"/>
          </a:xfrm>
        </p:grpSpPr>
        <p:sp>
          <p:nvSpPr>
            <p:cNvPr id="30" name="Shape 380">
              <a:extLst>
                <a:ext uri="{FF2B5EF4-FFF2-40B4-BE49-F238E27FC236}">
                  <a16:creationId xmlns:a16="http://schemas.microsoft.com/office/drawing/2014/main" xmlns="" id="{33F1E439-D6E1-40AB-9DDC-54A582E4B7D8}"/>
                </a:ext>
              </a:extLst>
            </p:cNvPr>
            <p:cNvSpPr/>
            <p:nvPr/>
          </p:nvSpPr>
          <p:spPr>
            <a:xfrm>
              <a:off x="3181597" y="4218044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1" name="Shape 375">
              <a:extLst>
                <a:ext uri="{FF2B5EF4-FFF2-40B4-BE49-F238E27FC236}">
                  <a16:creationId xmlns:a16="http://schemas.microsoft.com/office/drawing/2014/main" xmlns="" id="{BA40DB19-9497-4C70-9F29-FE12B5AD31D2}"/>
                </a:ext>
              </a:extLst>
            </p:cNvPr>
            <p:cNvSpPr/>
            <p:nvPr/>
          </p:nvSpPr>
          <p:spPr>
            <a:xfrm>
              <a:off x="3272086" y="4299904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691855A-B63A-4588-8F2C-775F35C93493}"/>
              </a:ext>
            </a:extLst>
          </p:cNvPr>
          <p:cNvGrpSpPr/>
          <p:nvPr/>
        </p:nvGrpSpPr>
        <p:grpSpPr>
          <a:xfrm>
            <a:off x="3793163" y="4923939"/>
            <a:ext cx="317974" cy="320040"/>
            <a:chOff x="3181597" y="4218044"/>
            <a:chExt cx="317974" cy="320040"/>
          </a:xfrm>
        </p:grpSpPr>
        <p:sp>
          <p:nvSpPr>
            <p:cNvPr id="33" name="Shape 380">
              <a:extLst>
                <a:ext uri="{FF2B5EF4-FFF2-40B4-BE49-F238E27FC236}">
                  <a16:creationId xmlns:a16="http://schemas.microsoft.com/office/drawing/2014/main" xmlns="" id="{F9E12DF2-62D5-46DB-AD0E-92D3ADA26A03}"/>
                </a:ext>
              </a:extLst>
            </p:cNvPr>
            <p:cNvSpPr/>
            <p:nvPr/>
          </p:nvSpPr>
          <p:spPr>
            <a:xfrm>
              <a:off x="3181597" y="4218044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Shape 375">
              <a:extLst>
                <a:ext uri="{FF2B5EF4-FFF2-40B4-BE49-F238E27FC236}">
                  <a16:creationId xmlns:a16="http://schemas.microsoft.com/office/drawing/2014/main" xmlns="" id="{061D784A-8E94-4A87-BF99-258D55094C64}"/>
                </a:ext>
              </a:extLst>
            </p:cNvPr>
            <p:cNvSpPr/>
            <p:nvPr/>
          </p:nvSpPr>
          <p:spPr>
            <a:xfrm>
              <a:off x="3272086" y="4299904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1EB7F29-FA84-4621-9EB5-B6BED53EC1FF}"/>
              </a:ext>
            </a:extLst>
          </p:cNvPr>
          <p:cNvGrpSpPr/>
          <p:nvPr/>
        </p:nvGrpSpPr>
        <p:grpSpPr>
          <a:xfrm>
            <a:off x="3793163" y="5536576"/>
            <a:ext cx="317974" cy="320040"/>
            <a:chOff x="3818534" y="2309652"/>
            <a:chExt cx="317974" cy="320040"/>
          </a:xfrm>
        </p:grpSpPr>
        <p:sp>
          <p:nvSpPr>
            <p:cNvPr id="38" name="Shape 371">
              <a:extLst>
                <a:ext uri="{FF2B5EF4-FFF2-40B4-BE49-F238E27FC236}">
                  <a16:creationId xmlns:a16="http://schemas.microsoft.com/office/drawing/2014/main" xmlns="" id="{BAB22FA9-53CD-4416-AC14-AD1EDC24D87B}"/>
                </a:ext>
              </a:extLst>
            </p:cNvPr>
            <p:cNvSpPr/>
            <p:nvPr/>
          </p:nvSpPr>
          <p:spPr>
            <a:xfrm>
              <a:off x="3818534" y="230965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0" name="Shape 375">
              <a:extLst>
                <a:ext uri="{FF2B5EF4-FFF2-40B4-BE49-F238E27FC236}">
                  <a16:creationId xmlns:a16="http://schemas.microsoft.com/office/drawing/2014/main" xmlns="" id="{474B5E05-9187-48A0-A7F3-AA7EC3B8E09E}"/>
                </a:ext>
              </a:extLst>
            </p:cNvPr>
            <p:cNvSpPr/>
            <p:nvPr/>
          </p:nvSpPr>
          <p:spPr>
            <a:xfrm>
              <a:off x="3905084" y="240073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806D962F-000A-42C9-99A0-4A40E2CE036B}"/>
              </a:ext>
            </a:extLst>
          </p:cNvPr>
          <p:cNvSpPr txBox="1">
            <a:spLocks/>
          </p:cNvSpPr>
          <p:nvPr/>
        </p:nvSpPr>
        <p:spPr>
          <a:xfrm>
            <a:off x="4151172" y="1330268"/>
            <a:ext cx="4687425" cy="64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Each cow produces a minimum of $5000 farm gate sales annually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65AFA986-82B1-4269-82B5-A6627A0961DD}"/>
              </a:ext>
            </a:extLst>
          </p:cNvPr>
          <p:cNvSpPr txBox="1">
            <a:spLocks/>
          </p:cNvSpPr>
          <p:nvPr/>
        </p:nvSpPr>
        <p:spPr>
          <a:xfrm>
            <a:off x="4141778" y="3121785"/>
            <a:ext cx="4699607" cy="518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These input costs represent feed costs, equipment cost, service cost, labor cost, utility cost, etc. 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9E938040-C4E8-492D-9BB6-46D55210B021}"/>
              </a:ext>
            </a:extLst>
          </p:cNvPr>
          <p:cNvSpPr txBox="1">
            <a:spLocks/>
          </p:cNvSpPr>
          <p:nvPr/>
        </p:nvSpPr>
        <p:spPr>
          <a:xfrm>
            <a:off x="4111136" y="4385721"/>
            <a:ext cx="4944602" cy="73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infrastructure investment up front (bricks, mortar and equipment, not including land) runs $8000-10,000 per cow.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3A537DCF-AAE6-4644-BBD9-5ACB05149C8E}"/>
              </a:ext>
            </a:extLst>
          </p:cNvPr>
          <p:cNvSpPr txBox="1">
            <a:spLocks/>
          </p:cNvSpPr>
          <p:nvPr/>
        </p:nvSpPr>
        <p:spPr>
          <a:xfrm>
            <a:off x="4102895" y="5481208"/>
            <a:ext cx="4699607" cy="518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High </a:t>
            </a:r>
            <a:r>
              <a:rPr lang="en-US" sz="1600" dirty="0"/>
              <a:t>land values in California and other western states adds to the appeal of a move east of the Mississippi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4A50230-7079-4D07-8964-632D1BE79F67}"/>
              </a:ext>
            </a:extLst>
          </p:cNvPr>
          <p:cNvGrpSpPr/>
          <p:nvPr/>
        </p:nvGrpSpPr>
        <p:grpSpPr>
          <a:xfrm>
            <a:off x="3800698" y="6116630"/>
            <a:ext cx="317974" cy="320040"/>
            <a:chOff x="3818534" y="2309652"/>
            <a:chExt cx="317974" cy="320040"/>
          </a:xfrm>
        </p:grpSpPr>
        <p:sp>
          <p:nvSpPr>
            <p:cNvPr id="47" name="Shape 371">
              <a:extLst>
                <a:ext uri="{FF2B5EF4-FFF2-40B4-BE49-F238E27FC236}">
                  <a16:creationId xmlns:a16="http://schemas.microsoft.com/office/drawing/2014/main" xmlns="" id="{10E8FC44-6F1E-48BD-BA3F-6E1FC216D6A9}"/>
                </a:ext>
              </a:extLst>
            </p:cNvPr>
            <p:cNvSpPr/>
            <p:nvPr/>
          </p:nvSpPr>
          <p:spPr>
            <a:xfrm>
              <a:off x="3818534" y="2309652"/>
              <a:ext cx="317974" cy="3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9" name="Shape 375">
              <a:extLst>
                <a:ext uri="{FF2B5EF4-FFF2-40B4-BE49-F238E27FC236}">
                  <a16:creationId xmlns:a16="http://schemas.microsoft.com/office/drawing/2014/main" xmlns="" id="{DDA88992-0380-4DFC-B8EF-2C287A19F144}"/>
                </a:ext>
              </a:extLst>
            </p:cNvPr>
            <p:cNvSpPr/>
            <p:nvPr/>
          </p:nvSpPr>
          <p:spPr>
            <a:xfrm>
              <a:off x="3905084" y="2400732"/>
              <a:ext cx="136995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81F31B07-B9E1-4FD9-A826-A89945FDF52C}"/>
              </a:ext>
            </a:extLst>
          </p:cNvPr>
          <p:cNvSpPr txBox="1">
            <a:spLocks/>
          </p:cNvSpPr>
          <p:nvPr/>
        </p:nvSpPr>
        <p:spPr>
          <a:xfrm>
            <a:off x="4102894" y="6128015"/>
            <a:ext cx="4699607" cy="518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0A5812C-C430-4E6F-ABDF-3134B3CAEB7C}"/>
              </a:ext>
            </a:extLst>
          </p:cNvPr>
          <p:cNvGrpSpPr/>
          <p:nvPr/>
        </p:nvGrpSpPr>
        <p:grpSpPr>
          <a:xfrm>
            <a:off x="914400" y="6409258"/>
            <a:ext cx="1768425" cy="327885"/>
            <a:chOff x="685800" y="6428825"/>
            <a:chExt cx="1768425" cy="327885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xmlns="" id="{7A4F019F-AB55-403E-B345-99F68016C9C1}"/>
                </a:ext>
              </a:extLst>
            </p:cNvPr>
            <p:cNvSpPr/>
            <p:nvPr/>
          </p:nvSpPr>
          <p:spPr>
            <a:xfrm>
              <a:off x="685800" y="6436670"/>
              <a:ext cx="309192" cy="32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xmlns="" id="{C281ABD5-B131-4368-B5A7-E55C68C266F4}"/>
                </a:ext>
              </a:extLst>
            </p:cNvPr>
            <p:cNvSpPr/>
            <p:nvPr/>
          </p:nvSpPr>
          <p:spPr>
            <a:xfrm>
              <a:off x="1419827" y="6428825"/>
              <a:ext cx="309192" cy="32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C6E7BBD5-A731-4849-A4C3-FF27D46FF044}"/>
                </a:ext>
              </a:extLst>
            </p:cNvPr>
            <p:cNvSpPr/>
            <p:nvPr/>
          </p:nvSpPr>
          <p:spPr>
            <a:xfrm>
              <a:off x="2145033" y="6428825"/>
              <a:ext cx="309192" cy="32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08121" y="1666234"/>
            <a:ext cx="3136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These numbers contribute to an appealing ROI for owners/producers looking to relocate or start </a:t>
            </a:r>
            <a:r>
              <a:rPr lang="en-US" sz="2400" b="1" dirty="0" smtClean="0"/>
              <a:t>new 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2625477" y="1983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8" y="2227565"/>
            <a:ext cx="2971800" cy="269471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31567" y="1810872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Feed Sales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469996" y="2164136"/>
            <a:ext cx="2004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A.I. Breeding Sales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58031" y="1832503"/>
            <a:ext cx="209867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Custom Harvesting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561792" y="27472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Milk Truck Driver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690249" y="32175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Milk Inspector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681284" y="379047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Veterinarian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592721" y="4289005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Fertilizer Sales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475319" y="4738922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Fuel Sales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132418" y="5262142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Sales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490996" y="5659433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Parts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811372" y="126190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Retail Sales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808252" y="4807743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Service Industry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355247" y="2667420"/>
            <a:ext cx="119390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Utilities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96501" y="3204893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Concrete Supplier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314325" y="3711925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Service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87001" y="423563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Feed Equipment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1071564" y="2233886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Vehicle Sales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369028" y="5944804"/>
            <a:ext cx="2167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Community Tax Base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1251832" y="5249069"/>
            <a:ext cx="176978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Health Services</a:t>
            </a: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450946" y="1797424"/>
            <a:ext cx="499124" cy="48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2535192" y="2487216"/>
            <a:ext cx="719978" cy="297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2273577" y="3400894"/>
            <a:ext cx="685799" cy="65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2294308" y="3831427"/>
            <a:ext cx="672450" cy="63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V="1">
            <a:off x="2352157" y="413660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2352157" y="2894058"/>
            <a:ext cx="669457" cy="217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2535191" y="4436736"/>
            <a:ext cx="742641" cy="513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V="1">
            <a:off x="2864055" y="4670425"/>
            <a:ext cx="637987" cy="74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 flipV="1">
            <a:off x="5076227" y="4859136"/>
            <a:ext cx="474197" cy="887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H="1" flipV="1">
            <a:off x="5396004" y="4674890"/>
            <a:ext cx="736414" cy="682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 flipV="1">
            <a:off x="5695016" y="4381500"/>
            <a:ext cx="774979" cy="487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 flipV="1">
            <a:off x="5791200" y="4136604"/>
            <a:ext cx="794871" cy="300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 flipV="1">
            <a:off x="5956300" y="3853954"/>
            <a:ext cx="733949" cy="115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 flipH="1">
            <a:off x="5981699" y="3400894"/>
            <a:ext cx="738843" cy="65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H="1">
            <a:off x="5900271" y="2957933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H="1" flipV="1">
            <a:off x="2997337" y="2092434"/>
            <a:ext cx="576826" cy="381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H="1">
            <a:off x="5666252" y="2417242"/>
            <a:ext cx="767417" cy="367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H="1">
            <a:off x="4972984" y="1797424"/>
            <a:ext cx="305238" cy="485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>
            <a:off x="4500282" y="1626206"/>
            <a:ext cx="0" cy="60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-533399" y="655484"/>
            <a:ext cx="9982197" cy="697812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Ponder the impact on a local rural Kentucky community </a:t>
            </a:r>
            <a:b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with a large dairy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4282" y="269891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900" b="1" dirty="0">
                <a:solidFill>
                  <a:schemeClr val="bg1"/>
                </a:solidFill>
              </a:rPr>
              <a:t>Community Impact</a:t>
            </a:r>
          </a:p>
          <a:p>
            <a:pPr algn="ctr"/>
            <a:r>
              <a:rPr lang="en-US" altLang="en-US" sz="1900" b="1" dirty="0">
                <a:solidFill>
                  <a:schemeClr val="bg1"/>
                </a:solidFill>
              </a:rPr>
              <a:t>From a Dairy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221977" y="1441540"/>
            <a:ext cx="1820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Dairy Farm Labor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5396004" y="2042167"/>
            <a:ext cx="585695" cy="431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426601" y="1441540"/>
            <a:ext cx="2073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Lending Institutions</a:t>
            </a: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 flipV="1">
            <a:off x="4466105" y="4950150"/>
            <a:ext cx="0" cy="1037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3804179" y="6408083"/>
            <a:ext cx="1296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State Taxes </a:t>
            </a: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 flipV="1">
            <a:off x="3352799" y="4868696"/>
            <a:ext cx="547593" cy="868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789327" y="5659433"/>
            <a:ext cx="1647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Insurance Sales</a:t>
            </a: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H="1" flipV="1">
            <a:off x="4452658" y="6314136"/>
            <a:ext cx="0" cy="137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itle 19">
            <a:extLst>
              <a:ext uri="{FF2B5EF4-FFF2-40B4-BE49-F238E27FC236}">
                <a16:creationId xmlns:a16="http://schemas.microsoft.com/office/drawing/2014/main" xmlns="" id="{225E2D57-17C9-4541-A998-59FA71755B86}"/>
              </a:ext>
            </a:extLst>
          </p:cNvPr>
          <p:cNvSpPr txBox="1">
            <a:spLocks/>
          </p:cNvSpPr>
          <p:nvPr/>
        </p:nvSpPr>
        <p:spPr>
          <a:xfrm>
            <a:off x="280774" y="108857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 Economic Engine</a:t>
            </a:r>
          </a:p>
        </p:txBody>
      </p:sp>
    </p:spTree>
    <p:extLst>
      <p:ext uri="{BB962C8B-B14F-4D97-AF65-F5344CB8AC3E}">
        <p14:creationId xmlns:p14="http://schemas.microsoft.com/office/powerpoint/2010/main" val="1943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0" y="694429"/>
            <a:ext cx="9144000" cy="535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Sinkin Sans 200 X Ligh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7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Various satellite industries will generate additional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2178" r="786" b="10192"/>
          <a:stretch/>
        </p:blipFill>
        <p:spPr>
          <a:xfrm>
            <a:off x="0" y="1408669"/>
            <a:ext cx="9144000" cy="5469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" y="1981200"/>
            <a:ext cx="8915400" cy="4929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Feed productions 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Waste utilization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 for distillers by products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Feeding replacement animals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Offsite beef on dairy feeding and processing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Contract harvesting and manure removal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production – methane digesters</a:t>
            </a:r>
          </a:p>
          <a:p>
            <a:pPr marL="0" lvl="1" algn="r">
              <a:lnSpc>
                <a:spcPct val="200000"/>
              </a:lnSpc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 Light"/>
            </a:endParaRPr>
          </a:p>
        </p:txBody>
      </p:sp>
      <p:sp>
        <p:nvSpPr>
          <p:cNvPr id="5" name="Title 19">
            <a:extLst>
              <a:ext uri="{FF2B5EF4-FFF2-40B4-BE49-F238E27FC236}">
                <a16:creationId xmlns:a16="http://schemas.microsoft.com/office/drawing/2014/main" xmlns="" id="{AD6F8858-1010-4AD9-87E1-C221FC4776D0}"/>
              </a:ext>
            </a:extLst>
          </p:cNvPr>
          <p:cNvSpPr txBox="1">
            <a:spLocks/>
          </p:cNvSpPr>
          <p:nvPr/>
        </p:nvSpPr>
        <p:spPr>
          <a:xfrm>
            <a:off x="463826" y="158617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Reaching beyond the borders of the farm</a:t>
            </a:r>
          </a:p>
        </p:txBody>
      </p:sp>
    </p:spTree>
    <p:extLst>
      <p:ext uri="{BB962C8B-B14F-4D97-AF65-F5344CB8AC3E}">
        <p14:creationId xmlns:p14="http://schemas.microsoft.com/office/powerpoint/2010/main" val="1945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00543"/>
            <a:ext cx="9144000" cy="535812"/>
          </a:xfrm>
        </p:spPr>
        <p:txBody>
          <a:bodyPr/>
          <a:lstStyle/>
          <a:p>
            <a: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How will these opportunities </a:t>
            </a:r>
            <a:r>
              <a:rPr lang="en-US" sz="2000" b="1" i="1" u="sng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solidify</a:t>
            </a:r>
            <a: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KY’s present dairy industry?</a:t>
            </a:r>
            <a:endParaRPr lang="en-US" sz="2000" i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1495965"/>
            <a:ext cx="8229600" cy="42619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 energizing bolster to benefit all!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101451" y="4095155"/>
            <a:ext cx="2282584" cy="1442148"/>
          </a:xfrm>
        </p:spPr>
        <p:txBody>
          <a:bodyPr>
            <a:noAutofit/>
          </a:bodyPr>
          <a:lstStyle/>
          <a:p>
            <a:pPr marL="284162">
              <a:lnSpc>
                <a:spcPct val="120000"/>
              </a:lnSpc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Solidify and expand infrastructure such as satellite industries that serve dairy farms locally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0"/>
          </p:nvPr>
        </p:nvSpPr>
        <p:spPr>
          <a:xfrm>
            <a:off x="3395504" y="4103475"/>
            <a:ext cx="2200591" cy="1258560"/>
          </a:xfrm>
        </p:spPr>
        <p:txBody>
          <a:bodyPr>
            <a:noAutofit/>
          </a:bodyPr>
          <a:lstStyle/>
          <a:p>
            <a:pPr marL="284162">
              <a:lnSpc>
                <a:spcPct val="120000"/>
              </a:lnSpc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Large influx of milk will expand and create new processing opportunities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2"/>
          </p:nvPr>
        </p:nvSpPr>
        <p:spPr>
          <a:xfrm>
            <a:off x="5867400" y="4136718"/>
            <a:ext cx="1745039" cy="1258559"/>
          </a:xfrm>
        </p:spPr>
        <p:txBody>
          <a:bodyPr>
            <a:normAutofit lnSpcReduction="10000"/>
          </a:bodyPr>
          <a:lstStyle/>
          <a:p>
            <a:pPr marL="284162">
              <a:lnSpc>
                <a:spcPct val="120000"/>
              </a:lnSpc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Will force current milk marketers to take note and engage with local producers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4"/>
          </p:nvPr>
        </p:nvSpPr>
        <p:spPr>
          <a:xfrm>
            <a:off x="396240" y="5537303"/>
            <a:ext cx="8572500" cy="1258559"/>
          </a:xfrm>
        </p:spPr>
        <p:txBody>
          <a:bodyPr>
            <a:noAutofit/>
          </a:bodyPr>
          <a:lstStyle/>
          <a:p>
            <a:pPr marL="457200" indent="-173038" algn="r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Calibri"/>
              </a:rPr>
              <a:t>Just this week, conversations with a leading cooperative serving the Kentucky dairy industry reiterated the importance of </a:t>
            </a:r>
            <a:r>
              <a:rPr lang="en-US" sz="2400" b="1" i="1" dirty="0">
                <a:solidFill>
                  <a:schemeClr val="accent1"/>
                </a:solidFill>
                <a:latin typeface="Calibri"/>
              </a:rPr>
              <a:t>and</a:t>
            </a:r>
            <a:r>
              <a:rPr lang="en-US" sz="2400" b="1" dirty="0">
                <a:solidFill>
                  <a:schemeClr val="accent1"/>
                </a:solidFill>
                <a:latin typeface="Calibri"/>
              </a:rPr>
              <a:t> their desire for locally produced milk.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r="23555"/>
          <a:stretch>
            <a:fillRect/>
          </a:stretch>
        </p:blipFill>
        <p:spPr>
          <a:xfrm>
            <a:off x="1554480" y="2090249"/>
            <a:ext cx="1737360" cy="1742529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>
          <a:xfrm>
            <a:off x="3741361" y="2090249"/>
            <a:ext cx="1745039" cy="1750231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-188" r="25169" b="188"/>
          <a:stretch/>
        </p:blipFill>
        <p:spPr>
          <a:xfrm>
            <a:off x="5921483" y="2103885"/>
            <a:ext cx="1745039" cy="1750231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B96AFDBE-D0B8-4447-A430-07AF4D5299E7}"/>
              </a:ext>
            </a:extLst>
          </p:cNvPr>
          <p:cNvSpPr txBox="1">
            <a:spLocks/>
          </p:cNvSpPr>
          <p:nvPr/>
        </p:nvSpPr>
        <p:spPr>
          <a:xfrm>
            <a:off x="357809" y="132100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One more question…</a:t>
            </a:r>
          </a:p>
        </p:txBody>
      </p:sp>
      <p:pic>
        <p:nvPicPr>
          <p:cNvPr id="29" name="Graphic 28" descr="Arrow: Slight curve outline">
            <a:extLst>
              <a:ext uri="{FF2B5EF4-FFF2-40B4-BE49-F238E27FC236}">
                <a16:creationId xmlns:a16="http://schemas.microsoft.com/office/drawing/2014/main" xmlns="" id="{9B11D2DC-3AB5-4518-8ED1-C7A1D602E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936903">
            <a:off x="107587" y="5655347"/>
            <a:ext cx="987646" cy="10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574038" y="4579693"/>
            <a:ext cx="2895602" cy="36561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Now … let’s dive in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 b="30660"/>
          <a:stretch/>
        </p:blipFill>
        <p:spPr>
          <a:xfrm>
            <a:off x="0" y="1013779"/>
            <a:ext cx="9144000" cy="3329621"/>
          </a:xfrm>
        </p:spPr>
      </p:pic>
      <p:sp>
        <p:nvSpPr>
          <p:cNvPr id="10" name="Title 19">
            <a:extLst>
              <a:ext uri="{FF2B5EF4-FFF2-40B4-BE49-F238E27FC236}">
                <a16:creationId xmlns:a16="http://schemas.microsoft.com/office/drawing/2014/main" xmlns="" id="{0C2F7739-4DC6-49F8-86CC-22A441CF3F2D}"/>
              </a:ext>
            </a:extLst>
          </p:cNvPr>
          <p:cNvSpPr txBox="1">
            <a:spLocks/>
          </p:cNvSpPr>
          <p:nvPr/>
        </p:nvSpPr>
        <p:spPr>
          <a:xfrm>
            <a:off x="266700" y="66094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Dreams to reality…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D73192D-A653-422E-88B6-3626ABC7B0B2}"/>
              </a:ext>
            </a:extLst>
          </p:cNvPr>
          <p:cNvSpPr txBox="1">
            <a:spLocks/>
          </p:cNvSpPr>
          <p:nvPr/>
        </p:nvSpPr>
        <p:spPr>
          <a:xfrm>
            <a:off x="1123950" y="477967"/>
            <a:ext cx="6858000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Converting ideas into tangible 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1A198C-2F8A-DC74-1C52-884BF1CF8AB5}"/>
              </a:ext>
            </a:extLst>
          </p:cNvPr>
          <p:cNvSpPr txBox="1"/>
          <p:nvPr/>
        </p:nvSpPr>
        <p:spPr>
          <a:xfrm>
            <a:off x="0" y="4316803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Recruiting in past 12 </a:t>
            </a:r>
            <a:r>
              <a:rPr lang="en-US" b="1" dirty="0" err="1"/>
              <a:t>mos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6,000 cow dairy from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Option on land in Fulton 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$2.5 mil grant from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business with 50 new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 interest participation loan with ADB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$50 mil into KY not including cows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8-10 truck loads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68117B-714E-2FDA-D123-C2FA7A863186}"/>
              </a:ext>
            </a:extLst>
          </p:cNvPr>
          <p:cNvSpPr txBox="1"/>
          <p:nvPr/>
        </p:nvSpPr>
        <p:spPr>
          <a:xfrm>
            <a:off x="4823460" y="4305373"/>
            <a:ext cx="4320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Recent developments: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 more California dairies seriously investigating coming to 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Discussions that production could double in KY in 5-10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Would create need for another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Would result in 100’s of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And more investment into KY dairy</a:t>
            </a:r>
          </a:p>
        </p:txBody>
      </p:sp>
    </p:spTree>
    <p:extLst>
      <p:ext uri="{BB962C8B-B14F-4D97-AF65-F5344CB8AC3E}">
        <p14:creationId xmlns:p14="http://schemas.microsoft.com/office/powerpoint/2010/main" val="28042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3A04B379-92A0-25A6-9417-31FEEE817EB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4409"/>
          <a:stretch/>
        </p:blipFill>
        <p:spPr>
          <a:xfrm>
            <a:off x="-3253" y="1758980"/>
            <a:ext cx="4764740" cy="297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2FCCD95-32CD-9832-1A80-15A3AF7EFE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0537" y="1613485"/>
            <a:ext cx="4119884" cy="5358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We have: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21F47D5-3162-6CBA-8DEA-51C060AE0A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174" y="2120935"/>
            <a:ext cx="3892297" cy="1126717"/>
          </a:xfrm>
        </p:spPr>
        <p:txBody>
          <a:bodyPr>
            <a:normAutofit fontScale="92500"/>
          </a:bodyPr>
          <a:lstStyle/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+mn-lt"/>
                <a:ea typeface="Source Sans Pro SemiBold" panose="020B0603030403020204" pitchFamily="34" charset="0"/>
              </a:rPr>
              <a:t>  Present and increasing demand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+mn-lt"/>
                <a:ea typeface="Source Sans Pro SemiBold" panose="020B0603030403020204" pitchFamily="34" charset="0"/>
              </a:rPr>
              <a:t>  Water/feed and other resources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+mn-lt"/>
                <a:ea typeface="Source Sans Pro SemiBold" panose="020B0603030403020204" pitchFamily="34" charset="0"/>
              </a:rPr>
              <a:t>  Advantage over competing states</a:t>
            </a: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xmlns="" id="{AEB6AD37-D447-7D03-8830-0FE1E38BCE52}"/>
              </a:ext>
            </a:extLst>
          </p:cNvPr>
          <p:cNvSpPr txBox="1">
            <a:spLocks/>
          </p:cNvSpPr>
          <p:nvPr/>
        </p:nvSpPr>
        <p:spPr>
          <a:xfrm>
            <a:off x="266700" y="231223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Remember this…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156689C-E9D0-3F50-1523-ADD0DAABDF42}"/>
              </a:ext>
            </a:extLst>
          </p:cNvPr>
          <p:cNvSpPr txBox="1">
            <a:spLocks/>
          </p:cNvSpPr>
          <p:nvPr/>
        </p:nvSpPr>
        <p:spPr>
          <a:xfrm>
            <a:off x="1143000" y="834149"/>
            <a:ext cx="6858000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Concluding thoughts for a bright future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82B7C826-6553-3486-90C5-C308DCBA2C1B}"/>
              </a:ext>
            </a:extLst>
          </p:cNvPr>
          <p:cNvSpPr txBox="1">
            <a:spLocks/>
          </p:cNvSpPr>
          <p:nvPr/>
        </p:nvSpPr>
        <p:spPr>
          <a:xfrm>
            <a:off x="4761487" y="3149596"/>
            <a:ext cx="4119884" cy="5358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We need: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A3985066-895B-8CD4-CA4D-E7AE3E8BFE4F}"/>
              </a:ext>
            </a:extLst>
          </p:cNvPr>
          <p:cNvSpPr txBox="1">
            <a:spLocks/>
          </p:cNvSpPr>
          <p:nvPr/>
        </p:nvSpPr>
        <p:spPr>
          <a:xfrm>
            <a:off x="5027174" y="3748788"/>
            <a:ext cx="4058663" cy="1634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  <a:ea typeface="Source Sans Pro SemiBold" panose="020B0603030403020204" pitchFamily="34" charset="0"/>
              </a:rPr>
              <a:t>  Continued commitment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  <a:ea typeface="Source Sans Pro SemiBold" panose="020B0603030403020204" pitchFamily="34" charset="0"/>
              </a:rPr>
              <a:t>  Consistent hard 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  <a:ea typeface="Source Sans Pro SemiBold" panose="020B0603030403020204" pitchFamily="34" charset="0"/>
              </a:rPr>
              <a:t>Continuing promotion of what we have to offer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AFBA7863-AD3D-D5F8-CC1A-3A961E8C681B}"/>
              </a:ext>
            </a:extLst>
          </p:cNvPr>
          <p:cNvSpPr txBox="1">
            <a:spLocks/>
          </p:cNvSpPr>
          <p:nvPr/>
        </p:nvSpPr>
        <p:spPr>
          <a:xfrm>
            <a:off x="493013" y="5211243"/>
            <a:ext cx="8346187" cy="10462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latin typeface="+mn-lt"/>
              <a:ea typeface="Source Sans Pro SemiBold" panose="020B06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0B2E1D-B27F-0CA9-7D8C-5C0C8A0DBE34}"/>
              </a:ext>
            </a:extLst>
          </p:cNvPr>
          <p:cNvSpPr txBox="1"/>
          <p:nvPr/>
        </p:nvSpPr>
        <p:spPr>
          <a:xfrm>
            <a:off x="101016" y="5211182"/>
            <a:ext cx="8407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Will we continue to take advantage of these opportunities or will we let Pennsylvania, Indiana, Kansas, Texas and Michigan produce the milk and send it here in packaged form?</a:t>
            </a:r>
          </a:p>
        </p:txBody>
      </p:sp>
    </p:spTree>
    <p:extLst>
      <p:ext uri="{BB962C8B-B14F-4D97-AF65-F5344CB8AC3E}">
        <p14:creationId xmlns:p14="http://schemas.microsoft.com/office/powerpoint/2010/main" val="15509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19" b="22852"/>
          <a:stretch/>
        </p:blipFill>
        <p:spPr>
          <a:xfrm>
            <a:off x="0" y="1905001"/>
            <a:ext cx="9067799" cy="495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4114800" cy="535812"/>
          </a:xfrm>
        </p:spPr>
        <p:txBody>
          <a:bodyPr/>
          <a:lstStyle/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Our agenda today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41426" y="4253547"/>
            <a:ext cx="3229938" cy="19186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0" b="1" dirty="0" smtClean="0">
              <a:solidFill>
                <a:schemeClr val="tx2"/>
              </a:solidFill>
              <a:latin typeface="Source Sans Pro SemiBold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KDDC</a:t>
            </a:r>
            <a:r>
              <a:rPr lang="en-US" sz="1600" b="1" dirty="0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 Programs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Kentucky Poised for Influx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Recruitment Momentum</a:t>
            </a:r>
            <a:endParaRPr lang="en-US" sz="1600" b="1" dirty="0" smtClean="0">
              <a:solidFill>
                <a:schemeClr val="tx2"/>
              </a:solidFill>
              <a:latin typeface="Source Sans Pro SemiBold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Source Sans Pro SemiBold" panose="020B0604020202020204" pitchFamily="34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69202" y="2852420"/>
            <a:ext cx="1981200" cy="2794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Source Sans Pro SemiBold" panose="020B0604020202020204" pitchFamily="34" charset="0"/>
              </a:rPr>
              <a:t>Introduction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69202" y="2515870"/>
            <a:ext cx="2057400" cy="2794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Source Sans Pro SemiBold" panose="020B0604020202020204" pitchFamily="34" charset="0"/>
              </a:rPr>
              <a:t>Welcome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51115" y="3183875"/>
            <a:ext cx="3737095" cy="132097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Source Sans Pro SemiBold" panose="020B0604020202020204" pitchFamily="34" charset="0"/>
              </a:rPr>
              <a:t>History of Kentucky Dairy and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KDDC</a:t>
            </a:r>
            <a:endParaRPr lang="en-US" sz="1800" b="1" dirty="0" smtClean="0">
              <a:solidFill>
                <a:schemeClr val="tx2"/>
              </a:solidFill>
              <a:latin typeface="Source Sans Pro SemiBold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Industry Status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Need For Growth</a:t>
            </a:r>
            <a:endParaRPr lang="en-US" sz="1600" b="1" dirty="0">
              <a:solidFill>
                <a:schemeClr val="tx2"/>
              </a:solidFill>
              <a:latin typeface="Source Sans Pro SemiBold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AFB6690-8BF0-4BC9-887F-25140E818ACA}"/>
              </a:ext>
            </a:extLst>
          </p:cNvPr>
          <p:cNvGrpSpPr/>
          <p:nvPr/>
        </p:nvGrpSpPr>
        <p:grpSpPr>
          <a:xfrm>
            <a:off x="4556358" y="2515869"/>
            <a:ext cx="512844" cy="3656329"/>
            <a:chOff x="5080392" y="2574957"/>
            <a:chExt cx="177362" cy="2858701"/>
          </a:xfrm>
        </p:grpSpPr>
        <p:sp>
          <p:nvSpPr>
            <p:cNvPr id="21" name="Shape 4503"/>
            <p:cNvSpPr/>
            <p:nvPr/>
          </p:nvSpPr>
          <p:spPr>
            <a:xfrm>
              <a:off x="5090676" y="4945081"/>
              <a:ext cx="15235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5" extrusionOk="0">
                  <a:moveTo>
                    <a:pt x="20942" y="9519"/>
                  </a:moveTo>
                  <a:lnTo>
                    <a:pt x="2450" y="317"/>
                  </a:lnTo>
                  <a:cubicBezTo>
                    <a:pt x="1103" y="-393"/>
                    <a:pt x="0" y="129"/>
                    <a:pt x="0" y="1478"/>
                  </a:cubicBezTo>
                  <a:lnTo>
                    <a:pt x="0" y="19336"/>
                  </a:lnTo>
                  <a:cubicBezTo>
                    <a:pt x="0" y="20685"/>
                    <a:pt x="1103" y="21207"/>
                    <a:pt x="2450" y="20497"/>
                  </a:cubicBezTo>
                  <a:lnTo>
                    <a:pt x="20942" y="11299"/>
                  </a:lnTo>
                  <a:cubicBezTo>
                    <a:pt x="20942" y="11299"/>
                    <a:pt x="21600" y="10927"/>
                    <a:pt x="21600" y="10409"/>
                  </a:cubicBezTo>
                  <a:cubicBezTo>
                    <a:pt x="21600" y="9891"/>
                    <a:pt x="20942" y="9519"/>
                    <a:pt x="20942" y="951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4BCC78D-BE97-7A79-DEBA-8FBF06829B16}"/>
                </a:ext>
              </a:extLst>
            </p:cNvPr>
            <p:cNvGrpSpPr/>
            <p:nvPr/>
          </p:nvGrpSpPr>
          <p:grpSpPr>
            <a:xfrm>
              <a:off x="5080392" y="2574957"/>
              <a:ext cx="177362" cy="2858701"/>
              <a:chOff x="5080392" y="2574957"/>
              <a:chExt cx="177362" cy="2858701"/>
            </a:xfrm>
          </p:grpSpPr>
          <p:sp>
            <p:nvSpPr>
              <p:cNvPr id="38" name="Shape 4503"/>
              <p:cNvSpPr/>
              <p:nvPr/>
            </p:nvSpPr>
            <p:spPr>
              <a:xfrm>
                <a:off x="5099278" y="4268470"/>
                <a:ext cx="152354" cy="190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15" extrusionOk="0">
                    <a:moveTo>
                      <a:pt x="20942" y="9519"/>
                    </a:moveTo>
                    <a:lnTo>
                      <a:pt x="2450" y="317"/>
                    </a:lnTo>
                    <a:cubicBezTo>
                      <a:pt x="1103" y="-393"/>
                      <a:pt x="0" y="129"/>
                      <a:pt x="0" y="1478"/>
                    </a:cubicBezTo>
                    <a:lnTo>
                      <a:pt x="0" y="19336"/>
                    </a:lnTo>
                    <a:cubicBezTo>
                      <a:pt x="0" y="20685"/>
                      <a:pt x="1103" y="21207"/>
                      <a:pt x="2450" y="20497"/>
                    </a:cubicBezTo>
                    <a:lnTo>
                      <a:pt x="20942" y="11299"/>
                    </a:lnTo>
                    <a:cubicBezTo>
                      <a:pt x="20942" y="11299"/>
                      <a:pt x="21600" y="10927"/>
                      <a:pt x="21600" y="10409"/>
                    </a:cubicBezTo>
                    <a:cubicBezTo>
                      <a:pt x="21600" y="9891"/>
                      <a:pt x="20942" y="9519"/>
                      <a:pt x="20942" y="9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6" tIns="19046" rIns="19046" bIns="19046" anchor="ctr"/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endParaRPr/>
              </a:p>
            </p:txBody>
          </p:sp>
          <p:sp>
            <p:nvSpPr>
              <p:cNvPr id="44" name="Shape 4503"/>
              <p:cNvSpPr/>
              <p:nvPr/>
            </p:nvSpPr>
            <p:spPr>
              <a:xfrm>
                <a:off x="5090676" y="4610025"/>
                <a:ext cx="152354" cy="190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15" extrusionOk="0">
                    <a:moveTo>
                      <a:pt x="20942" y="9519"/>
                    </a:moveTo>
                    <a:lnTo>
                      <a:pt x="2450" y="317"/>
                    </a:lnTo>
                    <a:cubicBezTo>
                      <a:pt x="1103" y="-393"/>
                      <a:pt x="0" y="129"/>
                      <a:pt x="0" y="1478"/>
                    </a:cubicBezTo>
                    <a:lnTo>
                      <a:pt x="0" y="19336"/>
                    </a:lnTo>
                    <a:cubicBezTo>
                      <a:pt x="0" y="20685"/>
                      <a:pt x="1103" y="21207"/>
                      <a:pt x="2450" y="20497"/>
                    </a:cubicBezTo>
                    <a:lnTo>
                      <a:pt x="20942" y="11299"/>
                    </a:lnTo>
                    <a:cubicBezTo>
                      <a:pt x="20942" y="11299"/>
                      <a:pt x="21600" y="10927"/>
                      <a:pt x="21600" y="10409"/>
                    </a:cubicBezTo>
                    <a:cubicBezTo>
                      <a:pt x="21600" y="9891"/>
                      <a:pt x="20942" y="9519"/>
                      <a:pt x="20942" y="9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6" tIns="19046" rIns="19046" bIns="19046" anchor="ctr"/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endParaRPr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32B08B4B-0D6E-5B04-1CE4-E91E88634134}"/>
                  </a:ext>
                </a:extLst>
              </p:cNvPr>
              <p:cNvGrpSpPr/>
              <p:nvPr/>
            </p:nvGrpSpPr>
            <p:grpSpPr>
              <a:xfrm>
                <a:off x="5080392" y="2574957"/>
                <a:ext cx="177362" cy="2858701"/>
                <a:chOff x="5080392" y="2574957"/>
                <a:chExt cx="177362" cy="285870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xmlns="" id="{C8F567F0-F3FD-6622-4A3B-D67ACB1C0502}"/>
                    </a:ext>
                  </a:extLst>
                </p:cNvPr>
                <p:cNvGrpSpPr/>
                <p:nvPr/>
              </p:nvGrpSpPr>
              <p:grpSpPr>
                <a:xfrm>
                  <a:off x="5100366" y="2574957"/>
                  <a:ext cx="157388" cy="904843"/>
                  <a:chOff x="5100366" y="2574957"/>
                  <a:chExt cx="157388" cy="904843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xmlns="" id="{C512830D-E959-3FBF-722A-EE0BEB7B86D9}"/>
                      </a:ext>
                    </a:extLst>
                  </p:cNvPr>
                  <p:cNvGrpSpPr/>
                  <p:nvPr/>
                </p:nvGrpSpPr>
                <p:grpSpPr>
                  <a:xfrm>
                    <a:off x="5100366" y="2574957"/>
                    <a:ext cx="157388" cy="543560"/>
                    <a:chOff x="5100366" y="2574957"/>
                    <a:chExt cx="157388" cy="543560"/>
                  </a:xfrm>
                </p:grpSpPr>
                <p:sp>
                  <p:nvSpPr>
                    <p:cNvPr id="33" name="Shape 4503"/>
                    <p:cNvSpPr/>
                    <p:nvPr/>
                  </p:nvSpPr>
                  <p:spPr>
                    <a:xfrm>
                      <a:off x="5105400" y="2574957"/>
                      <a:ext cx="152354" cy="190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15" extrusionOk="0">
                          <a:moveTo>
                            <a:pt x="20942" y="9519"/>
                          </a:moveTo>
                          <a:lnTo>
                            <a:pt x="2450" y="317"/>
                          </a:lnTo>
                          <a:cubicBezTo>
                            <a:pt x="1103" y="-393"/>
                            <a:pt x="0" y="129"/>
                            <a:pt x="0" y="1478"/>
                          </a:cubicBezTo>
                          <a:lnTo>
                            <a:pt x="0" y="19336"/>
                          </a:lnTo>
                          <a:cubicBezTo>
                            <a:pt x="0" y="20685"/>
                            <a:pt x="1103" y="21207"/>
                            <a:pt x="2450" y="20497"/>
                          </a:cubicBezTo>
                          <a:lnTo>
                            <a:pt x="20942" y="11299"/>
                          </a:lnTo>
                          <a:cubicBezTo>
                            <a:pt x="20942" y="11299"/>
                            <a:pt x="21600" y="10927"/>
                            <a:pt x="21600" y="10409"/>
                          </a:cubicBezTo>
                          <a:cubicBezTo>
                            <a:pt x="21600" y="9891"/>
                            <a:pt x="20942" y="9519"/>
                            <a:pt x="20942" y="951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>
                      <a:miter lim="400000"/>
                    </a:ln>
                  </p:spPr>
                  <p:txBody>
                    <a:bodyPr lIns="19046" tIns="19046" rIns="19046" bIns="19046" anchor="ctr"/>
                    <a:lstStyle/>
                    <a:p>
                      <a:pPr defTabSz="228554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endParaRPr/>
                    </a:p>
                  </p:txBody>
                </p:sp>
                <p:sp>
                  <p:nvSpPr>
                    <p:cNvPr id="34" name="Shape 4503"/>
                    <p:cNvSpPr/>
                    <p:nvPr/>
                  </p:nvSpPr>
                  <p:spPr>
                    <a:xfrm>
                      <a:off x="5100366" y="2928017"/>
                      <a:ext cx="152354" cy="190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15" extrusionOk="0">
                          <a:moveTo>
                            <a:pt x="20942" y="9519"/>
                          </a:moveTo>
                          <a:lnTo>
                            <a:pt x="2450" y="317"/>
                          </a:lnTo>
                          <a:cubicBezTo>
                            <a:pt x="1103" y="-393"/>
                            <a:pt x="0" y="129"/>
                            <a:pt x="0" y="1478"/>
                          </a:cubicBezTo>
                          <a:lnTo>
                            <a:pt x="0" y="19336"/>
                          </a:lnTo>
                          <a:cubicBezTo>
                            <a:pt x="0" y="20685"/>
                            <a:pt x="1103" y="21207"/>
                            <a:pt x="2450" y="20497"/>
                          </a:cubicBezTo>
                          <a:lnTo>
                            <a:pt x="20942" y="11299"/>
                          </a:lnTo>
                          <a:cubicBezTo>
                            <a:pt x="20942" y="11299"/>
                            <a:pt x="21600" y="10927"/>
                            <a:pt x="21600" y="10409"/>
                          </a:cubicBezTo>
                          <a:cubicBezTo>
                            <a:pt x="21600" y="9891"/>
                            <a:pt x="20942" y="9519"/>
                            <a:pt x="20942" y="951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>
                      <a:miter lim="400000"/>
                    </a:ln>
                  </p:spPr>
                  <p:txBody>
                    <a:bodyPr lIns="19046" tIns="19046" rIns="19046" bIns="19046" anchor="ctr"/>
                    <a:lstStyle/>
                    <a:p>
                      <a:pPr defTabSz="228554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5" name="Shape 4503"/>
                  <p:cNvSpPr/>
                  <p:nvPr/>
                </p:nvSpPr>
                <p:spPr>
                  <a:xfrm>
                    <a:off x="5100366" y="3289300"/>
                    <a:ext cx="152354" cy="1905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815" extrusionOk="0">
                        <a:moveTo>
                          <a:pt x="20942" y="9519"/>
                        </a:moveTo>
                        <a:lnTo>
                          <a:pt x="2450" y="317"/>
                        </a:lnTo>
                        <a:cubicBezTo>
                          <a:pt x="1103" y="-393"/>
                          <a:pt x="0" y="129"/>
                          <a:pt x="0" y="1478"/>
                        </a:cubicBezTo>
                        <a:lnTo>
                          <a:pt x="0" y="19336"/>
                        </a:lnTo>
                        <a:cubicBezTo>
                          <a:pt x="0" y="20685"/>
                          <a:pt x="1103" y="21207"/>
                          <a:pt x="2450" y="20497"/>
                        </a:cubicBezTo>
                        <a:lnTo>
                          <a:pt x="20942" y="11299"/>
                        </a:lnTo>
                        <a:cubicBezTo>
                          <a:pt x="20942" y="11299"/>
                          <a:pt x="21600" y="10927"/>
                          <a:pt x="21600" y="10409"/>
                        </a:cubicBezTo>
                        <a:cubicBezTo>
                          <a:pt x="21600" y="9891"/>
                          <a:pt x="20942" y="9519"/>
                          <a:pt x="20942" y="951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19046" tIns="19046" rIns="19046" bIns="19046" anchor="ctr"/>
                  <a:lstStyle/>
                  <a:p>
                    <a:pPr defTabSz="228554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defRPr>
                    </a:pPr>
                    <a:endParaRPr/>
                  </a:p>
                </p:txBody>
              </p:sp>
            </p:grpSp>
            <p:sp>
              <p:nvSpPr>
                <p:cNvPr id="36" name="Shape 4503"/>
                <p:cNvSpPr/>
                <p:nvPr/>
              </p:nvSpPr>
              <p:spPr>
                <a:xfrm>
                  <a:off x="5095479" y="3614419"/>
                  <a:ext cx="152354" cy="190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815" extrusionOk="0">
                      <a:moveTo>
                        <a:pt x="20942" y="9519"/>
                      </a:moveTo>
                      <a:lnTo>
                        <a:pt x="2450" y="317"/>
                      </a:lnTo>
                      <a:cubicBezTo>
                        <a:pt x="1103" y="-393"/>
                        <a:pt x="0" y="129"/>
                        <a:pt x="0" y="1478"/>
                      </a:cubicBezTo>
                      <a:lnTo>
                        <a:pt x="0" y="19336"/>
                      </a:lnTo>
                      <a:cubicBezTo>
                        <a:pt x="0" y="20685"/>
                        <a:pt x="1103" y="21207"/>
                        <a:pt x="2450" y="20497"/>
                      </a:cubicBezTo>
                      <a:lnTo>
                        <a:pt x="20942" y="11299"/>
                      </a:lnTo>
                      <a:cubicBezTo>
                        <a:pt x="20942" y="11299"/>
                        <a:pt x="21600" y="10927"/>
                        <a:pt x="21600" y="10409"/>
                      </a:cubicBezTo>
                      <a:cubicBezTo>
                        <a:pt x="21600" y="9891"/>
                        <a:pt x="20942" y="9519"/>
                        <a:pt x="20942" y="95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19046" tIns="19046" rIns="19046" bIns="19046" anchor="ctr"/>
                <a:lstStyle/>
                <a:p>
                  <a:pPr defTabSz="22855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Source Sans Pro Light"/>
                      <a:ea typeface="Source Sans Pro Light"/>
                      <a:cs typeface="Source Sans Pro Light"/>
                      <a:sym typeface="Source Sans Pro Light"/>
                    </a:defRPr>
                  </a:pPr>
                  <a:endParaRPr/>
                </a:p>
              </p:txBody>
            </p:sp>
            <p:sp>
              <p:nvSpPr>
                <p:cNvPr id="37" name="Shape 4503"/>
                <p:cNvSpPr/>
                <p:nvPr/>
              </p:nvSpPr>
              <p:spPr>
                <a:xfrm>
                  <a:off x="5099278" y="3939538"/>
                  <a:ext cx="152354" cy="190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815" extrusionOk="0">
                      <a:moveTo>
                        <a:pt x="20942" y="9519"/>
                      </a:moveTo>
                      <a:lnTo>
                        <a:pt x="2450" y="317"/>
                      </a:lnTo>
                      <a:cubicBezTo>
                        <a:pt x="1103" y="-393"/>
                        <a:pt x="0" y="129"/>
                        <a:pt x="0" y="1478"/>
                      </a:cubicBezTo>
                      <a:lnTo>
                        <a:pt x="0" y="19336"/>
                      </a:lnTo>
                      <a:cubicBezTo>
                        <a:pt x="0" y="20685"/>
                        <a:pt x="1103" y="21207"/>
                        <a:pt x="2450" y="20497"/>
                      </a:cubicBezTo>
                      <a:lnTo>
                        <a:pt x="20942" y="11299"/>
                      </a:lnTo>
                      <a:cubicBezTo>
                        <a:pt x="20942" y="11299"/>
                        <a:pt x="21600" y="10927"/>
                        <a:pt x="21600" y="10409"/>
                      </a:cubicBezTo>
                      <a:cubicBezTo>
                        <a:pt x="21600" y="9891"/>
                        <a:pt x="20942" y="9519"/>
                        <a:pt x="20942" y="95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19046" tIns="19046" rIns="19046" bIns="19046" anchor="ctr"/>
                <a:lstStyle/>
                <a:p>
                  <a:pPr defTabSz="22855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Source Sans Pro Light"/>
                      <a:ea typeface="Source Sans Pro Light"/>
                      <a:cs typeface="Source Sans Pro Light"/>
                      <a:sym typeface="Source Sans Pro Light"/>
                    </a:defRPr>
                  </a:pPr>
                  <a:endParaRPr/>
                </a:p>
              </p:txBody>
            </p:sp>
            <p:sp>
              <p:nvSpPr>
                <p:cNvPr id="27" name="Shape 4503"/>
                <p:cNvSpPr/>
                <p:nvPr/>
              </p:nvSpPr>
              <p:spPr>
                <a:xfrm>
                  <a:off x="5080392" y="5243158"/>
                  <a:ext cx="152354" cy="190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815" extrusionOk="0">
                      <a:moveTo>
                        <a:pt x="20942" y="9519"/>
                      </a:moveTo>
                      <a:lnTo>
                        <a:pt x="2450" y="317"/>
                      </a:lnTo>
                      <a:cubicBezTo>
                        <a:pt x="1103" y="-393"/>
                        <a:pt x="0" y="129"/>
                        <a:pt x="0" y="1478"/>
                      </a:cubicBezTo>
                      <a:lnTo>
                        <a:pt x="0" y="19336"/>
                      </a:lnTo>
                      <a:cubicBezTo>
                        <a:pt x="0" y="20685"/>
                        <a:pt x="1103" y="21207"/>
                        <a:pt x="2450" y="20497"/>
                      </a:cubicBezTo>
                      <a:lnTo>
                        <a:pt x="20942" y="11299"/>
                      </a:lnTo>
                      <a:cubicBezTo>
                        <a:pt x="20942" y="11299"/>
                        <a:pt x="21600" y="10927"/>
                        <a:pt x="21600" y="10409"/>
                      </a:cubicBezTo>
                      <a:cubicBezTo>
                        <a:pt x="21600" y="9891"/>
                        <a:pt x="20942" y="9519"/>
                        <a:pt x="20942" y="95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19046" tIns="19046" rIns="19046" bIns="19046" anchor="ctr"/>
                <a:lstStyle/>
                <a:p>
                  <a:pPr defTabSz="22855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Source Sans Pro Light"/>
                      <a:ea typeface="Source Sans Pro Light"/>
                      <a:cs typeface="Source Sans Pro Light"/>
                      <a:sym typeface="Source Sans Pro Light"/>
                    </a:defRPr>
                  </a:pPr>
                  <a:endParaRPr/>
                </a:p>
              </p:txBody>
            </p:sp>
          </p:grpSp>
        </p:grpSp>
      </p:grpSp>
      <p:sp>
        <p:nvSpPr>
          <p:cNvPr id="3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69202" y="5547300"/>
            <a:ext cx="3202162" cy="6249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1600" b="1" dirty="0" smtClean="0">
              <a:solidFill>
                <a:schemeClr val="tx2"/>
              </a:solidFill>
              <a:latin typeface="Source Sans Pro SemiBold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Source Sans Pro SemiBold" panose="020B0604020202020204" pitchFamily="34" charset="0"/>
              </a:rPr>
              <a:t>Closing</a:t>
            </a:r>
            <a:endParaRPr lang="en-US" sz="1600" b="1" dirty="0">
              <a:solidFill>
                <a:schemeClr val="tx2"/>
              </a:solidFill>
              <a:latin typeface="Source Sans Pro SemiBold" panose="020B060402020202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8" y="309880"/>
            <a:ext cx="1738054" cy="1295400"/>
          </a:xfrm>
          <a:prstGeom prst="rect">
            <a:avLst/>
          </a:prstGeom>
        </p:spPr>
      </p:pic>
      <p:pic>
        <p:nvPicPr>
          <p:cNvPr id="28" name="Picture 4" descr="undefined">
            <a:extLst>
              <a:ext uri="{FF2B5EF4-FFF2-40B4-BE49-F238E27FC236}">
                <a16:creationId xmlns:a16="http://schemas.microsoft.com/office/drawing/2014/main" xmlns="" id="{19A02AED-43B6-4EB1-81D6-A6900ACC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81" y="149097"/>
            <a:ext cx="1517230" cy="1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400800" y="3657600"/>
            <a:ext cx="1547179" cy="5727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859.516.1129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270.404.8003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389526" y="2743200"/>
            <a:ext cx="2602074" cy="572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176 Pasadena Drive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Lexington, KY  40503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6400800" y="4495800"/>
            <a:ext cx="1811050" cy="5727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kddc@kydairy.org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715000" y="1981200"/>
            <a:ext cx="2399226" cy="812314"/>
          </a:xfrm>
        </p:spPr>
        <p:txBody>
          <a:bodyPr>
            <a:normAutofit/>
          </a:bodyPr>
          <a:lstStyle/>
          <a:p>
            <a:r>
              <a:rPr lang="en-US" sz="2500" dirty="0"/>
              <a:t>Get in Touch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4283590" cy="263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01"/>
          <p:cNvSpPr/>
          <p:nvPr/>
        </p:nvSpPr>
        <p:spPr>
          <a:xfrm>
            <a:off x="152400" y="5410200"/>
            <a:ext cx="8839200" cy="9906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latin typeface="Monotype Corsiva" panose="03010101010201010101" pitchFamily="66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04800" y="5570292"/>
            <a:ext cx="8534400" cy="7543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0" dirty="0">
                <a:solidFill>
                  <a:schemeClr val="bg1"/>
                </a:solidFill>
                <a:latin typeface="Freestyle Script" panose="030804020302050B0404" pitchFamily="66" charset="0"/>
              </a:rPr>
              <a:t>Thank you for supporting Kentucky’s dairy industry!</a:t>
            </a: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2705100" y="533400"/>
            <a:ext cx="3733800" cy="106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/>
              <a:t>QUESTIONS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647700"/>
            <a:ext cx="68886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42900" y="381000"/>
            <a:ext cx="8572500" cy="535812"/>
          </a:xfrm>
          <a:solidFill>
            <a:schemeClr val="accent1"/>
          </a:solidFill>
        </p:spPr>
        <p:txBody>
          <a:bodyPr anchor="b"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First, let’s travel back in time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68300" y="1076511"/>
            <a:ext cx="8547100" cy="453622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2005 – KDDC formed, organizing Kentucky’s dairy industry</a:t>
            </a:r>
            <a:endParaRPr lang="en-US" sz="2000" i="1" dirty="0">
              <a:solidFill>
                <a:schemeClr val="accent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endParaRPr lang="en-US" sz="2700" dirty="0">
              <a:solidFill>
                <a:schemeClr val="tx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5" name="Text Placeholder 18"/>
          <p:cNvSpPr txBox="1">
            <a:spLocks/>
          </p:cNvSpPr>
          <p:nvPr/>
        </p:nvSpPr>
        <p:spPr>
          <a:xfrm>
            <a:off x="8286525" y="6248400"/>
            <a:ext cx="228661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9" y="2814095"/>
            <a:ext cx="2209800" cy="1581786"/>
          </a:xfrm>
          <a:prstGeom prst="rect">
            <a:avLst/>
          </a:prstGeom>
        </p:spPr>
      </p:pic>
      <p:pic>
        <p:nvPicPr>
          <p:cNvPr id="2052" name="Picture 4" descr="https://upaws.org/wp-content/uploads/2017/10/boardmeet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 b="17992"/>
          <a:stretch/>
        </p:blipFill>
        <p:spPr bwMode="auto">
          <a:xfrm>
            <a:off x="243382" y="4679621"/>
            <a:ext cx="2129714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oyalty-Free Vector Clip Art Illustration of a Green Silhouetted Shape Of The State Of Kentucky, United States by Jame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Royalty-Free Vector Clip Art Illustration of a Green Silhouetted Shape Of The State Of Kentucky, United States by Jamer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6" descr="kentuck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" y="1600200"/>
            <a:ext cx="2134538" cy="93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030316" y="1674616"/>
            <a:ext cx="4786742" cy="4800600"/>
          </a:xfrm>
        </p:spPr>
        <p:txBody>
          <a:bodyPr>
            <a:noAutofit/>
          </a:bodyPr>
          <a:lstStyle/>
          <a:p>
            <a:pPr marL="45720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chemeClr val="tx2"/>
                </a:solidFill>
                <a:latin typeface="Calibri"/>
              </a:rPr>
              <a:t>Tobacco buyout paved the road for diversifying agriculture</a:t>
            </a:r>
          </a:p>
          <a:p>
            <a:pPr marL="45720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chemeClr val="tx2"/>
                </a:solidFill>
                <a:latin typeface="Calibri"/>
              </a:rPr>
              <a:t>Kentucky’s dairy heritage was smaller but strong, primed and ready for new growth and opportunity</a:t>
            </a:r>
          </a:p>
          <a:p>
            <a:pPr marL="45720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chemeClr val="tx2"/>
                </a:solidFill>
                <a:latin typeface="Calibri"/>
              </a:rPr>
              <a:t>Through funding and support from Kentucky Ag Development Board (KADF)</a:t>
            </a:r>
          </a:p>
          <a:p>
            <a:pPr marL="45720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solidFill>
                  <a:schemeClr val="tx1"/>
                </a:solidFill>
                <a:latin typeface="Calibri"/>
              </a:rPr>
              <a:t>3 main goals – </a:t>
            </a:r>
          </a:p>
          <a:p>
            <a:pPr marL="284162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1600" b="1" dirty="0">
                <a:latin typeface="Calibri"/>
              </a:rPr>
              <a:t>	</a:t>
            </a:r>
            <a:r>
              <a:rPr lang="en-US" sz="1700" b="1" i="1" dirty="0">
                <a:latin typeface="Calibri"/>
              </a:rPr>
              <a:t>1. improve farmer profitability by 	increasing production </a:t>
            </a:r>
          </a:p>
          <a:p>
            <a:pPr marL="284162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1700" b="1" i="1" dirty="0">
                <a:latin typeface="Calibri"/>
              </a:rPr>
              <a:t>	2. improve quality of milk produced  </a:t>
            </a:r>
          </a:p>
          <a:p>
            <a:pPr marL="284162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1700" b="1" i="1" dirty="0">
                <a:latin typeface="Calibri"/>
              </a:rPr>
              <a:t>	3. engage farmers to adopt and implement 	latest technology through education and 	involvement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882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808121" y="88699"/>
            <a:ext cx="7543800" cy="80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21" y="1110444"/>
            <a:ext cx="6858000" cy="535812"/>
          </a:xfrm>
        </p:spPr>
        <p:txBody>
          <a:bodyPr/>
          <a:lstStyle/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By the numbers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0EC248E-DC66-4097-A990-770906225A06}"/>
              </a:ext>
            </a:extLst>
          </p:cNvPr>
          <p:cNvSpPr txBox="1"/>
          <p:nvPr/>
        </p:nvSpPr>
        <p:spPr>
          <a:xfrm>
            <a:off x="226509" y="1855756"/>
            <a:ext cx="2949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900 dairy farms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76,000 cows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Statewide Total Production: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1.09 Billion Lbs.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Per Cow Production: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	14,300 lbs./year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F7C217-207B-400C-82CA-796F5441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2" t="5102" r="17413" b="6762"/>
          <a:stretch/>
        </p:blipFill>
        <p:spPr>
          <a:xfrm>
            <a:off x="3118268" y="1864660"/>
            <a:ext cx="2870906" cy="419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D1A00ED-85AA-4337-BFC8-670499DE6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3000" y="459141"/>
            <a:ext cx="6858000" cy="248082"/>
          </a:xfrm>
        </p:spPr>
        <p:txBody>
          <a:bodyPr>
            <a:normAutofit fontScale="85000" lnSpcReduction="10000"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The status of Kentucky Dairy - then and now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8CBB2E-54B9-403E-A0FD-0E30C0C18843}"/>
              </a:ext>
            </a:extLst>
          </p:cNvPr>
          <p:cNvSpPr txBox="1"/>
          <p:nvPr/>
        </p:nvSpPr>
        <p:spPr>
          <a:xfrm>
            <a:off x="6120695" y="1855756"/>
            <a:ext cx="3023305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420 dairy farms 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46,000 cows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Statewide Total Production: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907 Million Lbs.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Per Cow Production: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	19,740 lbs./year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BB8772B8-6868-4363-96F3-DA1297FE221D}"/>
              </a:ext>
            </a:extLst>
          </p:cNvPr>
          <p:cNvSpPr txBox="1">
            <a:spLocks/>
          </p:cNvSpPr>
          <p:nvPr/>
        </p:nvSpPr>
        <p:spPr>
          <a:xfrm>
            <a:off x="6781800" y="1319944"/>
            <a:ext cx="951466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2021</a:t>
            </a:r>
            <a:r>
              <a:rPr lang="en-US" b="1" dirty="0"/>
              <a:t>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2A7B0B4E-4F07-493A-A6CC-A1601D5FD703}"/>
              </a:ext>
            </a:extLst>
          </p:cNvPr>
          <p:cNvSpPr txBox="1">
            <a:spLocks/>
          </p:cNvSpPr>
          <p:nvPr/>
        </p:nvSpPr>
        <p:spPr>
          <a:xfrm>
            <a:off x="799066" y="1328848"/>
            <a:ext cx="951466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2011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EF88A9A-93BE-29BB-0037-06EC14BE917B}"/>
              </a:ext>
            </a:extLst>
          </p:cNvPr>
          <p:cNvSpPr/>
          <p:nvPr/>
        </p:nvSpPr>
        <p:spPr>
          <a:xfrm>
            <a:off x="8600387" y="2057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668DC9EF-8E9E-E326-14FB-49E6409D4A12}"/>
              </a:ext>
            </a:extLst>
          </p:cNvPr>
          <p:cNvSpPr/>
          <p:nvPr/>
        </p:nvSpPr>
        <p:spPr>
          <a:xfrm>
            <a:off x="8600387" y="28956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C5E0DF75-339B-7ABA-45F5-80E89A17B9F8}"/>
              </a:ext>
            </a:extLst>
          </p:cNvPr>
          <p:cNvSpPr/>
          <p:nvPr/>
        </p:nvSpPr>
        <p:spPr>
          <a:xfrm>
            <a:off x="8600387" y="4070108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DEA209E8-BD4F-6080-D1DC-94744D4D9EA0}"/>
              </a:ext>
            </a:extLst>
          </p:cNvPr>
          <p:cNvSpPr/>
          <p:nvPr/>
        </p:nvSpPr>
        <p:spPr>
          <a:xfrm rot="10800000">
            <a:off x="8600387" y="5282315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9251B35D-F4B6-A6C4-B28C-13DC2BE38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614" y="2078164"/>
            <a:ext cx="926475" cy="926475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792480" y="117684"/>
            <a:ext cx="7543800" cy="80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6138"/>
            <a:ext cx="7924800" cy="803341"/>
          </a:xfrm>
        </p:spPr>
        <p:txBody>
          <a:bodyPr/>
          <a:lstStyle/>
          <a:p>
            <a: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revelations must we glean from these statistics?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D1A00ED-85AA-4337-BFC8-670499DE6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5380" y="519354"/>
            <a:ext cx="6858000" cy="248082"/>
          </a:xfrm>
        </p:spPr>
        <p:txBody>
          <a:bodyPr/>
          <a:lstStyle/>
          <a:p>
            <a:r>
              <a:rPr lang="en-US" sz="2700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Key takeaways from this trend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2D90F1A-2636-4E0E-8F07-76D3F20ADC7C}"/>
              </a:ext>
            </a:extLst>
          </p:cNvPr>
          <p:cNvSpPr txBox="1"/>
          <p:nvPr/>
        </p:nvSpPr>
        <p:spPr>
          <a:xfrm>
            <a:off x="720090" y="1594368"/>
            <a:ext cx="38862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accent1"/>
                </a:solidFill>
              </a:rPr>
              <a:t>SHARP Reductions in total numbers:  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accent1"/>
                </a:solidFill>
              </a:rPr>
              <a:t>	- total herds down 53%	- total cows down 40%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accent1"/>
                </a:solidFill>
              </a:rPr>
              <a:t>	- total production down 17%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550A07-B89F-32A4-5C9B-EAEF160F685E}"/>
              </a:ext>
            </a:extLst>
          </p:cNvPr>
          <p:cNvSpPr txBox="1"/>
          <p:nvPr/>
        </p:nvSpPr>
        <p:spPr>
          <a:xfrm>
            <a:off x="4410075" y="1586914"/>
            <a:ext cx="412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chemeClr val="accent1"/>
                </a:solidFill>
              </a:rPr>
              <a:t>Yet, SHARP increase in productivity:  </a:t>
            </a:r>
          </a:p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chemeClr val="accent1"/>
                </a:solidFill>
              </a:rPr>
              <a:t>- per cow production up 38%</a:t>
            </a:r>
            <a:endParaRPr lang="en-US" sz="1750" b="1" i="1" dirty="0">
              <a:solidFill>
                <a:schemeClr val="accent1"/>
              </a:solidFill>
            </a:endParaRPr>
          </a:p>
          <a:p>
            <a:pPr algn="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9986AA-AC06-6A66-57B9-D0541162E673}"/>
              </a:ext>
            </a:extLst>
          </p:cNvPr>
          <p:cNvSpPr txBox="1"/>
          <p:nvPr/>
        </p:nvSpPr>
        <p:spPr>
          <a:xfrm>
            <a:off x="561959" y="4088775"/>
            <a:ext cx="895731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dirty="0">
                <a:solidFill>
                  <a:schemeClr val="accent1"/>
                </a:solidFill>
              </a:rPr>
              <a:t>BUT</a:t>
            </a:r>
            <a:r>
              <a:rPr lang="en-US" sz="1800" b="1" i="1" u="sng" dirty="0">
                <a:solidFill>
                  <a:schemeClr val="accent1"/>
                </a:solidFill>
              </a:rPr>
              <a:t>… </a:t>
            </a:r>
            <a:r>
              <a:rPr lang="en-US" sz="2600" b="1" i="1" u="sng" dirty="0">
                <a:solidFill>
                  <a:schemeClr val="accent1"/>
                </a:solidFill>
              </a:rPr>
              <a:t>what good is it to be better if we become obsolete?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xmlns="" id="{5016F9DF-93C2-63CE-4C60-897A2EA39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29910"/>
            <a:ext cx="926475" cy="926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CF7EB5-362B-E3BE-ADFA-5C6C4D6676FF}"/>
              </a:ext>
            </a:extLst>
          </p:cNvPr>
          <p:cNvSpPr txBox="1"/>
          <p:nvPr/>
        </p:nvSpPr>
        <p:spPr>
          <a:xfrm>
            <a:off x="0" y="350459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200" b="1" i="1" dirty="0">
                <a:solidFill>
                  <a:schemeClr val="accent1"/>
                </a:solidFill>
              </a:rPr>
              <a:t>…In just 10 years, we are MUCH smaller, but we are MUCH </a:t>
            </a:r>
            <a:r>
              <a:rPr lang="en-US" sz="2200" b="1" i="1" u="sng" dirty="0">
                <a:solidFill>
                  <a:schemeClr val="accent1"/>
                </a:solidFill>
              </a:rPr>
              <a:t>BETTER</a:t>
            </a:r>
            <a:r>
              <a:rPr lang="en-US" sz="2200" b="1" i="1" dirty="0">
                <a:solidFill>
                  <a:schemeClr val="accent1"/>
                </a:solidFill>
              </a:rPr>
              <a:t>!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C471D3-9CD1-B23E-9DB0-A2727CC18D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7" b="12482"/>
          <a:stretch/>
        </p:blipFill>
        <p:spPr>
          <a:xfrm>
            <a:off x="6115695" y="4967867"/>
            <a:ext cx="2274570" cy="143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A40A62-8C52-6955-446C-027D665862EA}"/>
              </a:ext>
            </a:extLst>
          </p:cNvPr>
          <p:cNvSpPr txBox="1"/>
          <p:nvPr/>
        </p:nvSpPr>
        <p:spPr>
          <a:xfrm>
            <a:off x="354330" y="5190920"/>
            <a:ext cx="5970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/>
              <a:t>Must act to revitalize now!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sz="2200" b="1" dirty="0"/>
              <a:t>Increase herds, cows, &amp; overall production</a:t>
            </a:r>
          </a:p>
        </p:txBody>
      </p:sp>
    </p:spTree>
    <p:extLst>
      <p:ext uri="{BB962C8B-B14F-4D97-AF65-F5344CB8AC3E}">
        <p14:creationId xmlns:p14="http://schemas.microsoft.com/office/powerpoint/2010/main" val="34969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E989FCF6-3D77-DFE8-1D79-B9CB1F60950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00075" y="1990725"/>
            <a:ext cx="2770188" cy="27701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56D66A-EF9A-37C3-6A33-A6D62CD492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8532" y="4787732"/>
            <a:ext cx="4433468" cy="189668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i="1" dirty="0">
                <a:solidFill>
                  <a:schemeClr val="tx2"/>
                </a:solidFill>
                <a:latin typeface="+mn-lt"/>
              </a:rPr>
              <a:t>KDDC programs and personnel play a major role in accomplishing these 5 goals and helping our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i="1" dirty="0">
                <a:solidFill>
                  <a:schemeClr val="tx2"/>
                </a:solidFill>
                <a:latin typeface="+mn-lt"/>
              </a:rPr>
              <a:t>dairy farmers grow</a:t>
            </a:r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2EB03A12-5E28-A078-5723-CF9289E36AAB}"/>
              </a:ext>
            </a:extLst>
          </p:cNvPr>
          <p:cNvSpPr txBox="1">
            <a:spLocks/>
          </p:cNvSpPr>
          <p:nvPr/>
        </p:nvSpPr>
        <p:spPr>
          <a:xfrm>
            <a:off x="152400" y="1016764"/>
            <a:ext cx="8839200" cy="53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i="1" dirty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Parallel efforts to accomplish growth strategy</a:t>
            </a:r>
            <a:endParaRPr lang="en-US" sz="2700" i="1" dirty="0"/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xmlns="" id="{D956F60E-F5EF-BD35-927E-9AA10F377194}"/>
              </a:ext>
            </a:extLst>
          </p:cNvPr>
          <p:cNvSpPr txBox="1">
            <a:spLocks/>
          </p:cNvSpPr>
          <p:nvPr/>
        </p:nvSpPr>
        <p:spPr>
          <a:xfrm>
            <a:off x="990600" y="128212"/>
            <a:ext cx="7162800" cy="63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How do we make that happen?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1BF95E8C-48A5-1E16-60E7-298D6A7B68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7727" y="2039087"/>
            <a:ext cx="4196084" cy="65583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+mn-lt"/>
                <a:ea typeface="Source Sans Pro SemiBold" panose="020B0603030403020204" pitchFamily="34" charset="0"/>
              </a:rPr>
              <a:t>Grow our existing dairy farms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2E3CC1CA-0E7B-2C24-0868-82BA37F7B9AB}"/>
              </a:ext>
            </a:extLst>
          </p:cNvPr>
          <p:cNvSpPr txBox="1">
            <a:spLocks/>
          </p:cNvSpPr>
          <p:nvPr/>
        </p:nvSpPr>
        <p:spPr>
          <a:xfrm>
            <a:off x="1714820" y="1559152"/>
            <a:ext cx="6829846" cy="884438"/>
          </a:xfrm>
          <a:prstGeom prst="ellipse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ea typeface="Source Sans Pro SemiBold" panose="020B0603030403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Sinkin Sans 300 Ligh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Sinkin Sans 300 Ligh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Sinkin Sans 300 Ligh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Sinkin Sans 300 Light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Recruit new dairies into Kentucky</a:t>
            </a:r>
          </a:p>
          <a:p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162AB787-6EDF-5F58-0C6C-66AC0D657522}"/>
              </a:ext>
            </a:extLst>
          </p:cNvPr>
          <p:cNvSpPr txBox="1">
            <a:spLocks/>
          </p:cNvSpPr>
          <p:nvPr/>
        </p:nvSpPr>
        <p:spPr>
          <a:xfrm>
            <a:off x="2724039" y="1146403"/>
            <a:ext cx="4196084" cy="655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2"/>
                </a:solidFill>
                <a:latin typeface="+mn-lt"/>
                <a:ea typeface="Source Sans Pro SemiBold" panose="020B0603030403020204" pitchFamily="34" charset="0"/>
              </a:rPr>
              <a:t>Grow our existing dairy farms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2C14FE0D-1BBA-2044-BD9F-23D16551C6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0492" y="2512279"/>
            <a:ext cx="4585868" cy="256105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Previously, markets disallowed more milk due to surplus.  (still in central/northern KY but will be short lived – high transportation costs necessitate processors seeking local milk)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Worldwide production is down &amp; US exports are up – all time high of 19% in June/July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Southern KY has open door now for more milk, seeking new supply</a:t>
            </a: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2CA17054-A262-F869-4AD2-837E588E189F}"/>
              </a:ext>
            </a:extLst>
          </p:cNvPr>
          <p:cNvSpPr txBox="1">
            <a:spLocks/>
          </p:cNvSpPr>
          <p:nvPr/>
        </p:nvSpPr>
        <p:spPr>
          <a:xfrm>
            <a:off x="4390492" y="4618226"/>
            <a:ext cx="4433468" cy="24460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How do we get that supply from existing KY dairies?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	1. grow cow numbers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	2. improve production per cow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	3. improve facilities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	4. improve genetics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	5. improve management and nutrition</a:t>
            </a:r>
          </a:p>
        </p:txBody>
      </p:sp>
    </p:spTree>
    <p:extLst>
      <p:ext uri="{BB962C8B-B14F-4D97-AF65-F5344CB8AC3E}">
        <p14:creationId xmlns:p14="http://schemas.microsoft.com/office/powerpoint/2010/main" val="223682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4701"/>
            <a:ext cx="6858000" cy="535812"/>
          </a:xfrm>
        </p:spPr>
        <p:txBody>
          <a:bodyPr/>
          <a:lstStyle/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KDDC’S new MILK 4.0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52500" y="1609639"/>
            <a:ext cx="4039169" cy="425586"/>
          </a:xfrm>
        </p:spPr>
        <p:txBody>
          <a:bodyPr anchor="ctr">
            <a:normAutofit/>
          </a:bodyPr>
          <a:lstStyle/>
          <a:p>
            <a:pPr marL="5715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500" b="1" i="1" dirty="0">
                <a:latin typeface="+mn-lt"/>
              </a:rPr>
              <a:t>Surveyed our greatest areas of need</a:t>
            </a:r>
            <a:endParaRPr lang="en-US" sz="15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165370" y="1187310"/>
            <a:ext cx="6858000" cy="248082"/>
          </a:xfrm>
        </p:spPr>
        <p:txBody>
          <a:bodyPr>
            <a:normAutofit fontScale="85000" lnSpcReduction="10000"/>
          </a:bodyPr>
          <a:lstStyle/>
          <a:p>
            <a:r>
              <a:rPr lang="en-US" sz="1400" b="1" i="1" u="sng" dirty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Using evidenced-based best practices from across US to drive success at home in KY!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C6A9118-3B36-49F0-8B01-0340DDD8390A}"/>
              </a:ext>
            </a:extLst>
          </p:cNvPr>
          <p:cNvGrpSpPr/>
          <p:nvPr/>
        </p:nvGrpSpPr>
        <p:grpSpPr>
          <a:xfrm>
            <a:off x="167542" y="1537802"/>
            <a:ext cx="984958" cy="372669"/>
            <a:chOff x="220862" y="1423550"/>
            <a:chExt cx="984958" cy="372669"/>
          </a:xfrm>
        </p:grpSpPr>
        <p:sp>
          <p:nvSpPr>
            <p:cNvPr id="9" name="Shape 233"/>
            <p:cNvSpPr/>
            <p:nvPr/>
          </p:nvSpPr>
          <p:spPr>
            <a:xfrm>
              <a:off x="253320" y="1516683"/>
              <a:ext cx="952500" cy="27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3" extrusionOk="0">
                  <a:moveTo>
                    <a:pt x="0" y="0"/>
                  </a:moveTo>
                  <a:lnTo>
                    <a:pt x="0" y="17109"/>
                  </a:lnTo>
                  <a:lnTo>
                    <a:pt x="4082" y="17109"/>
                  </a:lnTo>
                  <a:lnTo>
                    <a:pt x="7232" y="21406"/>
                  </a:lnTo>
                  <a:lnTo>
                    <a:pt x="19896" y="21406"/>
                  </a:lnTo>
                  <a:cubicBezTo>
                    <a:pt x="20307" y="21600"/>
                    <a:pt x="20732" y="21031"/>
                    <a:pt x="21047" y="19635"/>
                  </a:cubicBezTo>
                  <a:cubicBezTo>
                    <a:pt x="21600" y="17183"/>
                    <a:pt x="21600" y="13204"/>
                    <a:pt x="21047" y="10752"/>
                  </a:cubicBezTo>
                  <a:cubicBezTo>
                    <a:pt x="20791" y="9617"/>
                    <a:pt x="20461" y="9035"/>
                    <a:pt x="20126" y="8951"/>
                  </a:cubicBezTo>
                  <a:lnTo>
                    <a:pt x="20112" y="8857"/>
                  </a:lnTo>
                  <a:lnTo>
                    <a:pt x="7232" y="8857"/>
                  </a:lnTo>
                  <a:lnTo>
                    <a:pt x="40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220862" y="1423550"/>
              <a:ext cx="281155" cy="824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lnSpc>
                  <a:spcPts val="4800"/>
                </a:lnSpc>
                <a:spcBef>
                  <a:spcPct val="0"/>
                </a:spcBef>
                <a:buNone/>
                <a:defRPr sz="2000" b="0">
                  <a:solidFill>
                    <a:schemeClr val="bg1"/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r>
                <a:rPr lang="en-US" sz="1600" dirty="0"/>
                <a:t>1</a:t>
              </a:r>
            </a:p>
          </p:txBody>
        </p:sp>
      </p:grpSp>
      <p:sp>
        <p:nvSpPr>
          <p:cNvPr id="3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45281" y="2935444"/>
            <a:ext cx="4039169" cy="730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en-US" sz="1500" b="1" i="1" dirty="0">
                <a:latin typeface="+mn-lt"/>
              </a:rPr>
              <a:t>Consulted with nationally recognized dairy consultant specialists</a:t>
            </a:r>
          </a:p>
          <a:p>
            <a:pPr marL="5715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3800" b="1" i="1" dirty="0">
              <a:latin typeface="+mn-lt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72084" y="3704050"/>
            <a:ext cx="5971916" cy="812800"/>
          </a:xfrm>
        </p:spPr>
        <p:txBody>
          <a:bodyPr anchor="ctr">
            <a:noAutofit/>
          </a:bodyPr>
          <a:lstStyle/>
          <a:p>
            <a:pPr marL="5715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US" sz="1500" b="1" i="1" dirty="0">
                <a:solidFill>
                  <a:schemeClr val="tx1"/>
                </a:solidFill>
                <a:latin typeface="+mn-lt"/>
              </a:rPr>
              <a:t>For the genetics portion, we formed partnership with national genetic leader Zoetis to provide farmers with 50% discounts on genetics testing.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9051DFB-7FEE-494D-ABF1-320953283A05}"/>
              </a:ext>
            </a:extLst>
          </p:cNvPr>
          <p:cNvGrpSpPr/>
          <p:nvPr/>
        </p:nvGrpSpPr>
        <p:grpSpPr>
          <a:xfrm>
            <a:off x="484957" y="1899096"/>
            <a:ext cx="971824" cy="415934"/>
            <a:chOff x="464111" y="1611744"/>
            <a:chExt cx="971824" cy="415934"/>
          </a:xfrm>
        </p:grpSpPr>
        <p:sp>
          <p:nvSpPr>
            <p:cNvPr id="29" name="Shape 238"/>
            <p:cNvSpPr/>
            <p:nvPr/>
          </p:nvSpPr>
          <p:spPr>
            <a:xfrm>
              <a:off x="483435" y="1812792"/>
              <a:ext cx="952500" cy="214886"/>
            </a:xfrm>
            <a:custGeom>
              <a:avLst/>
              <a:gdLst>
                <a:gd name="connsiteX0" fmla="*/ 0 w 21478"/>
                <a:gd name="connsiteY0" fmla="*/ 0 h 21600"/>
                <a:gd name="connsiteX1" fmla="*/ 0 w 21478"/>
                <a:gd name="connsiteY1" fmla="*/ 17321 h 21600"/>
                <a:gd name="connsiteX2" fmla="*/ 0 w 21478"/>
                <a:gd name="connsiteY2" fmla="*/ 17392 h 21600"/>
                <a:gd name="connsiteX3" fmla="*/ 3620 w 21478"/>
                <a:gd name="connsiteY3" fmla="*/ 21600 h 21600"/>
                <a:gd name="connsiteX4" fmla="*/ 6340 w 21478"/>
                <a:gd name="connsiteY4" fmla="*/ 17321 h 21600"/>
                <a:gd name="connsiteX5" fmla="*/ 6365 w 21478"/>
                <a:gd name="connsiteY5" fmla="*/ 17321 h 21600"/>
                <a:gd name="connsiteX6" fmla="*/ 6365 w 21478"/>
                <a:gd name="connsiteY6" fmla="*/ 17282 h 21600"/>
                <a:gd name="connsiteX7" fmla="*/ 6393 w 21478"/>
                <a:gd name="connsiteY7" fmla="*/ 17238 h 21600"/>
                <a:gd name="connsiteX8" fmla="*/ 20176 w 21478"/>
                <a:gd name="connsiteY8" fmla="*/ 17238 h 21600"/>
                <a:gd name="connsiteX9" fmla="*/ 20194 w 21478"/>
                <a:gd name="connsiteY9" fmla="*/ 17103 h 21600"/>
                <a:gd name="connsiteX10" fmla="*/ 21113 w 21478"/>
                <a:gd name="connsiteY10" fmla="*/ 15253 h 21600"/>
                <a:gd name="connsiteX11" fmla="*/ 21113 w 21478"/>
                <a:gd name="connsiteY11" fmla="*/ 6242 h 21600"/>
                <a:gd name="connsiteX12" fmla="*/ 20155 w 21478"/>
                <a:gd name="connsiteY12" fmla="*/ 4414 h 21600"/>
                <a:gd name="connsiteX13" fmla="*/ 20148 w 21478"/>
                <a:gd name="connsiteY13" fmla="*/ 4362 h 21600"/>
                <a:gd name="connsiteX14" fmla="*/ 6393 w 21478"/>
                <a:gd name="connsiteY14" fmla="*/ 4362 h 21600"/>
                <a:gd name="connsiteX15" fmla="*/ 6393 w 21478"/>
                <a:gd name="connsiteY15" fmla="*/ 4279 h 21600"/>
                <a:gd name="connsiteX16" fmla="*/ 6312 w 21478"/>
                <a:gd name="connsiteY16" fmla="*/ 4279 h 21600"/>
                <a:gd name="connsiteX17" fmla="*/ 3592 w 21478"/>
                <a:gd name="connsiteY17" fmla="*/ 0 h 21600"/>
                <a:gd name="connsiteX18" fmla="*/ 0 w 21478"/>
                <a:gd name="connsiteY18" fmla="*/ 0 h 21600"/>
                <a:gd name="connsiteX0" fmla="*/ 0 w 21478"/>
                <a:gd name="connsiteY0" fmla="*/ 0 h 17392"/>
                <a:gd name="connsiteX1" fmla="*/ 0 w 21478"/>
                <a:gd name="connsiteY1" fmla="*/ 17321 h 17392"/>
                <a:gd name="connsiteX2" fmla="*/ 0 w 21478"/>
                <a:gd name="connsiteY2" fmla="*/ 17392 h 17392"/>
                <a:gd name="connsiteX3" fmla="*/ 3620 w 21478"/>
                <a:gd name="connsiteY3" fmla="*/ 17292 h 17392"/>
                <a:gd name="connsiteX4" fmla="*/ 6340 w 21478"/>
                <a:gd name="connsiteY4" fmla="*/ 17321 h 17392"/>
                <a:gd name="connsiteX5" fmla="*/ 6365 w 21478"/>
                <a:gd name="connsiteY5" fmla="*/ 17321 h 17392"/>
                <a:gd name="connsiteX6" fmla="*/ 6365 w 21478"/>
                <a:gd name="connsiteY6" fmla="*/ 17282 h 17392"/>
                <a:gd name="connsiteX7" fmla="*/ 6393 w 21478"/>
                <a:gd name="connsiteY7" fmla="*/ 17238 h 17392"/>
                <a:gd name="connsiteX8" fmla="*/ 20176 w 21478"/>
                <a:gd name="connsiteY8" fmla="*/ 17238 h 17392"/>
                <a:gd name="connsiteX9" fmla="*/ 20194 w 21478"/>
                <a:gd name="connsiteY9" fmla="*/ 17103 h 17392"/>
                <a:gd name="connsiteX10" fmla="*/ 21113 w 21478"/>
                <a:gd name="connsiteY10" fmla="*/ 15253 h 17392"/>
                <a:gd name="connsiteX11" fmla="*/ 21113 w 21478"/>
                <a:gd name="connsiteY11" fmla="*/ 6242 h 17392"/>
                <a:gd name="connsiteX12" fmla="*/ 20155 w 21478"/>
                <a:gd name="connsiteY12" fmla="*/ 4414 h 17392"/>
                <a:gd name="connsiteX13" fmla="*/ 20148 w 21478"/>
                <a:gd name="connsiteY13" fmla="*/ 4362 h 17392"/>
                <a:gd name="connsiteX14" fmla="*/ 6393 w 21478"/>
                <a:gd name="connsiteY14" fmla="*/ 4362 h 17392"/>
                <a:gd name="connsiteX15" fmla="*/ 6393 w 21478"/>
                <a:gd name="connsiteY15" fmla="*/ 4279 h 17392"/>
                <a:gd name="connsiteX16" fmla="*/ 6312 w 21478"/>
                <a:gd name="connsiteY16" fmla="*/ 4279 h 17392"/>
                <a:gd name="connsiteX17" fmla="*/ 3592 w 21478"/>
                <a:gd name="connsiteY17" fmla="*/ 0 h 17392"/>
                <a:gd name="connsiteX18" fmla="*/ 0 w 21478"/>
                <a:gd name="connsiteY18" fmla="*/ 0 h 1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78" h="17392" extrusionOk="0">
                  <a:moveTo>
                    <a:pt x="0" y="0"/>
                  </a:moveTo>
                  <a:lnTo>
                    <a:pt x="0" y="17321"/>
                  </a:lnTo>
                  <a:lnTo>
                    <a:pt x="0" y="17392"/>
                  </a:lnTo>
                  <a:lnTo>
                    <a:pt x="3620" y="17292"/>
                  </a:lnTo>
                  <a:lnTo>
                    <a:pt x="6340" y="17321"/>
                  </a:lnTo>
                  <a:lnTo>
                    <a:pt x="6365" y="17321"/>
                  </a:lnTo>
                  <a:lnTo>
                    <a:pt x="6365" y="17282"/>
                  </a:lnTo>
                  <a:cubicBezTo>
                    <a:pt x="6374" y="17267"/>
                    <a:pt x="6384" y="17253"/>
                    <a:pt x="6393" y="17238"/>
                  </a:cubicBezTo>
                  <a:lnTo>
                    <a:pt x="20176" y="17238"/>
                  </a:lnTo>
                  <a:lnTo>
                    <a:pt x="20194" y="17103"/>
                  </a:lnTo>
                  <a:cubicBezTo>
                    <a:pt x="20526" y="17155"/>
                    <a:pt x="20860" y="16548"/>
                    <a:pt x="21113" y="15253"/>
                  </a:cubicBezTo>
                  <a:cubicBezTo>
                    <a:pt x="21600" y="12765"/>
                    <a:pt x="21600" y="8731"/>
                    <a:pt x="21113" y="6242"/>
                  </a:cubicBezTo>
                  <a:cubicBezTo>
                    <a:pt x="20850" y="4897"/>
                    <a:pt x="20499" y="4304"/>
                    <a:pt x="20155" y="4414"/>
                  </a:cubicBezTo>
                  <a:cubicBezTo>
                    <a:pt x="20153" y="4397"/>
                    <a:pt x="20150" y="4379"/>
                    <a:pt x="20148" y="4362"/>
                  </a:cubicBezTo>
                  <a:lnTo>
                    <a:pt x="6393" y="4362"/>
                  </a:lnTo>
                  <a:lnTo>
                    <a:pt x="6393" y="4279"/>
                  </a:lnTo>
                  <a:lnTo>
                    <a:pt x="6312" y="4279"/>
                  </a:lnTo>
                  <a:lnTo>
                    <a:pt x="35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464111" y="1611744"/>
              <a:ext cx="477599" cy="337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27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255362" y="4977301"/>
            <a:ext cx="47058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en-US" sz="1500" b="1" i="1" dirty="0"/>
              <a:t>Financial Analysis in cooperation with two entities:</a:t>
            </a:r>
          </a:p>
          <a:p>
            <a:pPr marL="57150"/>
            <a:r>
              <a:rPr lang="en-US" sz="1500" b="1" i="1" dirty="0"/>
              <a:t>	a. University of Tennessee – Dairy Gauge</a:t>
            </a:r>
          </a:p>
          <a:p>
            <a:pPr marL="57150"/>
            <a:r>
              <a:rPr lang="en-US" sz="1500" b="1" i="1" dirty="0"/>
              <a:t>	b.  Rockingham Cooperative</a:t>
            </a:r>
          </a:p>
        </p:txBody>
      </p:sp>
      <p:sp>
        <p:nvSpPr>
          <p:cNvPr id="22" name="Title 19">
            <a:extLst>
              <a:ext uri="{FF2B5EF4-FFF2-40B4-BE49-F238E27FC236}">
                <a16:creationId xmlns:a16="http://schemas.microsoft.com/office/drawing/2014/main" xmlns="" id="{0E28CBBE-D0A6-4A14-A89A-2151D89B488C}"/>
              </a:ext>
            </a:extLst>
          </p:cNvPr>
          <p:cNvSpPr txBox="1">
            <a:spLocks/>
          </p:cNvSpPr>
          <p:nvPr/>
        </p:nvSpPr>
        <p:spPr>
          <a:xfrm>
            <a:off x="308120" y="158071"/>
            <a:ext cx="8572500" cy="5358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Programs strengthening our existing dairy farms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D25CACF-F3D2-4F2A-AA1D-023099121523}"/>
              </a:ext>
            </a:extLst>
          </p:cNvPr>
          <p:cNvGrpSpPr/>
          <p:nvPr/>
        </p:nvGrpSpPr>
        <p:grpSpPr>
          <a:xfrm>
            <a:off x="771578" y="2613917"/>
            <a:ext cx="973703" cy="342646"/>
            <a:chOff x="530848" y="1986914"/>
            <a:chExt cx="1542830" cy="349863"/>
          </a:xfrm>
        </p:grpSpPr>
        <p:sp>
          <p:nvSpPr>
            <p:cNvPr id="34" name="Shape 238">
              <a:extLst>
                <a:ext uri="{FF2B5EF4-FFF2-40B4-BE49-F238E27FC236}">
                  <a16:creationId xmlns:a16="http://schemas.microsoft.com/office/drawing/2014/main" xmlns="" id="{8A3E4714-5EBB-4DB8-933B-0E591F9B39E9}"/>
                </a:ext>
              </a:extLst>
            </p:cNvPr>
            <p:cNvSpPr/>
            <p:nvPr/>
          </p:nvSpPr>
          <p:spPr>
            <a:xfrm>
              <a:off x="551878" y="2146234"/>
              <a:ext cx="1521800" cy="190543"/>
            </a:xfrm>
            <a:custGeom>
              <a:avLst/>
              <a:gdLst>
                <a:gd name="connsiteX0" fmla="*/ 0 w 21478"/>
                <a:gd name="connsiteY0" fmla="*/ 0 h 21600"/>
                <a:gd name="connsiteX1" fmla="*/ 0 w 21478"/>
                <a:gd name="connsiteY1" fmla="*/ 17321 h 21600"/>
                <a:gd name="connsiteX2" fmla="*/ 0 w 21478"/>
                <a:gd name="connsiteY2" fmla="*/ 21461 h 21600"/>
                <a:gd name="connsiteX3" fmla="*/ 3620 w 21478"/>
                <a:gd name="connsiteY3" fmla="*/ 21600 h 21600"/>
                <a:gd name="connsiteX4" fmla="*/ 6340 w 21478"/>
                <a:gd name="connsiteY4" fmla="*/ 17321 h 21600"/>
                <a:gd name="connsiteX5" fmla="*/ 6365 w 21478"/>
                <a:gd name="connsiteY5" fmla="*/ 17321 h 21600"/>
                <a:gd name="connsiteX6" fmla="*/ 6365 w 21478"/>
                <a:gd name="connsiteY6" fmla="*/ 17282 h 21600"/>
                <a:gd name="connsiteX7" fmla="*/ 6393 w 21478"/>
                <a:gd name="connsiteY7" fmla="*/ 17238 h 21600"/>
                <a:gd name="connsiteX8" fmla="*/ 20176 w 21478"/>
                <a:gd name="connsiteY8" fmla="*/ 17238 h 21600"/>
                <a:gd name="connsiteX9" fmla="*/ 20194 w 21478"/>
                <a:gd name="connsiteY9" fmla="*/ 17103 h 21600"/>
                <a:gd name="connsiteX10" fmla="*/ 21113 w 21478"/>
                <a:gd name="connsiteY10" fmla="*/ 15253 h 21600"/>
                <a:gd name="connsiteX11" fmla="*/ 21113 w 21478"/>
                <a:gd name="connsiteY11" fmla="*/ 6242 h 21600"/>
                <a:gd name="connsiteX12" fmla="*/ 20155 w 21478"/>
                <a:gd name="connsiteY12" fmla="*/ 4414 h 21600"/>
                <a:gd name="connsiteX13" fmla="*/ 20148 w 21478"/>
                <a:gd name="connsiteY13" fmla="*/ 4362 h 21600"/>
                <a:gd name="connsiteX14" fmla="*/ 6393 w 21478"/>
                <a:gd name="connsiteY14" fmla="*/ 4362 h 21600"/>
                <a:gd name="connsiteX15" fmla="*/ 6393 w 21478"/>
                <a:gd name="connsiteY15" fmla="*/ 4279 h 21600"/>
                <a:gd name="connsiteX16" fmla="*/ 6312 w 21478"/>
                <a:gd name="connsiteY16" fmla="*/ 4279 h 21600"/>
                <a:gd name="connsiteX17" fmla="*/ 3592 w 21478"/>
                <a:gd name="connsiteY17" fmla="*/ 4356 h 21600"/>
                <a:gd name="connsiteX18" fmla="*/ 0 w 21478"/>
                <a:gd name="connsiteY18" fmla="*/ 0 h 21600"/>
                <a:gd name="connsiteX0" fmla="*/ 0 w 21478"/>
                <a:gd name="connsiteY0" fmla="*/ 0 h 17607"/>
                <a:gd name="connsiteX1" fmla="*/ 0 w 21478"/>
                <a:gd name="connsiteY1" fmla="*/ 13328 h 17607"/>
                <a:gd name="connsiteX2" fmla="*/ 0 w 21478"/>
                <a:gd name="connsiteY2" fmla="*/ 17468 h 17607"/>
                <a:gd name="connsiteX3" fmla="*/ 3620 w 21478"/>
                <a:gd name="connsiteY3" fmla="*/ 17607 h 17607"/>
                <a:gd name="connsiteX4" fmla="*/ 6340 w 21478"/>
                <a:gd name="connsiteY4" fmla="*/ 13328 h 17607"/>
                <a:gd name="connsiteX5" fmla="*/ 6365 w 21478"/>
                <a:gd name="connsiteY5" fmla="*/ 13328 h 17607"/>
                <a:gd name="connsiteX6" fmla="*/ 6365 w 21478"/>
                <a:gd name="connsiteY6" fmla="*/ 13289 h 17607"/>
                <a:gd name="connsiteX7" fmla="*/ 6393 w 21478"/>
                <a:gd name="connsiteY7" fmla="*/ 13245 h 17607"/>
                <a:gd name="connsiteX8" fmla="*/ 20176 w 21478"/>
                <a:gd name="connsiteY8" fmla="*/ 13245 h 17607"/>
                <a:gd name="connsiteX9" fmla="*/ 20194 w 21478"/>
                <a:gd name="connsiteY9" fmla="*/ 13110 h 17607"/>
                <a:gd name="connsiteX10" fmla="*/ 21113 w 21478"/>
                <a:gd name="connsiteY10" fmla="*/ 11260 h 17607"/>
                <a:gd name="connsiteX11" fmla="*/ 21113 w 21478"/>
                <a:gd name="connsiteY11" fmla="*/ 2249 h 17607"/>
                <a:gd name="connsiteX12" fmla="*/ 20155 w 21478"/>
                <a:gd name="connsiteY12" fmla="*/ 421 h 17607"/>
                <a:gd name="connsiteX13" fmla="*/ 20148 w 21478"/>
                <a:gd name="connsiteY13" fmla="*/ 369 h 17607"/>
                <a:gd name="connsiteX14" fmla="*/ 6393 w 21478"/>
                <a:gd name="connsiteY14" fmla="*/ 369 h 17607"/>
                <a:gd name="connsiteX15" fmla="*/ 6393 w 21478"/>
                <a:gd name="connsiteY15" fmla="*/ 286 h 17607"/>
                <a:gd name="connsiteX16" fmla="*/ 6312 w 21478"/>
                <a:gd name="connsiteY16" fmla="*/ 286 h 17607"/>
                <a:gd name="connsiteX17" fmla="*/ 3592 w 21478"/>
                <a:gd name="connsiteY17" fmla="*/ 363 h 17607"/>
                <a:gd name="connsiteX18" fmla="*/ 0 w 21478"/>
                <a:gd name="connsiteY18" fmla="*/ 0 h 17607"/>
                <a:gd name="connsiteX0" fmla="*/ 0 w 21478"/>
                <a:gd name="connsiteY0" fmla="*/ 0 h 17607"/>
                <a:gd name="connsiteX1" fmla="*/ 0 w 21478"/>
                <a:gd name="connsiteY1" fmla="*/ 13328 h 17607"/>
                <a:gd name="connsiteX2" fmla="*/ 0 w 21478"/>
                <a:gd name="connsiteY2" fmla="*/ 13399 h 17607"/>
                <a:gd name="connsiteX3" fmla="*/ 3620 w 21478"/>
                <a:gd name="connsiteY3" fmla="*/ 17607 h 17607"/>
                <a:gd name="connsiteX4" fmla="*/ 6340 w 21478"/>
                <a:gd name="connsiteY4" fmla="*/ 13328 h 17607"/>
                <a:gd name="connsiteX5" fmla="*/ 6365 w 21478"/>
                <a:gd name="connsiteY5" fmla="*/ 13328 h 17607"/>
                <a:gd name="connsiteX6" fmla="*/ 6365 w 21478"/>
                <a:gd name="connsiteY6" fmla="*/ 13289 h 17607"/>
                <a:gd name="connsiteX7" fmla="*/ 6393 w 21478"/>
                <a:gd name="connsiteY7" fmla="*/ 13245 h 17607"/>
                <a:gd name="connsiteX8" fmla="*/ 20176 w 21478"/>
                <a:gd name="connsiteY8" fmla="*/ 13245 h 17607"/>
                <a:gd name="connsiteX9" fmla="*/ 20194 w 21478"/>
                <a:gd name="connsiteY9" fmla="*/ 13110 h 17607"/>
                <a:gd name="connsiteX10" fmla="*/ 21113 w 21478"/>
                <a:gd name="connsiteY10" fmla="*/ 11260 h 17607"/>
                <a:gd name="connsiteX11" fmla="*/ 21113 w 21478"/>
                <a:gd name="connsiteY11" fmla="*/ 2249 h 17607"/>
                <a:gd name="connsiteX12" fmla="*/ 20155 w 21478"/>
                <a:gd name="connsiteY12" fmla="*/ 421 h 17607"/>
                <a:gd name="connsiteX13" fmla="*/ 20148 w 21478"/>
                <a:gd name="connsiteY13" fmla="*/ 369 h 17607"/>
                <a:gd name="connsiteX14" fmla="*/ 6393 w 21478"/>
                <a:gd name="connsiteY14" fmla="*/ 369 h 17607"/>
                <a:gd name="connsiteX15" fmla="*/ 6393 w 21478"/>
                <a:gd name="connsiteY15" fmla="*/ 286 h 17607"/>
                <a:gd name="connsiteX16" fmla="*/ 6312 w 21478"/>
                <a:gd name="connsiteY16" fmla="*/ 286 h 17607"/>
                <a:gd name="connsiteX17" fmla="*/ 3592 w 21478"/>
                <a:gd name="connsiteY17" fmla="*/ 363 h 17607"/>
                <a:gd name="connsiteX18" fmla="*/ 0 w 21478"/>
                <a:gd name="connsiteY18" fmla="*/ 0 h 17607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20 w 21478"/>
                <a:gd name="connsiteY3" fmla="*/ 13299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20 w 21478"/>
                <a:gd name="connsiteY3" fmla="*/ 13299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15 w 21478"/>
                <a:gd name="connsiteY7" fmla="*/ 13371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615"/>
                <a:gd name="connsiteX1" fmla="*/ 0 w 21478"/>
                <a:gd name="connsiteY1" fmla="*/ 13328 h 13615"/>
                <a:gd name="connsiteX2" fmla="*/ 0 w 21478"/>
                <a:gd name="connsiteY2" fmla="*/ 13399 h 13615"/>
                <a:gd name="connsiteX3" fmla="*/ 3695 w 21478"/>
                <a:gd name="connsiteY3" fmla="*/ 13615 h 13615"/>
                <a:gd name="connsiteX4" fmla="*/ 6340 w 21478"/>
                <a:gd name="connsiteY4" fmla="*/ 13328 h 13615"/>
                <a:gd name="connsiteX5" fmla="*/ 6365 w 21478"/>
                <a:gd name="connsiteY5" fmla="*/ 13328 h 13615"/>
                <a:gd name="connsiteX6" fmla="*/ 6365 w 21478"/>
                <a:gd name="connsiteY6" fmla="*/ 13289 h 13615"/>
                <a:gd name="connsiteX7" fmla="*/ 15 w 21478"/>
                <a:gd name="connsiteY7" fmla="*/ 13371 h 13615"/>
                <a:gd name="connsiteX8" fmla="*/ 20176 w 21478"/>
                <a:gd name="connsiteY8" fmla="*/ 13245 h 13615"/>
                <a:gd name="connsiteX9" fmla="*/ 20194 w 21478"/>
                <a:gd name="connsiteY9" fmla="*/ 13110 h 13615"/>
                <a:gd name="connsiteX10" fmla="*/ 21113 w 21478"/>
                <a:gd name="connsiteY10" fmla="*/ 11260 h 13615"/>
                <a:gd name="connsiteX11" fmla="*/ 21113 w 21478"/>
                <a:gd name="connsiteY11" fmla="*/ 2249 h 13615"/>
                <a:gd name="connsiteX12" fmla="*/ 20155 w 21478"/>
                <a:gd name="connsiteY12" fmla="*/ 421 h 13615"/>
                <a:gd name="connsiteX13" fmla="*/ 20148 w 21478"/>
                <a:gd name="connsiteY13" fmla="*/ 369 h 13615"/>
                <a:gd name="connsiteX14" fmla="*/ 6393 w 21478"/>
                <a:gd name="connsiteY14" fmla="*/ 369 h 13615"/>
                <a:gd name="connsiteX15" fmla="*/ 6393 w 21478"/>
                <a:gd name="connsiteY15" fmla="*/ 286 h 13615"/>
                <a:gd name="connsiteX16" fmla="*/ 6312 w 21478"/>
                <a:gd name="connsiteY16" fmla="*/ 286 h 13615"/>
                <a:gd name="connsiteX17" fmla="*/ 29 w 21478"/>
                <a:gd name="connsiteY17" fmla="*/ 363 h 13615"/>
                <a:gd name="connsiteX18" fmla="*/ 0 w 21478"/>
                <a:gd name="connsiteY18" fmla="*/ 0 h 1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78" h="13615" extrusionOk="0">
                  <a:moveTo>
                    <a:pt x="0" y="0"/>
                  </a:moveTo>
                  <a:lnTo>
                    <a:pt x="0" y="13328"/>
                  </a:lnTo>
                  <a:lnTo>
                    <a:pt x="0" y="13399"/>
                  </a:lnTo>
                  <a:lnTo>
                    <a:pt x="3695" y="13615"/>
                  </a:lnTo>
                  <a:lnTo>
                    <a:pt x="6340" y="13328"/>
                  </a:lnTo>
                  <a:lnTo>
                    <a:pt x="6365" y="13328"/>
                  </a:lnTo>
                  <a:lnTo>
                    <a:pt x="6365" y="13289"/>
                  </a:lnTo>
                  <a:cubicBezTo>
                    <a:pt x="6374" y="13274"/>
                    <a:pt x="6" y="13386"/>
                    <a:pt x="15" y="13371"/>
                  </a:cubicBezTo>
                  <a:lnTo>
                    <a:pt x="20176" y="13245"/>
                  </a:lnTo>
                  <a:lnTo>
                    <a:pt x="20194" y="13110"/>
                  </a:lnTo>
                  <a:cubicBezTo>
                    <a:pt x="20526" y="13162"/>
                    <a:pt x="20860" y="12555"/>
                    <a:pt x="21113" y="11260"/>
                  </a:cubicBezTo>
                  <a:cubicBezTo>
                    <a:pt x="21600" y="8772"/>
                    <a:pt x="21600" y="4738"/>
                    <a:pt x="21113" y="2249"/>
                  </a:cubicBezTo>
                  <a:cubicBezTo>
                    <a:pt x="20850" y="904"/>
                    <a:pt x="20499" y="311"/>
                    <a:pt x="20155" y="421"/>
                  </a:cubicBezTo>
                  <a:cubicBezTo>
                    <a:pt x="20153" y="404"/>
                    <a:pt x="20150" y="386"/>
                    <a:pt x="20148" y="369"/>
                  </a:cubicBezTo>
                  <a:lnTo>
                    <a:pt x="6393" y="369"/>
                  </a:lnTo>
                  <a:lnTo>
                    <a:pt x="6393" y="286"/>
                  </a:lnTo>
                  <a:lnTo>
                    <a:pt x="6312" y="286"/>
                  </a:lnTo>
                  <a:lnTo>
                    <a:pt x="29" y="363"/>
                  </a:lnTo>
                  <a:cubicBezTo>
                    <a:pt x="19" y="242"/>
                    <a:pt x="10" y="1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xmlns="" id="{1D6059B4-8D9D-4802-9888-A6714D1F33B4}"/>
                </a:ext>
              </a:extLst>
            </p:cNvPr>
            <p:cNvSpPr txBox="1">
              <a:spLocks/>
            </p:cNvSpPr>
            <p:nvPr/>
          </p:nvSpPr>
          <p:spPr>
            <a:xfrm>
              <a:off x="530848" y="1986914"/>
              <a:ext cx="267757" cy="228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27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388264-3BD6-4FB4-8C07-E486122E4760}"/>
              </a:ext>
            </a:extLst>
          </p:cNvPr>
          <p:cNvGrpSpPr/>
          <p:nvPr/>
        </p:nvGrpSpPr>
        <p:grpSpPr>
          <a:xfrm>
            <a:off x="1275508" y="3126603"/>
            <a:ext cx="973704" cy="369664"/>
            <a:chOff x="530848" y="1986914"/>
            <a:chExt cx="1542830" cy="349863"/>
          </a:xfrm>
        </p:grpSpPr>
        <p:sp>
          <p:nvSpPr>
            <p:cNvPr id="37" name="Shape 238">
              <a:extLst>
                <a:ext uri="{FF2B5EF4-FFF2-40B4-BE49-F238E27FC236}">
                  <a16:creationId xmlns:a16="http://schemas.microsoft.com/office/drawing/2014/main" xmlns="" id="{1628E75B-EDDD-47E7-834B-C3973E7A07B9}"/>
                </a:ext>
              </a:extLst>
            </p:cNvPr>
            <p:cNvSpPr/>
            <p:nvPr/>
          </p:nvSpPr>
          <p:spPr>
            <a:xfrm>
              <a:off x="551878" y="2146234"/>
              <a:ext cx="1521800" cy="190543"/>
            </a:xfrm>
            <a:custGeom>
              <a:avLst/>
              <a:gdLst>
                <a:gd name="connsiteX0" fmla="*/ 0 w 21478"/>
                <a:gd name="connsiteY0" fmla="*/ 0 h 21600"/>
                <a:gd name="connsiteX1" fmla="*/ 0 w 21478"/>
                <a:gd name="connsiteY1" fmla="*/ 17321 h 21600"/>
                <a:gd name="connsiteX2" fmla="*/ 0 w 21478"/>
                <a:gd name="connsiteY2" fmla="*/ 21461 h 21600"/>
                <a:gd name="connsiteX3" fmla="*/ 3620 w 21478"/>
                <a:gd name="connsiteY3" fmla="*/ 21600 h 21600"/>
                <a:gd name="connsiteX4" fmla="*/ 6340 w 21478"/>
                <a:gd name="connsiteY4" fmla="*/ 17321 h 21600"/>
                <a:gd name="connsiteX5" fmla="*/ 6365 w 21478"/>
                <a:gd name="connsiteY5" fmla="*/ 17321 h 21600"/>
                <a:gd name="connsiteX6" fmla="*/ 6365 w 21478"/>
                <a:gd name="connsiteY6" fmla="*/ 17282 h 21600"/>
                <a:gd name="connsiteX7" fmla="*/ 6393 w 21478"/>
                <a:gd name="connsiteY7" fmla="*/ 17238 h 21600"/>
                <a:gd name="connsiteX8" fmla="*/ 20176 w 21478"/>
                <a:gd name="connsiteY8" fmla="*/ 17238 h 21600"/>
                <a:gd name="connsiteX9" fmla="*/ 20194 w 21478"/>
                <a:gd name="connsiteY9" fmla="*/ 17103 h 21600"/>
                <a:gd name="connsiteX10" fmla="*/ 21113 w 21478"/>
                <a:gd name="connsiteY10" fmla="*/ 15253 h 21600"/>
                <a:gd name="connsiteX11" fmla="*/ 21113 w 21478"/>
                <a:gd name="connsiteY11" fmla="*/ 6242 h 21600"/>
                <a:gd name="connsiteX12" fmla="*/ 20155 w 21478"/>
                <a:gd name="connsiteY12" fmla="*/ 4414 h 21600"/>
                <a:gd name="connsiteX13" fmla="*/ 20148 w 21478"/>
                <a:gd name="connsiteY13" fmla="*/ 4362 h 21600"/>
                <a:gd name="connsiteX14" fmla="*/ 6393 w 21478"/>
                <a:gd name="connsiteY14" fmla="*/ 4362 h 21600"/>
                <a:gd name="connsiteX15" fmla="*/ 6393 w 21478"/>
                <a:gd name="connsiteY15" fmla="*/ 4279 h 21600"/>
                <a:gd name="connsiteX16" fmla="*/ 6312 w 21478"/>
                <a:gd name="connsiteY16" fmla="*/ 4279 h 21600"/>
                <a:gd name="connsiteX17" fmla="*/ 3592 w 21478"/>
                <a:gd name="connsiteY17" fmla="*/ 4356 h 21600"/>
                <a:gd name="connsiteX18" fmla="*/ 0 w 21478"/>
                <a:gd name="connsiteY18" fmla="*/ 0 h 21600"/>
                <a:gd name="connsiteX0" fmla="*/ 0 w 21478"/>
                <a:gd name="connsiteY0" fmla="*/ 0 h 17607"/>
                <a:gd name="connsiteX1" fmla="*/ 0 w 21478"/>
                <a:gd name="connsiteY1" fmla="*/ 13328 h 17607"/>
                <a:gd name="connsiteX2" fmla="*/ 0 w 21478"/>
                <a:gd name="connsiteY2" fmla="*/ 17468 h 17607"/>
                <a:gd name="connsiteX3" fmla="*/ 3620 w 21478"/>
                <a:gd name="connsiteY3" fmla="*/ 17607 h 17607"/>
                <a:gd name="connsiteX4" fmla="*/ 6340 w 21478"/>
                <a:gd name="connsiteY4" fmla="*/ 13328 h 17607"/>
                <a:gd name="connsiteX5" fmla="*/ 6365 w 21478"/>
                <a:gd name="connsiteY5" fmla="*/ 13328 h 17607"/>
                <a:gd name="connsiteX6" fmla="*/ 6365 w 21478"/>
                <a:gd name="connsiteY6" fmla="*/ 13289 h 17607"/>
                <a:gd name="connsiteX7" fmla="*/ 6393 w 21478"/>
                <a:gd name="connsiteY7" fmla="*/ 13245 h 17607"/>
                <a:gd name="connsiteX8" fmla="*/ 20176 w 21478"/>
                <a:gd name="connsiteY8" fmla="*/ 13245 h 17607"/>
                <a:gd name="connsiteX9" fmla="*/ 20194 w 21478"/>
                <a:gd name="connsiteY9" fmla="*/ 13110 h 17607"/>
                <a:gd name="connsiteX10" fmla="*/ 21113 w 21478"/>
                <a:gd name="connsiteY10" fmla="*/ 11260 h 17607"/>
                <a:gd name="connsiteX11" fmla="*/ 21113 w 21478"/>
                <a:gd name="connsiteY11" fmla="*/ 2249 h 17607"/>
                <a:gd name="connsiteX12" fmla="*/ 20155 w 21478"/>
                <a:gd name="connsiteY12" fmla="*/ 421 h 17607"/>
                <a:gd name="connsiteX13" fmla="*/ 20148 w 21478"/>
                <a:gd name="connsiteY13" fmla="*/ 369 h 17607"/>
                <a:gd name="connsiteX14" fmla="*/ 6393 w 21478"/>
                <a:gd name="connsiteY14" fmla="*/ 369 h 17607"/>
                <a:gd name="connsiteX15" fmla="*/ 6393 w 21478"/>
                <a:gd name="connsiteY15" fmla="*/ 286 h 17607"/>
                <a:gd name="connsiteX16" fmla="*/ 6312 w 21478"/>
                <a:gd name="connsiteY16" fmla="*/ 286 h 17607"/>
                <a:gd name="connsiteX17" fmla="*/ 3592 w 21478"/>
                <a:gd name="connsiteY17" fmla="*/ 363 h 17607"/>
                <a:gd name="connsiteX18" fmla="*/ 0 w 21478"/>
                <a:gd name="connsiteY18" fmla="*/ 0 h 17607"/>
                <a:gd name="connsiteX0" fmla="*/ 0 w 21478"/>
                <a:gd name="connsiteY0" fmla="*/ 0 h 17607"/>
                <a:gd name="connsiteX1" fmla="*/ 0 w 21478"/>
                <a:gd name="connsiteY1" fmla="*/ 13328 h 17607"/>
                <a:gd name="connsiteX2" fmla="*/ 0 w 21478"/>
                <a:gd name="connsiteY2" fmla="*/ 13399 h 17607"/>
                <a:gd name="connsiteX3" fmla="*/ 3620 w 21478"/>
                <a:gd name="connsiteY3" fmla="*/ 17607 h 17607"/>
                <a:gd name="connsiteX4" fmla="*/ 6340 w 21478"/>
                <a:gd name="connsiteY4" fmla="*/ 13328 h 17607"/>
                <a:gd name="connsiteX5" fmla="*/ 6365 w 21478"/>
                <a:gd name="connsiteY5" fmla="*/ 13328 h 17607"/>
                <a:gd name="connsiteX6" fmla="*/ 6365 w 21478"/>
                <a:gd name="connsiteY6" fmla="*/ 13289 h 17607"/>
                <a:gd name="connsiteX7" fmla="*/ 6393 w 21478"/>
                <a:gd name="connsiteY7" fmla="*/ 13245 h 17607"/>
                <a:gd name="connsiteX8" fmla="*/ 20176 w 21478"/>
                <a:gd name="connsiteY8" fmla="*/ 13245 h 17607"/>
                <a:gd name="connsiteX9" fmla="*/ 20194 w 21478"/>
                <a:gd name="connsiteY9" fmla="*/ 13110 h 17607"/>
                <a:gd name="connsiteX10" fmla="*/ 21113 w 21478"/>
                <a:gd name="connsiteY10" fmla="*/ 11260 h 17607"/>
                <a:gd name="connsiteX11" fmla="*/ 21113 w 21478"/>
                <a:gd name="connsiteY11" fmla="*/ 2249 h 17607"/>
                <a:gd name="connsiteX12" fmla="*/ 20155 w 21478"/>
                <a:gd name="connsiteY12" fmla="*/ 421 h 17607"/>
                <a:gd name="connsiteX13" fmla="*/ 20148 w 21478"/>
                <a:gd name="connsiteY13" fmla="*/ 369 h 17607"/>
                <a:gd name="connsiteX14" fmla="*/ 6393 w 21478"/>
                <a:gd name="connsiteY14" fmla="*/ 369 h 17607"/>
                <a:gd name="connsiteX15" fmla="*/ 6393 w 21478"/>
                <a:gd name="connsiteY15" fmla="*/ 286 h 17607"/>
                <a:gd name="connsiteX16" fmla="*/ 6312 w 21478"/>
                <a:gd name="connsiteY16" fmla="*/ 286 h 17607"/>
                <a:gd name="connsiteX17" fmla="*/ 3592 w 21478"/>
                <a:gd name="connsiteY17" fmla="*/ 363 h 17607"/>
                <a:gd name="connsiteX18" fmla="*/ 0 w 21478"/>
                <a:gd name="connsiteY18" fmla="*/ 0 h 17607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20 w 21478"/>
                <a:gd name="connsiteY3" fmla="*/ 13299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20 w 21478"/>
                <a:gd name="connsiteY3" fmla="*/ 13299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15 w 21478"/>
                <a:gd name="connsiteY7" fmla="*/ 13371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615"/>
                <a:gd name="connsiteX1" fmla="*/ 0 w 21478"/>
                <a:gd name="connsiteY1" fmla="*/ 13328 h 13615"/>
                <a:gd name="connsiteX2" fmla="*/ 0 w 21478"/>
                <a:gd name="connsiteY2" fmla="*/ 13399 h 13615"/>
                <a:gd name="connsiteX3" fmla="*/ 3695 w 21478"/>
                <a:gd name="connsiteY3" fmla="*/ 13615 h 13615"/>
                <a:gd name="connsiteX4" fmla="*/ 6340 w 21478"/>
                <a:gd name="connsiteY4" fmla="*/ 13328 h 13615"/>
                <a:gd name="connsiteX5" fmla="*/ 6365 w 21478"/>
                <a:gd name="connsiteY5" fmla="*/ 13328 h 13615"/>
                <a:gd name="connsiteX6" fmla="*/ 6365 w 21478"/>
                <a:gd name="connsiteY6" fmla="*/ 13289 h 13615"/>
                <a:gd name="connsiteX7" fmla="*/ 15 w 21478"/>
                <a:gd name="connsiteY7" fmla="*/ 13371 h 13615"/>
                <a:gd name="connsiteX8" fmla="*/ 20176 w 21478"/>
                <a:gd name="connsiteY8" fmla="*/ 13245 h 13615"/>
                <a:gd name="connsiteX9" fmla="*/ 20194 w 21478"/>
                <a:gd name="connsiteY9" fmla="*/ 13110 h 13615"/>
                <a:gd name="connsiteX10" fmla="*/ 21113 w 21478"/>
                <a:gd name="connsiteY10" fmla="*/ 11260 h 13615"/>
                <a:gd name="connsiteX11" fmla="*/ 21113 w 21478"/>
                <a:gd name="connsiteY11" fmla="*/ 2249 h 13615"/>
                <a:gd name="connsiteX12" fmla="*/ 20155 w 21478"/>
                <a:gd name="connsiteY12" fmla="*/ 421 h 13615"/>
                <a:gd name="connsiteX13" fmla="*/ 20148 w 21478"/>
                <a:gd name="connsiteY13" fmla="*/ 369 h 13615"/>
                <a:gd name="connsiteX14" fmla="*/ 6393 w 21478"/>
                <a:gd name="connsiteY14" fmla="*/ 369 h 13615"/>
                <a:gd name="connsiteX15" fmla="*/ 6393 w 21478"/>
                <a:gd name="connsiteY15" fmla="*/ 286 h 13615"/>
                <a:gd name="connsiteX16" fmla="*/ 6312 w 21478"/>
                <a:gd name="connsiteY16" fmla="*/ 286 h 13615"/>
                <a:gd name="connsiteX17" fmla="*/ 29 w 21478"/>
                <a:gd name="connsiteY17" fmla="*/ 363 h 13615"/>
                <a:gd name="connsiteX18" fmla="*/ 0 w 21478"/>
                <a:gd name="connsiteY18" fmla="*/ 0 h 1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78" h="13615" extrusionOk="0">
                  <a:moveTo>
                    <a:pt x="0" y="0"/>
                  </a:moveTo>
                  <a:lnTo>
                    <a:pt x="0" y="13328"/>
                  </a:lnTo>
                  <a:lnTo>
                    <a:pt x="0" y="13399"/>
                  </a:lnTo>
                  <a:lnTo>
                    <a:pt x="3695" y="13615"/>
                  </a:lnTo>
                  <a:lnTo>
                    <a:pt x="6340" y="13328"/>
                  </a:lnTo>
                  <a:lnTo>
                    <a:pt x="6365" y="13328"/>
                  </a:lnTo>
                  <a:lnTo>
                    <a:pt x="6365" y="13289"/>
                  </a:lnTo>
                  <a:cubicBezTo>
                    <a:pt x="6374" y="13274"/>
                    <a:pt x="6" y="13386"/>
                    <a:pt x="15" y="13371"/>
                  </a:cubicBezTo>
                  <a:lnTo>
                    <a:pt x="20176" y="13245"/>
                  </a:lnTo>
                  <a:lnTo>
                    <a:pt x="20194" y="13110"/>
                  </a:lnTo>
                  <a:cubicBezTo>
                    <a:pt x="20526" y="13162"/>
                    <a:pt x="20860" y="12555"/>
                    <a:pt x="21113" y="11260"/>
                  </a:cubicBezTo>
                  <a:cubicBezTo>
                    <a:pt x="21600" y="8772"/>
                    <a:pt x="21600" y="4738"/>
                    <a:pt x="21113" y="2249"/>
                  </a:cubicBezTo>
                  <a:cubicBezTo>
                    <a:pt x="20850" y="904"/>
                    <a:pt x="20499" y="311"/>
                    <a:pt x="20155" y="421"/>
                  </a:cubicBezTo>
                  <a:cubicBezTo>
                    <a:pt x="20153" y="404"/>
                    <a:pt x="20150" y="386"/>
                    <a:pt x="20148" y="369"/>
                  </a:cubicBezTo>
                  <a:lnTo>
                    <a:pt x="6393" y="369"/>
                  </a:lnTo>
                  <a:lnTo>
                    <a:pt x="6393" y="286"/>
                  </a:lnTo>
                  <a:lnTo>
                    <a:pt x="6312" y="286"/>
                  </a:lnTo>
                  <a:lnTo>
                    <a:pt x="29" y="363"/>
                  </a:lnTo>
                  <a:cubicBezTo>
                    <a:pt x="19" y="242"/>
                    <a:pt x="10" y="1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dirty="0"/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xmlns="" id="{D3731843-0B9F-458B-9E10-2893392CA8E5}"/>
                </a:ext>
              </a:extLst>
            </p:cNvPr>
            <p:cNvSpPr txBox="1">
              <a:spLocks/>
            </p:cNvSpPr>
            <p:nvPr/>
          </p:nvSpPr>
          <p:spPr>
            <a:xfrm>
              <a:off x="530848" y="1986914"/>
              <a:ext cx="267757" cy="228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27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E75196-30D5-4C62-9335-4158B6C9CC88}"/>
              </a:ext>
            </a:extLst>
          </p:cNvPr>
          <p:cNvGrpSpPr/>
          <p:nvPr/>
        </p:nvGrpSpPr>
        <p:grpSpPr>
          <a:xfrm>
            <a:off x="2172950" y="3775282"/>
            <a:ext cx="996368" cy="346930"/>
            <a:chOff x="439567" y="2582416"/>
            <a:chExt cx="996368" cy="346930"/>
          </a:xfrm>
        </p:grpSpPr>
        <p:sp>
          <p:nvSpPr>
            <p:cNvPr id="45" name="Shape 238">
              <a:extLst>
                <a:ext uri="{FF2B5EF4-FFF2-40B4-BE49-F238E27FC236}">
                  <a16:creationId xmlns:a16="http://schemas.microsoft.com/office/drawing/2014/main" xmlns="" id="{B8634733-8232-4D5A-8509-54317A6DF2EC}"/>
                </a:ext>
              </a:extLst>
            </p:cNvPr>
            <p:cNvSpPr/>
            <p:nvPr/>
          </p:nvSpPr>
          <p:spPr>
            <a:xfrm>
              <a:off x="464918" y="2738042"/>
              <a:ext cx="971017" cy="191304"/>
            </a:xfrm>
            <a:custGeom>
              <a:avLst/>
              <a:gdLst>
                <a:gd name="connsiteX0" fmla="*/ 0 w 21478"/>
                <a:gd name="connsiteY0" fmla="*/ 0 h 21600"/>
                <a:gd name="connsiteX1" fmla="*/ 0 w 21478"/>
                <a:gd name="connsiteY1" fmla="*/ 17321 h 21600"/>
                <a:gd name="connsiteX2" fmla="*/ 0 w 21478"/>
                <a:gd name="connsiteY2" fmla="*/ 21461 h 21600"/>
                <a:gd name="connsiteX3" fmla="*/ 3620 w 21478"/>
                <a:gd name="connsiteY3" fmla="*/ 21600 h 21600"/>
                <a:gd name="connsiteX4" fmla="*/ 6340 w 21478"/>
                <a:gd name="connsiteY4" fmla="*/ 17321 h 21600"/>
                <a:gd name="connsiteX5" fmla="*/ 6365 w 21478"/>
                <a:gd name="connsiteY5" fmla="*/ 17321 h 21600"/>
                <a:gd name="connsiteX6" fmla="*/ 6365 w 21478"/>
                <a:gd name="connsiteY6" fmla="*/ 17282 h 21600"/>
                <a:gd name="connsiteX7" fmla="*/ 6393 w 21478"/>
                <a:gd name="connsiteY7" fmla="*/ 17238 h 21600"/>
                <a:gd name="connsiteX8" fmla="*/ 20176 w 21478"/>
                <a:gd name="connsiteY8" fmla="*/ 17238 h 21600"/>
                <a:gd name="connsiteX9" fmla="*/ 20194 w 21478"/>
                <a:gd name="connsiteY9" fmla="*/ 17103 h 21600"/>
                <a:gd name="connsiteX10" fmla="*/ 21113 w 21478"/>
                <a:gd name="connsiteY10" fmla="*/ 15253 h 21600"/>
                <a:gd name="connsiteX11" fmla="*/ 21113 w 21478"/>
                <a:gd name="connsiteY11" fmla="*/ 6242 h 21600"/>
                <a:gd name="connsiteX12" fmla="*/ 20155 w 21478"/>
                <a:gd name="connsiteY12" fmla="*/ 4414 h 21600"/>
                <a:gd name="connsiteX13" fmla="*/ 20148 w 21478"/>
                <a:gd name="connsiteY13" fmla="*/ 4362 h 21600"/>
                <a:gd name="connsiteX14" fmla="*/ 6393 w 21478"/>
                <a:gd name="connsiteY14" fmla="*/ 4362 h 21600"/>
                <a:gd name="connsiteX15" fmla="*/ 6393 w 21478"/>
                <a:gd name="connsiteY15" fmla="*/ 4279 h 21600"/>
                <a:gd name="connsiteX16" fmla="*/ 6312 w 21478"/>
                <a:gd name="connsiteY16" fmla="*/ 4279 h 21600"/>
                <a:gd name="connsiteX17" fmla="*/ 3592 w 21478"/>
                <a:gd name="connsiteY17" fmla="*/ 4356 h 21600"/>
                <a:gd name="connsiteX18" fmla="*/ 0 w 21478"/>
                <a:gd name="connsiteY18" fmla="*/ 0 h 21600"/>
                <a:gd name="connsiteX0" fmla="*/ 0 w 21478"/>
                <a:gd name="connsiteY0" fmla="*/ 0 h 17607"/>
                <a:gd name="connsiteX1" fmla="*/ 0 w 21478"/>
                <a:gd name="connsiteY1" fmla="*/ 13328 h 17607"/>
                <a:gd name="connsiteX2" fmla="*/ 0 w 21478"/>
                <a:gd name="connsiteY2" fmla="*/ 17468 h 17607"/>
                <a:gd name="connsiteX3" fmla="*/ 3620 w 21478"/>
                <a:gd name="connsiteY3" fmla="*/ 17607 h 17607"/>
                <a:gd name="connsiteX4" fmla="*/ 6340 w 21478"/>
                <a:gd name="connsiteY4" fmla="*/ 13328 h 17607"/>
                <a:gd name="connsiteX5" fmla="*/ 6365 w 21478"/>
                <a:gd name="connsiteY5" fmla="*/ 13328 h 17607"/>
                <a:gd name="connsiteX6" fmla="*/ 6365 w 21478"/>
                <a:gd name="connsiteY6" fmla="*/ 13289 h 17607"/>
                <a:gd name="connsiteX7" fmla="*/ 6393 w 21478"/>
                <a:gd name="connsiteY7" fmla="*/ 13245 h 17607"/>
                <a:gd name="connsiteX8" fmla="*/ 20176 w 21478"/>
                <a:gd name="connsiteY8" fmla="*/ 13245 h 17607"/>
                <a:gd name="connsiteX9" fmla="*/ 20194 w 21478"/>
                <a:gd name="connsiteY9" fmla="*/ 13110 h 17607"/>
                <a:gd name="connsiteX10" fmla="*/ 21113 w 21478"/>
                <a:gd name="connsiteY10" fmla="*/ 11260 h 17607"/>
                <a:gd name="connsiteX11" fmla="*/ 21113 w 21478"/>
                <a:gd name="connsiteY11" fmla="*/ 2249 h 17607"/>
                <a:gd name="connsiteX12" fmla="*/ 20155 w 21478"/>
                <a:gd name="connsiteY12" fmla="*/ 421 h 17607"/>
                <a:gd name="connsiteX13" fmla="*/ 20148 w 21478"/>
                <a:gd name="connsiteY13" fmla="*/ 369 h 17607"/>
                <a:gd name="connsiteX14" fmla="*/ 6393 w 21478"/>
                <a:gd name="connsiteY14" fmla="*/ 369 h 17607"/>
                <a:gd name="connsiteX15" fmla="*/ 6393 w 21478"/>
                <a:gd name="connsiteY15" fmla="*/ 286 h 17607"/>
                <a:gd name="connsiteX16" fmla="*/ 6312 w 21478"/>
                <a:gd name="connsiteY16" fmla="*/ 286 h 17607"/>
                <a:gd name="connsiteX17" fmla="*/ 3592 w 21478"/>
                <a:gd name="connsiteY17" fmla="*/ 363 h 17607"/>
                <a:gd name="connsiteX18" fmla="*/ 0 w 21478"/>
                <a:gd name="connsiteY18" fmla="*/ 0 h 17607"/>
                <a:gd name="connsiteX0" fmla="*/ 0 w 21478"/>
                <a:gd name="connsiteY0" fmla="*/ 0 h 17607"/>
                <a:gd name="connsiteX1" fmla="*/ 0 w 21478"/>
                <a:gd name="connsiteY1" fmla="*/ 13328 h 17607"/>
                <a:gd name="connsiteX2" fmla="*/ 0 w 21478"/>
                <a:gd name="connsiteY2" fmla="*/ 13399 h 17607"/>
                <a:gd name="connsiteX3" fmla="*/ 3620 w 21478"/>
                <a:gd name="connsiteY3" fmla="*/ 17607 h 17607"/>
                <a:gd name="connsiteX4" fmla="*/ 6340 w 21478"/>
                <a:gd name="connsiteY4" fmla="*/ 13328 h 17607"/>
                <a:gd name="connsiteX5" fmla="*/ 6365 w 21478"/>
                <a:gd name="connsiteY5" fmla="*/ 13328 h 17607"/>
                <a:gd name="connsiteX6" fmla="*/ 6365 w 21478"/>
                <a:gd name="connsiteY6" fmla="*/ 13289 h 17607"/>
                <a:gd name="connsiteX7" fmla="*/ 6393 w 21478"/>
                <a:gd name="connsiteY7" fmla="*/ 13245 h 17607"/>
                <a:gd name="connsiteX8" fmla="*/ 20176 w 21478"/>
                <a:gd name="connsiteY8" fmla="*/ 13245 h 17607"/>
                <a:gd name="connsiteX9" fmla="*/ 20194 w 21478"/>
                <a:gd name="connsiteY9" fmla="*/ 13110 h 17607"/>
                <a:gd name="connsiteX10" fmla="*/ 21113 w 21478"/>
                <a:gd name="connsiteY10" fmla="*/ 11260 h 17607"/>
                <a:gd name="connsiteX11" fmla="*/ 21113 w 21478"/>
                <a:gd name="connsiteY11" fmla="*/ 2249 h 17607"/>
                <a:gd name="connsiteX12" fmla="*/ 20155 w 21478"/>
                <a:gd name="connsiteY12" fmla="*/ 421 h 17607"/>
                <a:gd name="connsiteX13" fmla="*/ 20148 w 21478"/>
                <a:gd name="connsiteY13" fmla="*/ 369 h 17607"/>
                <a:gd name="connsiteX14" fmla="*/ 6393 w 21478"/>
                <a:gd name="connsiteY14" fmla="*/ 369 h 17607"/>
                <a:gd name="connsiteX15" fmla="*/ 6393 w 21478"/>
                <a:gd name="connsiteY15" fmla="*/ 286 h 17607"/>
                <a:gd name="connsiteX16" fmla="*/ 6312 w 21478"/>
                <a:gd name="connsiteY16" fmla="*/ 286 h 17607"/>
                <a:gd name="connsiteX17" fmla="*/ 3592 w 21478"/>
                <a:gd name="connsiteY17" fmla="*/ 363 h 17607"/>
                <a:gd name="connsiteX18" fmla="*/ 0 w 21478"/>
                <a:gd name="connsiteY18" fmla="*/ 0 h 17607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20 w 21478"/>
                <a:gd name="connsiteY3" fmla="*/ 13299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20 w 21478"/>
                <a:gd name="connsiteY3" fmla="*/ 13299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3592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6393 w 21478"/>
                <a:gd name="connsiteY7" fmla="*/ 13245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399"/>
                <a:gd name="connsiteX1" fmla="*/ 0 w 21478"/>
                <a:gd name="connsiteY1" fmla="*/ 13328 h 13399"/>
                <a:gd name="connsiteX2" fmla="*/ 0 w 21478"/>
                <a:gd name="connsiteY2" fmla="*/ 13399 h 13399"/>
                <a:gd name="connsiteX3" fmla="*/ 3695 w 21478"/>
                <a:gd name="connsiteY3" fmla="*/ 13110 h 13399"/>
                <a:gd name="connsiteX4" fmla="*/ 6340 w 21478"/>
                <a:gd name="connsiteY4" fmla="*/ 13328 h 13399"/>
                <a:gd name="connsiteX5" fmla="*/ 6365 w 21478"/>
                <a:gd name="connsiteY5" fmla="*/ 13328 h 13399"/>
                <a:gd name="connsiteX6" fmla="*/ 6365 w 21478"/>
                <a:gd name="connsiteY6" fmla="*/ 13289 h 13399"/>
                <a:gd name="connsiteX7" fmla="*/ 15 w 21478"/>
                <a:gd name="connsiteY7" fmla="*/ 13371 h 13399"/>
                <a:gd name="connsiteX8" fmla="*/ 20176 w 21478"/>
                <a:gd name="connsiteY8" fmla="*/ 13245 h 13399"/>
                <a:gd name="connsiteX9" fmla="*/ 20194 w 21478"/>
                <a:gd name="connsiteY9" fmla="*/ 13110 h 13399"/>
                <a:gd name="connsiteX10" fmla="*/ 21113 w 21478"/>
                <a:gd name="connsiteY10" fmla="*/ 11260 h 13399"/>
                <a:gd name="connsiteX11" fmla="*/ 21113 w 21478"/>
                <a:gd name="connsiteY11" fmla="*/ 2249 h 13399"/>
                <a:gd name="connsiteX12" fmla="*/ 20155 w 21478"/>
                <a:gd name="connsiteY12" fmla="*/ 421 h 13399"/>
                <a:gd name="connsiteX13" fmla="*/ 20148 w 21478"/>
                <a:gd name="connsiteY13" fmla="*/ 369 h 13399"/>
                <a:gd name="connsiteX14" fmla="*/ 6393 w 21478"/>
                <a:gd name="connsiteY14" fmla="*/ 369 h 13399"/>
                <a:gd name="connsiteX15" fmla="*/ 6393 w 21478"/>
                <a:gd name="connsiteY15" fmla="*/ 286 h 13399"/>
                <a:gd name="connsiteX16" fmla="*/ 6312 w 21478"/>
                <a:gd name="connsiteY16" fmla="*/ 286 h 13399"/>
                <a:gd name="connsiteX17" fmla="*/ 29 w 21478"/>
                <a:gd name="connsiteY17" fmla="*/ 363 h 13399"/>
                <a:gd name="connsiteX18" fmla="*/ 0 w 21478"/>
                <a:gd name="connsiteY18" fmla="*/ 0 h 13399"/>
                <a:gd name="connsiteX0" fmla="*/ 0 w 21478"/>
                <a:gd name="connsiteY0" fmla="*/ 0 h 13615"/>
                <a:gd name="connsiteX1" fmla="*/ 0 w 21478"/>
                <a:gd name="connsiteY1" fmla="*/ 13328 h 13615"/>
                <a:gd name="connsiteX2" fmla="*/ 0 w 21478"/>
                <a:gd name="connsiteY2" fmla="*/ 13399 h 13615"/>
                <a:gd name="connsiteX3" fmla="*/ 3695 w 21478"/>
                <a:gd name="connsiteY3" fmla="*/ 13615 h 13615"/>
                <a:gd name="connsiteX4" fmla="*/ 6340 w 21478"/>
                <a:gd name="connsiteY4" fmla="*/ 13328 h 13615"/>
                <a:gd name="connsiteX5" fmla="*/ 6365 w 21478"/>
                <a:gd name="connsiteY5" fmla="*/ 13328 h 13615"/>
                <a:gd name="connsiteX6" fmla="*/ 6365 w 21478"/>
                <a:gd name="connsiteY6" fmla="*/ 13289 h 13615"/>
                <a:gd name="connsiteX7" fmla="*/ 15 w 21478"/>
                <a:gd name="connsiteY7" fmla="*/ 13371 h 13615"/>
                <a:gd name="connsiteX8" fmla="*/ 20176 w 21478"/>
                <a:gd name="connsiteY8" fmla="*/ 13245 h 13615"/>
                <a:gd name="connsiteX9" fmla="*/ 20194 w 21478"/>
                <a:gd name="connsiteY9" fmla="*/ 13110 h 13615"/>
                <a:gd name="connsiteX10" fmla="*/ 21113 w 21478"/>
                <a:gd name="connsiteY10" fmla="*/ 11260 h 13615"/>
                <a:gd name="connsiteX11" fmla="*/ 21113 w 21478"/>
                <a:gd name="connsiteY11" fmla="*/ 2249 h 13615"/>
                <a:gd name="connsiteX12" fmla="*/ 20155 w 21478"/>
                <a:gd name="connsiteY12" fmla="*/ 421 h 13615"/>
                <a:gd name="connsiteX13" fmla="*/ 20148 w 21478"/>
                <a:gd name="connsiteY13" fmla="*/ 369 h 13615"/>
                <a:gd name="connsiteX14" fmla="*/ 6393 w 21478"/>
                <a:gd name="connsiteY14" fmla="*/ 369 h 13615"/>
                <a:gd name="connsiteX15" fmla="*/ 6393 w 21478"/>
                <a:gd name="connsiteY15" fmla="*/ 286 h 13615"/>
                <a:gd name="connsiteX16" fmla="*/ 6312 w 21478"/>
                <a:gd name="connsiteY16" fmla="*/ 286 h 13615"/>
                <a:gd name="connsiteX17" fmla="*/ 29 w 21478"/>
                <a:gd name="connsiteY17" fmla="*/ 363 h 13615"/>
                <a:gd name="connsiteX18" fmla="*/ 0 w 21478"/>
                <a:gd name="connsiteY18" fmla="*/ 0 h 1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78" h="13615" extrusionOk="0">
                  <a:moveTo>
                    <a:pt x="0" y="0"/>
                  </a:moveTo>
                  <a:lnTo>
                    <a:pt x="0" y="13328"/>
                  </a:lnTo>
                  <a:lnTo>
                    <a:pt x="0" y="13399"/>
                  </a:lnTo>
                  <a:lnTo>
                    <a:pt x="3695" y="13615"/>
                  </a:lnTo>
                  <a:lnTo>
                    <a:pt x="6340" y="13328"/>
                  </a:lnTo>
                  <a:lnTo>
                    <a:pt x="6365" y="13328"/>
                  </a:lnTo>
                  <a:lnTo>
                    <a:pt x="6365" y="13289"/>
                  </a:lnTo>
                  <a:cubicBezTo>
                    <a:pt x="6374" y="13274"/>
                    <a:pt x="6" y="13386"/>
                    <a:pt x="15" y="13371"/>
                  </a:cubicBezTo>
                  <a:lnTo>
                    <a:pt x="20176" y="13245"/>
                  </a:lnTo>
                  <a:lnTo>
                    <a:pt x="20194" y="13110"/>
                  </a:lnTo>
                  <a:cubicBezTo>
                    <a:pt x="20526" y="13162"/>
                    <a:pt x="20860" y="12555"/>
                    <a:pt x="21113" y="11260"/>
                  </a:cubicBezTo>
                  <a:cubicBezTo>
                    <a:pt x="21600" y="8772"/>
                    <a:pt x="21600" y="4738"/>
                    <a:pt x="21113" y="2249"/>
                  </a:cubicBezTo>
                  <a:cubicBezTo>
                    <a:pt x="20850" y="904"/>
                    <a:pt x="20499" y="311"/>
                    <a:pt x="20155" y="421"/>
                  </a:cubicBezTo>
                  <a:cubicBezTo>
                    <a:pt x="20153" y="404"/>
                    <a:pt x="20150" y="386"/>
                    <a:pt x="20148" y="369"/>
                  </a:cubicBezTo>
                  <a:lnTo>
                    <a:pt x="6393" y="369"/>
                  </a:lnTo>
                  <a:lnTo>
                    <a:pt x="6393" y="286"/>
                  </a:lnTo>
                  <a:lnTo>
                    <a:pt x="6312" y="286"/>
                  </a:lnTo>
                  <a:lnTo>
                    <a:pt x="29" y="363"/>
                  </a:lnTo>
                  <a:cubicBezTo>
                    <a:pt x="19" y="242"/>
                    <a:pt x="10" y="1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dirty="0"/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xmlns="" id="{A80FFAAD-78BF-4DF7-98CD-C3A6C9B77742}"/>
                </a:ext>
              </a:extLst>
            </p:cNvPr>
            <p:cNvSpPr txBox="1">
              <a:spLocks/>
            </p:cNvSpPr>
            <p:nvPr/>
          </p:nvSpPr>
          <p:spPr>
            <a:xfrm>
              <a:off x="439567" y="2582416"/>
              <a:ext cx="267757" cy="228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27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0F31840-8D6A-460D-B190-7AF7CF3A7A25}"/>
              </a:ext>
            </a:extLst>
          </p:cNvPr>
          <p:cNvGrpSpPr/>
          <p:nvPr/>
        </p:nvGrpSpPr>
        <p:grpSpPr>
          <a:xfrm>
            <a:off x="2641423" y="4335816"/>
            <a:ext cx="1016177" cy="378764"/>
            <a:chOff x="1219200" y="3687583"/>
            <a:chExt cx="1622095" cy="378764"/>
          </a:xfrm>
        </p:grpSpPr>
        <p:sp>
          <p:nvSpPr>
            <p:cNvPr id="14" name="Shape 238"/>
            <p:cNvSpPr/>
            <p:nvPr/>
          </p:nvSpPr>
          <p:spPr>
            <a:xfrm>
              <a:off x="1282434" y="3837747"/>
              <a:ext cx="1558861" cy="228600"/>
            </a:xfrm>
            <a:custGeom>
              <a:avLst/>
              <a:gdLst>
                <a:gd name="connsiteX0" fmla="*/ 0 w 21478"/>
                <a:gd name="connsiteY0" fmla="*/ 0 h 21600"/>
                <a:gd name="connsiteX1" fmla="*/ 0 w 21478"/>
                <a:gd name="connsiteY1" fmla="*/ 17321 h 21600"/>
                <a:gd name="connsiteX2" fmla="*/ 0 w 21478"/>
                <a:gd name="connsiteY2" fmla="*/ 21461 h 21600"/>
                <a:gd name="connsiteX3" fmla="*/ 3620 w 21478"/>
                <a:gd name="connsiteY3" fmla="*/ 21600 h 21600"/>
                <a:gd name="connsiteX4" fmla="*/ 6340 w 21478"/>
                <a:gd name="connsiteY4" fmla="*/ 17321 h 21600"/>
                <a:gd name="connsiteX5" fmla="*/ 6365 w 21478"/>
                <a:gd name="connsiteY5" fmla="*/ 17321 h 21600"/>
                <a:gd name="connsiteX6" fmla="*/ 6365 w 21478"/>
                <a:gd name="connsiteY6" fmla="*/ 17282 h 21600"/>
                <a:gd name="connsiteX7" fmla="*/ 6393 w 21478"/>
                <a:gd name="connsiteY7" fmla="*/ 17238 h 21600"/>
                <a:gd name="connsiteX8" fmla="*/ 20176 w 21478"/>
                <a:gd name="connsiteY8" fmla="*/ 17238 h 21600"/>
                <a:gd name="connsiteX9" fmla="*/ 20194 w 21478"/>
                <a:gd name="connsiteY9" fmla="*/ 17103 h 21600"/>
                <a:gd name="connsiteX10" fmla="*/ 21113 w 21478"/>
                <a:gd name="connsiteY10" fmla="*/ 15253 h 21600"/>
                <a:gd name="connsiteX11" fmla="*/ 21113 w 21478"/>
                <a:gd name="connsiteY11" fmla="*/ 6242 h 21600"/>
                <a:gd name="connsiteX12" fmla="*/ 20155 w 21478"/>
                <a:gd name="connsiteY12" fmla="*/ 4414 h 21600"/>
                <a:gd name="connsiteX13" fmla="*/ 20148 w 21478"/>
                <a:gd name="connsiteY13" fmla="*/ 4362 h 21600"/>
                <a:gd name="connsiteX14" fmla="*/ 6393 w 21478"/>
                <a:gd name="connsiteY14" fmla="*/ 4362 h 21600"/>
                <a:gd name="connsiteX15" fmla="*/ 6393 w 21478"/>
                <a:gd name="connsiteY15" fmla="*/ 4279 h 21600"/>
                <a:gd name="connsiteX16" fmla="*/ 6312 w 21478"/>
                <a:gd name="connsiteY16" fmla="*/ 4279 h 21600"/>
                <a:gd name="connsiteX17" fmla="*/ 3592 w 21478"/>
                <a:gd name="connsiteY17" fmla="*/ 3934 h 21600"/>
                <a:gd name="connsiteX18" fmla="*/ 0 w 21478"/>
                <a:gd name="connsiteY18" fmla="*/ 0 h 21600"/>
                <a:gd name="connsiteX0" fmla="*/ 0 w 21478"/>
                <a:gd name="connsiteY0" fmla="*/ 0 h 17884"/>
                <a:gd name="connsiteX1" fmla="*/ 0 w 21478"/>
                <a:gd name="connsiteY1" fmla="*/ 13605 h 17884"/>
                <a:gd name="connsiteX2" fmla="*/ 0 w 21478"/>
                <a:gd name="connsiteY2" fmla="*/ 17745 h 17884"/>
                <a:gd name="connsiteX3" fmla="*/ 3620 w 21478"/>
                <a:gd name="connsiteY3" fmla="*/ 17884 h 17884"/>
                <a:gd name="connsiteX4" fmla="*/ 6340 w 21478"/>
                <a:gd name="connsiteY4" fmla="*/ 13605 h 17884"/>
                <a:gd name="connsiteX5" fmla="*/ 6365 w 21478"/>
                <a:gd name="connsiteY5" fmla="*/ 13605 h 17884"/>
                <a:gd name="connsiteX6" fmla="*/ 6365 w 21478"/>
                <a:gd name="connsiteY6" fmla="*/ 13566 h 17884"/>
                <a:gd name="connsiteX7" fmla="*/ 6393 w 21478"/>
                <a:gd name="connsiteY7" fmla="*/ 13522 h 17884"/>
                <a:gd name="connsiteX8" fmla="*/ 20176 w 21478"/>
                <a:gd name="connsiteY8" fmla="*/ 13522 h 17884"/>
                <a:gd name="connsiteX9" fmla="*/ 20194 w 21478"/>
                <a:gd name="connsiteY9" fmla="*/ 13387 h 17884"/>
                <a:gd name="connsiteX10" fmla="*/ 21113 w 21478"/>
                <a:gd name="connsiteY10" fmla="*/ 11537 h 17884"/>
                <a:gd name="connsiteX11" fmla="*/ 21113 w 21478"/>
                <a:gd name="connsiteY11" fmla="*/ 2526 h 17884"/>
                <a:gd name="connsiteX12" fmla="*/ 20155 w 21478"/>
                <a:gd name="connsiteY12" fmla="*/ 698 h 17884"/>
                <a:gd name="connsiteX13" fmla="*/ 20148 w 21478"/>
                <a:gd name="connsiteY13" fmla="*/ 646 h 17884"/>
                <a:gd name="connsiteX14" fmla="*/ 6393 w 21478"/>
                <a:gd name="connsiteY14" fmla="*/ 646 h 17884"/>
                <a:gd name="connsiteX15" fmla="*/ 6393 w 21478"/>
                <a:gd name="connsiteY15" fmla="*/ 563 h 17884"/>
                <a:gd name="connsiteX16" fmla="*/ 6312 w 21478"/>
                <a:gd name="connsiteY16" fmla="*/ 563 h 17884"/>
                <a:gd name="connsiteX17" fmla="*/ 3592 w 21478"/>
                <a:gd name="connsiteY17" fmla="*/ 218 h 17884"/>
                <a:gd name="connsiteX18" fmla="*/ 0 w 21478"/>
                <a:gd name="connsiteY18" fmla="*/ 0 h 1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78" h="17884" extrusionOk="0">
                  <a:moveTo>
                    <a:pt x="0" y="0"/>
                  </a:moveTo>
                  <a:lnTo>
                    <a:pt x="0" y="13605"/>
                  </a:lnTo>
                  <a:lnTo>
                    <a:pt x="0" y="17745"/>
                  </a:lnTo>
                  <a:lnTo>
                    <a:pt x="3620" y="17884"/>
                  </a:lnTo>
                  <a:lnTo>
                    <a:pt x="6340" y="13605"/>
                  </a:lnTo>
                  <a:lnTo>
                    <a:pt x="6365" y="13605"/>
                  </a:lnTo>
                  <a:lnTo>
                    <a:pt x="6365" y="13566"/>
                  </a:lnTo>
                  <a:cubicBezTo>
                    <a:pt x="6374" y="13551"/>
                    <a:pt x="6384" y="13537"/>
                    <a:pt x="6393" y="13522"/>
                  </a:cubicBezTo>
                  <a:lnTo>
                    <a:pt x="20176" y="13522"/>
                  </a:lnTo>
                  <a:lnTo>
                    <a:pt x="20194" y="13387"/>
                  </a:lnTo>
                  <a:cubicBezTo>
                    <a:pt x="20526" y="13439"/>
                    <a:pt x="20860" y="12832"/>
                    <a:pt x="21113" y="11537"/>
                  </a:cubicBezTo>
                  <a:cubicBezTo>
                    <a:pt x="21600" y="9049"/>
                    <a:pt x="21600" y="5015"/>
                    <a:pt x="21113" y="2526"/>
                  </a:cubicBezTo>
                  <a:cubicBezTo>
                    <a:pt x="20850" y="1181"/>
                    <a:pt x="20499" y="588"/>
                    <a:pt x="20155" y="698"/>
                  </a:cubicBezTo>
                  <a:cubicBezTo>
                    <a:pt x="20153" y="681"/>
                    <a:pt x="20150" y="663"/>
                    <a:pt x="20148" y="646"/>
                  </a:cubicBezTo>
                  <a:lnTo>
                    <a:pt x="6393" y="646"/>
                  </a:lnTo>
                  <a:lnTo>
                    <a:pt x="6393" y="563"/>
                  </a:lnTo>
                  <a:lnTo>
                    <a:pt x="6312" y="563"/>
                  </a:lnTo>
                  <a:lnTo>
                    <a:pt x="3592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xmlns="" id="{02195806-9E37-4ACB-9B1D-7B6F268D74C3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3687583"/>
              <a:ext cx="267757" cy="228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27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3E97FE4-676A-428D-B832-F91E21A96419}"/>
              </a:ext>
            </a:extLst>
          </p:cNvPr>
          <p:cNvGrpSpPr/>
          <p:nvPr/>
        </p:nvGrpSpPr>
        <p:grpSpPr>
          <a:xfrm>
            <a:off x="3267716" y="4967037"/>
            <a:ext cx="994298" cy="367041"/>
            <a:chOff x="1398057" y="4116993"/>
            <a:chExt cx="1577382" cy="367041"/>
          </a:xfrm>
        </p:grpSpPr>
        <p:sp>
          <p:nvSpPr>
            <p:cNvPr id="19" name="Shape 243"/>
            <p:cNvSpPr/>
            <p:nvPr/>
          </p:nvSpPr>
          <p:spPr>
            <a:xfrm>
              <a:off x="1416578" y="4214345"/>
              <a:ext cx="1558861" cy="26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20046" y="0"/>
                  </a:moveTo>
                  <a:cubicBezTo>
                    <a:pt x="20023" y="0"/>
                    <a:pt x="20000" y="25"/>
                    <a:pt x="19976" y="30"/>
                  </a:cubicBezTo>
                  <a:lnTo>
                    <a:pt x="7232" y="30"/>
                  </a:lnTo>
                  <a:lnTo>
                    <a:pt x="4082" y="4365"/>
                  </a:lnTo>
                  <a:lnTo>
                    <a:pt x="0" y="4365"/>
                  </a:lnTo>
                  <a:lnTo>
                    <a:pt x="0" y="21600"/>
                  </a:lnTo>
                  <a:lnTo>
                    <a:pt x="4082" y="21600"/>
                  </a:lnTo>
                  <a:lnTo>
                    <a:pt x="7232" y="12680"/>
                  </a:lnTo>
                  <a:lnTo>
                    <a:pt x="20112" y="12680"/>
                  </a:lnTo>
                  <a:lnTo>
                    <a:pt x="20121" y="12619"/>
                  </a:lnTo>
                  <a:cubicBezTo>
                    <a:pt x="20458" y="12539"/>
                    <a:pt x="20790" y="11949"/>
                    <a:pt x="21047" y="10800"/>
                  </a:cubicBezTo>
                  <a:cubicBezTo>
                    <a:pt x="21600" y="8330"/>
                    <a:pt x="21600" y="4324"/>
                    <a:pt x="21047" y="1854"/>
                  </a:cubicBezTo>
                  <a:cubicBezTo>
                    <a:pt x="20787" y="694"/>
                    <a:pt x="20452" y="101"/>
                    <a:pt x="20112" y="30"/>
                  </a:cubicBezTo>
                  <a:cubicBezTo>
                    <a:pt x="20090" y="26"/>
                    <a:pt x="20068" y="0"/>
                    <a:pt x="200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xmlns="" id="{2E741CFD-4D40-4E03-A941-3198CDA2A707}"/>
                </a:ext>
              </a:extLst>
            </p:cNvPr>
            <p:cNvSpPr txBox="1">
              <a:spLocks/>
            </p:cNvSpPr>
            <p:nvPr/>
          </p:nvSpPr>
          <p:spPr>
            <a:xfrm>
              <a:off x="1398057" y="4116993"/>
              <a:ext cx="267757" cy="228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ts val="4800"/>
                </a:lnSpc>
                <a:spcBef>
                  <a:spcPct val="0"/>
                </a:spcBef>
                <a:buNone/>
                <a:defRPr sz="27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BC4A0C4-C5FF-4484-BF01-044D39DB52E3}"/>
              </a:ext>
            </a:extLst>
          </p:cNvPr>
          <p:cNvSpPr txBox="1"/>
          <p:nvPr/>
        </p:nvSpPr>
        <p:spPr>
          <a:xfrm>
            <a:off x="308120" y="6108302"/>
            <a:ext cx="839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/>
            <a:r>
              <a:rPr lang="en-US" sz="1800" b="1" i="1" dirty="0">
                <a:solidFill>
                  <a:schemeClr val="accent1"/>
                </a:solidFill>
              </a:rPr>
              <a:t>Adoption of this robust program provides the latest in technology and </a:t>
            </a:r>
            <a:r>
              <a:rPr lang="en-US" b="1" i="1" dirty="0">
                <a:solidFill>
                  <a:schemeClr val="accent1"/>
                </a:solidFill>
              </a:rPr>
              <a:t>practices </a:t>
            </a:r>
            <a:r>
              <a:rPr lang="en-US" sz="1800" b="1" i="1" dirty="0">
                <a:solidFill>
                  <a:schemeClr val="accent1"/>
                </a:solidFill>
              </a:rPr>
              <a:t>bringing our dairy men and wom</a:t>
            </a:r>
            <a:r>
              <a:rPr lang="en-US" b="1" i="1" dirty="0">
                <a:solidFill>
                  <a:schemeClr val="accent1"/>
                </a:solidFill>
              </a:rPr>
              <a:t>en</a:t>
            </a:r>
            <a:r>
              <a:rPr lang="en-US" sz="1800" b="1" i="1" dirty="0">
                <a:solidFill>
                  <a:schemeClr val="accent1"/>
                </a:solidFill>
              </a:rPr>
              <a:t> into the 21</a:t>
            </a:r>
            <a:r>
              <a:rPr lang="en-US" sz="1800" b="1" i="1" baseline="30000" dirty="0">
                <a:solidFill>
                  <a:schemeClr val="accent1"/>
                </a:solidFill>
              </a:rPr>
              <a:t>st</a:t>
            </a:r>
            <a:r>
              <a:rPr lang="en-US" sz="1800" b="1" i="1" dirty="0">
                <a:solidFill>
                  <a:schemeClr val="accent1"/>
                </a:solidFill>
              </a:rPr>
              <a:t> century!</a:t>
            </a:r>
          </a:p>
        </p:txBody>
      </p:sp>
      <p:pic>
        <p:nvPicPr>
          <p:cNvPr id="17" name="Picture 16" descr="Diagram, text&#10;&#10;Description automatically generated">
            <a:extLst>
              <a:ext uri="{FF2B5EF4-FFF2-40B4-BE49-F238E27FC236}">
                <a16:creationId xmlns:a16="http://schemas.microsoft.com/office/drawing/2014/main" xmlns="" id="{CAC32619-7216-44D9-A9BE-A0FE03F35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37" y="1591769"/>
            <a:ext cx="3603357" cy="1571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8C1242F-F1F6-4419-9D64-46EF85ED777D}"/>
              </a:ext>
            </a:extLst>
          </p:cNvPr>
          <p:cNvSpPr txBox="1"/>
          <p:nvPr/>
        </p:nvSpPr>
        <p:spPr>
          <a:xfrm>
            <a:off x="2249212" y="3233109"/>
            <a:ext cx="70704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 defTabSz="274320">
              <a:spcBef>
                <a:spcPts val="300"/>
              </a:spcBef>
              <a:buNone/>
            </a:pPr>
            <a:r>
              <a:rPr lang="en-US" sz="1500" b="1" i="1" dirty="0"/>
              <a:t>5 major factors identified through this analysis effort:</a:t>
            </a:r>
          </a:p>
          <a:p>
            <a:pPr defTabSz="274320"/>
            <a:r>
              <a:rPr lang="en-US" sz="1500" b="1" i="1" dirty="0"/>
              <a:t>a. Genetics  b. Reproduction  c. Quality  d. Financial Analysis   e. Beef on Dairy</a:t>
            </a:r>
            <a:endParaRPr lang="en-US" sz="15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4F35506-876C-443C-AD1C-ABA7BA84C2CF}"/>
              </a:ext>
            </a:extLst>
          </p:cNvPr>
          <p:cNvSpPr txBox="1"/>
          <p:nvPr/>
        </p:nvSpPr>
        <p:spPr>
          <a:xfrm>
            <a:off x="1504426" y="2056400"/>
            <a:ext cx="40391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1" dirty="0"/>
              <a:t>Researched best practice farms ranking highest across the US</a:t>
            </a:r>
            <a:endParaRPr lang="en-US" sz="15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27F4E1E-92C0-45B8-9EDE-9990C850D807}"/>
              </a:ext>
            </a:extLst>
          </p:cNvPr>
          <p:cNvSpPr txBox="1"/>
          <p:nvPr/>
        </p:nvSpPr>
        <p:spPr>
          <a:xfrm>
            <a:off x="3657600" y="4405702"/>
            <a:ext cx="53440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chemeClr val="tx1"/>
                </a:solidFill>
              </a:rPr>
              <a:t>DHIA records utilized to evaluate reproductive performance and milk quality.  Incentives are paid if/when goals are met. </a:t>
            </a:r>
            <a:endParaRPr lang="en-US" sz="1500" dirty="0"/>
          </a:p>
        </p:txBody>
      </p:sp>
      <p:pic>
        <p:nvPicPr>
          <p:cNvPr id="11266" name="Picture 2" descr="Cutting-edge technology - how important is it for you to stay ahead? -  Kornit Blog">
            <a:extLst>
              <a:ext uri="{FF2B5EF4-FFF2-40B4-BE49-F238E27FC236}">
                <a16:creationId xmlns:a16="http://schemas.microsoft.com/office/drawing/2014/main" xmlns="" id="{519C9CDE-5B3E-4ED7-9278-F3E8FA48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9" y="4240153"/>
            <a:ext cx="2170474" cy="174506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598" y="650241"/>
            <a:ext cx="9090169" cy="511038"/>
          </a:xfrm>
        </p:spPr>
        <p:txBody>
          <a:bodyPr/>
          <a:lstStyle/>
          <a:p>
            <a:r>
              <a:rPr lang="en-US" sz="20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Producers benefit from national initiatives supported by KDDC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4568190" y="1263813"/>
            <a:ext cx="3205303" cy="363362"/>
          </a:xfrm>
        </p:spPr>
        <p:txBody>
          <a:bodyPr>
            <a:normAutofit fontScale="92500"/>
          </a:bodyPr>
          <a:lstStyle/>
          <a:p>
            <a:r>
              <a:rPr lang="en-US" sz="1600" u="sng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Small Dairy Value-Added Program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267198" y="1569783"/>
            <a:ext cx="4822969" cy="203573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Partnering with UT and NC State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3-year $6 million grant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Help new start-ups or existing dairies with establishing on-farm processing ventures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10 operations currently, several more in planning phase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Chaney’s Dairy Barn and Kenny’s Cheese - both tenured and successful examples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This year, my neighbor, the Jones family, started processing and selling their own milk as Legacy Dairy</a:t>
            </a:r>
          </a:p>
          <a:p>
            <a:pPr>
              <a:spcBef>
                <a:spcPts val="0"/>
              </a:spcBef>
            </a:pP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>
          <a:xfrm>
            <a:off x="4568190" y="3605513"/>
            <a:ext cx="2229431" cy="2286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1600" u="sng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Beef on Dairy</a:t>
            </a: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428" y="1689540"/>
            <a:ext cx="1691640" cy="1691640"/>
          </a:xfrm>
        </p:spPr>
      </p:pic>
      <p:pic>
        <p:nvPicPr>
          <p:cNvPr id="30" name="Picture Placeholder 29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/>
        </p:blipFill>
        <p:spPr>
          <a:xfrm>
            <a:off x="1264428" y="3765187"/>
            <a:ext cx="1799019" cy="1691640"/>
          </a:xfrm>
        </p:spPr>
      </p:pic>
      <p:sp>
        <p:nvSpPr>
          <p:cNvPr id="16" name="Title 19">
            <a:extLst>
              <a:ext uri="{FF2B5EF4-FFF2-40B4-BE49-F238E27FC236}">
                <a16:creationId xmlns:a16="http://schemas.microsoft.com/office/drawing/2014/main" xmlns="" id="{CC8A038E-DFC3-4FF2-A8A5-2173630C2C0F}"/>
              </a:ext>
            </a:extLst>
          </p:cNvPr>
          <p:cNvSpPr txBox="1">
            <a:spLocks/>
          </p:cNvSpPr>
          <p:nvPr/>
        </p:nvSpPr>
        <p:spPr>
          <a:xfrm>
            <a:off x="308119" y="92442"/>
            <a:ext cx="8572500" cy="66955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accent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Two additional value propositions…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FFE67E-7BA4-4E19-8049-9AE500E65E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67198" y="3868186"/>
            <a:ext cx="4707468" cy="3064970"/>
          </a:xfrm>
        </p:spPr>
        <p:txBody>
          <a:bodyPr vert="horz" lIns="0" tIns="0" rIns="0" bIns="0" rtlCol="0">
            <a:noAutofit/>
          </a:bodyPr>
          <a:lstStyle/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Gaining steam nationwide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Advent of sexed semen (predetermined gender of calf) resulted in too many dairy heifers thus flooded market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Genomics and record keeping allows easy identification of top 50% of your herd for raising milk cow replacements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Bottom 50% milk producing cows in herd can be bred to genetically superior beef bulls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Creates a cross-bred calf with premium carcass and cut quality over dairy bull calf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Adds at least $150 value to these calves over purely dairy bred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sv-SE" sz="1600" b="1" dirty="0">
                <a:solidFill>
                  <a:schemeClr val="tx1"/>
                </a:solidFill>
                <a:latin typeface="+mn-lt"/>
              </a:rPr>
              <a:t>New cost-share semen &amp; bull program for approved sires</a:t>
            </a:r>
          </a:p>
          <a:p>
            <a:pPr marL="285750" indent="-285750">
              <a:spcBef>
                <a:spcPts val="0"/>
              </a:spcBef>
              <a:buChar char="•"/>
            </a:pPr>
            <a:endParaRPr lang="sv-SE" sz="1600" dirty="0">
              <a:solidFill>
                <a:schemeClr val="tx1"/>
              </a:solidFill>
              <a:latin typeface="Sinkin Sans 300 Light"/>
            </a:endParaRPr>
          </a:p>
          <a:p>
            <a:pPr marL="285750" indent="-285750">
              <a:spcBef>
                <a:spcPts val="0"/>
              </a:spcBef>
              <a:buChar char="•"/>
            </a:pPr>
            <a:endParaRPr lang="en-US" sz="1600" dirty="0">
              <a:solidFill>
                <a:schemeClr val="tx1"/>
              </a:solidFill>
              <a:latin typeface="Sinkin Sans 300 Light"/>
            </a:endParaRPr>
          </a:p>
        </p:txBody>
      </p:sp>
    </p:spTree>
    <p:extLst>
      <p:ext uri="{BB962C8B-B14F-4D97-AF65-F5344CB8AC3E}">
        <p14:creationId xmlns:p14="http://schemas.microsoft.com/office/powerpoint/2010/main" val="5727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ound, outdoor, grass&#10;&#10;Description automatically generated">
            <a:extLst>
              <a:ext uri="{FF2B5EF4-FFF2-40B4-BE49-F238E27FC236}">
                <a16:creationId xmlns:a16="http://schemas.microsoft.com/office/drawing/2014/main" xmlns="" id="{0B26889D-4FEF-FABB-180D-52F03D6DF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4" b="44906"/>
          <a:stretch/>
        </p:blipFill>
        <p:spPr>
          <a:xfrm>
            <a:off x="0" y="5164727"/>
            <a:ext cx="9144000" cy="169327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28600" y="0"/>
            <a:ext cx="8686800" cy="937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841739"/>
            <a:ext cx="9220200" cy="535812"/>
          </a:xfrm>
        </p:spPr>
        <p:txBody>
          <a:bodyPr/>
          <a:lstStyle/>
          <a:p>
            <a:r>
              <a:rPr lang="en-US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Recruitment </a:t>
            </a:r>
            <a:r>
              <a:rPr lang="en-US" sz="2400" b="1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strategy for bringing new dairies </a:t>
            </a:r>
            <a:r>
              <a:rPr lang="en-US" sz="2400" b="1" i="1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into KY</a:t>
            </a:r>
            <a:endParaRPr lang="en-US" sz="1600" b="1" i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D1A00ED-85AA-4337-BFC8-670499DE6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246" y="381000"/>
            <a:ext cx="8528154" cy="63646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KY – the future premier dairy state </a:t>
            </a:r>
            <a:r>
              <a:rPr lang="en-US" sz="2400" b="1" dirty="0" smtClean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of the Southeast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2D90F1A-2636-4E0E-8F07-76D3F20ADC7C}"/>
              </a:ext>
            </a:extLst>
          </p:cNvPr>
          <p:cNvSpPr txBox="1"/>
          <p:nvPr/>
        </p:nvSpPr>
        <p:spPr>
          <a:xfrm>
            <a:off x="190499" y="2444890"/>
            <a:ext cx="41529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 b="1" dirty="0"/>
              <a:t>Southeast - fastest growing consumer base in the US</a:t>
            </a:r>
          </a:p>
          <a:p>
            <a:pPr marL="457200" indent="-457200">
              <a:buFont typeface="+mj-lt"/>
              <a:buAutoNum type="arabicPeriod"/>
            </a:pPr>
            <a:endParaRPr lang="en-US" sz="1700" b="1" dirty="0"/>
          </a:p>
          <a:p>
            <a:pPr marL="457200" indent="-457200">
              <a:buFont typeface="+mj-lt"/>
              <a:buAutoNum type="arabicPeriod"/>
            </a:pPr>
            <a:r>
              <a:rPr lang="en-US" sz="1700" b="1" dirty="0"/>
              <a:t>5 of the 11 states have fewer than 50 dairy herds: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Arkansas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Louisiana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Alabama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Mississippi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South Carolina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34A38A-B8EE-9407-0798-E79E6D087A78}"/>
              </a:ext>
            </a:extLst>
          </p:cNvPr>
          <p:cNvSpPr txBox="1"/>
          <p:nvPr/>
        </p:nvSpPr>
        <p:spPr>
          <a:xfrm>
            <a:off x="228600" y="1457390"/>
            <a:ext cx="8686800" cy="98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indent="0" algn="ctr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1" u="sng">
                <a:latin typeface="Source Sans Pro Ligh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Sinkin Sans 300 Ligh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Sinkin Sans 300 Ligh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Sinkin Sans 300 Ligh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Sinkin Sans 300 Light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0" u="non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Sounds nice </a:t>
            </a:r>
            <a:r>
              <a:rPr lang="en-US" sz="2400" i="0" u="none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but </a:t>
            </a:r>
            <a:r>
              <a:rPr lang="en-US" sz="2400" i="0" u="non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is the real potential?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This opportunity is not only real, but very possible: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5F8FC4-0CAF-EE0D-614A-915312E58645}"/>
              </a:ext>
            </a:extLst>
          </p:cNvPr>
          <p:cNvSpPr txBox="1"/>
          <p:nvPr/>
        </p:nvSpPr>
        <p:spPr>
          <a:xfrm>
            <a:off x="0" y="5336577"/>
            <a:ext cx="9182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pc="-1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That leaves only Kentucky… with 7 plants, where less than 50% of the milk processed comes from local KY farms – a need we can meet!!</a:t>
            </a:r>
            <a:endParaRPr lang="en-US" sz="2600" b="1" u="sng" spc="-100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D7017D-FB57-A384-98DC-87D9E046768E}"/>
              </a:ext>
            </a:extLst>
          </p:cNvPr>
          <p:cNvSpPr txBox="1"/>
          <p:nvPr/>
        </p:nvSpPr>
        <p:spPr>
          <a:xfrm>
            <a:off x="4800602" y="2441953"/>
            <a:ext cx="38861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/>
            </a:lvl1pPr>
            <a:lvl2pPr marL="800100" lvl="1" indent="-342900">
              <a:buFont typeface="Arial" panose="020B0604020202020204" pitchFamily="34" charset="0"/>
              <a:buChar char="•"/>
              <a:defRPr sz="2000"/>
            </a:lvl2pPr>
          </a:lstStyle>
          <a:p>
            <a:pPr>
              <a:buFont typeface="+mj-lt"/>
              <a:buAutoNum type="arabicPeriod" startAt="3"/>
            </a:pPr>
            <a:r>
              <a:rPr lang="en-US" sz="1700" b="1" dirty="0"/>
              <a:t>Two have less than 140 herds:</a:t>
            </a:r>
          </a:p>
          <a:p>
            <a:pPr lvl="1"/>
            <a:r>
              <a:rPr lang="en-US" sz="1700" b="1" dirty="0"/>
              <a:t>North Carolina</a:t>
            </a:r>
          </a:p>
          <a:p>
            <a:pPr lvl="1"/>
            <a:r>
              <a:rPr lang="en-US" sz="1700" b="1" dirty="0"/>
              <a:t>Tennessee</a:t>
            </a:r>
          </a:p>
          <a:p>
            <a:pPr marL="457200" lvl="1" indent="0">
              <a:buNone/>
            </a:pPr>
            <a:endParaRPr lang="en-US" sz="1700" b="1" dirty="0"/>
          </a:p>
          <a:p>
            <a:pPr>
              <a:buAutoNum type="arabicPeriod" startAt="3"/>
            </a:pPr>
            <a:r>
              <a:rPr lang="en-US" sz="1700" b="1" dirty="0"/>
              <a:t>We rank 3rd in Southeast:</a:t>
            </a:r>
          </a:p>
          <a:p>
            <a:pPr lvl="1"/>
            <a:r>
              <a:rPr lang="en-US" sz="1700" b="1" dirty="0"/>
              <a:t>Georgia only has 110</a:t>
            </a:r>
          </a:p>
          <a:p>
            <a:pPr lvl="1"/>
            <a:r>
              <a:rPr lang="en-US" sz="1700" b="1" dirty="0"/>
              <a:t>Florida only 75</a:t>
            </a:r>
          </a:p>
          <a:p>
            <a:pPr lvl="1"/>
            <a:r>
              <a:rPr lang="en-US" sz="1700" b="1" dirty="0"/>
              <a:t>Extremely large farms that are not positioned for growth</a:t>
            </a:r>
          </a:p>
          <a:p>
            <a:pPr>
              <a:buAutoNum type="arabicPeriod" startAt="3"/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0653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3194"/>
      </a:accent1>
      <a:accent2>
        <a:srgbClr val="2D3194"/>
      </a:accent2>
      <a:accent3>
        <a:srgbClr val="2D3194"/>
      </a:accent3>
      <a:accent4>
        <a:srgbClr val="2D3194"/>
      </a:accent4>
      <a:accent5>
        <a:srgbClr val="2D3194"/>
      </a:accent5>
      <a:accent6>
        <a:srgbClr val="7F7F7F"/>
      </a:accent6>
      <a:hlink>
        <a:srgbClr val="7F7F7F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7B88E07FD24449BE6F1766EC48D7F" ma:contentTypeVersion="13" ma:contentTypeDescription="Create a new document." ma:contentTypeScope="" ma:versionID="ec6ccd961387d283a82da4c2cf255908">
  <xsd:schema xmlns:xsd="http://www.w3.org/2001/XMLSchema" xmlns:xs="http://www.w3.org/2001/XMLSchema" xmlns:p="http://schemas.microsoft.com/office/2006/metadata/properties" xmlns:ns3="e9353da8-0b4b-4ed8-808a-fb79ab1ee6f2" xmlns:ns4="6edc28f4-34e1-43fa-bc3c-5431de141cc7" targetNamespace="http://schemas.microsoft.com/office/2006/metadata/properties" ma:root="true" ma:fieldsID="4698ea00423dc01a5ac401c587f07cf9" ns3:_="" ns4:_="">
    <xsd:import namespace="e9353da8-0b4b-4ed8-808a-fb79ab1ee6f2"/>
    <xsd:import namespace="6edc28f4-34e1-43fa-bc3c-5431de141c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53da8-0b4b-4ed8-808a-fb79ab1e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c28f4-34e1-43fa-bc3c-5431de141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262BC-C2D9-4466-9292-8B5893B63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53da8-0b4b-4ed8-808a-fb79ab1ee6f2"/>
    <ds:schemaRef ds:uri="6edc28f4-34e1-43fa-bc3c-5431de141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4DE6A4-4543-46CA-832F-3A5AEDC4667C}">
  <ds:schemaRefs>
    <ds:schemaRef ds:uri="http://purl.org/dc/terms/"/>
    <ds:schemaRef ds:uri="6edc28f4-34e1-43fa-bc3c-5431de141cc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9353da8-0b4b-4ed8-808a-fb79ab1ee6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31FCE3-AB79-4D3E-81ED-3BEFC3AC70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1808</Words>
  <Application>Microsoft Office PowerPoint</Application>
  <PresentationFormat>On-screen Show (4:3)</PresentationFormat>
  <Paragraphs>298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Freestyle Script</vt:lpstr>
      <vt:lpstr>Helvetica</vt:lpstr>
      <vt:lpstr>Monotype Corsiva</vt:lpstr>
      <vt:lpstr>Sinkin Sans 200 X Light</vt:lpstr>
      <vt:lpstr>Sinkin Sans 300 Light</vt:lpstr>
      <vt:lpstr>Source Sans Pro Light</vt:lpstr>
      <vt:lpstr>Source Sans Pro SemiBold</vt:lpstr>
      <vt:lpstr>Times New Roman</vt:lpstr>
      <vt:lpstr>Wingdings</vt:lpstr>
      <vt:lpstr>1_Office Theme</vt:lpstr>
      <vt:lpstr>Presented by H.H. Barlow, Executive Director</vt:lpstr>
      <vt:lpstr>Our agenda today</vt:lpstr>
      <vt:lpstr>First, let’s travel back in time</vt:lpstr>
      <vt:lpstr>By the numbers</vt:lpstr>
      <vt:lpstr>What revelations must we glean from these statistics?</vt:lpstr>
      <vt:lpstr>PowerPoint Presentation</vt:lpstr>
      <vt:lpstr>KDDC’S new MILK 4.0 Program</vt:lpstr>
      <vt:lpstr>Producers benefit from national initiatives supported by KDDC</vt:lpstr>
      <vt:lpstr>Recruitment strategy for bringing new dairies into KY</vt:lpstr>
      <vt:lpstr>The dawn of a new day in America’s dairy industry means positive change ahead for Kentucky dairy producers </vt:lpstr>
      <vt:lpstr>PowerPoint Presentation</vt:lpstr>
      <vt:lpstr>PowerPoint Presentation</vt:lpstr>
      <vt:lpstr>PowerPoint Presentation</vt:lpstr>
      <vt:lpstr>What does a large dairy look like?</vt:lpstr>
      <vt:lpstr>Ponder the impact on a local rural Kentucky community  with a large dairy</vt:lpstr>
      <vt:lpstr>PowerPoint Presentation</vt:lpstr>
      <vt:lpstr>How will these opportunities solidify KY’s present dairy industry?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Components</dc:title>
  <dc:creator>HP</dc:creator>
  <cp:lastModifiedBy>Abbott, Hillary (LRC)</cp:lastModifiedBy>
  <cp:revision>575</cp:revision>
  <cp:lastPrinted>2022-11-01T13:39:53Z</cp:lastPrinted>
  <dcterms:created xsi:type="dcterms:W3CDTF">2015-07-20T02:36:47Z</dcterms:created>
  <dcterms:modified xsi:type="dcterms:W3CDTF">2022-11-01T13:39:58Z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0x0101005527B88E07FD24449BE6F1766EC48D7F</vt:lpwstr>
  </property>
</Properties>
</file>