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6"/>
  </p:notesMasterIdLst>
  <p:sldIdLst>
    <p:sldId id="261" r:id="rId5"/>
    <p:sldId id="728" r:id="rId6"/>
    <p:sldId id="745" r:id="rId7"/>
    <p:sldId id="746" r:id="rId8"/>
    <p:sldId id="748" r:id="rId9"/>
    <p:sldId id="747" r:id="rId10"/>
    <p:sldId id="749" r:id="rId11"/>
    <p:sldId id="753" r:id="rId12"/>
    <p:sldId id="754" r:id="rId13"/>
    <p:sldId id="750" r:id="rId14"/>
    <p:sldId id="763" r:id="rId15"/>
    <p:sldId id="764" r:id="rId16"/>
    <p:sldId id="765" r:id="rId17"/>
    <p:sldId id="751" r:id="rId18"/>
    <p:sldId id="727" r:id="rId19"/>
    <p:sldId id="740" r:id="rId20"/>
    <p:sldId id="742" r:id="rId21"/>
    <p:sldId id="743" r:id="rId22"/>
    <p:sldId id="744" r:id="rId23"/>
    <p:sldId id="752" r:id="rId24"/>
    <p:sldId id="758" r:id="rId25"/>
    <p:sldId id="756" r:id="rId26"/>
    <p:sldId id="759" r:id="rId27"/>
    <p:sldId id="729" r:id="rId28"/>
    <p:sldId id="755" r:id="rId29"/>
    <p:sldId id="760" r:id="rId30"/>
    <p:sldId id="761" r:id="rId31"/>
    <p:sldId id="762" r:id="rId32"/>
    <p:sldId id="766" r:id="rId33"/>
    <p:sldId id="715" r:id="rId34"/>
    <p:sldId id="26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9CDA"/>
    <a:srgbClr val="FFFF99"/>
    <a:srgbClr val="CC6600"/>
    <a:srgbClr val="FF99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4063" autoAdjust="0"/>
  </p:normalViewPr>
  <p:slideViewPr>
    <p:cSldViewPr snapToGrid="0">
      <p:cViewPr varScale="1">
        <p:scale>
          <a:sx n="85" d="100"/>
          <a:sy n="85" d="100"/>
        </p:scale>
        <p:origin x="2394" y="7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sdagcc-my.sharepoint.com/personal/scott_schneider_usda_gov/Documents/Documents/Watershed/0-Presentations/Funds%20Allocated%20by%20FY%20REHAB.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pivotSource>
    <c:name>[Book1]Sheet5!PivotTable5</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Sheet5!$B$3</c:f>
              <c:strCache>
                <c:ptCount val="1"/>
                <c:pt idx="0">
                  <c:v>Total</c:v>
                </c:pt>
              </c:strCache>
            </c:strRef>
          </c:tx>
          <c:spPr>
            <a:solidFill>
              <a:schemeClr val="dk1">
                <a:tint val="88000"/>
              </a:schemeClr>
            </a:solidFill>
            <a:ln>
              <a:noFill/>
            </a:ln>
            <a:effectLst/>
          </c:spPr>
          <c:invertIfNegative val="0"/>
          <c:cat>
            <c:strRef>
              <c:f>Sheet5!$A$4:$A$71</c:f>
              <c:strCache>
                <c:ptCount val="67"/>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pt idx="66">
                  <c:v>2015</c:v>
                </c:pt>
              </c:strCache>
            </c:strRef>
          </c:cat>
          <c:val>
            <c:numRef>
              <c:f>Sheet5!$B$4:$B$71</c:f>
              <c:numCache>
                <c:formatCode>General</c:formatCode>
                <c:ptCount val="67"/>
                <c:pt idx="0">
                  <c:v>11</c:v>
                </c:pt>
                <c:pt idx="1">
                  <c:v>21</c:v>
                </c:pt>
                <c:pt idx="2">
                  <c:v>6</c:v>
                </c:pt>
                <c:pt idx="3">
                  <c:v>46</c:v>
                </c:pt>
                <c:pt idx="4">
                  <c:v>33</c:v>
                </c:pt>
                <c:pt idx="5">
                  <c:v>56</c:v>
                </c:pt>
                <c:pt idx="6">
                  <c:v>91</c:v>
                </c:pt>
                <c:pt idx="7">
                  <c:v>194</c:v>
                </c:pt>
                <c:pt idx="8">
                  <c:v>185</c:v>
                </c:pt>
                <c:pt idx="9">
                  <c:v>169</c:v>
                </c:pt>
                <c:pt idx="10">
                  <c:v>288</c:v>
                </c:pt>
                <c:pt idx="11">
                  <c:v>290</c:v>
                </c:pt>
                <c:pt idx="12">
                  <c:v>465</c:v>
                </c:pt>
                <c:pt idx="13">
                  <c:v>381</c:v>
                </c:pt>
                <c:pt idx="14">
                  <c:v>457</c:v>
                </c:pt>
                <c:pt idx="15">
                  <c:v>607</c:v>
                </c:pt>
                <c:pt idx="16">
                  <c:v>522</c:v>
                </c:pt>
                <c:pt idx="17">
                  <c:v>595</c:v>
                </c:pt>
                <c:pt idx="18">
                  <c:v>526</c:v>
                </c:pt>
                <c:pt idx="19">
                  <c:v>496</c:v>
                </c:pt>
                <c:pt idx="20">
                  <c:v>407</c:v>
                </c:pt>
                <c:pt idx="21">
                  <c:v>372</c:v>
                </c:pt>
                <c:pt idx="22">
                  <c:v>337</c:v>
                </c:pt>
                <c:pt idx="23">
                  <c:v>313</c:v>
                </c:pt>
                <c:pt idx="24">
                  <c:v>324</c:v>
                </c:pt>
                <c:pt idx="25">
                  <c:v>318</c:v>
                </c:pt>
                <c:pt idx="26">
                  <c:v>264</c:v>
                </c:pt>
                <c:pt idx="27">
                  <c:v>267</c:v>
                </c:pt>
                <c:pt idx="28">
                  <c:v>307</c:v>
                </c:pt>
                <c:pt idx="29">
                  <c:v>203</c:v>
                </c:pt>
                <c:pt idx="30">
                  <c:v>246</c:v>
                </c:pt>
                <c:pt idx="31">
                  <c:v>201</c:v>
                </c:pt>
                <c:pt idx="32">
                  <c:v>184</c:v>
                </c:pt>
                <c:pt idx="33">
                  <c:v>123</c:v>
                </c:pt>
                <c:pt idx="34">
                  <c:v>101</c:v>
                </c:pt>
                <c:pt idx="35">
                  <c:v>109</c:v>
                </c:pt>
                <c:pt idx="36">
                  <c:v>157</c:v>
                </c:pt>
                <c:pt idx="37">
                  <c:v>126</c:v>
                </c:pt>
                <c:pt idx="38">
                  <c:v>116</c:v>
                </c:pt>
                <c:pt idx="39">
                  <c:v>87</c:v>
                </c:pt>
                <c:pt idx="40">
                  <c:v>134</c:v>
                </c:pt>
                <c:pt idx="41">
                  <c:v>81</c:v>
                </c:pt>
                <c:pt idx="42">
                  <c:v>114</c:v>
                </c:pt>
                <c:pt idx="43">
                  <c:v>89</c:v>
                </c:pt>
                <c:pt idx="44">
                  <c:v>108</c:v>
                </c:pt>
                <c:pt idx="45">
                  <c:v>82</c:v>
                </c:pt>
                <c:pt idx="46">
                  <c:v>111</c:v>
                </c:pt>
                <c:pt idx="47">
                  <c:v>107</c:v>
                </c:pt>
                <c:pt idx="48">
                  <c:v>43</c:v>
                </c:pt>
                <c:pt idx="49">
                  <c:v>37</c:v>
                </c:pt>
                <c:pt idx="50">
                  <c:v>50</c:v>
                </c:pt>
                <c:pt idx="51">
                  <c:v>92</c:v>
                </c:pt>
                <c:pt idx="52">
                  <c:v>59</c:v>
                </c:pt>
                <c:pt idx="53">
                  <c:v>88</c:v>
                </c:pt>
                <c:pt idx="54">
                  <c:v>57</c:v>
                </c:pt>
                <c:pt idx="55">
                  <c:v>69</c:v>
                </c:pt>
                <c:pt idx="56">
                  <c:v>89</c:v>
                </c:pt>
                <c:pt idx="57">
                  <c:v>96</c:v>
                </c:pt>
                <c:pt idx="58">
                  <c:v>98</c:v>
                </c:pt>
                <c:pt idx="59">
                  <c:v>59</c:v>
                </c:pt>
                <c:pt idx="60">
                  <c:v>49</c:v>
                </c:pt>
                <c:pt idx="61">
                  <c:v>15</c:v>
                </c:pt>
                <c:pt idx="62">
                  <c:v>47</c:v>
                </c:pt>
                <c:pt idx="63">
                  <c:v>19</c:v>
                </c:pt>
                <c:pt idx="64">
                  <c:v>3</c:v>
                </c:pt>
                <c:pt idx="65">
                  <c:v>1</c:v>
                </c:pt>
                <c:pt idx="66">
                  <c:v>1</c:v>
                </c:pt>
              </c:numCache>
            </c:numRef>
          </c:val>
          <c:extLst>
            <c:ext xmlns:c16="http://schemas.microsoft.com/office/drawing/2014/chart" uri="{C3380CC4-5D6E-409C-BE32-E72D297353CC}">
              <c16:uniqueId val="{00000000-DE2D-4AC1-B7C7-CA41FB87A4D3}"/>
            </c:ext>
          </c:extLst>
        </c:ser>
        <c:dLbls>
          <c:showLegendKey val="0"/>
          <c:showVal val="0"/>
          <c:showCatName val="0"/>
          <c:showSerName val="0"/>
          <c:showPercent val="0"/>
          <c:showBubbleSize val="0"/>
        </c:dLbls>
        <c:gapWidth val="219"/>
        <c:overlap val="-27"/>
        <c:axId val="387038040"/>
        <c:axId val="387046896"/>
      </c:barChart>
      <c:catAx>
        <c:axId val="387038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87046896"/>
        <c:crosses val="autoZero"/>
        <c:auto val="1"/>
        <c:lblAlgn val="ctr"/>
        <c:lblOffset val="100"/>
        <c:noMultiLvlLbl val="0"/>
      </c:catAx>
      <c:valAx>
        <c:axId val="387046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38703804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[Funds Allocated by FY REHAB.xls]Funds Allocated FY!PivotTable2</c:name>
    <c:fmtId val="9"/>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'Funds Allocated FY'!$B$1:$B$2</c:f>
              <c:strCache>
                <c:ptCount val="1"/>
                <c:pt idx="0">
                  <c:v>Total</c:v>
                </c:pt>
              </c:strCache>
            </c:strRef>
          </c:tx>
          <c:spPr>
            <a:solidFill>
              <a:schemeClr val="accent1"/>
            </a:solidFill>
            <a:ln>
              <a:noFill/>
            </a:ln>
            <a:effectLst/>
          </c:spPr>
          <c:invertIfNegative val="0"/>
          <c:cat>
            <c:strRef>
              <c:f>'Funds Allocated FY'!$A$3:$A$27</c:f>
              <c:strCache>
                <c:ptCount val="24"/>
                <c:pt idx="0">
                  <c:v>1998</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'Funds Allocated FY'!$B$3:$B$27</c:f>
              <c:numCache>
                <c:formatCode>_("$"* #,##0.00_);_("$"* \(#,##0.00\);_("$"* "-"??_);_(@_)</c:formatCode>
                <c:ptCount val="24"/>
                <c:pt idx="0">
                  <c:v>750000</c:v>
                </c:pt>
                <c:pt idx="1">
                  <c:v>10000</c:v>
                </c:pt>
                <c:pt idx="2">
                  <c:v>5482500</c:v>
                </c:pt>
                <c:pt idx="3">
                  <c:v>641400</c:v>
                </c:pt>
                <c:pt idx="4">
                  <c:v>430000</c:v>
                </c:pt>
                <c:pt idx="5">
                  <c:v>130000</c:v>
                </c:pt>
                <c:pt idx="6">
                  <c:v>725000</c:v>
                </c:pt>
                <c:pt idx="7">
                  <c:v>320000</c:v>
                </c:pt>
                <c:pt idx="8">
                  <c:v>1735000</c:v>
                </c:pt>
                <c:pt idx="9">
                  <c:v>4062244</c:v>
                </c:pt>
                <c:pt idx="10">
                  <c:v>65027773</c:v>
                </c:pt>
                <c:pt idx="11">
                  <c:v>9929726</c:v>
                </c:pt>
                <c:pt idx="12">
                  <c:v>18988993</c:v>
                </c:pt>
                <c:pt idx="13">
                  <c:v>17585053</c:v>
                </c:pt>
                <c:pt idx="14">
                  <c:v>288349245</c:v>
                </c:pt>
                <c:pt idx="15">
                  <c:v>102283397</c:v>
                </c:pt>
                <c:pt idx="16">
                  <c:v>14996187</c:v>
                </c:pt>
                <c:pt idx="17">
                  <c:v>26797765</c:v>
                </c:pt>
                <c:pt idx="18">
                  <c:v>65188970</c:v>
                </c:pt>
                <c:pt idx="19">
                  <c:v>66433592</c:v>
                </c:pt>
                <c:pt idx="20">
                  <c:v>31504804</c:v>
                </c:pt>
                <c:pt idx="21">
                  <c:v>33111099</c:v>
                </c:pt>
                <c:pt idx="22">
                  <c:v>112356285</c:v>
                </c:pt>
                <c:pt idx="23">
                  <c:v>19042608</c:v>
                </c:pt>
              </c:numCache>
            </c:numRef>
          </c:val>
          <c:extLst>
            <c:ext xmlns:c16="http://schemas.microsoft.com/office/drawing/2014/chart" uri="{C3380CC4-5D6E-409C-BE32-E72D297353CC}">
              <c16:uniqueId val="{00000000-331D-4ADB-9ABF-AF4630B038DF}"/>
            </c:ext>
          </c:extLst>
        </c:ser>
        <c:dLbls>
          <c:showLegendKey val="0"/>
          <c:showVal val="0"/>
          <c:showCatName val="0"/>
          <c:showSerName val="0"/>
          <c:showPercent val="0"/>
          <c:showBubbleSize val="0"/>
        </c:dLbls>
        <c:gapWidth val="219"/>
        <c:overlap val="-27"/>
        <c:axId val="310958640"/>
        <c:axId val="310956144"/>
      </c:barChart>
      <c:catAx>
        <c:axId val="3109586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Fiscal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0956144"/>
        <c:crosses val="autoZero"/>
        <c:auto val="1"/>
        <c:lblAlgn val="ctr"/>
        <c:lblOffset val="100"/>
        <c:noMultiLvlLbl val="0"/>
      </c:catAx>
      <c:valAx>
        <c:axId val="310956144"/>
        <c:scaling>
          <c:orientation val="minMax"/>
          <c:max val="3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Total</a:t>
                </a:r>
                <a:r>
                  <a:rPr lang="en-US" baseline="0"/>
                  <a:t> Funding</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095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4EBD4D-337B-4C98-AFE6-D91C146D0C93}"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DD0288BB-F509-45FB-B3BF-538B4F6ACC1A}">
      <dgm:prSet/>
      <dgm:spPr/>
      <dgm:t>
        <a:bodyPr/>
        <a:lstStyle/>
        <a:p>
          <a:r>
            <a:rPr lang="en-US" dirty="0"/>
            <a:t>Flood Control Act of 1944     (PL-534)</a:t>
          </a:r>
        </a:p>
      </dgm:t>
    </dgm:pt>
    <dgm:pt modelId="{5F6FD182-51CF-4A4A-B9B3-4B8353475621}" type="parTrans" cxnId="{35638DED-DC94-4787-BEA0-BB0484CD24B7}">
      <dgm:prSet/>
      <dgm:spPr/>
      <dgm:t>
        <a:bodyPr/>
        <a:lstStyle/>
        <a:p>
          <a:endParaRPr lang="en-US"/>
        </a:p>
      </dgm:t>
    </dgm:pt>
    <dgm:pt modelId="{4A3D43A2-A8E9-463A-A792-43094F715BFB}" type="sibTrans" cxnId="{35638DED-DC94-4787-BEA0-BB0484CD24B7}">
      <dgm:prSet/>
      <dgm:spPr/>
      <dgm:t>
        <a:bodyPr/>
        <a:lstStyle/>
        <a:p>
          <a:endParaRPr lang="en-US"/>
        </a:p>
      </dgm:t>
    </dgm:pt>
    <dgm:pt modelId="{C33645EB-381B-4436-A0DB-5FE4E182590B}">
      <dgm:prSet/>
      <dgm:spPr/>
      <dgm:t>
        <a:bodyPr/>
        <a:lstStyle/>
        <a:p>
          <a:r>
            <a:rPr lang="en-US"/>
            <a:t>11 projects in 12 states (3,421 dams)</a:t>
          </a:r>
        </a:p>
      </dgm:t>
    </dgm:pt>
    <dgm:pt modelId="{277C9BAE-99FA-4C2D-99CA-D233D24D318E}" type="parTrans" cxnId="{6DC4B9C2-D15E-4427-BB60-19A4A124DDAB}">
      <dgm:prSet/>
      <dgm:spPr/>
      <dgm:t>
        <a:bodyPr/>
        <a:lstStyle/>
        <a:p>
          <a:endParaRPr lang="en-US"/>
        </a:p>
      </dgm:t>
    </dgm:pt>
    <dgm:pt modelId="{35B77E7B-755E-4CD8-A4C1-E96E9C13F068}" type="sibTrans" cxnId="{6DC4B9C2-D15E-4427-BB60-19A4A124DDAB}">
      <dgm:prSet/>
      <dgm:spPr/>
      <dgm:t>
        <a:bodyPr/>
        <a:lstStyle/>
        <a:p>
          <a:endParaRPr lang="en-US"/>
        </a:p>
      </dgm:t>
    </dgm:pt>
    <dgm:pt modelId="{88F7882F-3643-4ACD-AAEA-D49D10CAB0AE}">
      <dgm:prSet/>
      <dgm:spPr/>
      <dgm:t>
        <a:bodyPr/>
        <a:lstStyle/>
        <a:p>
          <a:r>
            <a:rPr lang="en-US" dirty="0"/>
            <a:t>Pilot Watershed Program    (1953 - 54)</a:t>
          </a:r>
        </a:p>
      </dgm:t>
    </dgm:pt>
    <dgm:pt modelId="{32AF279E-BF2C-4BF5-ADEA-D3E04CF8F811}" type="parTrans" cxnId="{E1E0A111-56A5-4562-B2C1-7BCA7576D566}">
      <dgm:prSet/>
      <dgm:spPr/>
      <dgm:t>
        <a:bodyPr/>
        <a:lstStyle/>
        <a:p>
          <a:endParaRPr lang="en-US"/>
        </a:p>
      </dgm:t>
    </dgm:pt>
    <dgm:pt modelId="{87011537-0A49-4CF9-9F38-231409051517}" type="sibTrans" cxnId="{E1E0A111-56A5-4562-B2C1-7BCA7576D566}">
      <dgm:prSet/>
      <dgm:spPr/>
      <dgm:t>
        <a:bodyPr/>
        <a:lstStyle/>
        <a:p>
          <a:endParaRPr lang="en-US"/>
        </a:p>
      </dgm:t>
    </dgm:pt>
    <dgm:pt modelId="{B7F3E4C7-FF7C-48DC-9D39-D331CC761BB5}">
      <dgm:prSet/>
      <dgm:spPr/>
      <dgm:t>
        <a:bodyPr/>
        <a:lstStyle/>
        <a:p>
          <a:r>
            <a:rPr lang="en-US"/>
            <a:t>62 projects in 35 states (472 dams)</a:t>
          </a:r>
        </a:p>
      </dgm:t>
    </dgm:pt>
    <dgm:pt modelId="{E8CE3B50-30DB-419D-AE18-79379A1B1C81}" type="parTrans" cxnId="{810B5CF1-6220-45F2-B382-B89E1D2863F1}">
      <dgm:prSet/>
      <dgm:spPr/>
      <dgm:t>
        <a:bodyPr/>
        <a:lstStyle/>
        <a:p>
          <a:endParaRPr lang="en-US"/>
        </a:p>
      </dgm:t>
    </dgm:pt>
    <dgm:pt modelId="{2A29D799-0A12-47CA-A5A0-31B2EF7A8B23}" type="sibTrans" cxnId="{810B5CF1-6220-45F2-B382-B89E1D2863F1}">
      <dgm:prSet/>
      <dgm:spPr/>
      <dgm:t>
        <a:bodyPr/>
        <a:lstStyle/>
        <a:p>
          <a:endParaRPr lang="en-US"/>
        </a:p>
      </dgm:t>
    </dgm:pt>
    <dgm:pt modelId="{39D5FD24-BADE-4E6A-9D5B-0EDA9FB79E6A}">
      <dgm:prSet/>
      <dgm:spPr/>
      <dgm:t>
        <a:bodyPr/>
        <a:lstStyle/>
        <a:p>
          <a:r>
            <a:rPr lang="en-US"/>
            <a:t>Watershed Protection and Flood  Prevention Act  (PL-566) </a:t>
          </a:r>
        </a:p>
      </dgm:t>
    </dgm:pt>
    <dgm:pt modelId="{AF55E4AC-F841-47E7-AEBC-AA772A7B9F58}" type="parTrans" cxnId="{53E74207-2E82-46AB-B25C-01492DE4D28E}">
      <dgm:prSet/>
      <dgm:spPr/>
      <dgm:t>
        <a:bodyPr/>
        <a:lstStyle/>
        <a:p>
          <a:endParaRPr lang="en-US"/>
        </a:p>
      </dgm:t>
    </dgm:pt>
    <dgm:pt modelId="{92C673B8-D056-4107-BDA1-3B43E18868A9}" type="sibTrans" cxnId="{53E74207-2E82-46AB-B25C-01492DE4D28E}">
      <dgm:prSet/>
      <dgm:spPr/>
      <dgm:t>
        <a:bodyPr/>
        <a:lstStyle/>
        <a:p>
          <a:endParaRPr lang="en-US"/>
        </a:p>
      </dgm:t>
    </dgm:pt>
    <dgm:pt modelId="{C42A1068-AEB0-45BD-BCCE-9695D08256C2}">
      <dgm:prSet/>
      <dgm:spPr/>
      <dgm:t>
        <a:bodyPr/>
        <a:lstStyle/>
        <a:p>
          <a:r>
            <a:rPr lang="en-US"/>
            <a:t>Enacted August 4, 1954 (7,669 dams)</a:t>
          </a:r>
        </a:p>
      </dgm:t>
    </dgm:pt>
    <dgm:pt modelId="{3DDFE482-B399-4D27-BDBA-DA96F05D7B22}" type="parTrans" cxnId="{7A5ACC34-5FB0-45D5-9BEE-E65A596DE8D4}">
      <dgm:prSet/>
      <dgm:spPr/>
      <dgm:t>
        <a:bodyPr/>
        <a:lstStyle/>
        <a:p>
          <a:endParaRPr lang="en-US"/>
        </a:p>
      </dgm:t>
    </dgm:pt>
    <dgm:pt modelId="{D96063ED-FBB0-40E8-966A-F7BD13D1A72A}" type="sibTrans" cxnId="{7A5ACC34-5FB0-45D5-9BEE-E65A596DE8D4}">
      <dgm:prSet/>
      <dgm:spPr/>
      <dgm:t>
        <a:bodyPr/>
        <a:lstStyle/>
        <a:p>
          <a:endParaRPr lang="en-US"/>
        </a:p>
      </dgm:t>
    </dgm:pt>
    <dgm:pt modelId="{3C2134A4-94D8-4C50-9CFC-EB15D9EA59EF}">
      <dgm:prSet/>
      <dgm:spPr/>
      <dgm:t>
        <a:bodyPr/>
        <a:lstStyle/>
        <a:p>
          <a:r>
            <a:rPr lang="en-US"/>
            <a:t>Resource Conservation &amp; Development (225 dams)</a:t>
          </a:r>
        </a:p>
      </dgm:t>
    </dgm:pt>
    <dgm:pt modelId="{024EA965-3C65-407A-9620-CB56E19C5230}" type="parTrans" cxnId="{A3B4ED32-C515-42FC-B396-57C6F48FA05B}">
      <dgm:prSet/>
      <dgm:spPr/>
      <dgm:t>
        <a:bodyPr/>
        <a:lstStyle/>
        <a:p>
          <a:endParaRPr lang="en-US"/>
        </a:p>
      </dgm:t>
    </dgm:pt>
    <dgm:pt modelId="{42DE82DC-FF2E-449C-8B26-9F1A78AA3D7F}" type="sibTrans" cxnId="{A3B4ED32-C515-42FC-B396-57C6F48FA05B}">
      <dgm:prSet/>
      <dgm:spPr/>
      <dgm:t>
        <a:bodyPr/>
        <a:lstStyle/>
        <a:p>
          <a:endParaRPr lang="en-US"/>
        </a:p>
      </dgm:t>
    </dgm:pt>
    <dgm:pt modelId="{2F22E96C-F73C-462B-A2E0-FF0C6A106E35}" type="pres">
      <dgm:prSet presAssocID="{4D4EBD4D-337B-4C98-AFE6-D91C146D0C93}" presName="linear" presStyleCnt="0">
        <dgm:presLayoutVars>
          <dgm:dir/>
          <dgm:animLvl val="lvl"/>
          <dgm:resizeHandles val="exact"/>
        </dgm:presLayoutVars>
      </dgm:prSet>
      <dgm:spPr/>
    </dgm:pt>
    <dgm:pt modelId="{0F62FF12-953A-47EB-8CAD-42CE6234E44E}" type="pres">
      <dgm:prSet presAssocID="{DD0288BB-F509-45FB-B3BF-538B4F6ACC1A}" presName="parentLin" presStyleCnt="0"/>
      <dgm:spPr/>
    </dgm:pt>
    <dgm:pt modelId="{E796CB33-1458-4A1C-8AFA-288392F877C8}" type="pres">
      <dgm:prSet presAssocID="{DD0288BB-F509-45FB-B3BF-538B4F6ACC1A}" presName="parentLeftMargin" presStyleLbl="node1" presStyleIdx="0" presStyleCnt="4"/>
      <dgm:spPr/>
    </dgm:pt>
    <dgm:pt modelId="{7B71D32C-ED4C-471B-90AF-81F2D82615E1}" type="pres">
      <dgm:prSet presAssocID="{DD0288BB-F509-45FB-B3BF-538B4F6ACC1A}" presName="parentText" presStyleLbl="node1" presStyleIdx="0" presStyleCnt="4">
        <dgm:presLayoutVars>
          <dgm:chMax val="0"/>
          <dgm:bulletEnabled val="1"/>
        </dgm:presLayoutVars>
      </dgm:prSet>
      <dgm:spPr/>
    </dgm:pt>
    <dgm:pt modelId="{7FB20E0F-5CD7-4BAD-B911-CC20C3EBB70C}" type="pres">
      <dgm:prSet presAssocID="{DD0288BB-F509-45FB-B3BF-538B4F6ACC1A}" presName="negativeSpace" presStyleCnt="0"/>
      <dgm:spPr/>
    </dgm:pt>
    <dgm:pt modelId="{57DD5C32-94AB-4CCC-9B53-1E3ABC4EF867}" type="pres">
      <dgm:prSet presAssocID="{DD0288BB-F509-45FB-B3BF-538B4F6ACC1A}" presName="childText" presStyleLbl="conFgAcc1" presStyleIdx="0" presStyleCnt="4">
        <dgm:presLayoutVars>
          <dgm:bulletEnabled val="1"/>
        </dgm:presLayoutVars>
      </dgm:prSet>
      <dgm:spPr/>
    </dgm:pt>
    <dgm:pt modelId="{451545EC-BA41-47A7-A54C-F5483DEF5586}" type="pres">
      <dgm:prSet presAssocID="{4A3D43A2-A8E9-463A-A792-43094F715BFB}" presName="spaceBetweenRectangles" presStyleCnt="0"/>
      <dgm:spPr/>
    </dgm:pt>
    <dgm:pt modelId="{AC4D2403-9557-40EF-9773-6655AFDF0593}" type="pres">
      <dgm:prSet presAssocID="{88F7882F-3643-4ACD-AAEA-D49D10CAB0AE}" presName="parentLin" presStyleCnt="0"/>
      <dgm:spPr/>
    </dgm:pt>
    <dgm:pt modelId="{8F77C186-F74F-4E79-BAEE-46BBFE7C6424}" type="pres">
      <dgm:prSet presAssocID="{88F7882F-3643-4ACD-AAEA-D49D10CAB0AE}" presName="parentLeftMargin" presStyleLbl="node1" presStyleIdx="0" presStyleCnt="4"/>
      <dgm:spPr/>
    </dgm:pt>
    <dgm:pt modelId="{E96F7F77-828C-4948-9932-F1398BA2CC10}" type="pres">
      <dgm:prSet presAssocID="{88F7882F-3643-4ACD-AAEA-D49D10CAB0AE}" presName="parentText" presStyleLbl="node1" presStyleIdx="1" presStyleCnt="4">
        <dgm:presLayoutVars>
          <dgm:chMax val="0"/>
          <dgm:bulletEnabled val="1"/>
        </dgm:presLayoutVars>
      </dgm:prSet>
      <dgm:spPr/>
    </dgm:pt>
    <dgm:pt modelId="{591216B4-21E6-407E-907B-C3A0DD5E4CB4}" type="pres">
      <dgm:prSet presAssocID="{88F7882F-3643-4ACD-AAEA-D49D10CAB0AE}" presName="negativeSpace" presStyleCnt="0"/>
      <dgm:spPr/>
    </dgm:pt>
    <dgm:pt modelId="{05338A9C-47C8-4D99-A9A7-11561DEB4038}" type="pres">
      <dgm:prSet presAssocID="{88F7882F-3643-4ACD-AAEA-D49D10CAB0AE}" presName="childText" presStyleLbl="conFgAcc1" presStyleIdx="1" presStyleCnt="4">
        <dgm:presLayoutVars>
          <dgm:bulletEnabled val="1"/>
        </dgm:presLayoutVars>
      </dgm:prSet>
      <dgm:spPr/>
    </dgm:pt>
    <dgm:pt modelId="{5CB8E7BD-361D-4178-BB8E-E8DA7AC4435C}" type="pres">
      <dgm:prSet presAssocID="{87011537-0A49-4CF9-9F38-231409051517}" presName="spaceBetweenRectangles" presStyleCnt="0"/>
      <dgm:spPr/>
    </dgm:pt>
    <dgm:pt modelId="{99E14B3D-48E5-4239-8370-0B281A79AEC0}" type="pres">
      <dgm:prSet presAssocID="{39D5FD24-BADE-4E6A-9D5B-0EDA9FB79E6A}" presName="parentLin" presStyleCnt="0"/>
      <dgm:spPr/>
    </dgm:pt>
    <dgm:pt modelId="{19554646-E013-409A-A1DD-E74A7C116E1C}" type="pres">
      <dgm:prSet presAssocID="{39D5FD24-BADE-4E6A-9D5B-0EDA9FB79E6A}" presName="parentLeftMargin" presStyleLbl="node1" presStyleIdx="1" presStyleCnt="4"/>
      <dgm:spPr/>
    </dgm:pt>
    <dgm:pt modelId="{E9D05AC8-775C-40C9-B503-28D2C526C044}" type="pres">
      <dgm:prSet presAssocID="{39D5FD24-BADE-4E6A-9D5B-0EDA9FB79E6A}" presName="parentText" presStyleLbl="node1" presStyleIdx="2" presStyleCnt="4">
        <dgm:presLayoutVars>
          <dgm:chMax val="0"/>
          <dgm:bulletEnabled val="1"/>
        </dgm:presLayoutVars>
      </dgm:prSet>
      <dgm:spPr/>
    </dgm:pt>
    <dgm:pt modelId="{8CD408D5-7952-4CB4-AC5E-30A071A0F7C4}" type="pres">
      <dgm:prSet presAssocID="{39D5FD24-BADE-4E6A-9D5B-0EDA9FB79E6A}" presName="negativeSpace" presStyleCnt="0"/>
      <dgm:spPr/>
    </dgm:pt>
    <dgm:pt modelId="{5F2EDDE6-C1F6-43B1-8685-E31720546A2B}" type="pres">
      <dgm:prSet presAssocID="{39D5FD24-BADE-4E6A-9D5B-0EDA9FB79E6A}" presName="childText" presStyleLbl="conFgAcc1" presStyleIdx="2" presStyleCnt="4">
        <dgm:presLayoutVars>
          <dgm:bulletEnabled val="1"/>
        </dgm:presLayoutVars>
      </dgm:prSet>
      <dgm:spPr/>
    </dgm:pt>
    <dgm:pt modelId="{9EAC29E9-F8D0-4F50-9260-D6D5365F44AF}" type="pres">
      <dgm:prSet presAssocID="{92C673B8-D056-4107-BDA1-3B43E18868A9}" presName="spaceBetweenRectangles" presStyleCnt="0"/>
      <dgm:spPr/>
    </dgm:pt>
    <dgm:pt modelId="{FA9B3162-F4AC-409B-8295-B0A34EC518C2}" type="pres">
      <dgm:prSet presAssocID="{3C2134A4-94D8-4C50-9CFC-EB15D9EA59EF}" presName="parentLin" presStyleCnt="0"/>
      <dgm:spPr/>
    </dgm:pt>
    <dgm:pt modelId="{C6224921-07CC-4F9A-BDBA-2AEBEF091054}" type="pres">
      <dgm:prSet presAssocID="{3C2134A4-94D8-4C50-9CFC-EB15D9EA59EF}" presName="parentLeftMargin" presStyleLbl="node1" presStyleIdx="2" presStyleCnt="4"/>
      <dgm:spPr/>
    </dgm:pt>
    <dgm:pt modelId="{E4EB2EBE-DC56-4F7F-A90F-03F1E67F9779}" type="pres">
      <dgm:prSet presAssocID="{3C2134A4-94D8-4C50-9CFC-EB15D9EA59EF}" presName="parentText" presStyleLbl="node1" presStyleIdx="3" presStyleCnt="4">
        <dgm:presLayoutVars>
          <dgm:chMax val="0"/>
          <dgm:bulletEnabled val="1"/>
        </dgm:presLayoutVars>
      </dgm:prSet>
      <dgm:spPr/>
    </dgm:pt>
    <dgm:pt modelId="{CF323FB5-FCF1-4DF5-863E-A8521570048F}" type="pres">
      <dgm:prSet presAssocID="{3C2134A4-94D8-4C50-9CFC-EB15D9EA59EF}" presName="negativeSpace" presStyleCnt="0"/>
      <dgm:spPr/>
    </dgm:pt>
    <dgm:pt modelId="{A7F1AFE6-38FB-498C-B099-5E6233E14AD8}" type="pres">
      <dgm:prSet presAssocID="{3C2134A4-94D8-4C50-9CFC-EB15D9EA59EF}" presName="childText" presStyleLbl="conFgAcc1" presStyleIdx="3" presStyleCnt="4">
        <dgm:presLayoutVars>
          <dgm:bulletEnabled val="1"/>
        </dgm:presLayoutVars>
      </dgm:prSet>
      <dgm:spPr/>
    </dgm:pt>
  </dgm:ptLst>
  <dgm:cxnLst>
    <dgm:cxn modelId="{53E74207-2E82-46AB-B25C-01492DE4D28E}" srcId="{4D4EBD4D-337B-4C98-AFE6-D91C146D0C93}" destId="{39D5FD24-BADE-4E6A-9D5B-0EDA9FB79E6A}" srcOrd="2" destOrd="0" parTransId="{AF55E4AC-F841-47E7-AEBC-AA772A7B9F58}" sibTransId="{92C673B8-D056-4107-BDA1-3B43E18868A9}"/>
    <dgm:cxn modelId="{B0924609-50B5-4683-84D2-352C4B03295E}" type="presOf" srcId="{B7F3E4C7-FF7C-48DC-9D39-D331CC761BB5}" destId="{05338A9C-47C8-4D99-A9A7-11561DEB4038}" srcOrd="0" destOrd="0" presId="urn:microsoft.com/office/officeart/2005/8/layout/list1"/>
    <dgm:cxn modelId="{E1E0A111-56A5-4562-B2C1-7BCA7576D566}" srcId="{4D4EBD4D-337B-4C98-AFE6-D91C146D0C93}" destId="{88F7882F-3643-4ACD-AAEA-D49D10CAB0AE}" srcOrd="1" destOrd="0" parTransId="{32AF279E-BF2C-4BF5-ADEA-D3E04CF8F811}" sibTransId="{87011537-0A49-4CF9-9F38-231409051517}"/>
    <dgm:cxn modelId="{A3B4ED32-C515-42FC-B396-57C6F48FA05B}" srcId="{4D4EBD4D-337B-4C98-AFE6-D91C146D0C93}" destId="{3C2134A4-94D8-4C50-9CFC-EB15D9EA59EF}" srcOrd="3" destOrd="0" parTransId="{024EA965-3C65-407A-9620-CB56E19C5230}" sibTransId="{42DE82DC-FF2E-449C-8B26-9F1A78AA3D7F}"/>
    <dgm:cxn modelId="{7A5ACC34-5FB0-45D5-9BEE-E65A596DE8D4}" srcId="{39D5FD24-BADE-4E6A-9D5B-0EDA9FB79E6A}" destId="{C42A1068-AEB0-45BD-BCCE-9695D08256C2}" srcOrd="0" destOrd="0" parTransId="{3DDFE482-B399-4D27-BDBA-DA96F05D7B22}" sibTransId="{D96063ED-FBB0-40E8-966A-F7BD13D1A72A}"/>
    <dgm:cxn modelId="{E8A1EC5B-14A6-44A8-A7C1-22697C94F8E3}" type="presOf" srcId="{DD0288BB-F509-45FB-B3BF-538B4F6ACC1A}" destId="{E796CB33-1458-4A1C-8AFA-288392F877C8}" srcOrd="0" destOrd="0" presId="urn:microsoft.com/office/officeart/2005/8/layout/list1"/>
    <dgm:cxn modelId="{07992161-1E62-4808-808C-4935E949C532}" type="presOf" srcId="{88F7882F-3643-4ACD-AAEA-D49D10CAB0AE}" destId="{E96F7F77-828C-4948-9932-F1398BA2CC10}" srcOrd="1" destOrd="0" presId="urn:microsoft.com/office/officeart/2005/8/layout/list1"/>
    <dgm:cxn modelId="{D1A5976D-332A-4827-8987-1C0F470D6C11}" type="presOf" srcId="{39D5FD24-BADE-4E6A-9D5B-0EDA9FB79E6A}" destId="{E9D05AC8-775C-40C9-B503-28D2C526C044}" srcOrd="1" destOrd="0" presId="urn:microsoft.com/office/officeart/2005/8/layout/list1"/>
    <dgm:cxn modelId="{6AEC238D-2912-4E91-B3F5-94E60E7F44A0}" type="presOf" srcId="{C42A1068-AEB0-45BD-BCCE-9695D08256C2}" destId="{5F2EDDE6-C1F6-43B1-8685-E31720546A2B}" srcOrd="0" destOrd="0" presId="urn:microsoft.com/office/officeart/2005/8/layout/list1"/>
    <dgm:cxn modelId="{300BDB9A-DA84-43F5-99F9-73AE6E7BEC3F}" type="presOf" srcId="{C33645EB-381B-4436-A0DB-5FE4E182590B}" destId="{57DD5C32-94AB-4CCC-9B53-1E3ABC4EF867}" srcOrd="0" destOrd="0" presId="urn:microsoft.com/office/officeart/2005/8/layout/list1"/>
    <dgm:cxn modelId="{A7BFE0B3-387E-4525-A160-E0F3B69331C8}" type="presOf" srcId="{88F7882F-3643-4ACD-AAEA-D49D10CAB0AE}" destId="{8F77C186-F74F-4E79-BAEE-46BBFE7C6424}" srcOrd="0" destOrd="0" presId="urn:microsoft.com/office/officeart/2005/8/layout/list1"/>
    <dgm:cxn modelId="{85E95BC0-410B-43F9-B371-3E61EDEFD33E}" type="presOf" srcId="{4D4EBD4D-337B-4C98-AFE6-D91C146D0C93}" destId="{2F22E96C-F73C-462B-A2E0-FF0C6A106E35}" srcOrd="0" destOrd="0" presId="urn:microsoft.com/office/officeart/2005/8/layout/list1"/>
    <dgm:cxn modelId="{6DC4B9C2-D15E-4427-BB60-19A4A124DDAB}" srcId="{DD0288BB-F509-45FB-B3BF-538B4F6ACC1A}" destId="{C33645EB-381B-4436-A0DB-5FE4E182590B}" srcOrd="0" destOrd="0" parTransId="{277C9BAE-99FA-4C2D-99CA-D233D24D318E}" sibTransId="{35B77E7B-755E-4CD8-A4C1-E96E9C13F068}"/>
    <dgm:cxn modelId="{F79C00CE-94EA-4EC7-907A-03F0430791A3}" type="presOf" srcId="{3C2134A4-94D8-4C50-9CFC-EB15D9EA59EF}" destId="{C6224921-07CC-4F9A-BDBA-2AEBEF091054}" srcOrd="0" destOrd="0" presId="urn:microsoft.com/office/officeart/2005/8/layout/list1"/>
    <dgm:cxn modelId="{9E00D5E2-7CFE-4BDC-A36D-DD61436C4BCD}" type="presOf" srcId="{DD0288BB-F509-45FB-B3BF-538B4F6ACC1A}" destId="{7B71D32C-ED4C-471B-90AF-81F2D82615E1}" srcOrd="1" destOrd="0" presId="urn:microsoft.com/office/officeart/2005/8/layout/list1"/>
    <dgm:cxn modelId="{A3CE89EB-52B5-48F2-B5F6-984D18580D60}" type="presOf" srcId="{3C2134A4-94D8-4C50-9CFC-EB15D9EA59EF}" destId="{E4EB2EBE-DC56-4F7F-A90F-03F1E67F9779}" srcOrd="1" destOrd="0" presId="urn:microsoft.com/office/officeart/2005/8/layout/list1"/>
    <dgm:cxn modelId="{ACE256ED-4E97-44A7-8D49-9792052B2EF4}" type="presOf" srcId="{39D5FD24-BADE-4E6A-9D5B-0EDA9FB79E6A}" destId="{19554646-E013-409A-A1DD-E74A7C116E1C}" srcOrd="0" destOrd="0" presId="urn:microsoft.com/office/officeart/2005/8/layout/list1"/>
    <dgm:cxn modelId="{35638DED-DC94-4787-BEA0-BB0484CD24B7}" srcId="{4D4EBD4D-337B-4C98-AFE6-D91C146D0C93}" destId="{DD0288BB-F509-45FB-B3BF-538B4F6ACC1A}" srcOrd="0" destOrd="0" parTransId="{5F6FD182-51CF-4A4A-B9B3-4B8353475621}" sibTransId="{4A3D43A2-A8E9-463A-A792-43094F715BFB}"/>
    <dgm:cxn modelId="{810B5CF1-6220-45F2-B382-B89E1D2863F1}" srcId="{88F7882F-3643-4ACD-AAEA-D49D10CAB0AE}" destId="{B7F3E4C7-FF7C-48DC-9D39-D331CC761BB5}" srcOrd="0" destOrd="0" parTransId="{E8CE3B50-30DB-419D-AE18-79379A1B1C81}" sibTransId="{2A29D799-0A12-47CA-A5A0-31B2EF7A8B23}"/>
    <dgm:cxn modelId="{4468384A-D708-4D52-A1D2-E112C888F0B8}" type="presParOf" srcId="{2F22E96C-F73C-462B-A2E0-FF0C6A106E35}" destId="{0F62FF12-953A-47EB-8CAD-42CE6234E44E}" srcOrd="0" destOrd="0" presId="urn:microsoft.com/office/officeart/2005/8/layout/list1"/>
    <dgm:cxn modelId="{90028085-B188-49B0-867F-F5194950EEE5}" type="presParOf" srcId="{0F62FF12-953A-47EB-8CAD-42CE6234E44E}" destId="{E796CB33-1458-4A1C-8AFA-288392F877C8}" srcOrd="0" destOrd="0" presId="urn:microsoft.com/office/officeart/2005/8/layout/list1"/>
    <dgm:cxn modelId="{46A1D7DF-BE3D-4A98-AC36-16584DF65790}" type="presParOf" srcId="{0F62FF12-953A-47EB-8CAD-42CE6234E44E}" destId="{7B71D32C-ED4C-471B-90AF-81F2D82615E1}" srcOrd="1" destOrd="0" presId="urn:microsoft.com/office/officeart/2005/8/layout/list1"/>
    <dgm:cxn modelId="{F2E7A433-31F0-42F0-AFA2-862757083D27}" type="presParOf" srcId="{2F22E96C-F73C-462B-A2E0-FF0C6A106E35}" destId="{7FB20E0F-5CD7-4BAD-B911-CC20C3EBB70C}" srcOrd="1" destOrd="0" presId="urn:microsoft.com/office/officeart/2005/8/layout/list1"/>
    <dgm:cxn modelId="{71DB28B1-29DF-4124-800E-F761FEA220E6}" type="presParOf" srcId="{2F22E96C-F73C-462B-A2E0-FF0C6A106E35}" destId="{57DD5C32-94AB-4CCC-9B53-1E3ABC4EF867}" srcOrd="2" destOrd="0" presId="urn:microsoft.com/office/officeart/2005/8/layout/list1"/>
    <dgm:cxn modelId="{E9A3CD0C-D8D6-4B66-A078-4A20E4F0EBEC}" type="presParOf" srcId="{2F22E96C-F73C-462B-A2E0-FF0C6A106E35}" destId="{451545EC-BA41-47A7-A54C-F5483DEF5586}" srcOrd="3" destOrd="0" presId="urn:microsoft.com/office/officeart/2005/8/layout/list1"/>
    <dgm:cxn modelId="{D7FD9652-BF9D-40DE-8D56-855F6348C08E}" type="presParOf" srcId="{2F22E96C-F73C-462B-A2E0-FF0C6A106E35}" destId="{AC4D2403-9557-40EF-9773-6655AFDF0593}" srcOrd="4" destOrd="0" presId="urn:microsoft.com/office/officeart/2005/8/layout/list1"/>
    <dgm:cxn modelId="{3B6037AB-2BD1-4BFA-A834-C837B576ECA5}" type="presParOf" srcId="{AC4D2403-9557-40EF-9773-6655AFDF0593}" destId="{8F77C186-F74F-4E79-BAEE-46BBFE7C6424}" srcOrd="0" destOrd="0" presId="urn:microsoft.com/office/officeart/2005/8/layout/list1"/>
    <dgm:cxn modelId="{7262B5DB-1F81-4791-835D-E90E63762570}" type="presParOf" srcId="{AC4D2403-9557-40EF-9773-6655AFDF0593}" destId="{E96F7F77-828C-4948-9932-F1398BA2CC10}" srcOrd="1" destOrd="0" presId="urn:microsoft.com/office/officeart/2005/8/layout/list1"/>
    <dgm:cxn modelId="{E42A034E-11DB-42F6-8229-903C096005C9}" type="presParOf" srcId="{2F22E96C-F73C-462B-A2E0-FF0C6A106E35}" destId="{591216B4-21E6-407E-907B-C3A0DD5E4CB4}" srcOrd="5" destOrd="0" presId="urn:microsoft.com/office/officeart/2005/8/layout/list1"/>
    <dgm:cxn modelId="{9EDAA502-172F-41F5-BBB8-026EF1A6228F}" type="presParOf" srcId="{2F22E96C-F73C-462B-A2E0-FF0C6A106E35}" destId="{05338A9C-47C8-4D99-A9A7-11561DEB4038}" srcOrd="6" destOrd="0" presId="urn:microsoft.com/office/officeart/2005/8/layout/list1"/>
    <dgm:cxn modelId="{1107CCDC-B50A-462C-8BD0-3479A63A03E8}" type="presParOf" srcId="{2F22E96C-F73C-462B-A2E0-FF0C6A106E35}" destId="{5CB8E7BD-361D-4178-BB8E-E8DA7AC4435C}" srcOrd="7" destOrd="0" presId="urn:microsoft.com/office/officeart/2005/8/layout/list1"/>
    <dgm:cxn modelId="{F6904D37-9C7E-48F1-B43D-42E1AC86F3B8}" type="presParOf" srcId="{2F22E96C-F73C-462B-A2E0-FF0C6A106E35}" destId="{99E14B3D-48E5-4239-8370-0B281A79AEC0}" srcOrd="8" destOrd="0" presId="urn:microsoft.com/office/officeart/2005/8/layout/list1"/>
    <dgm:cxn modelId="{E127886E-2318-401E-AC88-0DCE94730D5D}" type="presParOf" srcId="{99E14B3D-48E5-4239-8370-0B281A79AEC0}" destId="{19554646-E013-409A-A1DD-E74A7C116E1C}" srcOrd="0" destOrd="0" presId="urn:microsoft.com/office/officeart/2005/8/layout/list1"/>
    <dgm:cxn modelId="{2E53095C-EF87-465A-979B-F70A103E9FB4}" type="presParOf" srcId="{99E14B3D-48E5-4239-8370-0B281A79AEC0}" destId="{E9D05AC8-775C-40C9-B503-28D2C526C044}" srcOrd="1" destOrd="0" presId="urn:microsoft.com/office/officeart/2005/8/layout/list1"/>
    <dgm:cxn modelId="{A8994A34-4FBE-4F59-A53E-8DAFA62A95D1}" type="presParOf" srcId="{2F22E96C-F73C-462B-A2E0-FF0C6A106E35}" destId="{8CD408D5-7952-4CB4-AC5E-30A071A0F7C4}" srcOrd="9" destOrd="0" presId="urn:microsoft.com/office/officeart/2005/8/layout/list1"/>
    <dgm:cxn modelId="{38AE5BEB-B7F5-4140-B766-90520105ADC8}" type="presParOf" srcId="{2F22E96C-F73C-462B-A2E0-FF0C6A106E35}" destId="{5F2EDDE6-C1F6-43B1-8685-E31720546A2B}" srcOrd="10" destOrd="0" presId="urn:microsoft.com/office/officeart/2005/8/layout/list1"/>
    <dgm:cxn modelId="{707C6A7B-B60E-4780-8F45-1A25CFC00DD9}" type="presParOf" srcId="{2F22E96C-F73C-462B-A2E0-FF0C6A106E35}" destId="{9EAC29E9-F8D0-4F50-9260-D6D5365F44AF}" srcOrd="11" destOrd="0" presId="urn:microsoft.com/office/officeart/2005/8/layout/list1"/>
    <dgm:cxn modelId="{0CDC4BA0-EB59-4A3E-AF33-8CDBFC5A8CA2}" type="presParOf" srcId="{2F22E96C-F73C-462B-A2E0-FF0C6A106E35}" destId="{FA9B3162-F4AC-409B-8295-B0A34EC518C2}" srcOrd="12" destOrd="0" presId="urn:microsoft.com/office/officeart/2005/8/layout/list1"/>
    <dgm:cxn modelId="{D0E5A5D1-229C-4C33-946B-982E52D0B2B4}" type="presParOf" srcId="{FA9B3162-F4AC-409B-8295-B0A34EC518C2}" destId="{C6224921-07CC-4F9A-BDBA-2AEBEF091054}" srcOrd="0" destOrd="0" presId="urn:microsoft.com/office/officeart/2005/8/layout/list1"/>
    <dgm:cxn modelId="{A39D0B58-4BC1-4FB9-B135-BAE36FBF7287}" type="presParOf" srcId="{FA9B3162-F4AC-409B-8295-B0A34EC518C2}" destId="{E4EB2EBE-DC56-4F7F-A90F-03F1E67F9779}" srcOrd="1" destOrd="0" presId="urn:microsoft.com/office/officeart/2005/8/layout/list1"/>
    <dgm:cxn modelId="{F57806F4-49EC-4888-B581-01C7928A2703}" type="presParOf" srcId="{2F22E96C-F73C-462B-A2E0-FF0C6A106E35}" destId="{CF323FB5-FCF1-4DF5-863E-A8521570048F}" srcOrd="13" destOrd="0" presId="urn:microsoft.com/office/officeart/2005/8/layout/list1"/>
    <dgm:cxn modelId="{E33D2597-FBCD-405B-9E91-17F2E8034BA4}" type="presParOf" srcId="{2F22E96C-F73C-462B-A2E0-FF0C6A106E35}" destId="{A7F1AFE6-38FB-498C-B099-5E6233E14AD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94A5C2-BF92-4763-8ED6-07C65EA59DE2}"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958D7CAB-6DBE-48BF-A519-0A8E98E30AE5}">
      <dgm:prSet/>
      <dgm:spPr/>
      <dgm:t>
        <a:bodyPr/>
        <a:lstStyle/>
        <a:p>
          <a:r>
            <a:rPr lang="en-US"/>
            <a:t>Federal (NRCS): </a:t>
          </a:r>
        </a:p>
      </dgm:t>
    </dgm:pt>
    <dgm:pt modelId="{64EFE873-E460-417D-861B-7C1914AAC367}" type="parTrans" cxnId="{11E46B0A-0538-4E9A-861A-BFF24F70A031}">
      <dgm:prSet/>
      <dgm:spPr/>
      <dgm:t>
        <a:bodyPr/>
        <a:lstStyle/>
        <a:p>
          <a:endParaRPr lang="en-US"/>
        </a:p>
      </dgm:t>
    </dgm:pt>
    <dgm:pt modelId="{E7128E60-EACA-4099-8EB2-70717CF2D4E0}" type="sibTrans" cxnId="{11E46B0A-0538-4E9A-861A-BFF24F70A031}">
      <dgm:prSet/>
      <dgm:spPr/>
      <dgm:t>
        <a:bodyPr/>
        <a:lstStyle/>
        <a:p>
          <a:endParaRPr lang="en-US"/>
        </a:p>
      </dgm:t>
    </dgm:pt>
    <dgm:pt modelId="{BC4CBB78-35A1-4911-8A5C-F72A6918D9D7}">
      <dgm:prSet/>
      <dgm:spPr/>
      <dgm:t>
        <a:bodyPr/>
        <a:lstStyle/>
        <a:p>
          <a:r>
            <a:rPr lang="en-US"/>
            <a:t>Technical Assistance (planning, design, construction, O&amp;M)</a:t>
          </a:r>
        </a:p>
      </dgm:t>
    </dgm:pt>
    <dgm:pt modelId="{9B0B03C6-0E61-449D-B1A5-B15A04DBAC1E}" type="parTrans" cxnId="{A082C631-FCDC-4298-B3C3-F354D09FC262}">
      <dgm:prSet/>
      <dgm:spPr/>
      <dgm:t>
        <a:bodyPr/>
        <a:lstStyle/>
        <a:p>
          <a:endParaRPr lang="en-US"/>
        </a:p>
      </dgm:t>
    </dgm:pt>
    <dgm:pt modelId="{B0C40F96-B7E2-4BE4-85EC-BF4FFC11D105}" type="sibTrans" cxnId="{A082C631-FCDC-4298-B3C3-F354D09FC262}">
      <dgm:prSet/>
      <dgm:spPr/>
      <dgm:t>
        <a:bodyPr/>
        <a:lstStyle/>
        <a:p>
          <a:endParaRPr lang="en-US"/>
        </a:p>
      </dgm:t>
    </dgm:pt>
    <dgm:pt modelId="{372951A4-38AF-463E-92D0-59193A50F0FA}">
      <dgm:prSet/>
      <dgm:spPr/>
      <dgm:t>
        <a:bodyPr/>
        <a:lstStyle/>
        <a:p>
          <a:r>
            <a:rPr lang="en-US"/>
            <a:t>Financial Assistance (construction)</a:t>
          </a:r>
        </a:p>
      </dgm:t>
    </dgm:pt>
    <dgm:pt modelId="{C73584B3-10D2-4FA4-B3A0-774D273B7208}" type="parTrans" cxnId="{4ADAE4D9-0999-43B4-A26C-7C17BD1A5AFA}">
      <dgm:prSet/>
      <dgm:spPr/>
      <dgm:t>
        <a:bodyPr/>
        <a:lstStyle/>
        <a:p>
          <a:endParaRPr lang="en-US"/>
        </a:p>
      </dgm:t>
    </dgm:pt>
    <dgm:pt modelId="{CB2BC037-8F0F-4A36-857B-E0AD13D07429}" type="sibTrans" cxnId="{4ADAE4D9-0999-43B4-A26C-7C17BD1A5AFA}">
      <dgm:prSet/>
      <dgm:spPr/>
      <dgm:t>
        <a:bodyPr/>
        <a:lstStyle/>
        <a:p>
          <a:endParaRPr lang="en-US"/>
        </a:p>
      </dgm:t>
    </dgm:pt>
    <dgm:pt modelId="{79D2847C-E2C9-4F07-962B-DB94DC1D1D19}">
      <dgm:prSet/>
      <dgm:spPr/>
      <dgm:t>
        <a:bodyPr/>
        <a:lstStyle/>
        <a:p>
          <a:r>
            <a:rPr lang="en-US"/>
            <a:t>Local Project Sponsors (Conservation Districts) </a:t>
          </a:r>
        </a:p>
      </dgm:t>
    </dgm:pt>
    <dgm:pt modelId="{78177E4D-84F8-4AF4-8173-16A738F8369D}" type="parTrans" cxnId="{67AE762A-3B62-4CF2-B2E7-7C417126B525}">
      <dgm:prSet/>
      <dgm:spPr/>
      <dgm:t>
        <a:bodyPr/>
        <a:lstStyle/>
        <a:p>
          <a:endParaRPr lang="en-US"/>
        </a:p>
      </dgm:t>
    </dgm:pt>
    <dgm:pt modelId="{8C723304-6C67-4F1B-B489-480E28FD0D97}" type="sibTrans" cxnId="{67AE762A-3B62-4CF2-B2E7-7C417126B525}">
      <dgm:prSet/>
      <dgm:spPr/>
      <dgm:t>
        <a:bodyPr/>
        <a:lstStyle/>
        <a:p>
          <a:endParaRPr lang="en-US"/>
        </a:p>
      </dgm:t>
    </dgm:pt>
    <dgm:pt modelId="{CE544859-F197-4229-A8B1-11AF82CCC5A5}">
      <dgm:prSet/>
      <dgm:spPr/>
      <dgm:t>
        <a:bodyPr/>
        <a:lstStyle/>
        <a:p>
          <a:r>
            <a:rPr lang="en-US"/>
            <a:t>Land rights (easements)</a:t>
          </a:r>
        </a:p>
      </dgm:t>
    </dgm:pt>
    <dgm:pt modelId="{D4088E9F-CAFE-4800-997F-6CD4533B657B}" type="parTrans" cxnId="{C03442E4-0641-4883-92B6-E11835B77F0B}">
      <dgm:prSet/>
      <dgm:spPr/>
      <dgm:t>
        <a:bodyPr/>
        <a:lstStyle/>
        <a:p>
          <a:endParaRPr lang="en-US"/>
        </a:p>
      </dgm:t>
    </dgm:pt>
    <dgm:pt modelId="{564DB812-27C2-46B1-9ECF-A7F7BA6E646C}" type="sibTrans" cxnId="{C03442E4-0641-4883-92B6-E11835B77F0B}">
      <dgm:prSet/>
      <dgm:spPr/>
      <dgm:t>
        <a:bodyPr/>
        <a:lstStyle/>
        <a:p>
          <a:endParaRPr lang="en-US"/>
        </a:p>
      </dgm:t>
    </dgm:pt>
    <dgm:pt modelId="{9930436A-0EF4-4E70-8929-7FCF6B229B61}">
      <dgm:prSet/>
      <dgm:spPr/>
      <dgm:t>
        <a:bodyPr/>
        <a:lstStyle/>
        <a:p>
          <a:r>
            <a:rPr lang="en-US"/>
            <a:t>Operation and Maintenance</a:t>
          </a:r>
        </a:p>
      </dgm:t>
    </dgm:pt>
    <dgm:pt modelId="{918814FF-7A1B-48C5-AD60-A8C74E3956C6}" type="parTrans" cxnId="{31AF6607-54D9-4F6F-9804-F3F90C3028EF}">
      <dgm:prSet/>
      <dgm:spPr/>
      <dgm:t>
        <a:bodyPr/>
        <a:lstStyle/>
        <a:p>
          <a:endParaRPr lang="en-US"/>
        </a:p>
      </dgm:t>
    </dgm:pt>
    <dgm:pt modelId="{79B1CD98-1E4C-4ED4-9A3A-D9CEF86432CE}" type="sibTrans" cxnId="{31AF6607-54D9-4F6F-9804-F3F90C3028EF}">
      <dgm:prSet/>
      <dgm:spPr/>
      <dgm:t>
        <a:bodyPr/>
        <a:lstStyle/>
        <a:p>
          <a:endParaRPr lang="en-US"/>
        </a:p>
      </dgm:t>
    </dgm:pt>
    <dgm:pt modelId="{12089FD8-0A50-4E18-A9D8-6CC87CF54BD0}">
      <dgm:prSet/>
      <dgm:spPr/>
      <dgm:t>
        <a:bodyPr/>
        <a:lstStyle/>
        <a:p>
          <a:r>
            <a:rPr lang="en-US"/>
            <a:t>State</a:t>
          </a:r>
        </a:p>
      </dgm:t>
    </dgm:pt>
    <dgm:pt modelId="{FB1D1B57-DBA2-4FB8-BB02-3E154EE010E0}" type="parTrans" cxnId="{F4670CD1-9493-405F-B1FC-1CAC1E294FAE}">
      <dgm:prSet/>
      <dgm:spPr/>
      <dgm:t>
        <a:bodyPr/>
        <a:lstStyle/>
        <a:p>
          <a:endParaRPr lang="en-US"/>
        </a:p>
      </dgm:t>
    </dgm:pt>
    <dgm:pt modelId="{D9E09B15-9E6A-4558-848E-B7587DD6B467}" type="sibTrans" cxnId="{F4670CD1-9493-405F-B1FC-1CAC1E294FAE}">
      <dgm:prSet/>
      <dgm:spPr/>
      <dgm:t>
        <a:bodyPr/>
        <a:lstStyle/>
        <a:p>
          <a:endParaRPr lang="en-US"/>
        </a:p>
      </dgm:t>
    </dgm:pt>
    <dgm:pt modelId="{FE019438-09AC-4667-8CEF-9812C221A209}">
      <dgm:prSet/>
      <dgm:spPr/>
      <dgm:t>
        <a:bodyPr/>
        <a:lstStyle/>
        <a:p>
          <a:r>
            <a:rPr lang="en-US"/>
            <a:t>Funding Assistance / Technical Support</a:t>
          </a:r>
        </a:p>
      </dgm:t>
    </dgm:pt>
    <dgm:pt modelId="{86CD0F6A-C373-4BB7-97F3-F6B7B4024471}" type="parTrans" cxnId="{ABEFD7B1-E515-4AC0-A397-6F04E8BA7057}">
      <dgm:prSet/>
      <dgm:spPr/>
      <dgm:t>
        <a:bodyPr/>
        <a:lstStyle/>
        <a:p>
          <a:endParaRPr lang="en-US"/>
        </a:p>
      </dgm:t>
    </dgm:pt>
    <dgm:pt modelId="{972DA5BE-4857-4161-818D-AE6BF96102D2}" type="sibTrans" cxnId="{ABEFD7B1-E515-4AC0-A397-6F04E8BA7057}">
      <dgm:prSet/>
      <dgm:spPr/>
      <dgm:t>
        <a:bodyPr/>
        <a:lstStyle/>
        <a:p>
          <a:endParaRPr lang="en-US"/>
        </a:p>
      </dgm:t>
    </dgm:pt>
    <dgm:pt modelId="{B9753A32-C71E-468D-8283-8ABDB996B8A5}">
      <dgm:prSet/>
      <dgm:spPr/>
      <dgm:t>
        <a:bodyPr/>
        <a:lstStyle/>
        <a:p>
          <a:r>
            <a:rPr lang="en-US"/>
            <a:t>Private</a:t>
          </a:r>
        </a:p>
      </dgm:t>
    </dgm:pt>
    <dgm:pt modelId="{E31A04AB-9E7D-4398-A1E2-22AD78387B50}" type="parTrans" cxnId="{06458F45-2F24-4045-9C2D-2960BF16A794}">
      <dgm:prSet/>
      <dgm:spPr/>
      <dgm:t>
        <a:bodyPr/>
        <a:lstStyle/>
        <a:p>
          <a:endParaRPr lang="en-US"/>
        </a:p>
      </dgm:t>
    </dgm:pt>
    <dgm:pt modelId="{CF7C6933-8EFF-400C-9113-14AC38A992DE}" type="sibTrans" cxnId="{06458F45-2F24-4045-9C2D-2960BF16A794}">
      <dgm:prSet/>
      <dgm:spPr/>
      <dgm:t>
        <a:bodyPr/>
        <a:lstStyle/>
        <a:p>
          <a:endParaRPr lang="en-US"/>
        </a:p>
      </dgm:t>
    </dgm:pt>
    <dgm:pt modelId="{4E12D845-A538-463B-A544-444DED701B66}">
      <dgm:prSet/>
      <dgm:spPr/>
      <dgm:t>
        <a:bodyPr/>
        <a:lstStyle/>
        <a:p>
          <a:r>
            <a:rPr lang="en-US"/>
            <a:t>Donated Easements</a:t>
          </a:r>
        </a:p>
      </dgm:t>
    </dgm:pt>
    <dgm:pt modelId="{42BE0D17-649E-4E76-8838-1B449FC9C31D}" type="parTrans" cxnId="{41DDA336-8B97-41E1-A563-2732571E2186}">
      <dgm:prSet/>
      <dgm:spPr/>
      <dgm:t>
        <a:bodyPr/>
        <a:lstStyle/>
        <a:p>
          <a:endParaRPr lang="en-US"/>
        </a:p>
      </dgm:t>
    </dgm:pt>
    <dgm:pt modelId="{F55E6258-47D5-4A3C-99B6-34874BB90F30}" type="sibTrans" cxnId="{41DDA336-8B97-41E1-A563-2732571E2186}">
      <dgm:prSet/>
      <dgm:spPr/>
      <dgm:t>
        <a:bodyPr/>
        <a:lstStyle/>
        <a:p>
          <a:endParaRPr lang="en-US"/>
        </a:p>
      </dgm:t>
    </dgm:pt>
    <dgm:pt modelId="{EFC8BF3D-FFAE-4E72-9915-77D01877324D}" type="pres">
      <dgm:prSet presAssocID="{F994A5C2-BF92-4763-8ED6-07C65EA59DE2}" presName="linear" presStyleCnt="0">
        <dgm:presLayoutVars>
          <dgm:dir/>
          <dgm:animLvl val="lvl"/>
          <dgm:resizeHandles val="exact"/>
        </dgm:presLayoutVars>
      </dgm:prSet>
      <dgm:spPr/>
    </dgm:pt>
    <dgm:pt modelId="{19FC2801-DC52-4A7A-99AF-C06B6EACA85B}" type="pres">
      <dgm:prSet presAssocID="{958D7CAB-6DBE-48BF-A519-0A8E98E30AE5}" presName="parentLin" presStyleCnt="0"/>
      <dgm:spPr/>
    </dgm:pt>
    <dgm:pt modelId="{F735844E-9CBE-4C17-9CC1-8E1FD1221B17}" type="pres">
      <dgm:prSet presAssocID="{958D7CAB-6DBE-48BF-A519-0A8E98E30AE5}" presName="parentLeftMargin" presStyleLbl="node1" presStyleIdx="0" presStyleCnt="4"/>
      <dgm:spPr/>
    </dgm:pt>
    <dgm:pt modelId="{34F73849-ECCD-47D4-967C-92CD9C7E2B9B}" type="pres">
      <dgm:prSet presAssocID="{958D7CAB-6DBE-48BF-A519-0A8E98E30AE5}" presName="parentText" presStyleLbl="node1" presStyleIdx="0" presStyleCnt="4">
        <dgm:presLayoutVars>
          <dgm:chMax val="0"/>
          <dgm:bulletEnabled val="1"/>
        </dgm:presLayoutVars>
      </dgm:prSet>
      <dgm:spPr/>
    </dgm:pt>
    <dgm:pt modelId="{06022FA0-32AB-4411-8883-7E6798A4C537}" type="pres">
      <dgm:prSet presAssocID="{958D7CAB-6DBE-48BF-A519-0A8E98E30AE5}" presName="negativeSpace" presStyleCnt="0"/>
      <dgm:spPr/>
    </dgm:pt>
    <dgm:pt modelId="{C3D459A2-ACCE-459F-9DFA-28AE48540B66}" type="pres">
      <dgm:prSet presAssocID="{958D7CAB-6DBE-48BF-A519-0A8E98E30AE5}" presName="childText" presStyleLbl="conFgAcc1" presStyleIdx="0" presStyleCnt="4">
        <dgm:presLayoutVars>
          <dgm:bulletEnabled val="1"/>
        </dgm:presLayoutVars>
      </dgm:prSet>
      <dgm:spPr/>
    </dgm:pt>
    <dgm:pt modelId="{38A319DE-3CF1-47F7-B344-CC4026503A2A}" type="pres">
      <dgm:prSet presAssocID="{E7128E60-EACA-4099-8EB2-70717CF2D4E0}" presName="spaceBetweenRectangles" presStyleCnt="0"/>
      <dgm:spPr/>
    </dgm:pt>
    <dgm:pt modelId="{A14B1E8E-48F5-48B4-BBEF-DD1D53793A69}" type="pres">
      <dgm:prSet presAssocID="{79D2847C-E2C9-4F07-962B-DB94DC1D1D19}" presName="parentLin" presStyleCnt="0"/>
      <dgm:spPr/>
    </dgm:pt>
    <dgm:pt modelId="{92E76AC1-35F9-4F26-9EA9-E0C8711987FF}" type="pres">
      <dgm:prSet presAssocID="{79D2847C-E2C9-4F07-962B-DB94DC1D1D19}" presName="parentLeftMargin" presStyleLbl="node1" presStyleIdx="0" presStyleCnt="4"/>
      <dgm:spPr/>
    </dgm:pt>
    <dgm:pt modelId="{8167F636-0F30-405E-9719-32FFF28730FE}" type="pres">
      <dgm:prSet presAssocID="{79D2847C-E2C9-4F07-962B-DB94DC1D1D19}" presName="parentText" presStyleLbl="node1" presStyleIdx="1" presStyleCnt="4">
        <dgm:presLayoutVars>
          <dgm:chMax val="0"/>
          <dgm:bulletEnabled val="1"/>
        </dgm:presLayoutVars>
      </dgm:prSet>
      <dgm:spPr/>
    </dgm:pt>
    <dgm:pt modelId="{92A163E8-4BF1-438F-AA0E-C67BF437941F}" type="pres">
      <dgm:prSet presAssocID="{79D2847C-E2C9-4F07-962B-DB94DC1D1D19}" presName="negativeSpace" presStyleCnt="0"/>
      <dgm:spPr/>
    </dgm:pt>
    <dgm:pt modelId="{4EFCB76B-CFB8-4C5D-A622-CF993E11689C}" type="pres">
      <dgm:prSet presAssocID="{79D2847C-E2C9-4F07-962B-DB94DC1D1D19}" presName="childText" presStyleLbl="conFgAcc1" presStyleIdx="1" presStyleCnt="4">
        <dgm:presLayoutVars>
          <dgm:bulletEnabled val="1"/>
        </dgm:presLayoutVars>
      </dgm:prSet>
      <dgm:spPr/>
    </dgm:pt>
    <dgm:pt modelId="{5DC248E8-1261-4572-BF77-D1CA0B14A83E}" type="pres">
      <dgm:prSet presAssocID="{8C723304-6C67-4F1B-B489-480E28FD0D97}" presName="spaceBetweenRectangles" presStyleCnt="0"/>
      <dgm:spPr/>
    </dgm:pt>
    <dgm:pt modelId="{2576F8AB-3F7F-492B-A3FC-5330D9B6A528}" type="pres">
      <dgm:prSet presAssocID="{12089FD8-0A50-4E18-A9D8-6CC87CF54BD0}" presName="parentLin" presStyleCnt="0"/>
      <dgm:spPr/>
    </dgm:pt>
    <dgm:pt modelId="{58DC3027-9ADE-41B6-8C55-900C1069CE93}" type="pres">
      <dgm:prSet presAssocID="{12089FD8-0A50-4E18-A9D8-6CC87CF54BD0}" presName="parentLeftMargin" presStyleLbl="node1" presStyleIdx="1" presStyleCnt="4"/>
      <dgm:spPr/>
    </dgm:pt>
    <dgm:pt modelId="{33F500C1-8607-4E7E-B326-BA6F92448775}" type="pres">
      <dgm:prSet presAssocID="{12089FD8-0A50-4E18-A9D8-6CC87CF54BD0}" presName="parentText" presStyleLbl="node1" presStyleIdx="2" presStyleCnt="4">
        <dgm:presLayoutVars>
          <dgm:chMax val="0"/>
          <dgm:bulletEnabled val="1"/>
        </dgm:presLayoutVars>
      </dgm:prSet>
      <dgm:spPr/>
    </dgm:pt>
    <dgm:pt modelId="{4520A3EE-0652-4426-B508-99DE20875593}" type="pres">
      <dgm:prSet presAssocID="{12089FD8-0A50-4E18-A9D8-6CC87CF54BD0}" presName="negativeSpace" presStyleCnt="0"/>
      <dgm:spPr/>
    </dgm:pt>
    <dgm:pt modelId="{902378AB-DF45-4E77-869D-4FC2D26E8E97}" type="pres">
      <dgm:prSet presAssocID="{12089FD8-0A50-4E18-A9D8-6CC87CF54BD0}" presName="childText" presStyleLbl="conFgAcc1" presStyleIdx="2" presStyleCnt="4">
        <dgm:presLayoutVars>
          <dgm:bulletEnabled val="1"/>
        </dgm:presLayoutVars>
      </dgm:prSet>
      <dgm:spPr/>
    </dgm:pt>
    <dgm:pt modelId="{FBEA1954-EE43-4ECA-9474-9AD72060007E}" type="pres">
      <dgm:prSet presAssocID="{D9E09B15-9E6A-4558-848E-B7587DD6B467}" presName="spaceBetweenRectangles" presStyleCnt="0"/>
      <dgm:spPr/>
    </dgm:pt>
    <dgm:pt modelId="{4311F162-916D-4EF4-9231-A1651ACEE650}" type="pres">
      <dgm:prSet presAssocID="{B9753A32-C71E-468D-8283-8ABDB996B8A5}" presName="parentLin" presStyleCnt="0"/>
      <dgm:spPr/>
    </dgm:pt>
    <dgm:pt modelId="{E583101B-91C6-4F0B-9924-045DF56B8960}" type="pres">
      <dgm:prSet presAssocID="{B9753A32-C71E-468D-8283-8ABDB996B8A5}" presName="parentLeftMargin" presStyleLbl="node1" presStyleIdx="2" presStyleCnt="4"/>
      <dgm:spPr/>
    </dgm:pt>
    <dgm:pt modelId="{36D46C31-FBCF-4A96-B86C-A586041DD558}" type="pres">
      <dgm:prSet presAssocID="{B9753A32-C71E-468D-8283-8ABDB996B8A5}" presName="parentText" presStyleLbl="node1" presStyleIdx="3" presStyleCnt="4">
        <dgm:presLayoutVars>
          <dgm:chMax val="0"/>
          <dgm:bulletEnabled val="1"/>
        </dgm:presLayoutVars>
      </dgm:prSet>
      <dgm:spPr/>
    </dgm:pt>
    <dgm:pt modelId="{F1245C3D-2B10-4EDB-AAE7-27A360D0DDB0}" type="pres">
      <dgm:prSet presAssocID="{B9753A32-C71E-468D-8283-8ABDB996B8A5}" presName="negativeSpace" presStyleCnt="0"/>
      <dgm:spPr/>
    </dgm:pt>
    <dgm:pt modelId="{FE46CF72-366A-4709-9651-78B253FC8F1B}" type="pres">
      <dgm:prSet presAssocID="{B9753A32-C71E-468D-8283-8ABDB996B8A5}" presName="childText" presStyleLbl="conFgAcc1" presStyleIdx="3" presStyleCnt="4">
        <dgm:presLayoutVars>
          <dgm:bulletEnabled val="1"/>
        </dgm:presLayoutVars>
      </dgm:prSet>
      <dgm:spPr/>
    </dgm:pt>
  </dgm:ptLst>
  <dgm:cxnLst>
    <dgm:cxn modelId="{16B0F803-3754-43AD-801A-38B5849AA828}" type="presOf" srcId="{12089FD8-0A50-4E18-A9D8-6CC87CF54BD0}" destId="{58DC3027-9ADE-41B6-8C55-900C1069CE93}" srcOrd="0" destOrd="0" presId="urn:microsoft.com/office/officeart/2005/8/layout/list1"/>
    <dgm:cxn modelId="{820F3204-0B1C-47D7-B454-FC052603DAC4}" type="presOf" srcId="{BC4CBB78-35A1-4911-8A5C-F72A6918D9D7}" destId="{C3D459A2-ACCE-459F-9DFA-28AE48540B66}" srcOrd="0" destOrd="0" presId="urn:microsoft.com/office/officeart/2005/8/layout/list1"/>
    <dgm:cxn modelId="{31AF6607-54D9-4F6F-9804-F3F90C3028EF}" srcId="{79D2847C-E2C9-4F07-962B-DB94DC1D1D19}" destId="{9930436A-0EF4-4E70-8929-7FCF6B229B61}" srcOrd="1" destOrd="0" parTransId="{918814FF-7A1B-48C5-AD60-A8C74E3956C6}" sibTransId="{79B1CD98-1E4C-4ED4-9A3A-D9CEF86432CE}"/>
    <dgm:cxn modelId="{1945DF08-2234-401D-BF5E-E0EEA9E46288}" type="presOf" srcId="{4E12D845-A538-463B-A544-444DED701B66}" destId="{FE46CF72-366A-4709-9651-78B253FC8F1B}" srcOrd="0" destOrd="0" presId="urn:microsoft.com/office/officeart/2005/8/layout/list1"/>
    <dgm:cxn modelId="{11E46B0A-0538-4E9A-861A-BFF24F70A031}" srcId="{F994A5C2-BF92-4763-8ED6-07C65EA59DE2}" destId="{958D7CAB-6DBE-48BF-A519-0A8E98E30AE5}" srcOrd="0" destOrd="0" parTransId="{64EFE873-E460-417D-861B-7C1914AAC367}" sibTransId="{E7128E60-EACA-4099-8EB2-70717CF2D4E0}"/>
    <dgm:cxn modelId="{7C89A40C-7655-44EA-BE25-49EE17125ED9}" type="presOf" srcId="{79D2847C-E2C9-4F07-962B-DB94DC1D1D19}" destId="{92E76AC1-35F9-4F26-9EA9-E0C8711987FF}" srcOrd="0" destOrd="0" presId="urn:microsoft.com/office/officeart/2005/8/layout/list1"/>
    <dgm:cxn modelId="{1CBD321B-6BC5-4128-B731-7E359F3E9FC5}" type="presOf" srcId="{958D7CAB-6DBE-48BF-A519-0A8E98E30AE5}" destId="{F735844E-9CBE-4C17-9CC1-8E1FD1221B17}" srcOrd="0" destOrd="0" presId="urn:microsoft.com/office/officeart/2005/8/layout/list1"/>
    <dgm:cxn modelId="{F606F222-7297-401D-A413-21D2B5ABB070}" type="presOf" srcId="{B9753A32-C71E-468D-8283-8ABDB996B8A5}" destId="{E583101B-91C6-4F0B-9924-045DF56B8960}" srcOrd="0" destOrd="0" presId="urn:microsoft.com/office/officeart/2005/8/layout/list1"/>
    <dgm:cxn modelId="{776DE029-FF2A-4B4D-9A49-7F52B6267518}" type="presOf" srcId="{9930436A-0EF4-4E70-8929-7FCF6B229B61}" destId="{4EFCB76B-CFB8-4C5D-A622-CF993E11689C}" srcOrd="0" destOrd="1" presId="urn:microsoft.com/office/officeart/2005/8/layout/list1"/>
    <dgm:cxn modelId="{67AE762A-3B62-4CF2-B2E7-7C417126B525}" srcId="{F994A5C2-BF92-4763-8ED6-07C65EA59DE2}" destId="{79D2847C-E2C9-4F07-962B-DB94DC1D1D19}" srcOrd="1" destOrd="0" parTransId="{78177E4D-84F8-4AF4-8173-16A738F8369D}" sibTransId="{8C723304-6C67-4F1B-B489-480E28FD0D97}"/>
    <dgm:cxn modelId="{A082C631-FCDC-4298-B3C3-F354D09FC262}" srcId="{958D7CAB-6DBE-48BF-A519-0A8E98E30AE5}" destId="{BC4CBB78-35A1-4911-8A5C-F72A6918D9D7}" srcOrd="0" destOrd="0" parTransId="{9B0B03C6-0E61-449D-B1A5-B15A04DBAC1E}" sibTransId="{B0C40F96-B7E2-4BE4-85EC-BF4FFC11D105}"/>
    <dgm:cxn modelId="{41DDA336-8B97-41E1-A563-2732571E2186}" srcId="{B9753A32-C71E-468D-8283-8ABDB996B8A5}" destId="{4E12D845-A538-463B-A544-444DED701B66}" srcOrd="0" destOrd="0" parTransId="{42BE0D17-649E-4E76-8838-1B449FC9C31D}" sibTransId="{F55E6258-47D5-4A3C-99B6-34874BB90F30}"/>
    <dgm:cxn modelId="{C177B15F-6F11-478B-82AB-6588F1E264DD}" type="presOf" srcId="{958D7CAB-6DBE-48BF-A519-0A8E98E30AE5}" destId="{34F73849-ECCD-47D4-967C-92CD9C7E2B9B}" srcOrd="1" destOrd="0" presId="urn:microsoft.com/office/officeart/2005/8/layout/list1"/>
    <dgm:cxn modelId="{B3444862-3B07-4422-AA5B-4801ABB94737}" type="presOf" srcId="{F994A5C2-BF92-4763-8ED6-07C65EA59DE2}" destId="{EFC8BF3D-FFAE-4E72-9915-77D01877324D}" srcOrd="0" destOrd="0" presId="urn:microsoft.com/office/officeart/2005/8/layout/list1"/>
    <dgm:cxn modelId="{71125E43-EC5F-48DB-B6F4-EF20DBD2C588}" type="presOf" srcId="{79D2847C-E2C9-4F07-962B-DB94DC1D1D19}" destId="{8167F636-0F30-405E-9719-32FFF28730FE}" srcOrd="1" destOrd="0" presId="urn:microsoft.com/office/officeart/2005/8/layout/list1"/>
    <dgm:cxn modelId="{06458F45-2F24-4045-9C2D-2960BF16A794}" srcId="{F994A5C2-BF92-4763-8ED6-07C65EA59DE2}" destId="{B9753A32-C71E-468D-8283-8ABDB996B8A5}" srcOrd="3" destOrd="0" parTransId="{E31A04AB-9E7D-4398-A1E2-22AD78387B50}" sibTransId="{CF7C6933-8EFF-400C-9113-14AC38A992DE}"/>
    <dgm:cxn modelId="{78F97D73-2593-4B6A-8C4D-06E6D9DF6C1A}" type="presOf" srcId="{FE019438-09AC-4667-8CEF-9812C221A209}" destId="{902378AB-DF45-4E77-869D-4FC2D26E8E97}" srcOrd="0" destOrd="0" presId="urn:microsoft.com/office/officeart/2005/8/layout/list1"/>
    <dgm:cxn modelId="{59820555-D65F-4801-BC7B-D6B4DCF490CA}" type="presOf" srcId="{B9753A32-C71E-468D-8283-8ABDB996B8A5}" destId="{36D46C31-FBCF-4A96-B86C-A586041DD558}" srcOrd="1" destOrd="0" presId="urn:microsoft.com/office/officeart/2005/8/layout/list1"/>
    <dgm:cxn modelId="{ABEFD7B1-E515-4AC0-A397-6F04E8BA7057}" srcId="{12089FD8-0A50-4E18-A9D8-6CC87CF54BD0}" destId="{FE019438-09AC-4667-8CEF-9812C221A209}" srcOrd="0" destOrd="0" parTransId="{86CD0F6A-C373-4BB7-97F3-F6B7B4024471}" sibTransId="{972DA5BE-4857-4161-818D-AE6BF96102D2}"/>
    <dgm:cxn modelId="{388B4ABE-C62D-406F-A909-8852A9F82E03}" type="presOf" srcId="{CE544859-F197-4229-A8B1-11AF82CCC5A5}" destId="{4EFCB76B-CFB8-4C5D-A622-CF993E11689C}" srcOrd="0" destOrd="0" presId="urn:microsoft.com/office/officeart/2005/8/layout/list1"/>
    <dgm:cxn modelId="{A41657CB-B2A3-40E0-82A7-383B0A6E2789}" type="presOf" srcId="{372951A4-38AF-463E-92D0-59193A50F0FA}" destId="{C3D459A2-ACCE-459F-9DFA-28AE48540B66}" srcOrd="0" destOrd="1" presId="urn:microsoft.com/office/officeart/2005/8/layout/list1"/>
    <dgm:cxn modelId="{F4670CD1-9493-405F-B1FC-1CAC1E294FAE}" srcId="{F994A5C2-BF92-4763-8ED6-07C65EA59DE2}" destId="{12089FD8-0A50-4E18-A9D8-6CC87CF54BD0}" srcOrd="2" destOrd="0" parTransId="{FB1D1B57-DBA2-4FB8-BB02-3E154EE010E0}" sibTransId="{D9E09B15-9E6A-4558-848E-B7587DD6B467}"/>
    <dgm:cxn modelId="{4ADAE4D9-0999-43B4-A26C-7C17BD1A5AFA}" srcId="{958D7CAB-6DBE-48BF-A519-0A8E98E30AE5}" destId="{372951A4-38AF-463E-92D0-59193A50F0FA}" srcOrd="1" destOrd="0" parTransId="{C73584B3-10D2-4FA4-B3A0-774D273B7208}" sibTransId="{CB2BC037-8F0F-4A36-857B-E0AD13D07429}"/>
    <dgm:cxn modelId="{8BA281DC-DD73-461A-A9C1-A30F85446699}" type="presOf" srcId="{12089FD8-0A50-4E18-A9D8-6CC87CF54BD0}" destId="{33F500C1-8607-4E7E-B326-BA6F92448775}" srcOrd="1" destOrd="0" presId="urn:microsoft.com/office/officeart/2005/8/layout/list1"/>
    <dgm:cxn modelId="{C03442E4-0641-4883-92B6-E11835B77F0B}" srcId="{79D2847C-E2C9-4F07-962B-DB94DC1D1D19}" destId="{CE544859-F197-4229-A8B1-11AF82CCC5A5}" srcOrd="0" destOrd="0" parTransId="{D4088E9F-CAFE-4800-997F-6CD4533B657B}" sibTransId="{564DB812-27C2-46B1-9ECF-A7F7BA6E646C}"/>
    <dgm:cxn modelId="{4E9A167B-9123-47FB-B83A-2ED00166C3B1}" type="presParOf" srcId="{EFC8BF3D-FFAE-4E72-9915-77D01877324D}" destId="{19FC2801-DC52-4A7A-99AF-C06B6EACA85B}" srcOrd="0" destOrd="0" presId="urn:microsoft.com/office/officeart/2005/8/layout/list1"/>
    <dgm:cxn modelId="{B94BB667-0F7D-4B25-B2BB-701CFE0AD426}" type="presParOf" srcId="{19FC2801-DC52-4A7A-99AF-C06B6EACA85B}" destId="{F735844E-9CBE-4C17-9CC1-8E1FD1221B17}" srcOrd="0" destOrd="0" presId="urn:microsoft.com/office/officeart/2005/8/layout/list1"/>
    <dgm:cxn modelId="{A7143B2D-EAA5-446E-9501-B13EC24D4EB8}" type="presParOf" srcId="{19FC2801-DC52-4A7A-99AF-C06B6EACA85B}" destId="{34F73849-ECCD-47D4-967C-92CD9C7E2B9B}" srcOrd="1" destOrd="0" presId="urn:microsoft.com/office/officeart/2005/8/layout/list1"/>
    <dgm:cxn modelId="{DCBFF965-F7DB-4FBA-9DEE-7C5903E07CC5}" type="presParOf" srcId="{EFC8BF3D-FFAE-4E72-9915-77D01877324D}" destId="{06022FA0-32AB-4411-8883-7E6798A4C537}" srcOrd="1" destOrd="0" presId="urn:microsoft.com/office/officeart/2005/8/layout/list1"/>
    <dgm:cxn modelId="{74AAC41A-304C-48F3-8BCC-D0A111B01B3B}" type="presParOf" srcId="{EFC8BF3D-FFAE-4E72-9915-77D01877324D}" destId="{C3D459A2-ACCE-459F-9DFA-28AE48540B66}" srcOrd="2" destOrd="0" presId="urn:microsoft.com/office/officeart/2005/8/layout/list1"/>
    <dgm:cxn modelId="{17824B4F-0DD8-4FFE-8C6D-6BBE2FD9F5CD}" type="presParOf" srcId="{EFC8BF3D-FFAE-4E72-9915-77D01877324D}" destId="{38A319DE-3CF1-47F7-B344-CC4026503A2A}" srcOrd="3" destOrd="0" presId="urn:microsoft.com/office/officeart/2005/8/layout/list1"/>
    <dgm:cxn modelId="{8935BEAF-76D2-46E3-A2B4-1BF94BB28F39}" type="presParOf" srcId="{EFC8BF3D-FFAE-4E72-9915-77D01877324D}" destId="{A14B1E8E-48F5-48B4-BBEF-DD1D53793A69}" srcOrd="4" destOrd="0" presId="urn:microsoft.com/office/officeart/2005/8/layout/list1"/>
    <dgm:cxn modelId="{929B3933-F71E-4C64-9792-0EBF802B2575}" type="presParOf" srcId="{A14B1E8E-48F5-48B4-BBEF-DD1D53793A69}" destId="{92E76AC1-35F9-4F26-9EA9-E0C8711987FF}" srcOrd="0" destOrd="0" presId="urn:microsoft.com/office/officeart/2005/8/layout/list1"/>
    <dgm:cxn modelId="{16DA9F4F-9F7C-4838-A749-1A1EC98812EE}" type="presParOf" srcId="{A14B1E8E-48F5-48B4-BBEF-DD1D53793A69}" destId="{8167F636-0F30-405E-9719-32FFF28730FE}" srcOrd="1" destOrd="0" presId="urn:microsoft.com/office/officeart/2005/8/layout/list1"/>
    <dgm:cxn modelId="{548D0BC6-A5F1-4596-A73F-75870A44D56D}" type="presParOf" srcId="{EFC8BF3D-FFAE-4E72-9915-77D01877324D}" destId="{92A163E8-4BF1-438F-AA0E-C67BF437941F}" srcOrd="5" destOrd="0" presId="urn:microsoft.com/office/officeart/2005/8/layout/list1"/>
    <dgm:cxn modelId="{794D2888-D980-499A-B7B0-3EEDE0A8BDFC}" type="presParOf" srcId="{EFC8BF3D-FFAE-4E72-9915-77D01877324D}" destId="{4EFCB76B-CFB8-4C5D-A622-CF993E11689C}" srcOrd="6" destOrd="0" presId="urn:microsoft.com/office/officeart/2005/8/layout/list1"/>
    <dgm:cxn modelId="{3073A077-B1CE-4A25-9035-07E80414134F}" type="presParOf" srcId="{EFC8BF3D-FFAE-4E72-9915-77D01877324D}" destId="{5DC248E8-1261-4572-BF77-D1CA0B14A83E}" srcOrd="7" destOrd="0" presId="urn:microsoft.com/office/officeart/2005/8/layout/list1"/>
    <dgm:cxn modelId="{7A82FD2C-9AD4-4016-86C3-9D14E1278BC0}" type="presParOf" srcId="{EFC8BF3D-FFAE-4E72-9915-77D01877324D}" destId="{2576F8AB-3F7F-492B-A3FC-5330D9B6A528}" srcOrd="8" destOrd="0" presId="urn:microsoft.com/office/officeart/2005/8/layout/list1"/>
    <dgm:cxn modelId="{9CD67E1E-D36E-46A5-AF71-92F5C6DB560F}" type="presParOf" srcId="{2576F8AB-3F7F-492B-A3FC-5330D9B6A528}" destId="{58DC3027-9ADE-41B6-8C55-900C1069CE93}" srcOrd="0" destOrd="0" presId="urn:microsoft.com/office/officeart/2005/8/layout/list1"/>
    <dgm:cxn modelId="{A721A7DC-8472-4243-8DE3-DF6CD39EE37F}" type="presParOf" srcId="{2576F8AB-3F7F-492B-A3FC-5330D9B6A528}" destId="{33F500C1-8607-4E7E-B326-BA6F92448775}" srcOrd="1" destOrd="0" presId="urn:microsoft.com/office/officeart/2005/8/layout/list1"/>
    <dgm:cxn modelId="{691BF4E1-B836-4A5C-81DE-C71754B5925E}" type="presParOf" srcId="{EFC8BF3D-FFAE-4E72-9915-77D01877324D}" destId="{4520A3EE-0652-4426-B508-99DE20875593}" srcOrd="9" destOrd="0" presId="urn:microsoft.com/office/officeart/2005/8/layout/list1"/>
    <dgm:cxn modelId="{1205B28A-E695-4CB3-9AE0-1315260D413F}" type="presParOf" srcId="{EFC8BF3D-FFAE-4E72-9915-77D01877324D}" destId="{902378AB-DF45-4E77-869D-4FC2D26E8E97}" srcOrd="10" destOrd="0" presId="urn:microsoft.com/office/officeart/2005/8/layout/list1"/>
    <dgm:cxn modelId="{1E1E3780-D8B5-4AB4-AEA5-D18D56109A93}" type="presParOf" srcId="{EFC8BF3D-FFAE-4E72-9915-77D01877324D}" destId="{FBEA1954-EE43-4ECA-9474-9AD72060007E}" srcOrd="11" destOrd="0" presId="urn:microsoft.com/office/officeart/2005/8/layout/list1"/>
    <dgm:cxn modelId="{6F3E64D4-AE7E-4920-A42C-331C3EE0D227}" type="presParOf" srcId="{EFC8BF3D-FFAE-4E72-9915-77D01877324D}" destId="{4311F162-916D-4EF4-9231-A1651ACEE650}" srcOrd="12" destOrd="0" presId="urn:microsoft.com/office/officeart/2005/8/layout/list1"/>
    <dgm:cxn modelId="{E377FA67-BE6E-4EF5-871D-ECB51B0333E6}" type="presParOf" srcId="{4311F162-916D-4EF4-9231-A1651ACEE650}" destId="{E583101B-91C6-4F0B-9924-045DF56B8960}" srcOrd="0" destOrd="0" presId="urn:microsoft.com/office/officeart/2005/8/layout/list1"/>
    <dgm:cxn modelId="{FF888FD5-48EA-4DA1-BAC4-8940D3C03ED5}" type="presParOf" srcId="{4311F162-916D-4EF4-9231-A1651ACEE650}" destId="{36D46C31-FBCF-4A96-B86C-A586041DD558}" srcOrd="1" destOrd="0" presId="urn:microsoft.com/office/officeart/2005/8/layout/list1"/>
    <dgm:cxn modelId="{FDCCD49D-2751-4331-A7CD-26FAD4D7DEF3}" type="presParOf" srcId="{EFC8BF3D-FFAE-4E72-9915-77D01877324D}" destId="{F1245C3D-2B10-4EDB-AAE7-27A360D0DDB0}" srcOrd="13" destOrd="0" presId="urn:microsoft.com/office/officeart/2005/8/layout/list1"/>
    <dgm:cxn modelId="{A22987E6-CA42-43EC-8E4C-8BFD8B859C80}" type="presParOf" srcId="{EFC8BF3D-FFAE-4E72-9915-77D01877324D}" destId="{FE46CF72-366A-4709-9651-78B253FC8F1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DD5894-C7F6-466B-B60B-F0D5499F0209}"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22DA6F2D-A870-4241-A26C-5E243D398A2E}">
      <dgm:prSet/>
      <dgm:spPr/>
      <dgm:t>
        <a:bodyPr/>
        <a:lstStyle/>
        <a:p>
          <a:pPr>
            <a:defRPr b="1"/>
          </a:pPr>
          <a:r>
            <a:rPr lang="en-US"/>
            <a:t>2020</a:t>
          </a:r>
        </a:p>
      </dgm:t>
    </dgm:pt>
    <dgm:pt modelId="{F1A83FAB-D0DE-4CAC-8FDC-72AC3FF7A0B9}" type="parTrans" cxnId="{45AE41C2-E20B-4877-B675-320F2907047D}">
      <dgm:prSet/>
      <dgm:spPr/>
      <dgm:t>
        <a:bodyPr/>
        <a:lstStyle/>
        <a:p>
          <a:endParaRPr lang="en-US"/>
        </a:p>
      </dgm:t>
    </dgm:pt>
    <dgm:pt modelId="{873AA933-6CA8-439D-B170-8637F0758E08}" type="sibTrans" cxnId="{45AE41C2-E20B-4877-B675-320F2907047D}">
      <dgm:prSet/>
      <dgm:spPr/>
      <dgm:t>
        <a:bodyPr/>
        <a:lstStyle/>
        <a:p>
          <a:endParaRPr lang="en-US"/>
        </a:p>
      </dgm:t>
    </dgm:pt>
    <dgm:pt modelId="{94F8303A-C0B0-4C5E-AF5A-E78EFA7BA25E}">
      <dgm:prSet/>
      <dgm:spPr/>
      <dgm:t>
        <a:bodyPr/>
        <a:lstStyle/>
        <a:p>
          <a:r>
            <a:rPr lang="en-US" dirty="0"/>
            <a:t>In 2020, 6,574 dams (53%) will reach their design life  </a:t>
          </a:r>
        </a:p>
      </dgm:t>
    </dgm:pt>
    <dgm:pt modelId="{8B7D2B0E-9C49-4257-A4DD-DDF7421E86F1}" type="parTrans" cxnId="{3D0726B4-61D8-462D-9EF4-CDF7D2ED054E}">
      <dgm:prSet/>
      <dgm:spPr/>
      <dgm:t>
        <a:bodyPr/>
        <a:lstStyle/>
        <a:p>
          <a:endParaRPr lang="en-US"/>
        </a:p>
      </dgm:t>
    </dgm:pt>
    <dgm:pt modelId="{F3C2D7A8-9E7F-4B98-AD7C-1D8BDDDD77C5}" type="sibTrans" cxnId="{3D0726B4-61D8-462D-9EF4-CDF7D2ED054E}">
      <dgm:prSet/>
      <dgm:spPr/>
      <dgm:t>
        <a:bodyPr/>
        <a:lstStyle/>
        <a:p>
          <a:endParaRPr lang="en-US"/>
        </a:p>
      </dgm:t>
    </dgm:pt>
    <dgm:pt modelId="{7022CA79-3600-4953-85FC-C5479BF8411C}">
      <dgm:prSet/>
      <dgm:spPr/>
      <dgm:t>
        <a:bodyPr/>
        <a:lstStyle/>
        <a:p>
          <a:pPr>
            <a:defRPr b="1"/>
          </a:pPr>
          <a:r>
            <a:rPr lang="en-US"/>
            <a:t>2021</a:t>
          </a:r>
        </a:p>
      </dgm:t>
    </dgm:pt>
    <dgm:pt modelId="{339EBE96-B763-4141-BEF1-485F9CC1C0FB}" type="parTrans" cxnId="{118DA2F9-1798-43EE-9858-DCE0A19F4985}">
      <dgm:prSet/>
      <dgm:spPr/>
      <dgm:t>
        <a:bodyPr/>
        <a:lstStyle/>
        <a:p>
          <a:endParaRPr lang="en-US"/>
        </a:p>
      </dgm:t>
    </dgm:pt>
    <dgm:pt modelId="{BC47C4B9-7102-4AE3-99CC-E5D838F5BB2F}" type="sibTrans" cxnId="{118DA2F9-1798-43EE-9858-DCE0A19F4985}">
      <dgm:prSet/>
      <dgm:spPr/>
      <dgm:t>
        <a:bodyPr/>
        <a:lstStyle/>
        <a:p>
          <a:endParaRPr lang="en-US"/>
        </a:p>
      </dgm:t>
    </dgm:pt>
    <dgm:pt modelId="{0F4075DE-7808-4736-9317-0B03FD4D493B}">
      <dgm:prSet/>
      <dgm:spPr/>
      <dgm:t>
        <a:bodyPr/>
        <a:lstStyle/>
        <a:p>
          <a:r>
            <a:rPr lang="en-US" dirty="0"/>
            <a:t>In 2021, 6,778 dams (57%) will reach their design life</a:t>
          </a:r>
        </a:p>
      </dgm:t>
    </dgm:pt>
    <dgm:pt modelId="{2E70A628-9840-44B9-94F5-37CFDFE5BB27}" type="parTrans" cxnId="{9A69CC4D-3070-4AD3-A338-E7EF7A695221}">
      <dgm:prSet/>
      <dgm:spPr/>
      <dgm:t>
        <a:bodyPr/>
        <a:lstStyle/>
        <a:p>
          <a:endParaRPr lang="en-US"/>
        </a:p>
      </dgm:t>
    </dgm:pt>
    <dgm:pt modelId="{AE7D2BE3-1673-4E0A-8EC0-C9DC710512F7}" type="sibTrans" cxnId="{9A69CC4D-3070-4AD3-A338-E7EF7A695221}">
      <dgm:prSet/>
      <dgm:spPr/>
      <dgm:t>
        <a:bodyPr/>
        <a:lstStyle/>
        <a:p>
          <a:endParaRPr lang="en-US"/>
        </a:p>
      </dgm:t>
    </dgm:pt>
    <dgm:pt modelId="{01298230-C8EC-4A9D-927E-7BB10FFCEDFC}">
      <dgm:prSet/>
      <dgm:spPr/>
      <dgm:t>
        <a:bodyPr/>
        <a:lstStyle/>
        <a:p>
          <a:pPr>
            <a:defRPr b="1"/>
          </a:pPr>
          <a:r>
            <a:rPr lang="en-US"/>
            <a:t>2022</a:t>
          </a:r>
        </a:p>
      </dgm:t>
    </dgm:pt>
    <dgm:pt modelId="{DC98C359-48D8-45A0-8549-86456786A5FC}" type="parTrans" cxnId="{5A086BE6-090D-4402-B5E0-7C5F0D1B88F2}">
      <dgm:prSet/>
      <dgm:spPr/>
      <dgm:t>
        <a:bodyPr/>
        <a:lstStyle/>
        <a:p>
          <a:endParaRPr lang="en-US"/>
        </a:p>
      </dgm:t>
    </dgm:pt>
    <dgm:pt modelId="{00BDDC14-6C5F-48A9-9054-F72867199BF1}" type="sibTrans" cxnId="{5A086BE6-090D-4402-B5E0-7C5F0D1B88F2}">
      <dgm:prSet/>
      <dgm:spPr/>
      <dgm:t>
        <a:bodyPr/>
        <a:lstStyle/>
        <a:p>
          <a:endParaRPr lang="en-US"/>
        </a:p>
      </dgm:t>
    </dgm:pt>
    <dgm:pt modelId="{7F62DA3C-32C0-4B01-A308-0B3F75792B3C}">
      <dgm:prSet/>
      <dgm:spPr/>
      <dgm:t>
        <a:bodyPr/>
        <a:lstStyle/>
        <a:p>
          <a:r>
            <a:rPr lang="en-US" dirty="0"/>
            <a:t>In 2022, 6,973 dams (58%) will reach their design life</a:t>
          </a:r>
        </a:p>
      </dgm:t>
    </dgm:pt>
    <dgm:pt modelId="{696B9677-DC36-4D36-A093-5FD61103E8B4}" type="parTrans" cxnId="{6AD0CEC7-7BD1-4999-B4EC-7D1D39C9D85B}">
      <dgm:prSet/>
      <dgm:spPr/>
      <dgm:t>
        <a:bodyPr/>
        <a:lstStyle/>
        <a:p>
          <a:endParaRPr lang="en-US"/>
        </a:p>
      </dgm:t>
    </dgm:pt>
    <dgm:pt modelId="{CB3226B4-028C-487F-92E3-BF028CAF9145}" type="sibTrans" cxnId="{6AD0CEC7-7BD1-4999-B4EC-7D1D39C9D85B}">
      <dgm:prSet/>
      <dgm:spPr/>
      <dgm:t>
        <a:bodyPr/>
        <a:lstStyle/>
        <a:p>
          <a:endParaRPr lang="en-US"/>
        </a:p>
      </dgm:t>
    </dgm:pt>
    <dgm:pt modelId="{9BA704AF-CD15-4C2C-B64F-F6C4F9E3E378}" type="pres">
      <dgm:prSet presAssocID="{96DD5894-C7F6-466B-B60B-F0D5499F0209}" presName="root" presStyleCnt="0">
        <dgm:presLayoutVars>
          <dgm:chMax/>
          <dgm:chPref/>
          <dgm:animLvl val="lvl"/>
        </dgm:presLayoutVars>
      </dgm:prSet>
      <dgm:spPr/>
    </dgm:pt>
    <dgm:pt modelId="{F6623680-35DC-4260-82D4-52B1904409FA}" type="pres">
      <dgm:prSet presAssocID="{96DD5894-C7F6-466B-B60B-F0D5499F0209}" presName="divider" presStyleLbl="fgAcc1" presStyleIdx="0" presStyleCnt="4"/>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69EF9734-6054-49CF-BCD7-6DBE868836F8}" type="pres">
      <dgm:prSet presAssocID="{96DD5894-C7F6-466B-B60B-F0D5499F0209}" presName="nodes" presStyleCnt="0">
        <dgm:presLayoutVars>
          <dgm:chMax/>
          <dgm:chPref/>
          <dgm:animLvl val="lvl"/>
        </dgm:presLayoutVars>
      </dgm:prSet>
      <dgm:spPr/>
    </dgm:pt>
    <dgm:pt modelId="{18AE6D5A-3285-4815-A322-278495126B42}" type="pres">
      <dgm:prSet presAssocID="{22DA6F2D-A870-4241-A26C-5E243D398A2E}" presName="composite" presStyleCnt="0"/>
      <dgm:spPr/>
    </dgm:pt>
    <dgm:pt modelId="{44888848-6AE4-48CB-85B5-8598B26014E3}" type="pres">
      <dgm:prSet presAssocID="{22DA6F2D-A870-4241-A26C-5E243D398A2E}" presName="ConnectorPoint" presStyleLbl="lnNode1" presStyleIdx="0" presStyleCnt="3"/>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7D5DECBD-6E15-45D6-8C79-D0638E8C184B}" type="pres">
      <dgm:prSet presAssocID="{22DA6F2D-A870-4241-A26C-5E243D398A2E}" presName="DropPinPlaceHolder" presStyleCnt="0"/>
      <dgm:spPr/>
    </dgm:pt>
    <dgm:pt modelId="{BEE7ED1D-B945-4370-950A-4520A75336C1}" type="pres">
      <dgm:prSet presAssocID="{22DA6F2D-A870-4241-A26C-5E243D398A2E}" presName="DropPin" presStyleLbl="alignNode1" presStyleIdx="0" presStyleCnt="3"/>
      <dgm:spPr/>
    </dgm:pt>
    <dgm:pt modelId="{8DF96E3B-66AE-4660-90A9-3CD63CE8CC61}" type="pres">
      <dgm:prSet presAssocID="{22DA6F2D-A870-4241-A26C-5E243D398A2E}" presName="Ellipse" presStyleLbl="fgAcc1" presStyleIdx="1" presStyleCnt="4"/>
      <dgm:spPr>
        <a:solidFill>
          <a:schemeClr val="lt1">
            <a:alpha val="90000"/>
            <a:hueOff val="0"/>
            <a:satOff val="0"/>
            <a:lumOff val="0"/>
            <a:alphaOff val="0"/>
          </a:schemeClr>
        </a:solidFill>
        <a:ln w="25400" cap="flat" cmpd="sng" algn="ctr">
          <a:noFill/>
          <a:prstDash val="solid"/>
        </a:ln>
        <a:effectLst/>
      </dgm:spPr>
    </dgm:pt>
    <dgm:pt modelId="{106224A1-FC74-4802-80B0-A2157177628B}" type="pres">
      <dgm:prSet presAssocID="{22DA6F2D-A870-4241-A26C-5E243D398A2E}" presName="L2TextContainer" presStyleLbl="revTx" presStyleIdx="0" presStyleCnt="6">
        <dgm:presLayoutVars>
          <dgm:bulletEnabled val="1"/>
        </dgm:presLayoutVars>
      </dgm:prSet>
      <dgm:spPr/>
    </dgm:pt>
    <dgm:pt modelId="{732ADB8C-F830-44C5-9B8D-E97124DEF494}" type="pres">
      <dgm:prSet presAssocID="{22DA6F2D-A870-4241-A26C-5E243D398A2E}" presName="L1TextContainer" presStyleLbl="revTx" presStyleIdx="1" presStyleCnt="6">
        <dgm:presLayoutVars>
          <dgm:chMax val="1"/>
          <dgm:chPref val="1"/>
          <dgm:bulletEnabled val="1"/>
        </dgm:presLayoutVars>
      </dgm:prSet>
      <dgm:spPr/>
    </dgm:pt>
    <dgm:pt modelId="{C30BF95F-8585-4034-A54A-3343BEA2FA31}" type="pres">
      <dgm:prSet presAssocID="{22DA6F2D-A870-4241-A26C-5E243D398A2E}" presName="ConnectLine" presStyleLbl="sibTrans1D1" presStyleIdx="0" presStyleCnt="3"/>
      <dgm:spPr>
        <a:noFill/>
        <a:ln w="12700" cap="flat" cmpd="sng" algn="ctr">
          <a:solidFill>
            <a:schemeClr val="accent2">
              <a:hueOff val="0"/>
              <a:satOff val="0"/>
              <a:lumOff val="0"/>
              <a:alphaOff val="0"/>
            </a:schemeClr>
          </a:solidFill>
          <a:prstDash val="dash"/>
        </a:ln>
        <a:effectLst/>
      </dgm:spPr>
    </dgm:pt>
    <dgm:pt modelId="{628396BA-1387-4BF9-A8B4-8AB6B838A466}" type="pres">
      <dgm:prSet presAssocID="{22DA6F2D-A870-4241-A26C-5E243D398A2E}" presName="EmptyPlaceHolder" presStyleCnt="0"/>
      <dgm:spPr/>
    </dgm:pt>
    <dgm:pt modelId="{6957FACA-F41F-481D-888F-6C281A17770F}" type="pres">
      <dgm:prSet presAssocID="{873AA933-6CA8-439D-B170-8637F0758E08}" presName="spaceBetweenRectangles" presStyleCnt="0"/>
      <dgm:spPr/>
    </dgm:pt>
    <dgm:pt modelId="{175C8DD2-7469-4227-8278-0251B66BFD11}" type="pres">
      <dgm:prSet presAssocID="{7022CA79-3600-4953-85FC-C5479BF8411C}" presName="composite" presStyleCnt="0"/>
      <dgm:spPr/>
    </dgm:pt>
    <dgm:pt modelId="{C7237F24-5D0F-4453-B236-E889D224123F}" type="pres">
      <dgm:prSet presAssocID="{7022CA79-3600-4953-85FC-C5479BF8411C}" presName="ConnectorPoint" presStyleLbl="lnNode1" presStyleIdx="1" presStyleCnt="3"/>
      <dgm:spPr>
        <a:solidFill>
          <a:schemeClr val="accent2">
            <a:hueOff val="2340759"/>
            <a:satOff val="-2919"/>
            <a:lumOff val="686"/>
            <a:alphaOff val="0"/>
          </a:schemeClr>
        </a:solidFill>
        <a:ln w="6350" cap="flat" cmpd="sng" algn="ctr">
          <a:solidFill>
            <a:schemeClr val="lt1">
              <a:hueOff val="0"/>
              <a:satOff val="0"/>
              <a:lumOff val="0"/>
              <a:alphaOff val="0"/>
            </a:schemeClr>
          </a:solidFill>
          <a:prstDash val="solid"/>
        </a:ln>
        <a:effectLst/>
      </dgm:spPr>
    </dgm:pt>
    <dgm:pt modelId="{FE08E870-E8B1-4E93-A108-428B21C55736}" type="pres">
      <dgm:prSet presAssocID="{7022CA79-3600-4953-85FC-C5479BF8411C}" presName="DropPinPlaceHolder" presStyleCnt="0"/>
      <dgm:spPr/>
    </dgm:pt>
    <dgm:pt modelId="{CF1E7048-569F-4960-B24F-92AC24F504FF}" type="pres">
      <dgm:prSet presAssocID="{7022CA79-3600-4953-85FC-C5479BF8411C}" presName="DropPin" presStyleLbl="alignNode1" presStyleIdx="1" presStyleCnt="3"/>
      <dgm:spPr/>
    </dgm:pt>
    <dgm:pt modelId="{1783B0E1-2095-45AF-A7BE-9D35BE5CE010}" type="pres">
      <dgm:prSet presAssocID="{7022CA79-3600-4953-85FC-C5479BF8411C}" presName="Ellipse" presStyleLbl="fgAcc1" presStyleIdx="2" presStyleCnt="4"/>
      <dgm:spPr>
        <a:solidFill>
          <a:schemeClr val="lt1">
            <a:alpha val="90000"/>
            <a:hueOff val="0"/>
            <a:satOff val="0"/>
            <a:lumOff val="0"/>
            <a:alphaOff val="0"/>
          </a:schemeClr>
        </a:solidFill>
        <a:ln w="25400" cap="flat" cmpd="sng" algn="ctr">
          <a:noFill/>
          <a:prstDash val="solid"/>
        </a:ln>
        <a:effectLst/>
      </dgm:spPr>
    </dgm:pt>
    <dgm:pt modelId="{EB3A92AA-4429-40B5-9B71-9EADE30AC1DF}" type="pres">
      <dgm:prSet presAssocID="{7022CA79-3600-4953-85FC-C5479BF8411C}" presName="L2TextContainer" presStyleLbl="revTx" presStyleIdx="2" presStyleCnt="6">
        <dgm:presLayoutVars>
          <dgm:bulletEnabled val="1"/>
        </dgm:presLayoutVars>
      </dgm:prSet>
      <dgm:spPr/>
    </dgm:pt>
    <dgm:pt modelId="{211D3B35-7382-4C7B-82AA-89A235670182}" type="pres">
      <dgm:prSet presAssocID="{7022CA79-3600-4953-85FC-C5479BF8411C}" presName="L1TextContainer" presStyleLbl="revTx" presStyleIdx="3" presStyleCnt="6">
        <dgm:presLayoutVars>
          <dgm:chMax val="1"/>
          <dgm:chPref val="1"/>
          <dgm:bulletEnabled val="1"/>
        </dgm:presLayoutVars>
      </dgm:prSet>
      <dgm:spPr/>
    </dgm:pt>
    <dgm:pt modelId="{3935A80E-CCCC-4119-9CFC-22C423B8525C}" type="pres">
      <dgm:prSet presAssocID="{7022CA79-3600-4953-85FC-C5479BF8411C}" presName="ConnectLine" presStyleLbl="sibTrans1D1" presStyleIdx="1" presStyleCnt="3"/>
      <dgm:spPr>
        <a:noFill/>
        <a:ln w="12700" cap="flat" cmpd="sng" algn="ctr">
          <a:solidFill>
            <a:schemeClr val="accent2">
              <a:hueOff val="2340759"/>
              <a:satOff val="-2919"/>
              <a:lumOff val="686"/>
              <a:alphaOff val="0"/>
            </a:schemeClr>
          </a:solidFill>
          <a:prstDash val="dash"/>
        </a:ln>
        <a:effectLst/>
      </dgm:spPr>
    </dgm:pt>
    <dgm:pt modelId="{94653FA0-83A3-4FCC-9A69-47B34750844F}" type="pres">
      <dgm:prSet presAssocID="{7022CA79-3600-4953-85FC-C5479BF8411C}" presName="EmptyPlaceHolder" presStyleCnt="0"/>
      <dgm:spPr/>
    </dgm:pt>
    <dgm:pt modelId="{06237817-758D-430B-A424-A7ABF2767AAE}" type="pres">
      <dgm:prSet presAssocID="{BC47C4B9-7102-4AE3-99CC-E5D838F5BB2F}" presName="spaceBetweenRectangles" presStyleCnt="0"/>
      <dgm:spPr/>
    </dgm:pt>
    <dgm:pt modelId="{94EBAFCA-7387-4161-8B76-9A6F24A21694}" type="pres">
      <dgm:prSet presAssocID="{01298230-C8EC-4A9D-927E-7BB10FFCEDFC}" presName="composite" presStyleCnt="0"/>
      <dgm:spPr/>
    </dgm:pt>
    <dgm:pt modelId="{3E949D2E-A97B-4202-810C-4C493586A34C}" type="pres">
      <dgm:prSet presAssocID="{01298230-C8EC-4A9D-927E-7BB10FFCEDFC}" presName="ConnectorPoint" presStyleLbl="lnNode1" presStyleIdx="2" presStyleCnt="3"/>
      <dgm:spPr>
        <a:solidFill>
          <a:schemeClr val="accent2">
            <a:hueOff val="4681519"/>
            <a:satOff val="-5839"/>
            <a:lumOff val="1373"/>
            <a:alphaOff val="0"/>
          </a:schemeClr>
        </a:solidFill>
        <a:ln w="6350" cap="flat" cmpd="sng" algn="ctr">
          <a:solidFill>
            <a:schemeClr val="lt1">
              <a:hueOff val="0"/>
              <a:satOff val="0"/>
              <a:lumOff val="0"/>
              <a:alphaOff val="0"/>
            </a:schemeClr>
          </a:solidFill>
          <a:prstDash val="solid"/>
        </a:ln>
        <a:effectLst/>
      </dgm:spPr>
    </dgm:pt>
    <dgm:pt modelId="{AF8F0D4D-C126-4B0E-AD81-1C03DD0A84E7}" type="pres">
      <dgm:prSet presAssocID="{01298230-C8EC-4A9D-927E-7BB10FFCEDFC}" presName="DropPinPlaceHolder" presStyleCnt="0"/>
      <dgm:spPr/>
    </dgm:pt>
    <dgm:pt modelId="{6F36FE2B-5835-4F7A-9154-A07E75E41ED2}" type="pres">
      <dgm:prSet presAssocID="{01298230-C8EC-4A9D-927E-7BB10FFCEDFC}" presName="DropPin" presStyleLbl="alignNode1" presStyleIdx="2" presStyleCnt="3"/>
      <dgm:spPr/>
    </dgm:pt>
    <dgm:pt modelId="{AC3B380E-C491-4964-A22A-1235EA39633C}" type="pres">
      <dgm:prSet presAssocID="{01298230-C8EC-4A9D-927E-7BB10FFCEDFC}" presName="Ellipse" presStyleLbl="fgAcc1" presStyleIdx="3" presStyleCnt="4"/>
      <dgm:spPr>
        <a:solidFill>
          <a:schemeClr val="lt1">
            <a:alpha val="90000"/>
            <a:hueOff val="0"/>
            <a:satOff val="0"/>
            <a:lumOff val="0"/>
            <a:alphaOff val="0"/>
          </a:schemeClr>
        </a:solidFill>
        <a:ln w="25400" cap="flat" cmpd="sng" algn="ctr">
          <a:noFill/>
          <a:prstDash val="solid"/>
        </a:ln>
        <a:effectLst/>
      </dgm:spPr>
    </dgm:pt>
    <dgm:pt modelId="{DE62C9DD-CD9F-4699-98DA-3F0252E9DC2E}" type="pres">
      <dgm:prSet presAssocID="{01298230-C8EC-4A9D-927E-7BB10FFCEDFC}" presName="L2TextContainer" presStyleLbl="revTx" presStyleIdx="4" presStyleCnt="6">
        <dgm:presLayoutVars>
          <dgm:bulletEnabled val="1"/>
        </dgm:presLayoutVars>
      </dgm:prSet>
      <dgm:spPr/>
    </dgm:pt>
    <dgm:pt modelId="{9E8E518E-FA83-4E94-89A3-E32E996E9E92}" type="pres">
      <dgm:prSet presAssocID="{01298230-C8EC-4A9D-927E-7BB10FFCEDFC}" presName="L1TextContainer" presStyleLbl="revTx" presStyleIdx="5" presStyleCnt="6">
        <dgm:presLayoutVars>
          <dgm:chMax val="1"/>
          <dgm:chPref val="1"/>
          <dgm:bulletEnabled val="1"/>
        </dgm:presLayoutVars>
      </dgm:prSet>
      <dgm:spPr/>
    </dgm:pt>
    <dgm:pt modelId="{FDDE7D0E-9C3C-44D6-8B53-31DEEAD3229D}" type="pres">
      <dgm:prSet presAssocID="{01298230-C8EC-4A9D-927E-7BB10FFCEDFC}" presName="ConnectLine" presStyleLbl="sibTrans1D1" presStyleIdx="2" presStyleCnt="3"/>
      <dgm:spPr>
        <a:noFill/>
        <a:ln w="12700" cap="flat" cmpd="sng" algn="ctr">
          <a:solidFill>
            <a:schemeClr val="accent2">
              <a:hueOff val="4681519"/>
              <a:satOff val="-5839"/>
              <a:lumOff val="1373"/>
              <a:alphaOff val="0"/>
            </a:schemeClr>
          </a:solidFill>
          <a:prstDash val="dash"/>
        </a:ln>
        <a:effectLst/>
      </dgm:spPr>
    </dgm:pt>
    <dgm:pt modelId="{32701971-4631-461B-B536-FC9AB73B1828}" type="pres">
      <dgm:prSet presAssocID="{01298230-C8EC-4A9D-927E-7BB10FFCEDFC}" presName="EmptyPlaceHolder" presStyleCnt="0"/>
      <dgm:spPr/>
    </dgm:pt>
  </dgm:ptLst>
  <dgm:cxnLst>
    <dgm:cxn modelId="{FDD0F725-EFC9-4D6E-9F18-D0E98F49336A}" type="presOf" srcId="{01298230-C8EC-4A9D-927E-7BB10FFCEDFC}" destId="{9E8E518E-FA83-4E94-89A3-E32E996E9E92}" srcOrd="0" destOrd="0" presId="urn:microsoft.com/office/officeart/2017/3/layout/DropPinTimeline"/>
    <dgm:cxn modelId="{36829A29-ED9D-4449-B2EB-05EAAEB3B773}" type="presOf" srcId="{94F8303A-C0B0-4C5E-AF5A-E78EFA7BA25E}" destId="{106224A1-FC74-4802-80B0-A2157177628B}" srcOrd="0" destOrd="0" presId="urn:microsoft.com/office/officeart/2017/3/layout/DropPinTimeline"/>
    <dgm:cxn modelId="{9AF93862-E6CA-4E0D-95FC-FCA752AE8E5F}" type="presOf" srcId="{7022CA79-3600-4953-85FC-C5479BF8411C}" destId="{211D3B35-7382-4C7B-82AA-89A235670182}" srcOrd="0" destOrd="0" presId="urn:microsoft.com/office/officeart/2017/3/layout/DropPinTimeline"/>
    <dgm:cxn modelId="{9A69CC4D-3070-4AD3-A338-E7EF7A695221}" srcId="{7022CA79-3600-4953-85FC-C5479BF8411C}" destId="{0F4075DE-7808-4736-9317-0B03FD4D493B}" srcOrd="0" destOrd="0" parTransId="{2E70A628-9840-44B9-94F5-37CFDFE5BB27}" sibTransId="{AE7D2BE3-1673-4E0A-8EC0-C9DC710512F7}"/>
    <dgm:cxn modelId="{37F1778C-2B02-4A13-898A-0F32C31C2AE8}" type="presOf" srcId="{0F4075DE-7808-4736-9317-0B03FD4D493B}" destId="{EB3A92AA-4429-40B5-9B71-9EADE30AC1DF}" srcOrd="0" destOrd="0" presId="urn:microsoft.com/office/officeart/2017/3/layout/DropPinTimeline"/>
    <dgm:cxn modelId="{3D0726B4-61D8-462D-9EF4-CDF7D2ED054E}" srcId="{22DA6F2D-A870-4241-A26C-5E243D398A2E}" destId="{94F8303A-C0B0-4C5E-AF5A-E78EFA7BA25E}" srcOrd="0" destOrd="0" parTransId="{8B7D2B0E-9C49-4257-A4DD-DDF7421E86F1}" sibTransId="{F3C2D7A8-9E7F-4B98-AD7C-1D8BDDDD77C5}"/>
    <dgm:cxn modelId="{45AE41C2-E20B-4877-B675-320F2907047D}" srcId="{96DD5894-C7F6-466B-B60B-F0D5499F0209}" destId="{22DA6F2D-A870-4241-A26C-5E243D398A2E}" srcOrd="0" destOrd="0" parTransId="{F1A83FAB-D0DE-4CAC-8FDC-72AC3FF7A0B9}" sibTransId="{873AA933-6CA8-439D-B170-8637F0758E08}"/>
    <dgm:cxn modelId="{6AD0CEC7-7BD1-4999-B4EC-7D1D39C9D85B}" srcId="{01298230-C8EC-4A9D-927E-7BB10FFCEDFC}" destId="{7F62DA3C-32C0-4B01-A308-0B3F75792B3C}" srcOrd="0" destOrd="0" parTransId="{696B9677-DC36-4D36-A093-5FD61103E8B4}" sibTransId="{CB3226B4-028C-487F-92E3-BF028CAF9145}"/>
    <dgm:cxn modelId="{A6A174C8-8155-4875-A358-1340716250E9}" type="presOf" srcId="{22DA6F2D-A870-4241-A26C-5E243D398A2E}" destId="{732ADB8C-F830-44C5-9B8D-E97124DEF494}" srcOrd="0" destOrd="0" presId="urn:microsoft.com/office/officeart/2017/3/layout/DropPinTimeline"/>
    <dgm:cxn modelId="{27A860D1-22BA-4EB0-8E01-C9A6535B14AE}" type="presOf" srcId="{7F62DA3C-32C0-4B01-A308-0B3F75792B3C}" destId="{DE62C9DD-CD9F-4699-98DA-3F0252E9DC2E}" srcOrd="0" destOrd="0" presId="urn:microsoft.com/office/officeart/2017/3/layout/DropPinTimeline"/>
    <dgm:cxn modelId="{853ADFDF-0619-409D-8DEE-C300B77394B1}" type="presOf" srcId="{96DD5894-C7F6-466B-B60B-F0D5499F0209}" destId="{9BA704AF-CD15-4C2C-B64F-F6C4F9E3E378}" srcOrd="0" destOrd="0" presId="urn:microsoft.com/office/officeart/2017/3/layout/DropPinTimeline"/>
    <dgm:cxn modelId="{5A086BE6-090D-4402-B5E0-7C5F0D1B88F2}" srcId="{96DD5894-C7F6-466B-B60B-F0D5499F0209}" destId="{01298230-C8EC-4A9D-927E-7BB10FFCEDFC}" srcOrd="2" destOrd="0" parTransId="{DC98C359-48D8-45A0-8549-86456786A5FC}" sibTransId="{00BDDC14-6C5F-48A9-9054-F72867199BF1}"/>
    <dgm:cxn modelId="{118DA2F9-1798-43EE-9858-DCE0A19F4985}" srcId="{96DD5894-C7F6-466B-B60B-F0D5499F0209}" destId="{7022CA79-3600-4953-85FC-C5479BF8411C}" srcOrd="1" destOrd="0" parTransId="{339EBE96-B763-4141-BEF1-485F9CC1C0FB}" sibTransId="{BC47C4B9-7102-4AE3-99CC-E5D838F5BB2F}"/>
    <dgm:cxn modelId="{9E94B553-A587-49E3-8AFB-C919E7F828B0}" type="presParOf" srcId="{9BA704AF-CD15-4C2C-B64F-F6C4F9E3E378}" destId="{F6623680-35DC-4260-82D4-52B1904409FA}" srcOrd="0" destOrd="0" presId="urn:microsoft.com/office/officeart/2017/3/layout/DropPinTimeline"/>
    <dgm:cxn modelId="{534D10A3-B5EC-440C-A2B8-74A3B3ABAEB1}" type="presParOf" srcId="{9BA704AF-CD15-4C2C-B64F-F6C4F9E3E378}" destId="{69EF9734-6054-49CF-BCD7-6DBE868836F8}" srcOrd="1" destOrd="0" presId="urn:microsoft.com/office/officeart/2017/3/layout/DropPinTimeline"/>
    <dgm:cxn modelId="{0B8E3704-D512-44A7-A51E-294A9FAF7B97}" type="presParOf" srcId="{69EF9734-6054-49CF-BCD7-6DBE868836F8}" destId="{18AE6D5A-3285-4815-A322-278495126B42}" srcOrd="0" destOrd="0" presId="urn:microsoft.com/office/officeart/2017/3/layout/DropPinTimeline"/>
    <dgm:cxn modelId="{C48CB597-EBBE-440C-9890-CE97E0F2EFDA}" type="presParOf" srcId="{18AE6D5A-3285-4815-A322-278495126B42}" destId="{44888848-6AE4-48CB-85B5-8598B26014E3}" srcOrd="0" destOrd="0" presId="urn:microsoft.com/office/officeart/2017/3/layout/DropPinTimeline"/>
    <dgm:cxn modelId="{9B51C3FA-F230-4B6B-A09B-D5D26EFC1C2B}" type="presParOf" srcId="{18AE6D5A-3285-4815-A322-278495126B42}" destId="{7D5DECBD-6E15-45D6-8C79-D0638E8C184B}" srcOrd="1" destOrd="0" presId="urn:microsoft.com/office/officeart/2017/3/layout/DropPinTimeline"/>
    <dgm:cxn modelId="{039B1619-732A-4FED-9C96-CF5EF91BD641}" type="presParOf" srcId="{7D5DECBD-6E15-45D6-8C79-D0638E8C184B}" destId="{BEE7ED1D-B945-4370-950A-4520A75336C1}" srcOrd="0" destOrd="0" presId="urn:microsoft.com/office/officeart/2017/3/layout/DropPinTimeline"/>
    <dgm:cxn modelId="{3E712207-E677-4362-A4C3-0C2C4F85DA1C}" type="presParOf" srcId="{7D5DECBD-6E15-45D6-8C79-D0638E8C184B}" destId="{8DF96E3B-66AE-4660-90A9-3CD63CE8CC61}" srcOrd="1" destOrd="0" presId="urn:microsoft.com/office/officeart/2017/3/layout/DropPinTimeline"/>
    <dgm:cxn modelId="{2EF6A224-7CD8-446C-8835-29302A1CA75D}" type="presParOf" srcId="{18AE6D5A-3285-4815-A322-278495126B42}" destId="{106224A1-FC74-4802-80B0-A2157177628B}" srcOrd="2" destOrd="0" presId="urn:microsoft.com/office/officeart/2017/3/layout/DropPinTimeline"/>
    <dgm:cxn modelId="{7DE6117D-A4C0-44B4-AE6F-2E9FB64FE13A}" type="presParOf" srcId="{18AE6D5A-3285-4815-A322-278495126B42}" destId="{732ADB8C-F830-44C5-9B8D-E97124DEF494}" srcOrd="3" destOrd="0" presId="urn:microsoft.com/office/officeart/2017/3/layout/DropPinTimeline"/>
    <dgm:cxn modelId="{007FF5DB-3132-4CA0-BE9F-F61819B437BE}" type="presParOf" srcId="{18AE6D5A-3285-4815-A322-278495126B42}" destId="{C30BF95F-8585-4034-A54A-3343BEA2FA31}" srcOrd="4" destOrd="0" presId="urn:microsoft.com/office/officeart/2017/3/layout/DropPinTimeline"/>
    <dgm:cxn modelId="{CAA4BBD9-B061-43ED-95D2-833C9BA666C8}" type="presParOf" srcId="{18AE6D5A-3285-4815-A322-278495126B42}" destId="{628396BA-1387-4BF9-A8B4-8AB6B838A466}" srcOrd="5" destOrd="0" presId="urn:microsoft.com/office/officeart/2017/3/layout/DropPinTimeline"/>
    <dgm:cxn modelId="{FCB48FD0-D07A-4B7A-AFDD-9D960085A733}" type="presParOf" srcId="{69EF9734-6054-49CF-BCD7-6DBE868836F8}" destId="{6957FACA-F41F-481D-888F-6C281A17770F}" srcOrd="1" destOrd="0" presId="urn:microsoft.com/office/officeart/2017/3/layout/DropPinTimeline"/>
    <dgm:cxn modelId="{8A0D1D04-7FCB-4775-86E8-0AF4ECD36107}" type="presParOf" srcId="{69EF9734-6054-49CF-BCD7-6DBE868836F8}" destId="{175C8DD2-7469-4227-8278-0251B66BFD11}" srcOrd="2" destOrd="0" presId="urn:microsoft.com/office/officeart/2017/3/layout/DropPinTimeline"/>
    <dgm:cxn modelId="{8A733F1A-CC83-483D-A8A7-9A3A96218442}" type="presParOf" srcId="{175C8DD2-7469-4227-8278-0251B66BFD11}" destId="{C7237F24-5D0F-4453-B236-E889D224123F}" srcOrd="0" destOrd="0" presId="urn:microsoft.com/office/officeart/2017/3/layout/DropPinTimeline"/>
    <dgm:cxn modelId="{1A0F4367-7DFF-4DD4-A40B-F09E6023B3C8}" type="presParOf" srcId="{175C8DD2-7469-4227-8278-0251B66BFD11}" destId="{FE08E870-E8B1-4E93-A108-428B21C55736}" srcOrd="1" destOrd="0" presId="urn:microsoft.com/office/officeart/2017/3/layout/DropPinTimeline"/>
    <dgm:cxn modelId="{E026D643-3EDA-4EEA-A4B5-D8BB8A78205F}" type="presParOf" srcId="{FE08E870-E8B1-4E93-A108-428B21C55736}" destId="{CF1E7048-569F-4960-B24F-92AC24F504FF}" srcOrd="0" destOrd="0" presId="urn:microsoft.com/office/officeart/2017/3/layout/DropPinTimeline"/>
    <dgm:cxn modelId="{98ECB954-26B5-45E6-A930-F67BC2110767}" type="presParOf" srcId="{FE08E870-E8B1-4E93-A108-428B21C55736}" destId="{1783B0E1-2095-45AF-A7BE-9D35BE5CE010}" srcOrd="1" destOrd="0" presId="urn:microsoft.com/office/officeart/2017/3/layout/DropPinTimeline"/>
    <dgm:cxn modelId="{B28ABE5F-A7E6-494C-9961-6394CFA0741D}" type="presParOf" srcId="{175C8DD2-7469-4227-8278-0251B66BFD11}" destId="{EB3A92AA-4429-40B5-9B71-9EADE30AC1DF}" srcOrd="2" destOrd="0" presId="urn:microsoft.com/office/officeart/2017/3/layout/DropPinTimeline"/>
    <dgm:cxn modelId="{E58F13EE-ACD4-4447-AE43-872438B132B7}" type="presParOf" srcId="{175C8DD2-7469-4227-8278-0251B66BFD11}" destId="{211D3B35-7382-4C7B-82AA-89A235670182}" srcOrd="3" destOrd="0" presId="urn:microsoft.com/office/officeart/2017/3/layout/DropPinTimeline"/>
    <dgm:cxn modelId="{A439D4AD-5A37-4B49-A5B3-0CA3554D5075}" type="presParOf" srcId="{175C8DD2-7469-4227-8278-0251B66BFD11}" destId="{3935A80E-CCCC-4119-9CFC-22C423B8525C}" srcOrd="4" destOrd="0" presId="urn:microsoft.com/office/officeart/2017/3/layout/DropPinTimeline"/>
    <dgm:cxn modelId="{F2490D23-460B-4434-B160-BC51CF9EE83A}" type="presParOf" srcId="{175C8DD2-7469-4227-8278-0251B66BFD11}" destId="{94653FA0-83A3-4FCC-9A69-47B34750844F}" srcOrd="5" destOrd="0" presId="urn:microsoft.com/office/officeart/2017/3/layout/DropPinTimeline"/>
    <dgm:cxn modelId="{4090B5C4-0136-4BD1-BD4D-3842CD757D32}" type="presParOf" srcId="{69EF9734-6054-49CF-BCD7-6DBE868836F8}" destId="{06237817-758D-430B-A424-A7ABF2767AAE}" srcOrd="3" destOrd="0" presId="urn:microsoft.com/office/officeart/2017/3/layout/DropPinTimeline"/>
    <dgm:cxn modelId="{6704526E-A98B-4050-A876-2347F2D4BBE2}" type="presParOf" srcId="{69EF9734-6054-49CF-BCD7-6DBE868836F8}" destId="{94EBAFCA-7387-4161-8B76-9A6F24A21694}" srcOrd="4" destOrd="0" presId="urn:microsoft.com/office/officeart/2017/3/layout/DropPinTimeline"/>
    <dgm:cxn modelId="{9D55A00E-6BAE-46FB-802F-2F4B8A0AEC64}" type="presParOf" srcId="{94EBAFCA-7387-4161-8B76-9A6F24A21694}" destId="{3E949D2E-A97B-4202-810C-4C493586A34C}" srcOrd="0" destOrd="0" presId="urn:microsoft.com/office/officeart/2017/3/layout/DropPinTimeline"/>
    <dgm:cxn modelId="{A2A0DB2B-9247-48CB-997C-E136E12269CF}" type="presParOf" srcId="{94EBAFCA-7387-4161-8B76-9A6F24A21694}" destId="{AF8F0D4D-C126-4B0E-AD81-1C03DD0A84E7}" srcOrd="1" destOrd="0" presId="urn:microsoft.com/office/officeart/2017/3/layout/DropPinTimeline"/>
    <dgm:cxn modelId="{7CB9A76F-B12F-4921-9A24-F31E1699F0BF}" type="presParOf" srcId="{AF8F0D4D-C126-4B0E-AD81-1C03DD0A84E7}" destId="{6F36FE2B-5835-4F7A-9154-A07E75E41ED2}" srcOrd="0" destOrd="0" presId="urn:microsoft.com/office/officeart/2017/3/layout/DropPinTimeline"/>
    <dgm:cxn modelId="{CBA60BDA-0B01-4A6F-BA43-0439B5B2F165}" type="presParOf" srcId="{AF8F0D4D-C126-4B0E-AD81-1C03DD0A84E7}" destId="{AC3B380E-C491-4964-A22A-1235EA39633C}" srcOrd="1" destOrd="0" presId="urn:microsoft.com/office/officeart/2017/3/layout/DropPinTimeline"/>
    <dgm:cxn modelId="{E75AC47B-4FC2-435E-8F9A-3BA0C2197AAB}" type="presParOf" srcId="{94EBAFCA-7387-4161-8B76-9A6F24A21694}" destId="{DE62C9DD-CD9F-4699-98DA-3F0252E9DC2E}" srcOrd="2" destOrd="0" presId="urn:microsoft.com/office/officeart/2017/3/layout/DropPinTimeline"/>
    <dgm:cxn modelId="{801876A8-3707-43B9-9881-973F7E0185C7}" type="presParOf" srcId="{94EBAFCA-7387-4161-8B76-9A6F24A21694}" destId="{9E8E518E-FA83-4E94-89A3-E32E996E9E92}" srcOrd="3" destOrd="0" presId="urn:microsoft.com/office/officeart/2017/3/layout/DropPinTimeline"/>
    <dgm:cxn modelId="{A21AA966-B7A9-4AAF-BF98-BCD49FE887D8}" type="presParOf" srcId="{94EBAFCA-7387-4161-8B76-9A6F24A21694}" destId="{FDDE7D0E-9C3C-44D6-8B53-31DEEAD3229D}" srcOrd="4" destOrd="0" presId="urn:microsoft.com/office/officeart/2017/3/layout/DropPinTimeline"/>
    <dgm:cxn modelId="{39425D5C-ABDC-462F-A331-8C357634F9C2}" type="presParOf" srcId="{94EBAFCA-7387-4161-8B76-9A6F24A21694}" destId="{32701971-4631-461B-B536-FC9AB73B1828}"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D5C32-94AB-4CCC-9B53-1E3ABC4EF867}">
      <dsp:nvSpPr>
        <dsp:cNvPr id="0" name=""/>
        <dsp:cNvSpPr/>
      </dsp:nvSpPr>
      <dsp:spPr>
        <a:xfrm>
          <a:off x="0" y="1168142"/>
          <a:ext cx="4003481" cy="5843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0715" tIns="291592" rIns="31071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11 projects in 12 states (3,421 dams)</a:t>
          </a:r>
        </a:p>
      </dsp:txBody>
      <dsp:txXfrm>
        <a:off x="0" y="1168142"/>
        <a:ext cx="4003481" cy="584325"/>
      </dsp:txXfrm>
    </dsp:sp>
    <dsp:sp modelId="{7B71D32C-ED4C-471B-90AF-81F2D82615E1}">
      <dsp:nvSpPr>
        <dsp:cNvPr id="0" name=""/>
        <dsp:cNvSpPr/>
      </dsp:nvSpPr>
      <dsp:spPr>
        <a:xfrm>
          <a:off x="200174" y="961502"/>
          <a:ext cx="2802436"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925" tIns="0" rIns="105925" bIns="0" numCol="1" spcCol="1270" anchor="ctr" anchorCtr="0">
          <a:noAutofit/>
        </a:bodyPr>
        <a:lstStyle/>
        <a:p>
          <a:pPr marL="0" lvl="0" indent="0" algn="l" defTabSz="622300">
            <a:lnSpc>
              <a:spcPct val="90000"/>
            </a:lnSpc>
            <a:spcBef>
              <a:spcPct val="0"/>
            </a:spcBef>
            <a:spcAft>
              <a:spcPct val="35000"/>
            </a:spcAft>
            <a:buNone/>
          </a:pPr>
          <a:r>
            <a:rPr lang="en-US" sz="1400" kern="1200" dirty="0"/>
            <a:t>Flood Control Act of 1944     (PL-534)</a:t>
          </a:r>
        </a:p>
      </dsp:txBody>
      <dsp:txXfrm>
        <a:off x="220349" y="981677"/>
        <a:ext cx="2762086" cy="372930"/>
      </dsp:txXfrm>
    </dsp:sp>
    <dsp:sp modelId="{05338A9C-47C8-4D99-A9A7-11561DEB4038}">
      <dsp:nvSpPr>
        <dsp:cNvPr id="0" name=""/>
        <dsp:cNvSpPr/>
      </dsp:nvSpPr>
      <dsp:spPr>
        <a:xfrm>
          <a:off x="0" y="2034708"/>
          <a:ext cx="4003481" cy="58432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0715" tIns="291592" rIns="31071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62 projects in 35 states (472 dams)</a:t>
          </a:r>
        </a:p>
      </dsp:txBody>
      <dsp:txXfrm>
        <a:off x="0" y="2034708"/>
        <a:ext cx="4003481" cy="584325"/>
      </dsp:txXfrm>
    </dsp:sp>
    <dsp:sp modelId="{E96F7F77-828C-4948-9932-F1398BA2CC10}">
      <dsp:nvSpPr>
        <dsp:cNvPr id="0" name=""/>
        <dsp:cNvSpPr/>
      </dsp:nvSpPr>
      <dsp:spPr>
        <a:xfrm>
          <a:off x="200174" y="1828068"/>
          <a:ext cx="2802436" cy="4132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925" tIns="0" rIns="105925" bIns="0" numCol="1" spcCol="1270" anchor="ctr" anchorCtr="0">
          <a:noAutofit/>
        </a:bodyPr>
        <a:lstStyle/>
        <a:p>
          <a:pPr marL="0" lvl="0" indent="0" algn="l" defTabSz="622300">
            <a:lnSpc>
              <a:spcPct val="90000"/>
            </a:lnSpc>
            <a:spcBef>
              <a:spcPct val="0"/>
            </a:spcBef>
            <a:spcAft>
              <a:spcPct val="35000"/>
            </a:spcAft>
            <a:buNone/>
          </a:pPr>
          <a:r>
            <a:rPr lang="en-US" sz="1400" kern="1200" dirty="0"/>
            <a:t>Pilot Watershed Program    (1953 - 54)</a:t>
          </a:r>
        </a:p>
      </dsp:txBody>
      <dsp:txXfrm>
        <a:off x="220349" y="1848243"/>
        <a:ext cx="2762086" cy="372930"/>
      </dsp:txXfrm>
    </dsp:sp>
    <dsp:sp modelId="{5F2EDDE6-C1F6-43B1-8685-E31720546A2B}">
      <dsp:nvSpPr>
        <dsp:cNvPr id="0" name=""/>
        <dsp:cNvSpPr/>
      </dsp:nvSpPr>
      <dsp:spPr>
        <a:xfrm>
          <a:off x="0" y="2901273"/>
          <a:ext cx="4003481" cy="584325"/>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0715" tIns="291592" rIns="31071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Enacted August 4, 1954 (7,669 dams)</a:t>
          </a:r>
        </a:p>
      </dsp:txBody>
      <dsp:txXfrm>
        <a:off x="0" y="2901273"/>
        <a:ext cx="4003481" cy="584325"/>
      </dsp:txXfrm>
    </dsp:sp>
    <dsp:sp modelId="{E9D05AC8-775C-40C9-B503-28D2C526C044}">
      <dsp:nvSpPr>
        <dsp:cNvPr id="0" name=""/>
        <dsp:cNvSpPr/>
      </dsp:nvSpPr>
      <dsp:spPr>
        <a:xfrm>
          <a:off x="200174" y="2694633"/>
          <a:ext cx="2802436" cy="4132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925" tIns="0" rIns="105925" bIns="0" numCol="1" spcCol="1270" anchor="ctr" anchorCtr="0">
          <a:noAutofit/>
        </a:bodyPr>
        <a:lstStyle/>
        <a:p>
          <a:pPr marL="0" lvl="0" indent="0" algn="l" defTabSz="622300">
            <a:lnSpc>
              <a:spcPct val="90000"/>
            </a:lnSpc>
            <a:spcBef>
              <a:spcPct val="0"/>
            </a:spcBef>
            <a:spcAft>
              <a:spcPct val="35000"/>
            </a:spcAft>
            <a:buNone/>
          </a:pPr>
          <a:r>
            <a:rPr lang="en-US" sz="1400" kern="1200"/>
            <a:t>Watershed Protection and Flood  Prevention Act  (PL-566) </a:t>
          </a:r>
        </a:p>
      </dsp:txBody>
      <dsp:txXfrm>
        <a:off x="220349" y="2714808"/>
        <a:ext cx="2762086" cy="372930"/>
      </dsp:txXfrm>
    </dsp:sp>
    <dsp:sp modelId="{A7F1AFE6-38FB-498C-B099-5E6233E14AD8}">
      <dsp:nvSpPr>
        <dsp:cNvPr id="0" name=""/>
        <dsp:cNvSpPr/>
      </dsp:nvSpPr>
      <dsp:spPr>
        <a:xfrm>
          <a:off x="0" y="3767838"/>
          <a:ext cx="4003481" cy="352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EB2EBE-DC56-4F7F-A90F-03F1E67F9779}">
      <dsp:nvSpPr>
        <dsp:cNvPr id="0" name=""/>
        <dsp:cNvSpPr/>
      </dsp:nvSpPr>
      <dsp:spPr>
        <a:xfrm>
          <a:off x="200174" y="3561198"/>
          <a:ext cx="2802436" cy="413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925" tIns="0" rIns="105925" bIns="0" numCol="1" spcCol="1270" anchor="ctr" anchorCtr="0">
          <a:noAutofit/>
        </a:bodyPr>
        <a:lstStyle/>
        <a:p>
          <a:pPr marL="0" lvl="0" indent="0" algn="l" defTabSz="622300">
            <a:lnSpc>
              <a:spcPct val="90000"/>
            </a:lnSpc>
            <a:spcBef>
              <a:spcPct val="0"/>
            </a:spcBef>
            <a:spcAft>
              <a:spcPct val="35000"/>
            </a:spcAft>
            <a:buNone/>
          </a:pPr>
          <a:r>
            <a:rPr lang="en-US" sz="1400" kern="1200"/>
            <a:t>Resource Conservation &amp; Development (225 dams)</a:t>
          </a:r>
        </a:p>
      </dsp:txBody>
      <dsp:txXfrm>
        <a:off x="220349" y="3581373"/>
        <a:ext cx="2762086"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459A2-ACCE-459F-9DFA-28AE48540B66}">
      <dsp:nvSpPr>
        <dsp:cNvPr id="0" name=""/>
        <dsp:cNvSpPr/>
      </dsp:nvSpPr>
      <dsp:spPr>
        <a:xfrm>
          <a:off x="0" y="416029"/>
          <a:ext cx="5000124" cy="12757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8065" tIns="374904" rIns="38806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Technical Assistance (planning, design, construction, O&amp;M)</a:t>
          </a:r>
        </a:p>
        <a:p>
          <a:pPr marL="171450" lvl="1" indent="-171450" algn="l" defTabSz="800100">
            <a:lnSpc>
              <a:spcPct val="90000"/>
            </a:lnSpc>
            <a:spcBef>
              <a:spcPct val="0"/>
            </a:spcBef>
            <a:spcAft>
              <a:spcPct val="15000"/>
            </a:spcAft>
            <a:buChar char="•"/>
          </a:pPr>
          <a:r>
            <a:rPr lang="en-US" sz="1800" kern="1200"/>
            <a:t>Financial Assistance (construction)</a:t>
          </a:r>
        </a:p>
      </dsp:txBody>
      <dsp:txXfrm>
        <a:off x="0" y="416029"/>
        <a:ext cx="5000124" cy="1275750"/>
      </dsp:txXfrm>
    </dsp:sp>
    <dsp:sp modelId="{34F73849-ECCD-47D4-967C-92CD9C7E2B9B}">
      <dsp:nvSpPr>
        <dsp:cNvPr id="0" name=""/>
        <dsp:cNvSpPr/>
      </dsp:nvSpPr>
      <dsp:spPr>
        <a:xfrm>
          <a:off x="250006" y="150349"/>
          <a:ext cx="3500086" cy="53136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800100">
            <a:lnSpc>
              <a:spcPct val="90000"/>
            </a:lnSpc>
            <a:spcBef>
              <a:spcPct val="0"/>
            </a:spcBef>
            <a:spcAft>
              <a:spcPct val="35000"/>
            </a:spcAft>
            <a:buNone/>
          </a:pPr>
          <a:r>
            <a:rPr lang="en-US" sz="1800" kern="1200"/>
            <a:t>Federal (NRCS): </a:t>
          </a:r>
        </a:p>
      </dsp:txBody>
      <dsp:txXfrm>
        <a:off x="275945" y="176288"/>
        <a:ext cx="3448208" cy="479482"/>
      </dsp:txXfrm>
    </dsp:sp>
    <dsp:sp modelId="{4EFCB76B-CFB8-4C5D-A622-CF993E11689C}">
      <dsp:nvSpPr>
        <dsp:cNvPr id="0" name=""/>
        <dsp:cNvSpPr/>
      </dsp:nvSpPr>
      <dsp:spPr>
        <a:xfrm>
          <a:off x="0" y="2054659"/>
          <a:ext cx="5000124" cy="1020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8065" tIns="374904" rIns="38806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Land rights (easements)</a:t>
          </a:r>
        </a:p>
        <a:p>
          <a:pPr marL="171450" lvl="1" indent="-171450" algn="l" defTabSz="800100">
            <a:lnSpc>
              <a:spcPct val="90000"/>
            </a:lnSpc>
            <a:spcBef>
              <a:spcPct val="0"/>
            </a:spcBef>
            <a:spcAft>
              <a:spcPct val="15000"/>
            </a:spcAft>
            <a:buChar char="•"/>
          </a:pPr>
          <a:r>
            <a:rPr lang="en-US" sz="1800" kern="1200"/>
            <a:t>Operation and Maintenance</a:t>
          </a:r>
        </a:p>
      </dsp:txBody>
      <dsp:txXfrm>
        <a:off x="0" y="2054659"/>
        <a:ext cx="5000124" cy="1020600"/>
      </dsp:txXfrm>
    </dsp:sp>
    <dsp:sp modelId="{8167F636-0F30-405E-9719-32FFF28730FE}">
      <dsp:nvSpPr>
        <dsp:cNvPr id="0" name=""/>
        <dsp:cNvSpPr/>
      </dsp:nvSpPr>
      <dsp:spPr>
        <a:xfrm>
          <a:off x="250006" y="1788979"/>
          <a:ext cx="3500086" cy="53136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800100">
            <a:lnSpc>
              <a:spcPct val="90000"/>
            </a:lnSpc>
            <a:spcBef>
              <a:spcPct val="0"/>
            </a:spcBef>
            <a:spcAft>
              <a:spcPct val="35000"/>
            </a:spcAft>
            <a:buNone/>
          </a:pPr>
          <a:r>
            <a:rPr lang="en-US" sz="1800" kern="1200"/>
            <a:t>Local Project Sponsors (Conservation Districts) </a:t>
          </a:r>
        </a:p>
      </dsp:txBody>
      <dsp:txXfrm>
        <a:off x="275945" y="1814918"/>
        <a:ext cx="3448208" cy="479482"/>
      </dsp:txXfrm>
    </dsp:sp>
    <dsp:sp modelId="{902378AB-DF45-4E77-869D-4FC2D26E8E97}">
      <dsp:nvSpPr>
        <dsp:cNvPr id="0" name=""/>
        <dsp:cNvSpPr/>
      </dsp:nvSpPr>
      <dsp:spPr>
        <a:xfrm>
          <a:off x="0" y="3438140"/>
          <a:ext cx="5000124" cy="7512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8065" tIns="374904" rIns="38806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Funding Assistance / Technical Support</a:t>
          </a:r>
        </a:p>
      </dsp:txBody>
      <dsp:txXfrm>
        <a:off x="0" y="3438140"/>
        <a:ext cx="5000124" cy="751275"/>
      </dsp:txXfrm>
    </dsp:sp>
    <dsp:sp modelId="{33F500C1-8607-4E7E-B326-BA6F92448775}">
      <dsp:nvSpPr>
        <dsp:cNvPr id="0" name=""/>
        <dsp:cNvSpPr/>
      </dsp:nvSpPr>
      <dsp:spPr>
        <a:xfrm>
          <a:off x="250006" y="3172460"/>
          <a:ext cx="3500086" cy="53136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800100">
            <a:lnSpc>
              <a:spcPct val="90000"/>
            </a:lnSpc>
            <a:spcBef>
              <a:spcPct val="0"/>
            </a:spcBef>
            <a:spcAft>
              <a:spcPct val="35000"/>
            </a:spcAft>
            <a:buNone/>
          </a:pPr>
          <a:r>
            <a:rPr lang="en-US" sz="1800" kern="1200"/>
            <a:t>State</a:t>
          </a:r>
        </a:p>
      </dsp:txBody>
      <dsp:txXfrm>
        <a:off x="275945" y="3198399"/>
        <a:ext cx="3448208" cy="479482"/>
      </dsp:txXfrm>
    </dsp:sp>
    <dsp:sp modelId="{FE46CF72-366A-4709-9651-78B253FC8F1B}">
      <dsp:nvSpPr>
        <dsp:cNvPr id="0" name=""/>
        <dsp:cNvSpPr/>
      </dsp:nvSpPr>
      <dsp:spPr>
        <a:xfrm>
          <a:off x="0" y="4552295"/>
          <a:ext cx="5000124" cy="7512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8065" tIns="374904" rIns="38806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Donated Easements</a:t>
          </a:r>
        </a:p>
      </dsp:txBody>
      <dsp:txXfrm>
        <a:off x="0" y="4552295"/>
        <a:ext cx="5000124" cy="751275"/>
      </dsp:txXfrm>
    </dsp:sp>
    <dsp:sp modelId="{36D46C31-FBCF-4A96-B86C-A586041DD558}">
      <dsp:nvSpPr>
        <dsp:cNvPr id="0" name=""/>
        <dsp:cNvSpPr/>
      </dsp:nvSpPr>
      <dsp:spPr>
        <a:xfrm>
          <a:off x="250006" y="4286615"/>
          <a:ext cx="3500086" cy="53136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2295" tIns="0" rIns="132295" bIns="0" numCol="1" spcCol="1270" anchor="ctr" anchorCtr="0">
          <a:noAutofit/>
        </a:bodyPr>
        <a:lstStyle/>
        <a:p>
          <a:pPr marL="0" lvl="0" indent="0" algn="l" defTabSz="800100">
            <a:lnSpc>
              <a:spcPct val="90000"/>
            </a:lnSpc>
            <a:spcBef>
              <a:spcPct val="0"/>
            </a:spcBef>
            <a:spcAft>
              <a:spcPct val="35000"/>
            </a:spcAft>
            <a:buNone/>
          </a:pPr>
          <a:r>
            <a:rPr lang="en-US" sz="1800" kern="1200"/>
            <a:t>Private</a:t>
          </a:r>
        </a:p>
      </dsp:txBody>
      <dsp:txXfrm>
        <a:off x="275945" y="4312554"/>
        <a:ext cx="3448208"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23680-35DC-4260-82D4-52B1904409FA}">
      <dsp:nvSpPr>
        <dsp:cNvPr id="0" name=""/>
        <dsp:cNvSpPr/>
      </dsp:nvSpPr>
      <dsp:spPr>
        <a:xfrm>
          <a:off x="0" y="2096402"/>
          <a:ext cx="8195871"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BEE7ED1D-B945-4370-950A-4520A75336C1}">
      <dsp:nvSpPr>
        <dsp:cNvPr id="0" name=""/>
        <dsp:cNvSpPr/>
      </dsp:nvSpPr>
      <dsp:spPr>
        <a:xfrm rot="8100000">
          <a:off x="69311" y="483138"/>
          <a:ext cx="308335" cy="308335"/>
        </a:xfrm>
        <a:prstGeom prst="teardrop">
          <a:avLst>
            <a:gd name="adj" fmla="val 115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F96E3B-66AE-4660-90A9-3CD63CE8CC61}">
      <dsp:nvSpPr>
        <dsp:cNvPr id="0" name=""/>
        <dsp:cNvSpPr/>
      </dsp:nvSpPr>
      <dsp:spPr>
        <a:xfrm>
          <a:off x="103565" y="517392"/>
          <a:ext cx="239828" cy="239828"/>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106224A1-FC74-4802-80B0-A2157177628B}">
      <dsp:nvSpPr>
        <dsp:cNvPr id="0" name=""/>
        <dsp:cNvSpPr/>
      </dsp:nvSpPr>
      <dsp:spPr>
        <a:xfrm>
          <a:off x="441505" y="855332"/>
          <a:ext cx="3404911"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In 2020, 6,574 dams (53%) will reach their design life  </a:t>
          </a:r>
        </a:p>
      </dsp:txBody>
      <dsp:txXfrm>
        <a:off x="441505" y="855332"/>
        <a:ext cx="3404911" cy="1241070"/>
      </dsp:txXfrm>
    </dsp:sp>
    <dsp:sp modelId="{732ADB8C-F830-44C5-9B8D-E97124DEF494}">
      <dsp:nvSpPr>
        <dsp:cNvPr id="0" name=""/>
        <dsp:cNvSpPr/>
      </dsp:nvSpPr>
      <dsp:spPr>
        <a:xfrm>
          <a:off x="441505" y="419280"/>
          <a:ext cx="3404911"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2020</a:t>
          </a:r>
        </a:p>
      </dsp:txBody>
      <dsp:txXfrm>
        <a:off x="441505" y="419280"/>
        <a:ext cx="3404911" cy="436051"/>
      </dsp:txXfrm>
    </dsp:sp>
    <dsp:sp modelId="{C30BF95F-8585-4034-A54A-3343BEA2FA31}">
      <dsp:nvSpPr>
        <dsp:cNvPr id="0" name=""/>
        <dsp:cNvSpPr/>
      </dsp:nvSpPr>
      <dsp:spPr>
        <a:xfrm>
          <a:off x="223479" y="855332"/>
          <a:ext cx="0" cy="1241070"/>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4888848-6AE4-48CB-85B5-8598B26014E3}">
      <dsp:nvSpPr>
        <dsp:cNvPr id="0" name=""/>
        <dsp:cNvSpPr/>
      </dsp:nvSpPr>
      <dsp:spPr>
        <a:xfrm>
          <a:off x="183195" y="2057157"/>
          <a:ext cx="78489" cy="78489"/>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1E7048-569F-4960-B24F-92AC24F504FF}">
      <dsp:nvSpPr>
        <dsp:cNvPr id="0" name=""/>
        <dsp:cNvSpPr/>
      </dsp:nvSpPr>
      <dsp:spPr>
        <a:xfrm rot="18900000">
          <a:off x="2110641" y="3401331"/>
          <a:ext cx="308335" cy="308335"/>
        </a:xfrm>
        <a:prstGeom prst="teardrop">
          <a:avLst>
            <a:gd name="adj" fmla="val 11500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83B0E1-2095-45AF-A7BE-9D35BE5CE010}">
      <dsp:nvSpPr>
        <dsp:cNvPr id="0" name=""/>
        <dsp:cNvSpPr/>
      </dsp:nvSpPr>
      <dsp:spPr>
        <a:xfrm>
          <a:off x="2144895" y="3435584"/>
          <a:ext cx="239828" cy="239828"/>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B3A92AA-4429-40B5-9B71-9EADE30AC1DF}">
      <dsp:nvSpPr>
        <dsp:cNvPr id="0" name=""/>
        <dsp:cNvSpPr/>
      </dsp:nvSpPr>
      <dsp:spPr>
        <a:xfrm>
          <a:off x="2482835" y="2096402"/>
          <a:ext cx="3404911"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In 2021, 6,778 dams (57%) will reach their design life</a:t>
          </a:r>
        </a:p>
      </dsp:txBody>
      <dsp:txXfrm>
        <a:off x="2482835" y="2096402"/>
        <a:ext cx="3404911" cy="1241070"/>
      </dsp:txXfrm>
    </dsp:sp>
    <dsp:sp modelId="{211D3B35-7382-4C7B-82AA-89A235670182}">
      <dsp:nvSpPr>
        <dsp:cNvPr id="0" name=""/>
        <dsp:cNvSpPr/>
      </dsp:nvSpPr>
      <dsp:spPr>
        <a:xfrm>
          <a:off x="2482835" y="3337472"/>
          <a:ext cx="3404911"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2021</a:t>
          </a:r>
        </a:p>
      </dsp:txBody>
      <dsp:txXfrm>
        <a:off x="2482835" y="3337472"/>
        <a:ext cx="3404911" cy="436051"/>
      </dsp:txXfrm>
    </dsp:sp>
    <dsp:sp modelId="{3935A80E-CCCC-4119-9CFC-22C423B8525C}">
      <dsp:nvSpPr>
        <dsp:cNvPr id="0" name=""/>
        <dsp:cNvSpPr/>
      </dsp:nvSpPr>
      <dsp:spPr>
        <a:xfrm>
          <a:off x="2264809" y="2096402"/>
          <a:ext cx="0" cy="1241070"/>
        </a:xfrm>
        <a:prstGeom prst="line">
          <a:avLst/>
        </a:prstGeom>
        <a:noFill/>
        <a:ln w="12700" cap="flat" cmpd="sng" algn="ctr">
          <a:solidFill>
            <a:schemeClr val="accent2">
              <a:hueOff val="2340759"/>
              <a:satOff val="-2919"/>
              <a:lumOff val="686"/>
              <a:alphaOff val="0"/>
            </a:schemeClr>
          </a:solidFill>
          <a:prstDash val="dash"/>
        </a:ln>
        <a:effectLst/>
      </dsp:spPr>
      <dsp:style>
        <a:lnRef idx="1">
          <a:scrgbClr r="0" g="0" b="0"/>
        </a:lnRef>
        <a:fillRef idx="0">
          <a:scrgbClr r="0" g="0" b="0"/>
        </a:fillRef>
        <a:effectRef idx="0">
          <a:scrgbClr r="0" g="0" b="0"/>
        </a:effectRef>
        <a:fontRef idx="minor"/>
      </dsp:style>
    </dsp:sp>
    <dsp:sp modelId="{C7237F24-5D0F-4453-B236-E889D224123F}">
      <dsp:nvSpPr>
        <dsp:cNvPr id="0" name=""/>
        <dsp:cNvSpPr/>
      </dsp:nvSpPr>
      <dsp:spPr>
        <a:xfrm>
          <a:off x="2224525" y="2057157"/>
          <a:ext cx="78489" cy="78489"/>
        </a:xfrm>
        <a:prstGeom prst="ellipse">
          <a:avLst/>
        </a:prstGeom>
        <a:solidFill>
          <a:schemeClr val="accent2">
            <a:hueOff val="2340759"/>
            <a:satOff val="-2919"/>
            <a:lumOff val="686"/>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36FE2B-5835-4F7A-9154-A07E75E41ED2}">
      <dsp:nvSpPr>
        <dsp:cNvPr id="0" name=""/>
        <dsp:cNvSpPr/>
      </dsp:nvSpPr>
      <dsp:spPr>
        <a:xfrm rot="8100000">
          <a:off x="4151972" y="483138"/>
          <a:ext cx="308335" cy="308335"/>
        </a:xfrm>
        <a:prstGeom prst="teardrop">
          <a:avLst>
            <a:gd name="adj" fmla="val 11500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3B380E-C491-4964-A22A-1235EA39633C}">
      <dsp:nvSpPr>
        <dsp:cNvPr id="0" name=""/>
        <dsp:cNvSpPr/>
      </dsp:nvSpPr>
      <dsp:spPr>
        <a:xfrm>
          <a:off x="4186225" y="517392"/>
          <a:ext cx="239828" cy="239828"/>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E62C9DD-CD9F-4699-98DA-3F0252E9DC2E}">
      <dsp:nvSpPr>
        <dsp:cNvPr id="0" name=""/>
        <dsp:cNvSpPr/>
      </dsp:nvSpPr>
      <dsp:spPr>
        <a:xfrm>
          <a:off x="4524165" y="855332"/>
          <a:ext cx="3404911" cy="124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In 2022, 6,973 dams (58%) will reach their design life</a:t>
          </a:r>
        </a:p>
      </dsp:txBody>
      <dsp:txXfrm>
        <a:off x="4524165" y="855332"/>
        <a:ext cx="3404911" cy="1241070"/>
      </dsp:txXfrm>
    </dsp:sp>
    <dsp:sp modelId="{9E8E518E-FA83-4E94-89A3-E32E996E9E92}">
      <dsp:nvSpPr>
        <dsp:cNvPr id="0" name=""/>
        <dsp:cNvSpPr/>
      </dsp:nvSpPr>
      <dsp:spPr>
        <a:xfrm>
          <a:off x="4524165" y="419280"/>
          <a:ext cx="3404911" cy="436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2022</a:t>
          </a:r>
        </a:p>
      </dsp:txBody>
      <dsp:txXfrm>
        <a:off x="4524165" y="419280"/>
        <a:ext cx="3404911" cy="436051"/>
      </dsp:txXfrm>
    </dsp:sp>
    <dsp:sp modelId="{FDDE7D0E-9C3C-44D6-8B53-31DEEAD3229D}">
      <dsp:nvSpPr>
        <dsp:cNvPr id="0" name=""/>
        <dsp:cNvSpPr/>
      </dsp:nvSpPr>
      <dsp:spPr>
        <a:xfrm>
          <a:off x="4306139" y="855332"/>
          <a:ext cx="0" cy="1241070"/>
        </a:xfrm>
        <a:prstGeom prst="line">
          <a:avLst/>
        </a:prstGeom>
        <a:noFill/>
        <a:ln w="12700" cap="flat" cmpd="sng" algn="ctr">
          <a:solidFill>
            <a:schemeClr val="accent2">
              <a:hueOff val="4681519"/>
              <a:satOff val="-5839"/>
              <a:lumOff val="1373"/>
              <a:alphaOff val="0"/>
            </a:schemeClr>
          </a:solidFill>
          <a:prstDash val="dash"/>
        </a:ln>
        <a:effectLst/>
      </dsp:spPr>
      <dsp:style>
        <a:lnRef idx="1">
          <a:scrgbClr r="0" g="0" b="0"/>
        </a:lnRef>
        <a:fillRef idx="0">
          <a:scrgbClr r="0" g="0" b="0"/>
        </a:fillRef>
        <a:effectRef idx="0">
          <a:scrgbClr r="0" g="0" b="0"/>
        </a:effectRef>
        <a:fontRef idx="minor"/>
      </dsp:style>
    </dsp:sp>
    <dsp:sp modelId="{3E949D2E-A97B-4202-810C-4C493586A34C}">
      <dsp:nvSpPr>
        <dsp:cNvPr id="0" name=""/>
        <dsp:cNvSpPr/>
      </dsp:nvSpPr>
      <dsp:spPr>
        <a:xfrm>
          <a:off x="4265856" y="2057157"/>
          <a:ext cx="78489" cy="78489"/>
        </a:xfrm>
        <a:prstGeom prst="ellipse">
          <a:avLst/>
        </a:prstGeom>
        <a:solidFill>
          <a:schemeClr val="accent2">
            <a:hueOff val="4681519"/>
            <a:satOff val="-5839"/>
            <a:lumOff val="1373"/>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70F6DB-EED7-46B2-A42D-0517572E5B31}" type="datetimeFigureOut">
              <a:rPr lang="en-US" smtClean="0"/>
              <a:t>5/15/2023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EA1A83-7926-41CC-B09D-B1891A7394F8}" type="slidenum">
              <a:rPr lang="en-US" smtClean="0"/>
              <a:t>‹#›</a:t>
            </a:fld>
            <a:endParaRPr lang="en-US"/>
          </a:p>
        </p:txBody>
      </p:sp>
    </p:spTree>
    <p:extLst>
      <p:ext uri="{BB962C8B-B14F-4D97-AF65-F5344CB8AC3E}">
        <p14:creationId xmlns:p14="http://schemas.microsoft.com/office/powerpoint/2010/main" val="425740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674144-2D2F-4FE5-9278-8C2699B25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17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10</a:t>
            </a:fld>
            <a:endParaRPr lang="en-US"/>
          </a:p>
        </p:txBody>
      </p:sp>
    </p:spTree>
    <p:extLst>
      <p:ext uri="{BB962C8B-B14F-4D97-AF65-F5344CB8AC3E}">
        <p14:creationId xmlns:p14="http://schemas.microsoft.com/office/powerpoint/2010/main" val="2896926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altLang="en-US" dirty="0"/>
              <a:t>One of the most visible signs of aging dams is sedimentation</a:t>
            </a:r>
          </a:p>
          <a:p>
            <a:pPr eaLnBrk="1" hangingPunct="1">
              <a:buFontTx/>
              <a:buChar char="•"/>
            </a:pPr>
            <a:endParaRPr lang="en-US" altLang="en-US" dirty="0"/>
          </a:p>
          <a:p>
            <a:pPr eaLnBrk="1" hangingPunct="1">
              <a:buFontTx/>
              <a:buChar char="•"/>
            </a:pPr>
            <a:r>
              <a:rPr lang="en-US" altLang="en-US" dirty="0"/>
              <a:t>Most people don’t realize that all dams have a finite life span; their reservoirs will all eventually fill up with sediment.</a:t>
            </a:r>
          </a:p>
        </p:txBody>
      </p:sp>
      <p:sp>
        <p:nvSpPr>
          <p:cNvPr id="4" name="Slide Number Placeholder 3"/>
          <p:cNvSpPr>
            <a:spLocks noGrp="1"/>
          </p:cNvSpPr>
          <p:nvPr>
            <p:ph type="sldNum" sz="quarter" idx="5"/>
          </p:nvPr>
        </p:nvSpPr>
        <p:spPr/>
        <p:txBody>
          <a:bodyPr/>
          <a:lstStyle/>
          <a:p>
            <a:fld id="{46EA1A83-7926-41CC-B09D-B1891A7394F8}" type="slidenum">
              <a:rPr lang="en-US" smtClean="0"/>
              <a:t>11</a:t>
            </a:fld>
            <a:endParaRPr lang="en-US"/>
          </a:p>
        </p:txBody>
      </p:sp>
    </p:spTree>
    <p:extLst>
      <p:ext uri="{BB962C8B-B14F-4D97-AF65-F5344CB8AC3E}">
        <p14:creationId xmlns:p14="http://schemas.microsoft.com/office/powerpoint/2010/main" val="3735210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Same location 13 years later. Completely  filled with sediment! Loss of sediment storage does not mean a loss in flood control.  </a:t>
            </a:r>
          </a:p>
        </p:txBody>
      </p:sp>
      <p:sp>
        <p:nvSpPr>
          <p:cNvPr id="4" name="Slide Number Placeholder 3"/>
          <p:cNvSpPr>
            <a:spLocks noGrp="1"/>
          </p:cNvSpPr>
          <p:nvPr>
            <p:ph type="sldNum" sz="quarter" idx="5"/>
          </p:nvPr>
        </p:nvSpPr>
        <p:spPr/>
        <p:txBody>
          <a:bodyPr/>
          <a:lstStyle/>
          <a:p>
            <a:fld id="{46EA1A83-7926-41CC-B09D-B1891A7394F8}" type="slidenum">
              <a:rPr lang="en-US" smtClean="0"/>
              <a:t>12</a:t>
            </a:fld>
            <a:endParaRPr lang="en-US"/>
          </a:p>
        </p:txBody>
      </p:sp>
    </p:spTree>
    <p:extLst>
      <p:ext uri="{BB962C8B-B14F-4D97-AF65-F5344CB8AC3E}">
        <p14:creationId xmlns:p14="http://schemas.microsoft.com/office/powerpoint/2010/main" val="4154662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Many of the pipes had anti-seep collars to stop leaking pipe joints, however, even these appurtenances will deteriorate over time.  What we have discovered in Oklahoma is that most dams with anti-seep collars resulted in cracked pipes near the collars. </a:t>
            </a:r>
          </a:p>
        </p:txBody>
      </p:sp>
      <p:sp>
        <p:nvSpPr>
          <p:cNvPr id="4" name="Slide Number Placeholder 3"/>
          <p:cNvSpPr>
            <a:spLocks noGrp="1"/>
          </p:cNvSpPr>
          <p:nvPr>
            <p:ph type="sldNum" sz="quarter" idx="5"/>
          </p:nvPr>
        </p:nvSpPr>
        <p:spPr/>
        <p:txBody>
          <a:bodyPr/>
          <a:lstStyle/>
          <a:p>
            <a:fld id="{46EA1A83-7926-41CC-B09D-B1891A7394F8}" type="slidenum">
              <a:rPr lang="en-US" smtClean="0"/>
              <a:t>13</a:t>
            </a:fld>
            <a:endParaRPr lang="en-US"/>
          </a:p>
        </p:txBody>
      </p:sp>
    </p:spTree>
    <p:extLst>
      <p:ext uri="{BB962C8B-B14F-4D97-AF65-F5344CB8AC3E}">
        <p14:creationId xmlns:p14="http://schemas.microsoft.com/office/powerpoint/2010/main" val="1177400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14</a:t>
            </a:fld>
            <a:endParaRPr lang="en-US"/>
          </a:p>
        </p:txBody>
      </p:sp>
    </p:spTree>
    <p:extLst>
      <p:ext uri="{BB962C8B-B14F-4D97-AF65-F5344CB8AC3E}">
        <p14:creationId xmlns:p14="http://schemas.microsoft.com/office/powerpoint/2010/main" val="759424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20</a:t>
            </a:fld>
            <a:endParaRPr lang="en-US"/>
          </a:p>
        </p:txBody>
      </p:sp>
    </p:spTree>
    <p:extLst>
      <p:ext uri="{BB962C8B-B14F-4D97-AF65-F5344CB8AC3E}">
        <p14:creationId xmlns:p14="http://schemas.microsoft.com/office/powerpoint/2010/main" val="766341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primarily up to the State watershed rehabilitation program manager to ensure the 65 to 35 percent cost-share provisions are being met. There are several components included in the total cost that NRCS Management Services Division (MSD) or Financial Management would not have access to, but would qualify as sponsor in-kind credit. These items include land rights cost, minor implementation costs beyond construction, contract administration expenses, attorney fees, financial costs, etc. MSD would generally only have the construction contract information, and that would only be for Federal contracts. The sponsor must provide supporting documentation for in-kind credit. An example “Cost Computation for Rehabilitation Project Spreadsheet” is provided in section 606.71 of this handbook.</a:t>
            </a:r>
          </a:p>
        </p:txBody>
      </p:sp>
      <p:sp>
        <p:nvSpPr>
          <p:cNvPr id="4" name="Slide Number Placeholder 3"/>
          <p:cNvSpPr>
            <a:spLocks noGrp="1"/>
          </p:cNvSpPr>
          <p:nvPr>
            <p:ph type="sldNum" sz="quarter" idx="5"/>
          </p:nvPr>
        </p:nvSpPr>
        <p:spPr/>
        <p:txBody>
          <a:bodyPr/>
          <a:lstStyle/>
          <a:p>
            <a:fld id="{46EA1A83-7926-41CC-B09D-B1891A7394F8}" type="slidenum">
              <a:rPr lang="en-US" smtClean="0"/>
              <a:t>22</a:t>
            </a:fld>
            <a:endParaRPr lang="en-US"/>
          </a:p>
        </p:txBody>
      </p:sp>
    </p:spTree>
    <p:extLst>
      <p:ext uri="{BB962C8B-B14F-4D97-AF65-F5344CB8AC3E}">
        <p14:creationId xmlns:p14="http://schemas.microsoft.com/office/powerpoint/2010/main" val="3387319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There are several things that trigger the need for rehabilitation including the age of the dam, structural problems, sediment accumulation, damages from erosion, but the main one that the Agency focuses on is the Hazard Potential Classification.</a:t>
            </a:r>
          </a:p>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23</a:t>
            </a:fld>
            <a:endParaRPr lang="en-US"/>
          </a:p>
        </p:txBody>
      </p:sp>
    </p:spTree>
    <p:extLst>
      <p:ext uri="{BB962C8B-B14F-4D97-AF65-F5344CB8AC3E}">
        <p14:creationId xmlns:p14="http://schemas.microsoft.com/office/powerpoint/2010/main" val="2874661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FY 2014 and 2015 NRCS received the largest allocation.  Allocated does not meet the potential needs of rehabilitating aging dams.</a:t>
            </a:r>
          </a:p>
        </p:txBody>
      </p:sp>
      <p:sp>
        <p:nvSpPr>
          <p:cNvPr id="4" name="Slide Number Placeholder 3"/>
          <p:cNvSpPr>
            <a:spLocks noGrp="1"/>
          </p:cNvSpPr>
          <p:nvPr>
            <p:ph type="sldNum" sz="quarter" idx="5"/>
          </p:nvPr>
        </p:nvSpPr>
        <p:spPr/>
        <p:txBody>
          <a:bodyPr/>
          <a:lstStyle/>
          <a:p>
            <a:fld id="{46EA1A83-7926-41CC-B09D-B1891A7394F8}" type="slidenum">
              <a:rPr lang="en-US" smtClean="0"/>
              <a:t>24</a:t>
            </a:fld>
            <a:endParaRPr lang="en-US"/>
          </a:p>
        </p:txBody>
      </p:sp>
    </p:spTree>
    <p:extLst>
      <p:ext uri="{BB962C8B-B14F-4D97-AF65-F5344CB8AC3E}">
        <p14:creationId xmlns:p14="http://schemas.microsoft.com/office/powerpoint/2010/main" val="2041222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Summary of funding allocated and project funded</a:t>
            </a:r>
          </a:p>
        </p:txBody>
      </p:sp>
      <p:sp>
        <p:nvSpPr>
          <p:cNvPr id="4" name="Slide Number Placeholder 3"/>
          <p:cNvSpPr>
            <a:spLocks noGrp="1"/>
          </p:cNvSpPr>
          <p:nvPr>
            <p:ph type="sldNum" sz="quarter" idx="5"/>
          </p:nvPr>
        </p:nvSpPr>
        <p:spPr/>
        <p:txBody>
          <a:bodyPr/>
          <a:lstStyle/>
          <a:p>
            <a:fld id="{46EA1A83-7926-41CC-B09D-B1891A7394F8}" type="slidenum">
              <a:rPr lang="en-US" smtClean="0"/>
              <a:t>25</a:t>
            </a:fld>
            <a:endParaRPr lang="en-US"/>
          </a:p>
        </p:txBody>
      </p:sp>
    </p:spTree>
    <p:extLst>
      <p:ext uri="{BB962C8B-B14F-4D97-AF65-F5344CB8AC3E}">
        <p14:creationId xmlns:p14="http://schemas.microsoft.com/office/powerpoint/2010/main" val="3703895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2</a:t>
            </a:fld>
            <a:endParaRPr lang="en-US"/>
          </a:p>
        </p:txBody>
      </p:sp>
    </p:spTree>
    <p:extLst>
      <p:ext uri="{BB962C8B-B14F-4D97-AF65-F5344CB8AC3E}">
        <p14:creationId xmlns:p14="http://schemas.microsoft.com/office/powerpoint/2010/main" val="766300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NHQ wants to be able to Rehabilitate a dam within 5 years, from the planning start to construction completion… On our best projects we can make it in 7 years</a:t>
            </a:r>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27</a:t>
            </a:fld>
            <a:endParaRPr lang="en-US"/>
          </a:p>
        </p:txBody>
      </p:sp>
    </p:spTree>
    <p:extLst>
      <p:ext uri="{BB962C8B-B14F-4D97-AF65-F5344CB8AC3E}">
        <p14:creationId xmlns:p14="http://schemas.microsoft.com/office/powerpoint/2010/main" val="2099555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inexpensive rehab project example. The typical cost of a rehab project is $2-4 Million.</a:t>
            </a:r>
          </a:p>
        </p:txBody>
      </p:sp>
      <p:sp>
        <p:nvSpPr>
          <p:cNvPr id="4" name="Slide Number Placeholder 3"/>
          <p:cNvSpPr>
            <a:spLocks noGrp="1"/>
          </p:cNvSpPr>
          <p:nvPr>
            <p:ph type="sldNum" sz="quarter" idx="5"/>
          </p:nvPr>
        </p:nvSpPr>
        <p:spPr/>
        <p:txBody>
          <a:bodyPr/>
          <a:lstStyle/>
          <a:p>
            <a:fld id="{46EA1A83-7926-41CC-B09D-B1891A7394F8}" type="slidenum">
              <a:rPr lang="en-US" smtClean="0"/>
              <a:t>29</a:t>
            </a:fld>
            <a:endParaRPr lang="en-US"/>
          </a:p>
        </p:txBody>
      </p:sp>
    </p:spTree>
    <p:extLst>
      <p:ext uri="{BB962C8B-B14F-4D97-AF65-F5344CB8AC3E}">
        <p14:creationId xmlns:p14="http://schemas.microsoft.com/office/powerpoint/2010/main" val="3200524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674144-2D2F-4FE5-9278-8C2699B25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92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3</a:t>
            </a:fld>
            <a:endParaRPr lang="en-US"/>
          </a:p>
        </p:txBody>
      </p:sp>
    </p:spTree>
    <p:extLst>
      <p:ext uri="{BB962C8B-B14F-4D97-AF65-F5344CB8AC3E}">
        <p14:creationId xmlns:p14="http://schemas.microsoft.com/office/powerpoint/2010/main" val="3893296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4</a:t>
            </a:fld>
            <a:endParaRPr lang="en-US"/>
          </a:p>
        </p:txBody>
      </p:sp>
    </p:spTree>
    <p:extLst>
      <p:ext uri="{BB962C8B-B14F-4D97-AF65-F5344CB8AC3E}">
        <p14:creationId xmlns:p14="http://schemas.microsoft.com/office/powerpoint/2010/main" val="15530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5</a:t>
            </a:fld>
            <a:endParaRPr lang="en-US"/>
          </a:p>
        </p:txBody>
      </p:sp>
    </p:spTree>
    <p:extLst>
      <p:ext uri="{BB962C8B-B14F-4D97-AF65-F5344CB8AC3E}">
        <p14:creationId xmlns:p14="http://schemas.microsoft.com/office/powerpoint/2010/main" val="178551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6</a:t>
            </a:fld>
            <a:endParaRPr lang="en-US"/>
          </a:p>
        </p:txBody>
      </p:sp>
    </p:spTree>
    <p:extLst>
      <p:ext uri="{BB962C8B-B14F-4D97-AF65-F5344CB8AC3E}">
        <p14:creationId xmlns:p14="http://schemas.microsoft.com/office/powerpoint/2010/main" val="2420928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7</a:t>
            </a:fld>
            <a:endParaRPr lang="en-US"/>
          </a:p>
        </p:txBody>
      </p:sp>
    </p:spTree>
    <p:extLst>
      <p:ext uri="{BB962C8B-B14F-4D97-AF65-F5344CB8AC3E}">
        <p14:creationId xmlns:p14="http://schemas.microsoft.com/office/powerpoint/2010/main" val="159279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project dam was constructed in 1948 and the last project dam was constructed in 2015.</a:t>
            </a:r>
            <a:br>
              <a:rPr lang="en-US" dirty="0"/>
            </a:br>
            <a:r>
              <a:rPr lang="en-US" dirty="0"/>
              <a:t>The majority of project dams were constructed in the 1960s. </a:t>
            </a:r>
          </a:p>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8</a:t>
            </a:fld>
            <a:endParaRPr lang="en-US"/>
          </a:p>
        </p:txBody>
      </p:sp>
    </p:spTree>
    <p:extLst>
      <p:ext uri="{BB962C8B-B14F-4D97-AF65-F5344CB8AC3E}">
        <p14:creationId xmlns:p14="http://schemas.microsoft.com/office/powerpoint/2010/main" val="22674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Dams were constructed with a design life of 50 or 100 years.</a:t>
            </a:r>
          </a:p>
          <a:p>
            <a:r>
              <a:rPr lang="en-US" dirty="0"/>
              <a:t>The number of dams exceeding their design life increases each year. </a:t>
            </a:r>
          </a:p>
          <a:p>
            <a:r>
              <a:rPr lang="en-US" dirty="0"/>
              <a:t>    204 increase from 2020 to 2021</a:t>
            </a:r>
          </a:p>
          <a:p>
            <a:r>
              <a:rPr lang="en-US" dirty="0"/>
              <a:t>    195 increase from 2021 to 2022</a:t>
            </a:r>
          </a:p>
          <a:p>
            <a:endParaRPr lang="en-US" dirty="0"/>
          </a:p>
        </p:txBody>
      </p:sp>
      <p:sp>
        <p:nvSpPr>
          <p:cNvPr id="4" name="Slide Number Placeholder 3"/>
          <p:cNvSpPr>
            <a:spLocks noGrp="1"/>
          </p:cNvSpPr>
          <p:nvPr>
            <p:ph type="sldNum" sz="quarter" idx="5"/>
          </p:nvPr>
        </p:nvSpPr>
        <p:spPr/>
        <p:txBody>
          <a:bodyPr/>
          <a:lstStyle/>
          <a:p>
            <a:fld id="{46EA1A83-7926-41CC-B09D-B1891A7394F8}" type="slidenum">
              <a:rPr lang="en-US" smtClean="0"/>
              <a:t>9</a:t>
            </a:fld>
            <a:endParaRPr lang="en-US"/>
          </a:p>
        </p:txBody>
      </p:sp>
    </p:spTree>
    <p:extLst>
      <p:ext uri="{BB962C8B-B14F-4D97-AF65-F5344CB8AC3E}">
        <p14:creationId xmlns:p14="http://schemas.microsoft.com/office/powerpoint/2010/main" val="105117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982EAD8-4C07-4A81-8F30-2F164713CE87}" type="datetime1">
              <a:rPr lang="en-US" smtClean="0"/>
              <a:t>5/15/2023</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267357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CFA4A8-CE24-4AE3-A7F9-A852A2FE5CE6}" type="datetime1">
              <a:rPr lang="en-US" smtClean="0"/>
              <a:t>5/15/2023</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3528167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92247A-D060-4A10-968C-CDF5F153716D}" type="datetime1">
              <a:rPr lang="en-US" smtClean="0"/>
              <a:t>5/15/2023</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3927479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82974D58-10AE-4062-90EC-B7D5943544F7}" type="slidenum">
              <a:rPr lang="en-US"/>
              <a:pPr>
                <a:defRPr/>
              </a:pPr>
              <a:t>‹#›</a:t>
            </a:fld>
            <a:endParaRPr lang="en-US"/>
          </a:p>
        </p:txBody>
      </p:sp>
    </p:spTree>
    <p:extLst>
      <p:ext uri="{BB962C8B-B14F-4D97-AF65-F5344CB8AC3E}">
        <p14:creationId xmlns:p14="http://schemas.microsoft.com/office/powerpoint/2010/main" val="183394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3078FDBC-1E84-4E67-BB92-EABBBBE56B01}" type="slidenum">
              <a:rPr lang="en-US"/>
              <a:pPr>
                <a:defRPr/>
              </a:pPr>
              <a:t>‹#›</a:t>
            </a:fld>
            <a:endParaRPr lang="en-US"/>
          </a:p>
        </p:txBody>
      </p:sp>
    </p:spTree>
    <p:extLst>
      <p:ext uri="{BB962C8B-B14F-4D97-AF65-F5344CB8AC3E}">
        <p14:creationId xmlns:p14="http://schemas.microsoft.com/office/powerpoint/2010/main" val="2278643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0BCFA-9140-4058-9AAE-9CECF5C85798}" type="datetime1">
              <a:rPr lang="en-US" smtClean="0"/>
              <a:t>5/15/2023</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944213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1F9038-35F1-4C0E-919D-30F8FD8F66B7}" type="datetime1">
              <a:rPr lang="en-US" smtClean="0"/>
              <a:t>5/15/2023</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1886016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61CCB9-ABE6-44C0-9BB3-51ED79685F62}" type="datetime1">
              <a:rPr lang="en-US" smtClean="0"/>
              <a:t>5/15/2023</a:t>
            </a:fld>
            <a:endParaRPr lang="en-US"/>
          </a:p>
        </p:txBody>
      </p:sp>
      <p:sp>
        <p:nvSpPr>
          <p:cNvPr id="6" name="Footer Placeholder 5"/>
          <p:cNvSpPr>
            <a:spLocks noGrp="1"/>
          </p:cNvSpPr>
          <p:nvPr>
            <p:ph type="ftr" sz="quarter" idx="11"/>
          </p:nvPr>
        </p:nvSpPr>
        <p:spPr/>
        <p:txBody>
          <a:bodyPr/>
          <a:lstStyle/>
          <a:p>
            <a:r>
              <a:rPr lang="en-US"/>
              <a:t>USDA is an equal opportunity provider, employer and lender.</a:t>
            </a:r>
          </a:p>
        </p:txBody>
      </p:sp>
      <p:sp>
        <p:nvSpPr>
          <p:cNvPr id="7" name="Slide Number Placeholder 6"/>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1541777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F38752-312D-47C5-928E-09BFCCAB1AD5}" type="datetime1">
              <a:rPr lang="en-US" smtClean="0"/>
              <a:t>5/15/2023</a:t>
            </a:fld>
            <a:endParaRPr lang="en-US"/>
          </a:p>
        </p:txBody>
      </p:sp>
      <p:sp>
        <p:nvSpPr>
          <p:cNvPr id="8" name="Footer Placeholder 7"/>
          <p:cNvSpPr>
            <a:spLocks noGrp="1"/>
          </p:cNvSpPr>
          <p:nvPr>
            <p:ph type="ftr" sz="quarter" idx="11"/>
          </p:nvPr>
        </p:nvSpPr>
        <p:spPr/>
        <p:txBody>
          <a:bodyPr/>
          <a:lstStyle/>
          <a:p>
            <a:r>
              <a:rPr lang="en-US"/>
              <a:t>USDA is an equal opportunity provider, employer and lender.</a:t>
            </a:r>
          </a:p>
        </p:txBody>
      </p:sp>
      <p:sp>
        <p:nvSpPr>
          <p:cNvPr id="9" name="Slide Number Placeholder 8"/>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2039408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AB4BAF-5831-48F9-B2D2-9483FBE5B0C4}" type="datetime1">
              <a:rPr lang="en-US" smtClean="0"/>
              <a:t>5/15/2023</a:t>
            </a:fld>
            <a:endParaRPr lang="en-US"/>
          </a:p>
        </p:txBody>
      </p:sp>
      <p:sp>
        <p:nvSpPr>
          <p:cNvPr id="4" name="Footer Placeholder 3"/>
          <p:cNvSpPr>
            <a:spLocks noGrp="1"/>
          </p:cNvSpPr>
          <p:nvPr>
            <p:ph type="ftr" sz="quarter" idx="11"/>
          </p:nvPr>
        </p:nvSpPr>
        <p:spPr/>
        <p:txBody>
          <a:bodyPr/>
          <a:lstStyle/>
          <a:p>
            <a:r>
              <a:rPr lang="en-US"/>
              <a:t>USDA is an equal opportunity provider, employer and lender.</a:t>
            </a:r>
          </a:p>
        </p:txBody>
      </p:sp>
      <p:sp>
        <p:nvSpPr>
          <p:cNvPr id="5" name="Slide Number Placeholder 4"/>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68993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BB1E0-2A37-47F3-AD8B-7225D9DC4361}" type="datetime1">
              <a:rPr lang="en-US" smtClean="0"/>
              <a:t>5/15/2023</a:t>
            </a:fld>
            <a:endParaRPr lang="en-US"/>
          </a:p>
        </p:txBody>
      </p:sp>
      <p:sp>
        <p:nvSpPr>
          <p:cNvPr id="3" name="Footer Placeholder 2"/>
          <p:cNvSpPr>
            <a:spLocks noGrp="1"/>
          </p:cNvSpPr>
          <p:nvPr>
            <p:ph type="ftr" sz="quarter" idx="11"/>
          </p:nvPr>
        </p:nvSpPr>
        <p:spPr/>
        <p:txBody>
          <a:bodyPr/>
          <a:lstStyle/>
          <a:p>
            <a:r>
              <a:rPr lang="en-US"/>
              <a:t>USDA is an equal opportunity provider, employer and lender.</a:t>
            </a:r>
          </a:p>
        </p:txBody>
      </p:sp>
      <p:sp>
        <p:nvSpPr>
          <p:cNvPr id="4" name="Slide Number Placeholder 3"/>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146350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185AC-FF8F-4DEB-880E-80496A5D1E36}" type="datetime1">
              <a:rPr lang="en-US" smtClean="0"/>
              <a:t>5/15/2023</a:t>
            </a:fld>
            <a:endParaRPr lang="en-US"/>
          </a:p>
        </p:txBody>
      </p:sp>
      <p:sp>
        <p:nvSpPr>
          <p:cNvPr id="6" name="Footer Placeholder 5"/>
          <p:cNvSpPr>
            <a:spLocks noGrp="1"/>
          </p:cNvSpPr>
          <p:nvPr>
            <p:ph type="ftr" sz="quarter" idx="11"/>
          </p:nvPr>
        </p:nvSpPr>
        <p:spPr/>
        <p:txBody>
          <a:bodyPr/>
          <a:lstStyle/>
          <a:p>
            <a:r>
              <a:rPr lang="en-US"/>
              <a:t>USDA is an equal opportunity provider, employer and lender.</a:t>
            </a:r>
          </a:p>
        </p:txBody>
      </p:sp>
      <p:sp>
        <p:nvSpPr>
          <p:cNvPr id="7" name="Slide Number Placeholder 6"/>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463012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6AC299-B73A-433E-AE82-921A245D4362}" type="datetime1">
              <a:rPr lang="en-US" smtClean="0"/>
              <a:t>5/15/2023</a:t>
            </a:fld>
            <a:endParaRPr lang="en-US"/>
          </a:p>
        </p:txBody>
      </p:sp>
      <p:sp>
        <p:nvSpPr>
          <p:cNvPr id="6" name="Footer Placeholder 5"/>
          <p:cNvSpPr>
            <a:spLocks noGrp="1"/>
          </p:cNvSpPr>
          <p:nvPr>
            <p:ph type="ftr" sz="quarter" idx="11"/>
          </p:nvPr>
        </p:nvSpPr>
        <p:spPr/>
        <p:txBody>
          <a:bodyPr/>
          <a:lstStyle/>
          <a:p>
            <a:r>
              <a:rPr lang="en-US"/>
              <a:t>USDA is an equal opportunity provider, employer and lender.</a:t>
            </a:r>
          </a:p>
        </p:txBody>
      </p:sp>
      <p:sp>
        <p:nvSpPr>
          <p:cNvPr id="7" name="Slide Number Placeholder 6"/>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114940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72019-54D2-4FD1-97FD-227897513A69}" type="datetime1">
              <a:rPr lang="en-US" smtClean="0"/>
              <a:t>5/15/2023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USDA is an equal opportunity provider, employer and lender.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7C728-5218-8E41-BD52-95328715D22E}" type="slidenum">
              <a:rPr lang="en-US" smtClean="0"/>
              <a:t>‹#›</a:t>
            </a:fld>
            <a:endParaRPr lang="en-US"/>
          </a:p>
        </p:txBody>
      </p:sp>
    </p:spTree>
    <p:extLst>
      <p:ext uri="{BB962C8B-B14F-4D97-AF65-F5344CB8AC3E}">
        <p14:creationId xmlns:p14="http://schemas.microsoft.com/office/powerpoint/2010/main" val="3440063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mailto:program.intake@usda.gov" TargetMode="External"/><Relationship Id="rId5" Type="http://schemas.openxmlformats.org/officeDocument/2006/relationships/hyperlink" Target="https://www.ascr.usda.gov/how-file-program-discrimination-complaint"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713343"/>
            <a:ext cx="91440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0"/>
            <a:ext cx="9144000" cy="7196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 </a:t>
            </a:r>
          </a:p>
        </p:txBody>
      </p:sp>
      <p:pic>
        <p:nvPicPr>
          <p:cNvPr id="9" name="Picture 8" descr=" SigLockup Master PwPt.4c-white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33" y="140810"/>
            <a:ext cx="2883429" cy="432863"/>
          </a:xfrm>
          <a:prstGeom prst="rect">
            <a:avLst/>
          </a:prstGeom>
        </p:spPr>
      </p:pic>
      <p:sp>
        <p:nvSpPr>
          <p:cNvPr id="4" name="Footer Placeholder 3"/>
          <p:cNvSpPr>
            <a:spLocks noGrp="1"/>
          </p:cNvSpPr>
          <p:nvPr>
            <p:ph type="ftr" sz="quarter" idx="11"/>
          </p:nvPr>
        </p:nvSpPr>
        <p:spPr>
          <a:xfrm>
            <a:off x="2313215" y="6356350"/>
            <a:ext cx="4517571"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rPr>
              <a:t>USDA is an equal opportunity provider, employer and lender.</a:t>
            </a:r>
          </a:p>
        </p:txBody>
      </p:sp>
      <p:sp>
        <p:nvSpPr>
          <p:cNvPr id="11" name="TextBox 10"/>
          <p:cNvSpPr txBox="1"/>
          <p:nvPr/>
        </p:nvSpPr>
        <p:spPr>
          <a:xfrm>
            <a:off x="920750" y="971550"/>
            <a:ext cx="57506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Natural Resources Conservation Service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078" y="5775649"/>
            <a:ext cx="851004" cy="828196"/>
          </a:xfrm>
          <a:prstGeom prst="rect">
            <a:avLst/>
          </a:prstGeom>
          <a:noFill/>
          <a:effectLst/>
        </p:spPr>
      </p:pic>
      <p:sp>
        <p:nvSpPr>
          <p:cNvPr id="13" name="Title 1"/>
          <p:cNvSpPr>
            <a:spLocks noGrp="1"/>
          </p:cNvSpPr>
          <p:nvPr>
            <p:ph type="ctrTitle"/>
          </p:nvPr>
        </p:nvSpPr>
        <p:spPr>
          <a:xfrm>
            <a:off x="685800" y="1847851"/>
            <a:ext cx="7772400" cy="1752599"/>
          </a:xfrm>
        </p:spPr>
        <p:txBody>
          <a:bodyPr>
            <a:normAutofit fontScale="90000"/>
          </a:bodyPr>
          <a:lstStyle/>
          <a:p>
            <a:r>
              <a:rPr lang="en-US" dirty="0"/>
              <a:t>Kentucky USDA-NRCS Assisted Watershed Project Dams Overview</a:t>
            </a:r>
            <a:endParaRPr lang="en-US" dirty="0">
              <a:latin typeface="Helvetica" panose="020B0500000000000000" pitchFamily="34" charset="0"/>
            </a:endParaRPr>
          </a:p>
        </p:txBody>
      </p:sp>
      <p:sp>
        <p:nvSpPr>
          <p:cNvPr id="14" name="Subtitle 2"/>
          <p:cNvSpPr>
            <a:spLocks noGrp="1"/>
          </p:cNvSpPr>
          <p:nvPr>
            <p:ph type="subTitle" idx="1"/>
          </p:nvPr>
        </p:nvSpPr>
        <p:spPr>
          <a:xfrm>
            <a:off x="666180" y="3877029"/>
            <a:ext cx="7772400" cy="1752600"/>
          </a:xfrm>
        </p:spPr>
        <p:txBody>
          <a:bodyPr>
            <a:normAutofit/>
          </a:bodyPr>
          <a:lstStyle/>
          <a:p>
            <a:r>
              <a:rPr lang="en-US" dirty="0"/>
              <a:t>Interim Joint Committee on Agriculture Meeting</a:t>
            </a:r>
          </a:p>
          <a:p>
            <a:r>
              <a:rPr lang="en-US" dirty="0"/>
              <a:t>June 8, 2023</a:t>
            </a:r>
            <a:endParaRPr lang="en-US" dirty="0">
              <a:latin typeface="Helvetica" panose="020B0500000000000000" pitchFamily="34" charset="0"/>
            </a:endParaRPr>
          </a:p>
        </p:txBody>
      </p:sp>
    </p:spTree>
    <p:extLst>
      <p:ext uri="{BB962C8B-B14F-4D97-AF65-F5344CB8AC3E}">
        <p14:creationId xmlns:p14="http://schemas.microsoft.com/office/powerpoint/2010/main" val="1601387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51">
            <a:extLst>
              <a:ext uri="{FF2B5EF4-FFF2-40B4-BE49-F238E27FC236}">
                <a16:creationId xmlns:a16="http://schemas.microsoft.com/office/drawing/2014/main" id="{FA511026-8542-4AC0-9F06-134A7085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9"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jg4">
            <a:extLst>
              <a:ext uri="{FF2B5EF4-FFF2-40B4-BE49-F238E27FC236}">
                <a16:creationId xmlns:a16="http://schemas.microsoft.com/office/drawing/2014/main" id="{403F9AA9-69BC-4AF5-BECA-3C8D18DDDD8E}"/>
              </a:ext>
            </a:extLst>
          </p:cNvPr>
          <p:cNvPicPr>
            <a:picLocks noChangeAspect="1" noChangeArrowheads="1"/>
          </p:cNvPicPr>
          <p:nvPr/>
        </p:nvPicPr>
        <p:blipFill rotWithShape="1">
          <a:blip r:embed="rId3" cstate="print">
            <a:alphaModFix amt="40000"/>
          </a:blip>
          <a:srcRect r="800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728526" y="371719"/>
            <a:ext cx="4594473" cy="1906863"/>
          </a:xfrm>
        </p:spPr>
        <p:txBody>
          <a:bodyPr anchor="b">
            <a:normAutofit/>
          </a:bodyPr>
          <a:lstStyle/>
          <a:p>
            <a:r>
              <a:rPr lang="en-US" dirty="0"/>
              <a:t>Aging Dams Need Attention!</a:t>
            </a:r>
          </a:p>
        </p:txBody>
      </p:sp>
      <p:sp>
        <p:nvSpPr>
          <p:cNvPr id="3" name="Content Placeholder 2">
            <a:extLst>
              <a:ext uri="{FF2B5EF4-FFF2-40B4-BE49-F238E27FC236}">
                <a16:creationId xmlns:a16="http://schemas.microsoft.com/office/drawing/2014/main" id="{ECDAAD6F-3492-489B-8826-6BB6D6146362}"/>
              </a:ext>
            </a:extLst>
          </p:cNvPr>
          <p:cNvSpPr>
            <a:spLocks noGrp="1"/>
          </p:cNvSpPr>
          <p:nvPr>
            <p:ph idx="1"/>
          </p:nvPr>
        </p:nvSpPr>
        <p:spPr>
          <a:xfrm>
            <a:off x="728526" y="2711395"/>
            <a:ext cx="3086100" cy="3465568"/>
          </a:xfrm>
        </p:spPr>
        <p:txBody>
          <a:bodyPr>
            <a:normAutofit/>
          </a:bodyPr>
          <a:lstStyle/>
          <a:p>
            <a:pPr>
              <a:buFontTx/>
              <a:buChar char="•"/>
            </a:pPr>
            <a:r>
              <a:rPr lang="en-US" sz="1700" dirty="0">
                <a:latin typeface="Arial" panose="020B0604020202020204" pitchFamily="34" charset="0"/>
                <a:cs typeface="Times New Roman" pitchFamily="18" charset="0"/>
              </a:rPr>
              <a:t>Many watershed dams are at or nearing the end of their 50-year designed life span</a:t>
            </a:r>
          </a:p>
          <a:p>
            <a:endParaRPr lang="en-US" sz="1700" dirty="0">
              <a:latin typeface="Arial" panose="020B0604020202020204" pitchFamily="34" charset="0"/>
              <a:cs typeface="Times New Roman" pitchFamily="18" charset="0"/>
            </a:endParaRPr>
          </a:p>
          <a:p>
            <a:pPr>
              <a:buFontTx/>
              <a:buChar char="•"/>
            </a:pPr>
            <a:r>
              <a:rPr lang="en-US" sz="1700" dirty="0">
                <a:latin typeface="Arial" panose="020B0604020202020204" pitchFamily="34" charset="0"/>
                <a:cs typeface="Times New Roman" pitchFamily="18" charset="0"/>
              </a:rPr>
              <a:t>Time has taken it’s toll on many of the dams; some pose a threat to life, health, property, &amp; the environment</a:t>
            </a:r>
          </a:p>
          <a:p>
            <a:endParaRPr lang="en-US" sz="1700" dirty="0"/>
          </a:p>
        </p:txBody>
      </p:sp>
      <p:pic>
        <p:nvPicPr>
          <p:cNvPr id="11" name="Picture 5" descr="2KS Atchison 9-00">
            <a:extLst>
              <a:ext uri="{FF2B5EF4-FFF2-40B4-BE49-F238E27FC236}">
                <a16:creationId xmlns:a16="http://schemas.microsoft.com/office/drawing/2014/main" id="{DEE14027-2107-4117-8571-492840BAEA8F}"/>
              </a:ext>
            </a:extLst>
          </p:cNvPr>
          <p:cNvPicPr>
            <a:picLocks noChangeAspect="1" noChangeArrowheads="1"/>
          </p:cNvPicPr>
          <p:nvPr/>
        </p:nvPicPr>
        <p:blipFill rotWithShape="1">
          <a:blip r:embed="rId4" cstate="print"/>
          <a:srcRect l="16789" r="16840" b="-4"/>
          <a:stretch/>
        </p:blipFill>
        <p:spPr bwMode="auto">
          <a:xfrm>
            <a:off x="6339722" y="3681463"/>
            <a:ext cx="2810949"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p:spPr>
      </p:pic>
      <p:pic>
        <p:nvPicPr>
          <p:cNvPr id="12" name="Picture 6" descr="Mr">
            <a:extLst>
              <a:ext uri="{FF2B5EF4-FFF2-40B4-BE49-F238E27FC236}">
                <a16:creationId xmlns:a16="http://schemas.microsoft.com/office/drawing/2014/main" id="{9299E8D4-E632-479D-B95A-5FDB8D755631}"/>
              </a:ext>
            </a:extLst>
          </p:cNvPr>
          <p:cNvPicPr>
            <a:picLocks noChangeAspect="1" noChangeArrowheads="1"/>
          </p:cNvPicPr>
          <p:nvPr/>
        </p:nvPicPr>
        <p:blipFill rotWithShape="1">
          <a:blip r:embed="rId5" cstate="print"/>
          <a:srcRect l="21071" r="22971" b="4"/>
          <a:stretch/>
        </p:blipFill>
        <p:spPr bwMode="auto">
          <a:xfrm>
            <a:off x="4048710" y="2457970"/>
            <a:ext cx="2593776"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p:spPr>
      </p:pic>
      <p:pic>
        <p:nvPicPr>
          <p:cNvPr id="10" name="Picture 4" descr="jg5">
            <a:extLst>
              <a:ext uri="{FF2B5EF4-FFF2-40B4-BE49-F238E27FC236}">
                <a16:creationId xmlns:a16="http://schemas.microsoft.com/office/drawing/2014/main" id="{C66D0964-6F9A-424E-B639-B9EF4C5F7652}"/>
              </a:ext>
            </a:extLst>
          </p:cNvPr>
          <p:cNvPicPr>
            <a:picLocks noChangeAspect="1" noChangeArrowheads="1"/>
          </p:cNvPicPr>
          <p:nvPr/>
        </p:nvPicPr>
        <p:blipFill rotWithShape="1">
          <a:blip r:embed="rId6" cstate="print"/>
          <a:srcRect l="14472" r="18267" b="-1"/>
          <a:stretch/>
        </p:blipFill>
        <p:spPr bwMode="auto">
          <a:xfrm>
            <a:off x="5715768" y="-3"/>
            <a:ext cx="3434907"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p:spPr>
      </p:pic>
    </p:spTree>
    <p:extLst>
      <p:ext uri="{BB962C8B-B14F-4D97-AF65-F5344CB8AC3E}">
        <p14:creationId xmlns:p14="http://schemas.microsoft.com/office/powerpoint/2010/main" val="217799374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jg4">
            <a:extLst>
              <a:ext uri="{FF2B5EF4-FFF2-40B4-BE49-F238E27FC236}">
                <a16:creationId xmlns:a16="http://schemas.microsoft.com/office/drawing/2014/main" id="{A85E1B99-C49B-4837-B6FE-4030C67D937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8001" b="1"/>
          <a:stretch/>
        </p:blipFill>
        <p:spPr bwMode="auto">
          <a:xfrm>
            <a:off x="20" y="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63">
            <a:extLst>
              <a:ext uri="{FF2B5EF4-FFF2-40B4-BE49-F238E27FC236}">
                <a16:creationId xmlns:a16="http://schemas.microsoft.com/office/drawing/2014/main" id="{5BF6713D-1D96-48BA-83FB-4CAD9ADF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52975"/>
            <a:ext cx="3457575" cy="132397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A9397-BEA7-4719-957D-039BE9312DB1}"/>
              </a:ext>
            </a:extLst>
          </p:cNvPr>
          <p:cNvSpPr>
            <a:spLocks noGrp="1"/>
          </p:cNvSpPr>
          <p:nvPr>
            <p:ph type="title"/>
          </p:nvPr>
        </p:nvSpPr>
        <p:spPr>
          <a:xfrm>
            <a:off x="587502" y="4857750"/>
            <a:ext cx="2791491" cy="1066800"/>
          </a:xfrm>
          <a:prstGeom prst="rect">
            <a:avLst/>
          </a:prstGeom>
          <a:noFill/>
          <a:ln w="174625" cap="sq" cmpd="thinThick">
            <a:noFill/>
            <a:miter lim="800000"/>
          </a:ln>
        </p:spPr>
        <p:txBody>
          <a:bodyPr vert="horz" lIns="91440" tIns="45720" rIns="91440" bIns="45720" rtlCol="0" anchor="ctr">
            <a:normAutofit/>
          </a:bodyPr>
          <a:lstStyle/>
          <a:p>
            <a:pPr algn="r" defTabSz="914400">
              <a:lnSpc>
                <a:spcPct val="90000"/>
              </a:lnSpc>
            </a:pPr>
            <a:r>
              <a:rPr lang="en-US" altLang="en-US" sz="1700">
                <a:solidFill>
                  <a:srgbClr val="FFFFFF"/>
                </a:solidFill>
              </a:rPr>
              <a:t>Sediment Accumulation:</a:t>
            </a:r>
            <a:br>
              <a:rPr lang="en-US" altLang="en-US" sz="1700">
                <a:solidFill>
                  <a:srgbClr val="FFFFFF"/>
                </a:solidFill>
              </a:rPr>
            </a:br>
            <a:br>
              <a:rPr lang="en-US" altLang="en-US" sz="1700">
                <a:solidFill>
                  <a:srgbClr val="FFFFFF"/>
                </a:solidFill>
              </a:rPr>
            </a:br>
            <a:r>
              <a:rPr lang="en-US" altLang="en-US" sz="1700">
                <a:solidFill>
                  <a:srgbClr val="FFFFFF"/>
                </a:solidFill>
              </a:rPr>
              <a:t>Reservoir filling with Sediment – 1982….</a:t>
            </a:r>
            <a:endParaRPr lang="en-US" sz="1700">
              <a:solidFill>
                <a:srgbClr val="FFFFFF"/>
              </a:solidFill>
            </a:endParaRPr>
          </a:p>
        </p:txBody>
      </p:sp>
    </p:spTree>
    <p:extLst>
      <p:ext uri="{BB962C8B-B14F-4D97-AF65-F5344CB8AC3E}">
        <p14:creationId xmlns:p14="http://schemas.microsoft.com/office/powerpoint/2010/main" val="3243533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jg5">
            <a:extLst>
              <a:ext uri="{FF2B5EF4-FFF2-40B4-BE49-F238E27FC236}">
                <a16:creationId xmlns:a16="http://schemas.microsoft.com/office/drawing/2014/main" id="{611B2863-BB7E-4CE2-AE65-8EBF7E7707D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35" r="573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5BF6713D-1D96-48BA-83FB-4CAD9ADF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52975"/>
            <a:ext cx="3457575" cy="132397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A9397-BEA7-4719-957D-039BE9312DB1}"/>
              </a:ext>
            </a:extLst>
          </p:cNvPr>
          <p:cNvSpPr>
            <a:spLocks noGrp="1"/>
          </p:cNvSpPr>
          <p:nvPr>
            <p:ph type="title"/>
          </p:nvPr>
        </p:nvSpPr>
        <p:spPr>
          <a:xfrm>
            <a:off x="587502" y="4857750"/>
            <a:ext cx="2791491" cy="1066800"/>
          </a:xfrm>
          <a:prstGeom prst="rect">
            <a:avLst/>
          </a:prstGeom>
          <a:noFill/>
          <a:ln w="174625" cap="sq" cmpd="thinThick">
            <a:noFill/>
            <a:miter lim="800000"/>
          </a:ln>
        </p:spPr>
        <p:txBody>
          <a:bodyPr vert="horz" lIns="91440" tIns="45720" rIns="91440" bIns="45720" rtlCol="0" anchor="ctr">
            <a:normAutofit/>
          </a:bodyPr>
          <a:lstStyle/>
          <a:p>
            <a:pPr algn="r" defTabSz="914400">
              <a:lnSpc>
                <a:spcPct val="90000"/>
              </a:lnSpc>
            </a:pPr>
            <a:r>
              <a:rPr lang="en-US" altLang="en-US" sz="1700" dirty="0">
                <a:solidFill>
                  <a:srgbClr val="FFFFFF"/>
                </a:solidFill>
              </a:rPr>
              <a:t>Sediment Accumulation:</a:t>
            </a:r>
            <a:br>
              <a:rPr lang="en-US" altLang="en-US" sz="1700" dirty="0">
                <a:solidFill>
                  <a:srgbClr val="FFFFFF"/>
                </a:solidFill>
              </a:rPr>
            </a:br>
            <a:br>
              <a:rPr lang="en-US" altLang="en-US" sz="1700" dirty="0">
                <a:solidFill>
                  <a:srgbClr val="FFFFFF"/>
                </a:solidFill>
              </a:rPr>
            </a:br>
            <a:r>
              <a:rPr lang="en-US" altLang="en-US" sz="1700" dirty="0">
                <a:solidFill>
                  <a:srgbClr val="FFFFFF"/>
                </a:solidFill>
              </a:rPr>
              <a:t>Same Reservoir – 1995….</a:t>
            </a:r>
            <a:endParaRPr lang="en-US" sz="1700" dirty="0">
              <a:solidFill>
                <a:srgbClr val="FFFFFF"/>
              </a:solidFill>
            </a:endParaRPr>
          </a:p>
        </p:txBody>
      </p:sp>
    </p:spTree>
    <p:extLst>
      <p:ext uri="{BB962C8B-B14F-4D97-AF65-F5344CB8AC3E}">
        <p14:creationId xmlns:p14="http://schemas.microsoft.com/office/powerpoint/2010/main" val="2575650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3" descr="SgtMjr2PipeLeak">
            <a:extLst>
              <a:ext uri="{FF2B5EF4-FFF2-40B4-BE49-F238E27FC236}">
                <a16:creationId xmlns:a16="http://schemas.microsoft.com/office/drawing/2014/main" id="{BA3322B1-269A-4C8C-9B20-444842640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70">
            <a:extLst>
              <a:ext uri="{FF2B5EF4-FFF2-40B4-BE49-F238E27FC236}">
                <a16:creationId xmlns:a16="http://schemas.microsoft.com/office/drawing/2014/main" id="{5BF6713D-1D96-48BA-83FB-4CAD9ADF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52975"/>
            <a:ext cx="3457575" cy="132397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A9397-BEA7-4719-957D-039BE9312DB1}"/>
              </a:ext>
            </a:extLst>
          </p:cNvPr>
          <p:cNvSpPr>
            <a:spLocks noGrp="1"/>
          </p:cNvSpPr>
          <p:nvPr>
            <p:ph type="title"/>
          </p:nvPr>
        </p:nvSpPr>
        <p:spPr>
          <a:xfrm>
            <a:off x="587502" y="4857750"/>
            <a:ext cx="2791491" cy="1066800"/>
          </a:xfrm>
          <a:prstGeom prst="rect">
            <a:avLst/>
          </a:prstGeom>
          <a:noFill/>
          <a:ln w="174625" cap="sq" cmpd="thinThick">
            <a:noFill/>
            <a:miter lim="800000"/>
          </a:ln>
        </p:spPr>
        <p:txBody>
          <a:bodyPr vert="horz" lIns="91440" tIns="45720" rIns="91440" bIns="45720" rtlCol="0" anchor="ctr">
            <a:normAutofit/>
          </a:bodyPr>
          <a:lstStyle/>
          <a:p>
            <a:pPr algn="r" defTabSz="914400">
              <a:lnSpc>
                <a:spcPct val="90000"/>
              </a:lnSpc>
            </a:pPr>
            <a:r>
              <a:rPr lang="en-US" altLang="en-US" sz="1700" dirty="0">
                <a:solidFill>
                  <a:srgbClr val="FFFFFF"/>
                </a:solidFill>
              </a:rPr>
              <a:t>Pipe Joints Leaking</a:t>
            </a:r>
            <a:endParaRPr lang="en-US" sz="1700" dirty="0">
              <a:solidFill>
                <a:srgbClr val="FFFFFF"/>
              </a:solidFill>
            </a:endParaRPr>
          </a:p>
        </p:txBody>
      </p:sp>
    </p:spTree>
    <p:extLst>
      <p:ext uri="{BB962C8B-B14F-4D97-AF65-F5344CB8AC3E}">
        <p14:creationId xmlns:p14="http://schemas.microsoft.com/office/powerpoint/2010/main" val="3598948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505311" y="4610244"/>
            <a:ext cx="2737278" cy="1714500"/>
          </a:xfrm>
        </p:spPr>
        <p:txBody>
          <a:bodyPr>
            <a:normAutofit/>
          </a:bodyPr>
          <a:lstStyle/>
          <a:p>
            <a:r>
              <a:rPr lang="en-US" sz="2400"/>
              <a:t>Public Health &amp; Safety Concerns</a:t>
            </a:r>
          </a:p>
        </p:txBody>
      </p:sp>
      <p:pic>
        <p:nvPicPr>
          <p:cNvPr id="13" name="Picture 7" descr="Haz Class4">
            <a:extLst>
              <a:ext uri="{FF2B5EF4-FFF2-40B4-BE49-F238E27FC236}">
                <a16:creationId xmlns:a16="http://schemas.microsoft.com/office/drawing/2014/main" id="{1866D685-B782-4A5D-85C3-F8E0AD765B66}"/>
              </a:ext>
            </a:extLst>
          </p:cNvPr>
          <p:cNvPicPr>
            <a:picLocks noChangeAspect="1" noChangeArrowheads="1"/>
          </p:cNvPicPr>
          <p:nvPr/>
        </p:nvPicPr>
        <p:blipFill rotWithShape="1">
          <a:blip r:embed="rId3" cstate="print"/>
          <a:srcRect l="23914" r="8896" b="4"/>
          <a:stretch/>
        </p:blipFill>
        <p:spPr bwMode="auto">
          <a:xfrm>
            <a:off x="70350" y="370320"/>
            <a:ext cx="3847217" cy="4051011"/>
          </a:xfrm>
          <a:prstGeom prst="rect">
            <a:avLst/>
          </a:prstGeom>
          <a:noFill/>
        </p:spPr>
      </p:pic>
      <p:pic>
        <p:nvPicPr>
          <p:cNvPr id="12" name="Picture 6" descr="IA Hamburg2">
            <a:extLst>
              <a:ext uri="{FF2B5EF4-FFF2-40B4-BE49-F238E27FC236}">
                <a16:creationId xmlns:a16="http://schemas.microsoft.com/office/drawing/2014/main" id="{FA400670-89E8-412F-8AFD-4CE4570F22A8}"/>
              </a:ext>
            </a:extLst>
          </p:cNvPr>
          <p:cNvPicPr>
            <a:picLocks noChangeAspect="1" noChangeArrowheads="1"/>
          </p:cNvPicPr>
          <p:nvPr/>
        </p:nvPicPr>
        <p:blipFill rotWithShape="1">
          <a:blip r:embed="rId4" cstate="print"/>
          <a:srcRect t="17254"/>
          <a:stretch/>
        </p:blipFill>
        <p:spPr bwMode="auto">
          <a:xfrm>
            <a:off x="3952744" y="114295"/>
            <a:ext cx="5099178" cy="5274186"/>
          </a:xfrm>
          <a:prstGeom prst="rect">
            <a:avLst/>
          </a:prstGeom>
          <a:noFill/>
        </p:spPr>
      </p:pic>
      <p:cxnSp>
        <p:nvCxnSpPr>
          <p:cNvPr id="135" name="Straight Connector 13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10522"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B7C5C866-E55C-4292-9A1D-92A284986477}"/>
              </a:ext>
            </a:extLst>
          </p:cNvPr>
          <p:cNvSpPr>
            <a:spLocks noGrp="1"/>
          </p:cNvSpPr>
          <p:nvPr>
            <p:ph idx="1"/>
          </p:nvPr>
        </p:nvSpPr>
        <p:spPr>
          <a:xfrm>
            <a:off x="3594761" y="5539154"/>
            <a:ext cx="4608453" cy="785590"/>
          </a:xfrm>
        </p:spPr>
        <p:txBody>
          <a:bodyPr anchor="ctr">
            <a:normAutofit/>
          </a:bodyPr>
          <a:lstStyle/>
          <a:p>
            <a:pPr marL="0" indent="0">
              <a:spcBef>
                <a:spcPts val="0"/>
              </a:spcBef>
              <a:buFont typeface="Wingdings" pitchFamily="2" charset="2"/>
              <a:buNone/>
              <a:defRPr/>
            </a:pPr>
            <a:r>
              <a:rPr lang="en-US" sz="1500" dirty="0">
                <a:latin typeface="Times New Roman" pitchFamily="18" charset="0"/>
              </a:rPr>
              <a:t>Downstream development can put people in harms way</a:t>
            </a:r>
          </a:p>
          <a:p>
            <a:endParaRPr lang="en-US" sz="1500" dirty="0"/>
          </a:p>
        </p:txBody>
      </p:sp>
    </p:spTree>
    <p:extLst>
      <p:ext uri="{BB962C8B-B14F-4D97-AF65-F5344CB8AC3E}">
        <p14:creationId xmlns:p14="http://schemas.microsoft.com/office/powerpoint/2010/main" val="421872574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CCAE9E3-6627-43E8-BD6C-BD58179B9EAE}"/>
              </a:ext>
            </a:extLst>
          </p:cNvPr>
          <p:cNvSpPr>
            <a:spLocks noGrp="1"/>
          </p:cNvSpPr>
          <p:nvPr>
            <p:ph type="title"/>
          </p:nvPr>
        </p:nvSpPr>
        <p:spPr>
          <a:xfrm>
            <a:off x="582930" y="731519"/>
            <a:ext cx="2133893" cy="3237579"/>
          </a:xfrm>
        </p:spPr>
        <p:txBody>
          <a:bodyPr>
            <a:normAutofit/>
          </a:bodyPr>
          <a:lstStyle/>
          <a:p>
            <a:pPr>
              <a:lnSpc>
                <a:spcPct val="90000"/>
              </a:lnSpc>
            </a:pPr>
            <a:r>
              <a:rPr lang="en-US" sz="3100">
                <a:solidFill>
                  <a:srgbClr val="FFFFFF"/>
                </a:solidFill>
              </a:rPr>
              <a:t>“Big Picture” Kentucky </a:t>
            </a:r>
            <a:br>
              <a:rPr lang="en-US" sz="3100">
                <a:solidFill>
                  <a:srgbClr val="FFFFFF"/>
                </a:solidFill>
              </a:rPr>
            </a:br>
            <a:r>
              <a:rPr lang="en-US" sz="3100">
                <a:solidFill>
                  <a:srgbClr val="FFFFFF"/>
                </a:solidFill>
              </a:rPr>
              <a:t>Watershed Stats (08/2021)</a:t>
            </a:r>
            <a:br>
              <a:rPr lang="en-US" sz="3100">
                <a:solidFill>
                  <a:srgbClr val="FFFFFF"/>
                </a:solidFill>
              </a:rPr>
            </a:br>
            <a:endParaRPr lang="en-US" sz="3100">
              <a:solidFill>
                <a:srgbClr val="FFFFFF"/>
              </a:solidFill>
            </a:endParaRPr>
          </a:p>
        </p:txBody>
      </p:sp>
      <p:sp>
        <p:nvSpPr>
          <p:cNvPr id="46" name="Rectangle 45">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8" name="Rectangle 47">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7E6B11-5108-4E17-9393-925C05512DEB}"/>
              </a:ext>
            </a:extLst>
          </p:cNvPr>
          <p:cNvSpPr>
            <a:spLocks noGrp="1"/>
          </p:cNvSpPr>
          <p:nvPr>
            <p:ph idx="1"/>
          </p:nvPr>
        </p:nvSpPr>
        <p:spPr>
          <a:xfrm>
            <a:off x="3284781" y="686862"/>
            <a:ext cx="5278194" cy="5475129"/>
          </a:xfrm>
        </p:spPr>
        <p:txBody>
          <a:bodyPr anchor="ctr">
            <a:normAutofit/>
          </a:bodyPr>
          <a:lstStyle/>
          <a:p>
            <a:pPr marL="0" indent="0">
              <a:lnSpc>
                <a:spcPct val="90000"/>
              </a:lnSpc>
              <a:buNone/>
            </a:pPr>
            <a:r>
              <a:rPr lang="en-US" sz="1600" dirty="0"/>
              <a:t> Number of Watershed Projects: </a:t>
            </a:r>
          </a:p>
          <a:p>
            <a:pPr>
              <a:lnSpc>
                <a:spcPct val="90000"/>
              </a:lnSpc>
            </a:pPr>
            <a:r>
              <a:rPr lang="en-US" sz="1600" dirty="0"/>
              <a:t>4 pilot (3 with dams)</a:t>
            </a:r>
          </a:p>
          <a:p>
            <a:pPr>
              <a:lnSpc>
                <a:spcPct val="90000"/>
              </a:lnSpc>
            </a:pPr>
            <a:r>
              <a:rPr lang="en-US" sz="1600" dirty="0"/>
              <a:t>1 RC&amp;D (with 1 dam)</a:t>
            </a:r>
          </a:p>
          <a:p>
            <a:pPr>
              <a:lnSpc>
                <a:spcPct val="90000"/>
              </a:lnSpc>
            </a:pPr>
            <a:r>
              <a:rPr lang="en-US" sz="1600" dirty="0"/>
              <a:t>44 PL-566 (including 29 with dams)</a:t>
            </a:r>
          </a:p>
          <a:p>
            <a:pPr>
              <a:lnSpc>
                <a:spcPct val="90000"/>
              </a:lnSpc>
            </a:pPr>
            <a:r>
              <a:rPr lang="en-US" sz="1600" dirty="0"/>
              <a:t>49 (including 33 that include dams)</a:t>
            </a:r>
          </a:p>
          <a:p>
            <a:pPr marL="0" indent="0">
              <a:lnSpc>
                <a:spcPct val="90000"/>
              </a:lnSpc>
              <a:buNone/>
            </a:pPr>
            <a:endParaRPr lang="en-US" sz="1600" dirty="0"/>
          </a:p>
          <a:p>
            <a:pPr marL="0" indent="0">
              <a:lnSpc>
                <a:spcPct val="90000"/>
              </a:lnSpc>
              <a:buNone/>
            </a:pPr>
            <a:r>
              <a:rPr lang="en-US" sz="1600" dirty="0"/>
              <a:t>200 dams that control 743 sq miles of drainage area:</a:t>
            </a:r>
          </a:p>
          <a:p>
            <a:pPr>
              <a:lnSpc>
                <a:spcPct val="90000"/>
              </a:lnSpc>
            </a:pPr>
            <a:r>
              <a:rPr lang="en-US" sz="1600" dirty="0"/>
              <a:t>182 PL-566, 17 pilot, 1 RC&amp;D</a:t>
            </a:r>
          </a:p>
          <a:p>
            <a:pPr>
              <a:lnSpc>
                <a:spcPct val="90000"/>
              </a:lnSpc>
            </a:pPr>
            <a:r>
              <a:rPr lang="en-US" sz="1600" dirty="0"/>
              <a:t>48 high, 17 significant, 135 low</a:t>
            </a:r>
          </a:p>
          <a:p>
            <a:pPr>
              <a:lnSpc>
                <a:spcPct val="90000"/>
              </a:lnSpc>
            </a:pPr>
            <a:r>
              <a:rPr lang="en-US" sz="1600" dirty="0"/>
              <a:t>131 beyond 50 years old</a:t>
            </a:r>
          </a:p>
          <a:p>
            <a:pPr marL="0" indent="0">
              <a:lnSpc>
                <a:spcPct val="90000"/>
              </a:lnSpc>
              <a:buNone/>
            </a:pPr>
            <a:endParaRPr lang="en-US" sz="1600" dirty="0"/>
          </a:p>
          <a:p>
            <a:pPr marL="0" indent="0">
              <a:lnSpc>
                <a:spcPct val="90000"/>
              </a:lnSpc>
              <a:buNone/>
            </a:pPr>
            <a:r>
              <a:rPr lang="en-US" sz="1600" dirty="0"/>
              <a:t>Average Annual Benefits: </a:t>
            </a:r>
          </a:p>
          <a:p>
            <a:pPr>
              <a:lnSpc>
                <a:spcPct val="90000"/>
              </a:lnSpc>
            </a:pPr>
            <a:r>
              <a:rPr lang="en-US" sz="1600" dirty="0"/>
              <a:t>$5.436 mil flood</a:t>
            </a:r>
          </a:p>
          <a:p>
            <a:pPr>
              <a:lnSpc>
                <a:spcPct val="90000"/>
              </a:lnSpc>
            </a:pPr>
            <a:r>
              <a:rPr lang="en-US" sz="1600" dirty="0"/>
              <a:t>$6.745 mil non-flood</a:t>
            </a:r>
          </a:p>
          <a:p>
            <a:pPr>
              <a:lnSpc>
                <a:spcPct val="90000"/>
              </a:lnSpc>
            </a:pPr>
            <a:r>
              <a:rPr lang="en-US" sz="1600" dirty="0"/>
              <a:t>$12.180 mil total</a:t>
            </a:r>
          </a:p>
          <a:p>
            <a:pPr marL="0" indent="0">
              <a:lnSpc>
                <a:spcPct val="90000"/>
              </a:lnSpc>
              <a:buNone/>
            </a:pPr>
            <a:endParaRPr lang="en-US" sz="1600" dirty="0"/>
          </a:p>
          <a:p>
            <a:pPr marL="0" indent="0">
              <a:lnSpc>
                <a:spcPct val="90000"/>
              </a:lnSpc>
              <a:buNone/>
            </a:pPr>
            <a:r>
              <a:rPr lang="en-US" sz="1600" dirty="0"/>
              <a:t>Funded Rehab Projects: </a:t>
            </a:r>
          </a:p>
          <a:p>
            <a:pPr>
              <a:lnSpc>
                <a:spcPct val="90000"/>
              </a:lnSpc>
            </a:pPr>
            <a:r>
              <a:rPr lang="en-US" sz="1600" dirty="0"/>
              <a:t>1 completed – Plum Creek 18 in 2007</a:t>
            </a:r>
          </a:p>
          <a:p>
            <a:pPr>
              <a:lnSpc>
                <a:spcPct val="90000"/>
              </a:lnSpc>
            </a:pPr>
            <a:r>
              <a:rPr lang="en-US" sz="1600" dirty="0"/>
              <a:t>3 in Design Phase – Red Lick 1, Red Lick 12, and East Fork Clarks River 32</a:t>
            </a:r>
          </a:p>
        </p:txBody>
      </p:sp>
    </p:spTree>
    <p:extLst>
      <p:ext uri="{BB962C8B-B14F-4D97-AF65-F5344CB8AC3E}">
        <p14:creationId xmlns:p14="http://schemas.microsoft.com/office/powerpoint/2010/main" val="678667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43409-E73C-454E-811C-6A94DED901C6}"/>
              </a:ext>
            </a:extLst>
          </p:cNvPr>
          <p:cNvPicPr>
            <a:picLocks noChangeAspect="1"/>
          </p:cNvPicPr>
          <p:nvPr/>
        </p:nvPicPr>
        <p:blipFill rotWithShape="1">
          <a:blip r:embed="rId2"/>
          <a:srcRect r="5856" b="-2"/>
          <a:stretch/>
        </p:blipFill>
        <p:spPr>
          <a:xfrm>
            <a:off x="240030" y="320040"/>
            <a:ext cx="8661654" cy="4462272"/>
          </a:xfrm>
          <a:prstGeom prst="rect">
            <a:avLst/>
          </a:prstGeom>
        </p:spPr>
      </p:pic>
      <p:sp>
        <p:nvSpPr>
          <p:cNvPr id="19" name="Rectangle 1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892040"/>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8B07D356-60B8-40F1-85CB-526BD5CDA83F}"/>
              </a:ext>
            </a:extLst>
          </p:cNvPr>
          <p:cNvSpPr txBox="1">
            <a:spLocks/>
          </p:cNvSpPr>
          <p:nvPr/>
        </p:nvSpPr>
        <p:spPr>
          <a:xfrm>
            <a:off x="3285441" y="5093208"/>
            <a:ext cx="5427730" cy="1261872"/>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4200" dirty="0">
                <a:solidFill>
                  <a:schemeClr val="bg1"/>
                </a:solidFill>
              </a:rPr>
              <a:t>Kentucky Watershed Dams </a:t>
            </a:r>
          </a:p>
          <a:p>
            <a:pPr algn="l" defTabSz="914400">
              <a:lnSpc>
                <a:spcPct val="90000"/>
              </a:lnSpc>
              <a:spcAft>
                <a:spcPts val="600"/>
              </a:spcAft>
            </a:pPr>
            <a:r>
              <a:rPr lang="en-US" sz="4200" dirty="0">
                <a:solidFill>
                  <a:schemeClr val="bg1"/>
                </a:solidFill>
              </a:rPr>
              <a:t>200 Total</a:t>
            </a:r>
          </a:p>
        </p:txBody>
      </p:sp>
      <p:cxnSp>
        <p:nvCxnSpPr>
          <p:cNvPr id="21" name="Straight Connector 2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18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44A7DA-EEF2-407F-88CB-E59B805F8BFF}"/>
              </a:ext>
            </a:extLst>
          </p:cNvPr>
          <p:cNvPicPr>
            <a:picLocks noChangeAspect="1"/>
          </p:cNvPicPr>
          <p:nvPr/>
        </p:nvPicPr>
        <p:blipFill rotWithShape="1">
          <a:blip r:embed="rId2"/>
          <a:srcRect r="7314" b="1"/>
          <a:stretch/>
        </p:blipFill>
        <p:spPr>
          <a:xfrm>
            <a:off x="240030" y="320040"/>
            <a:ext cx="8661654" cy="4462272"/>
          </a:xfrm>
          <a:prstGeom prst="rect">
            <a:avLst/>
          </a:prstGeom>
        </p:spPr>
      </p:pic>
      <p:sp>
        <p:nvSpPr>
          <p:cNvPr id="26" name="Rectangle 25">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892040"/>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84D91172-7433-48C2-8F53-2E349E721B34}"/>
              </a:ext>
            </a:extLst>
          </p:cNvPr>
          <p:cNvSpPr txBox="1">
            <a:spLocks/>
          </p:cNvSpPr>
          <p:nvPr/>
        </p:nvSpPr>
        <p:spPr>
          <a:xfrm>
            <a:off x="3285441" y="5093208"/>
            <a:ext cx="5410142" cy="1261872"/>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4200" dirty="0">
                <a:solidFill>
                  <a:schemeClr val="bg1"/>
                </a:solidFill>
              </a:rPr>
              <a:t>Kentucky Watershed Dams </a:t>
            </a:r>
          </a:p>
          <a:p>
            <a:pPr algn="l" defTabSz="914400">
              <a:lnSpc>
                <a:spcPct val="90000"/>
              </a:lnSpc>
              <a:spcAft>
                <a:spcPts val="600"/>
              </a:spcAft>
            </a:pPr>
            <a:r>
              <a:rPr lang="en-US" sz="4200" dirty="0">
                <a:solidFill>
                  <a:schemeClr val="bg1"/>
                </a:solidFill>
              </a:rPr>
              <a:t>48 High </a:t>
            </a:r>
            <a:r>
              <a:rPr lang="en-US" sz="4400" dirty="0">
                <a:solidFill>
                  <a:schemeClr val="bg1"/>
                </a:solidFill>
              </a:rPr>
              <a:t>Hazard Potential Classification</a:t>
            </a:r>
            <a:endParaRPr lang="en-US" sz="4200" dirty="0">
              <a:solidFill>
                <a:schemeClr val="bg1"/>
              </a:solidFill>
            </a:endParaRPr>
          </a:p>
        </p:txBody>
      </p:sp>
      <p:cxnSp>
        <p:nvCxnSpPr>
          <p:cNvPr id="28" name="Straight Connector 27">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756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505EE-AC07-4B4E-A8B7-7FDDD30D6DCC}"/>
              </a:ext>
            </a:extLst>
          </p:cNvPr>
          <p:cNvPicPr>
            <a:picLocks noChangeAspect="1"/>
          </p:cNvPicPr>
          <p:nvPr/>
        </p:nvPicPr>
        <p:blipFill rotWithShape="1">
          <a:blip r:embed="rId2"/>
          <a:srcRect l="3828" t="-203" r="3972" b="205"/>
          <a:stretch/>
        </p:blipFill>
        <p:spPr>
          <a:xfrm>
            <a:off x="241173" y="271482"/>
            <a:ext cx="8661654" cy="4462272"/>
          </a:xfrm>
          <a:prstGeom prst="rect">
            <a:avLst/>
          </a:prstGeom>
        </p:spPr>
      </p:pic>
      <p:sp>
        <p:nvSpPr>
          <p:cNvPr id="26" name="Rectangle 25">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892040"/>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84D91172-7433-48C2-8F53-2E349E721B34}"/>
              </a:ext>
            </a:extLst>
          </p:cNvPr>
          <p:cNvSpPr txBox="1">
            <a:spLocks/>
          </p:cNvSpPr>
          <p:nvPr/>
        </p:nvSpPr>
        <p:spPr>
          <a:xfrm>
            <a:off x="3285441" y="5093208"/>
            <a:ext cx="5313430" cy="1261872"/>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600" dirty="0">
                <a:solidFill>
                  <a:schemeClr val="bg1"/>
                </a:solidFill>
              </a:rPr>
              <a:t>Kentucky Watershed Dams </a:t>
            </a:r>
          </a:p>
          <a:p>
            <a:pPr algn="l" defTabSz="914400">
              <a:lnSpc>
                <a:spcPct val="90000"/>
              </a:lnSpc>
              <a:spcAft>
                <a:spcPts val="600"/>
              </a:spcAft>
            </a:pPr>
            <a:r>
              <a:rPr lang="en-US" sz="3600" dirty="0">
                <a:solidFill>
                  <a:schemeClr val="bg1"/>
                </a:solidFill>
              </a:rPr>
              <a:t>17 Significant Hazard Potential Classification</a:t>
            </a:r>
          </a:p>
        </p:txBody>
      </p:sp>
      <p:cxnSp>
        <p:nvCxnSpPr>
          <p:cNvPr id="28" name="Straight Connector 27">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94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760FF-6E41-4C9A-A28E-88F15F8E1C15}"/>
              </a:ext>
            </a:extLst>
          </p:cNvPr>
          <p:cNvPicPr>
            <a:picLocks noChangeAspect="1"/>
          </p:cNvPicPr>
          <p:nvPr/>
        </p:nvPicPr>
        <p:blipFill rotWithShape="1">
          <a:blip r:embed="rId2"/>
          <a:srcRect r="5856" b="-2"/>
          <a:stretch/>
        </p:blipFill>
        <p:spPr>
          <a:xfrm>
            <a:off x="240030" y="320040"/>
            <a:ext cx="8661654" cy="4462272"/>
          </a:xfrm>
          <a:prstGeom prst="rect">
            <a:avLst/>
          </a:prstGeom>
        </p:spPr>
      </p:pic>
      <p:sp>
        <p:nvSpPr>
          <p:cNvPr id="33" name="Rectangle 32">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892040"/>
            <a:ext cx="8661654"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84D91172-7433-48C2-8F53-2E349E721B34}"/>
              </a:ext>
            </a:extLst>
          </p:cNvPr>
          <p:cNvSpPr txBox="1">
            <a:spLocks/>
          </p:cNvSpPr>
          <p:nvPr/>
        </p:nvSpPr>
        <p:spPr>
          <a:xfrm>
            <a:off x="3285441" y="5093208"/>
            <a:ext cx="5229903" cy="1261872"/>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2900" dirty="0">
                <a:solidFill>
                  <a:schemeClr val="bg1"/>
                </a:solidFill>
              </a:rPr>
              <a:t>Kentucky Watershed Dams </a:t>
            </a:r>
          </a:p>
          <a:p>
            <a:pPr algn="l" defTabSz="914400">
              <a:lnSpc>
                <a:spcPct val="90000"/>
              </a:lnSpc>
              <a:spcAft>
                <a:spcPts val="600"/>
              </a:spcAft>
            </a:pPr>
            <a:r>
              <a:rPr lang="en-US" sz="2900" dirty="0">
                <a:solidFill>
                  <a:schemeClr val="bg1"/>
                </a:solidFill>
              </a:rPr>
              <a:t>135 Low Hazard Potential Classification</a:t>
            </a:r>
          </a:p>
        </p:txBody>
      </p:sp>
      <p:cxnSp>
        <p:nvCxnSpPr>
          <p:cNvPr id="35" name="Straight Connector 34">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023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B30F0D80-E2A7-470D-AB20-D39C8B1777D3}"/>
              </a:ext>
            </a:extLst>
          </p:cNvPr>
          <p:cNvPicPr>
            <a:picLocks noChangeAspect="1" noChangeArrowheads="1"/>
          </p:cNvPicPr>
          <p:nvPr/>
        </p:nvPicPr>
        <p:blipFill rotWithShape="1">
          <a:blip r:embed="rId3" cstate="print"/>
          <a:srcRect t="8421" r="3" b="3"/>
          <a:stretch/>
        </p:blipFill>
        <p:spPr bwMode="auto">
          <a:xfrm>
            <a:off x="4511330" y="-1"/>
            <a:ext cx="4632671" cy="2937954"/>
          </a:xfrm>
          <a:prstGeom prst="rect">
            <a:avLst/>
          </a:prstGeom>
          <a:noFill/>
        </p:spPr>
      </p:pic>
      <p:pic>
        <p:nvPicPr>
          <p:cNvPr id="10" name="Picture 6" descr="Arkaerial">
            <a:extLst>
              <a:ext uri="{FF2B5EF4-FFF2-40B4-BE49-F238E27FC236}">
                <a16:creationId xmlns:a16="http://schemas.microsoft.com/office/drawing/2014/main" id="{E4D66D95-A379-4E4A-B433-B1F95D69EA82}"/>
              </a:ext>
            </a:extLst>
          </p:cNvPr>
          <p:cNvPicPr>
            <a:picLocks noChangeAspect="1" noChangeArrowheads="1"/>
          </p:cNvPicPr>
          <p:nvPr/>
        </p:nvPicPr>
        <p:blipFill rotWithShape="1">
          <a:blip r:embed="rId4" cstate="print"/>
          <a:srcRect r="-1" b="24139"/>
          <a:stretch/>
        </p:blipFill>
        <p:spPr bwMode="auto">
          <a:xfrm>
            <a:off x="3152728" y="2937953"/>
            <a:ext cx="5991270" cy="3920047"/>
          </a:xfrm>
          <a:prstGeom prst="rect">
            <a:avLst/>
          </a:prstGeom>
          <a:noFill/>
        </p:spPr>
      </p:pic>
      <p:sp>
        <p:nvSpPr>
          <p:cNvPr id="53" name="Freeform: Shape 5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603504" y="365125"/>
            <a:ext cx="3949616" cy="1325563"/>
          </a:xfrm>
        </p:spPr>
        <p:txBody>
          <a:bodyPr>
            <a:normAutofit/>
          </a:bodyPr>
          <a:lstStyle/>
          <a:p>
            <a:r>
              <a:rPr lang="en-US" dirty="0"/>
              <a:t>U.S. Dams</a:t>
            </a:r>
          </a:p>
        </p:txBody>
      </p:sp>
      <p:sp>
        <p:nvSpPr>
          <p:cNvPr id="3" name="Content Placeholder 2">
            <a:extLst>
              <a:ext uri="{FF2B5EF4-FFF2-40B4-BE49-F238E27FC236}">
                <a16:creationId xmlns:a16="http://schemas.microsoft.com/office/drawing/2014/main" id="{ECDAAD6F-3492-489B-8826-6BB6D6146362}"/>
              </a:ext>
            </a:extLst>
          </p:cNvPr>
          <p:cNvSpPr>
            <a:spLocks noGrp="1"/>
          </p:cNvSpPr>
          <p:nvPr>
            <p:ph idx="1"/>
          </p:nvPr>
        </p:nvSpPr>
        <p:spPr>
          <a:xfrm>
            <a:off x="418871" y="2022601"/>
            <a:ext cx="4092456" cy="4154361"/>
          </a:xfrm>
        </p:spPr>
        <p:txBody>
          <a:bodyPr>
            <a:normAutofit/>
          </a:bodyPr>
          <a:lstStyle/>
          <a:p>
            <a:pPr marL="0" lvl="2"/>
            <a:r>
              <a:rPr lang="en-US" dirty="0"/>
              <a:t>93,000+ in NID Nationwide</a:t>
            </a:r>
          </a:p>
          <a:p>
            <a:pPr marL="457200" lvl="3"/>
            <a:r>
              <a:rPr lang="en-US" sz="2400" dirty="0"/>
              <a:t>29,500 Dams assisted by NRCS</a:t>
            </a:r>
          </a:p>
          <a:p>
            <a:pPr marL="914400" lvl="4"/>
            <a:r>
              <a:rPr lang="en-US" sz="2400" dirty="0"/>
              <a:t>11,845 NRCS Watershed Program Dams </a:t>
            </a:r>
          </a:p>
          <a:p>
            <a:pPr marL="1143000" lvl="5" indent="0">
              <a:buNone/>
            </a:pPr>
            <a:endParaRPr lang="en-US" sz="1700" dirty="0"/>
          </a:p>
          <a:p>
            <a:pPr marL="1143000" lvl="5" indent="0">
              <a:buNone/>
            </a:pPr>
            <a:endParaRPr lang="en-US" sz="1700" dirty="0"/>
          </a:p>
          <a:p>
            <a:pPr marL="1143000" lvl="5" indent="0">
              <a:buNone/>
            </a:pPr>
            <a:endParaRPr lang="en-US" sz="1700" dirty="0"/>
          </a:p>
          <a:p>
            <a:pPr marL="0" lvl="5" indent="0">
              <a:buNone/>
            </a:pPr>
            <a:endParaRPr lang="en-US" sz="1200" dirty="0"/>
          </a:p>
          <a:p>
            <a:pPr marL="0" lvl="5" indent="0">
              <a:buNone/>
            </a:pPr>
            <a:endParaRPr lang="en-US" sz="1200" dirty="0"/>
          </a:p>
          <a:p>
            <a:pPr marL="0" lvl="5" indent="0">
              <a:buNone/>
            </a:pPr>
            <a:r>
              <a:rPr lang="en-US" sz="1200" dirty="0"/>
              <a:t>(Source: 2020 National Inventory of Dams)</a:t>
            </a:r>
          </a:p>
          <a:p>
            <a:pPr marL="914400" lvl="4"/>
            <a:endParaRPr lang="en-US" sz="1700" dirty="0"/>
          </a:p>
          <a:p>
            <a:endParaRPr lang="en-US" sz="1700" dirty="0"/>
          </a:p>
        </p:txBody>
      </p:sp>
    </p:spTree>
    <p:extLst>
      <p:ext uri="{BB962C8B-B14F-4D97-AF65-F5344CB8AC3E}">
        <p14:creationId xmlns:p14="http://schemas.microsoft.com/office/powerpoint/2010/main" val="306164588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1028699" y="294538"/>
            <a:ext cx="7421963" cy="1033669"/>
          </a:xfrm>
        </p:spPr>
        <p:txBody>
          <a:bodyPr>
            <a:normAutofit/>
          </a:bodyPr>
          <a:lstStyle/>
          <a:p>
            <a:r>
              <a:rPr lang="en-US" sz="3500">
                <a:solidFill>
                  <a:srgbClr val="FFFFFF"/>
                </a:solidFill>
              </a:rPr>
              <a:t>Downstream Development Hazard</a:t>
            </a:r>
            <a:endParaRPr lang="en-US" sz="3500" dirty="0">
              <a:solidFill>
                <a:srgbClr val="FFFFFF"/>
              </a:solidFill>
            </a:endParaRPr>
          </a:p>
        </p:txBody>
      </p:sp>
      <p:sp>
        <p:nvSpPr>
          <p:cNvPr id="3" name="Content Placeholder 2">
            <a:extLst>
              <a:ext uri="{FF2B5EF4-FFF2-40B4-BE49-F238E27FC236}">
                <a16:creationId xmlns:a16="http://schemas.microsoft.com/office/drawing/2014/main" id="{ECDAAD6F-3492-489B-8826-6BB6D6146362}"/>
              </a:ext>
            </a:extLst>
          </p:cNvPr>
          <p:cNvSpPr>
            <a:spLocks noGrp="1"/>
          </p:cNvSpPr>
          <p:nvPr>
            <p:ph idx="1"/>
          </p:nvPr>
        </p:nvSpPr>
        <p:spPr>
          <a:xfrm>
            <a:off x="1028699" y="1808922"/>
            <a:ext cx="7293023" cy="4641574"/>
          </a:xfrm>
        </p:spPr>
        <p:txBody>
          <a:bodyPr anchor="ctr">
            <a:normAutofit/>
          </a:bodyPr>
          <a:lstStyle/>
          <a:p>
            <a:pPr>
              <a:lnSpc>
                <a:spcPct val="90000"/>
              </a:lnSpc>
            </a:pPr>
            <a:r>
              <a:rPr lang="en-US" sz="1700" dirty="0"/>
              <a:t>Of the 48 high hazard potential classification watershed dams in Kentucky, only 24 were originally designed as a high hazard potential dam. </a:t>
            </a:r>
          </a:p>
          <a:p>
            <a:pPr>
              <a:lnSpc>
                <a:spcPct val="90000"/>
              </a:lnSpc>
            </a:pPr>
            <a:endParaRPr lang="en-US" sz="1700" dirty="0"/>
          </a:p>
          <a:p>
            <a:pPr>
              <a:lnSpc>
                <a:spcPct val="90000"/>
              </a:lnSpc>
            </a:pPr>
            <a:r>
              <a:rPr lang="en-US" sz="1700" dirty="0"/>
              <a:t>Downstream development changed the hazard potential classification for the other 24 dams after construction.</a:t>
            </a:r>
          </a:p>
          <a:p>
            <a:pPr>
              <a:lnSpc>
                <a:spcPct val="90000"/>
              </a:lnSpc>
            </a:pPr>
            <a:endParaRPr lang="en-US" sz="1700" dirty="0"/>
          </a:p>
          <a:p>
            <a:pPr>
              <a:lnSpc>
                <a:spcPct val="90000"/>
              </a:lnSpc>
            </a:pPr>
            <a:r>
              <a:rPr lang="en-US" sz="1700" dirty="0"/>
              <a:t>With essentially no authorities for control of downstream development, the number of high hazard potential classification dams will continue to increase.</a:t>
            </a:r>
          </a:p>
          <a:p>
            <a:pPr>
              <a:lnSpc>
                <a:spcPct val="90000"/>
              </a:lnSpc>
            </a:pPr>
            <a:endParaRPr lang="en-US" sz="1700" dirty="0"/>
          </a:p>
          <a:p>
            <a:pPr>
              <a:lnSpc>
                <a:spcPct val="90000"/>
              </a:lnSpc>
            </a:pPr>
            <a:r>
              <a:rPr lang="en-US" sz="1700" dirty="0"/>
              <a:t>To date, 1 high hazard potential classification dam has been rehabilitated.</a:t>
            </a:r>
          </a:p>
          <a:p>
            <a:pPr>
              <a:lnSpc>
                <a:spcPct val="90000"/>
              </a:lnSpc>
            </a:pPr>
            <a:endParaRPr lang="en-US" sz="1700" dirty="0"/>
          </a:p>
          <a:p>
            <a:pPr>
              <a:lnSpc>
                <a:spcPct val="90000"/>
              </a:lnSpc>
            </a:pPr>
            <a:r>
              <a:rPr lang="en-US" sz="1700" dirty="0"/>
              <a:t>Only 47 more high hazard potential classification dams to rehabilitate to current safety standards (plus additional dams that will be reclassified to high hazard potential in the future!).</a:t>
            </a:r>
          </a:p>
        </p:txBody>
      </p:sp>
    </p:spTree>
    <p:extLst>
      <p:ext uri="{BB962C8B-B14F-4D97-AF65-F5344CB8AC3E}">
        <p14:creationId xmlns:p14="http://schemas.microsoft.com/office/powerpoint/2010/main" val="250940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582930" y="731519"/>
            <a:ext cx="2133893" cy="3237579"/>
          </a:xfrm>
        </p:spPr>
        <p:txBody>
          <a:bodyPr>
            <a:normAutofit/>
          </a:bodyPr>
          <a:lstStyle/>
          <a:p>
            <a:pPr>
              <a:lnSpc>
                <a:spcPct val="90000"/>
              </a:lnSpc>
            </a:pPr>
            <a:r>
              <a:rPr lang="en-US" sz="2400" dirty="0">
                <a:solidFill>
                  <a:srgbClr val="FFFFFF"/>
                </a:solidFill>
              </a:rPr>
              <a:t>Watershed Rehabilitation Program</a:t>
            </a:r>
            <a:br>
              <a:rPr lang="en-US" sz="2400" dirty="0">
                <a:solidFill>
                  <a:srgbClr val="FFFFFF"/>
                </a:solidFill>
              </a:rPr>
            </a:br>
            <a:r>
              <a:rPr lang="en-US" sz="1800" dirty="0">
                <a:solidFill>
                  <a:srgbClr val="FFFFFF"/>
                </a:solidFill>
              </a:rPr>
              <a:t> </a:t>
            </a:r>
            <a:br>
              <a:rPr lang="en-US" sz="1800" dirty="0">
                <a:solidFill>
                  <a:srgbClr val="FFFFFF"/>
                </a:solidFill>
              </a:rPr>
            </a:br>
            <a:r>
              <a:rPr lang="en-US" sz="1200" dirty="0">
                <a:solidFill>
                  <a:srgbClr val="FFFFFF"/>
                </a:solidFill>
              </a:rPr>
              <a:t>(Authorized by PL-83-566 Section 14, the Watershed Protection and Flood Prevention Act)</a:t>
            </a:r>
          </a:p>
        </p:txBody>
      </p:sp>
      <p:sp>
        <p:nvSpPr>
          <p:cNvPr id="85" name="Rectangle 8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7" name="Rectangle 8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a:xfrm>
            <a:off x="3284781" y="686862"/>
            <a:ext cx="5278194" cy="5475129"/>
          </a:xfrm>
        </p:spPr>
        <p:txBody>
          <a:bodyPr anchor="ctr">
            <a:normAutofit/>
          </a:bodyPr>
          <a:lstStyle/>
          <a:p>
            <a:pPr>
              <a:lnSpc>
                <a:spcPct val="90000"/>
              </a:lnSpc>
            </a:pPr>
            <a:r>
              <a:rPr lang="en-US" sz="1800" dirty="0"/>
              <a:t>Authorizes NRCS to provide sponsors technical &amp; financial assistance to rehabilitate their aging watershed dams</a:t>
            </a:r>
          </a:p>
          <a:p>
            <a:pPr lvl="1">
              <a:lnSpc>
                <a:spcPct val="90000"/>
              </a:lnSpc>
              <a:spcAft>
                <a:spcPts val="600"/>
              </a:spcAft>
            </a:pPr>
            <a:r>
              <a:rPr lang="en-US" sz="1800" dirty="0"/>
              <a:t>Local Sponsor requests NRCS assistance</a:t>
            </a:r>
          </a:p>
          <a:p>
            <a:pPr lvl="1">
              <a:lnSpc>
                <a:spcPct val="90000"/>
              </a:lnSpc>
              <a:spcAft>
                <a:spcPts val="600"/>
              </a:spcAft>
            </a:pPr>
            <a:r>
              <a:rPr lang="en-US" sz="1800" dirty="0"/>
              <a:t>Dam assessment</a:t>
            </a:r>
          </a:p>
          <a:p>
            <a:pPr lvl="1">
              <a:lnSpc>
                <a:spcPct val="90000"/>
              </a:lnSpc>
              <a:spcAft>
                <a:spcPts val="600"/>
              </a:spcAft>
            </a:pPr>
            <a:r>
              <a:rPr lang="en-US" sz="1800" dirty="0"/>
              <a:t>Planning Phase</a:t>
            </a:r>
          </a:p>
          <a:p>
            <a:pPr lvl="1">
              <a:lnSpc>
                <a:spcPct val="90000"/>
              </a:lnSpc>
              <a:spcAft>
                <a:spcPts val="600"/>
              </a:spcAft>
            </a:pPr>
            <a:r>
              <a:rPr lang="en-US" sz="1800" dirty="0"/>
              <a:t>Design Phase</a:t>
            </a:r>
          </a:p>
          <a:p>
            <a:pPr lvl="1">
              <a:lnSpc>
                <a:spcPct val="90000"/>
              </a:lnSpc>
              <a:spcAft>
                <a:spcPts val="600"/>
              </a:spcAft>
            </a:pPr>
            <a:r>
              <a:rPr lang="en-US" sz="1800" dirty="0"/>
              <a:t>Construction Phase</a:t>
            </a:r>
          </a:p>
          <a:p>
            <a:pPr>
              <a:lnSpc>
                <a:spcPct val="90000"/>
              </a:lnSpc>
              <a:spcAft>
                <a:spcPts val="1200"/>
              </a:spcAft>
            </a:pPr>
            <a:r>
              <a:rPr lang="en-US" sz="1800" dirty="0"/>
              <a:t>Rehabilitation is defined as all work necessary to extend the service life of a dam and to meet applicable safety and performance standards.</a:t>
            </a:r>
          </a:p>
          <a:p>
            <a:pPr>
              <a:lnSpc>
                <a:spcPct val="90000"/>
              </a:lnSpc>
            </a:pPr>
            <a:r>
              <a:rPr lang="en-US" sz="1800" dirty="0"/>
              <a:t>KY Funded rehab projects: </a:t>
            </a:r>
          </a:p>
          <a:p>
            <a:pPr lvl="1">
              <a:lnSpc>
                <a:spcPct val="90000"/>
              </a:lnSpc>
              <a:spcAft>
                <a:spcPts val="600"/>
              </a:spcAft>
            </a:pPr>
            <a:r>
              <a:rPr lang="en-US" sz="1800" dirty="0"/>
              <a:t>1 completed – Plum Creek 18 in 2007</a:t>
            </a:r>
          </a:p>
          <a:p>
            <a:pPr lvl="1">
              <a:lnSpc>
                <a:spcPct val="90000"/>
              </a:lnSpc>
              <a:spcAft>
                <a:spcPts val="600"/>
              </a:spcAft>
            </a:pPr>
            <a:r>
              <a:rPr lang="en-US" sz="1800" dirty="0"/>
              <a:t>3 in Design Phase – Red Lick 1, Red Lick 12, and East Fork Clarks River 32</a:t>
            </a:r>
          </a:p>
        </p:txBody>
      </p:sp>
    </p:spTree>
    <p:extLst>
      <p:ext uri="{BB962C8B-B14F-4D97-AF65-F5344CB8AC3E}">
        <p14:creationId xmlns:p14="http://schemas.microsoft.com/office/powerpoint/2010/main" val="2864846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6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548640" y="731520"/>
            <a:ext cx="4567428" cy="1426464"/>
          </a:xfrm>
        </p:spPr>
        <p:txBody>
          <a:bodyPr>
            <a:normAutofit/>
          </a:bodyPr>
          <a:lstStyle/>
          <a:p>
            <a:pPr>
              <a:lnSpc>
                <a:spcPct val="90000"/>
              </a:lnSpc>
            </a:pPr>
            <a:r>
              <a:rPr lang="en-US" sz="3100">
                <a:solidFill>
                  <a:srgbClr val="FFFFFF"/>
                </a:solidFill>
              </a:rPr>
              <a:t>Watershed Dam Rehabilitation </a:t>
            </a:r>
            <a:br>
              <a:rPr lang="en-US" sz="3100">
                <a:solidFill>
                  <a:srgbClr val="FFFFFF"/>
                </a:solidFill>
              </a:rPr>
            </a:br>
            <a:r>
              <a:rPr lang="en-US" sz="3100">
                <a:solidFill>
                  <a:srgbClr val="FFFFFF"/>
                </a:solidFill>
              </a:rPr>
              <a:t>Program – Eligibility </a:t>
            </a:r>
          </a:p>
        </p:txBody>
      </p:sp>
      <p:sp>
        <p:nvSpPr>
          <p:cNvPr id="85" name="Rectangle 6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6" name="Rectangle 7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8" name="Rectangle 7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a:xfrm>
            <a:off x="592092" y="2798385"/>
            <a:ext cx="7948296" cy="3283260"/>
          </a:xfrm>
        </p:spPr>
        <p:txBody>
          <a:bodyPr anchor="ctr">
            <a:normAutofit/>
          </a:bodyPr>
          <a:lstStyle/>
          <a:p>
            <a:pPr>
              <a:lnSpc>
                <a:spcPct val="90000"/>
              </a:lnSpc>
            </a:pPr>
            <a:r>
              <a:rPr lang="en-US" sz="1600" dirty="0"/>
              <a:t>Originally constructed through a NRCS Watershed Program</a:t>
            </a:r>
          </a:p>
          <a:p>
            <a:pPr lvl="1">
              <a:lnSpc>
                <a:spcPct val="90000"/>
              </a:lnSpc>
            </a:pPr>
            <a:r>
              <a:rPr lang="en-US" sz="1600" dirty="0"/>
              <a:t>PL 83-566 (182 dams in KY)</a:t>
            </a:r>
          </a:p>
          <a:p>
            <a:pPr lvl="1">
              <a:lnSpc>
                <a:spcPct val="90000"/>
              </a:lnSpc>
            </a:pPr>
            <a:r>
              <a:rPr lang="en-US" sz="1600" dirty="0"/>
              <a:t>PL 78-534 (No dams in KY)</a:t>
            </a:r>
          </a:p>
          <a:p>
            <a:pPr lvl="1">
              <a:lnSpc>
                <a:spcPct val="90000"/>
              </a:lnSpc>
            </a:pPr>
            <a:r>
              <a:rPr lang="en-US" sz="1600" dirty="0"/>
              <a:t>Pilot Watershed Program (17 dams in KY)</a:t>
            </a:r>
          </a:p>
          <a:p>
            <a:pPr lvl="1">
              <a:lnSpc>
                <a:spcPct val="90000"/>
              </a:lnSpc>
            </a:pPr>
            <a:r>
              <a:rPr lang="en-US" sz="1600" dirty="0"/>
              <a:t>RC&amp;D (1 dam in KY)</a:t>
            </a:r>
          </a:p>
          <a:p>
            <a:pPr>
              <a:lnSpc>
                <a:spcPct val="90000"/>
              </a:lnSpc>
            </a:pPr>
            <a:endParaRPr lang="en-US" sz="1600" dirty="0"/>
          </a:p>
          <a:p>
            <a:pPr>
              <a:lnSpc>
                <a:spcPct val="90000"/>
              </a:lnSpc>
            </a:pPr>
            <a:r>
              <a:rPr lang="en-US" sz="1600" b="1" dirty="0"/>
              <a:t>Priority given to high-risk dams</a:t>
            </a:r>
          </a:p>
          <a:p>
            <a:pPr>
              <a:lnSpc>
                <a:spcPct val="90000"/>
              </a:lnSpc>
            </a:pPr>
            <a:endParaRPr lang="en-US" sz="1600" dirty="0"/>
          </a:p>
          <a:p>
            <a:pPr>
              <a:lnSpc>
                <a:spcPct val="90000"/>
              </a:lnSpc>
            </a:pPr>
            <a:r>
              <a:rPr lang="en-US" sz="1600" dirty="0"/>
              <a:t>NRCS provides assessment, planning, design, and implementation financial assistance</a:t>
            </a:r>
          </a:p>
          <a:p>
            <a:pPr lvl="1">
              <a:lnSpc>
                <a:spcPct val="90000"/>
              </a:lnSpc>
            </a:pPr>
            <a:r>
              <a:rPr lang="en-US" sz="1600" dirty="0"/>
              <a:t>65% total rehabilitation cost</a:t>
            </a:r>
          </a:p>
          <a:p>
            <a:pPr lvl="1">
              <a:lnSpc>
                <a:spcPct val="90000"/>
              </a:lnSpc>
            </a:pPr>
            <a:r>
              <a:rPr lang="en-US" sz="1600" dirty="0"/>
              <a:t>Not to exceed 100% construction costs</a:t>
            </a:r>
          </a:p>
          <a:p>
            <a:pPr>
              <a:lnSpc>
                <a:spcPct val="90000"/>
              </a:lnSpc>
            </a:pPr>
            <a:endParaRPr lang="en-US" sz="1600" dirty="0"/>
          </a:p>
        </p:txBody>
      </p:sp>
    </p:spTree>
    <p:extLst>
      <p:ext uri="{BB962C8B-B14F-4D97-AF65-F5344CB8AC3E}">
        <p14:creationId xmlns:p14="http://schemas.microsoft.com/office/powerpoint/2010/main" val="2885477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582930" y="731519"/>
            <a:ext cx="2133893" cy="3237579"/>
          </a:xfrm>
        </p:spPr>
        <p:txBody>
          <a:bodyPr>
            <a:normAutofit/>
          </a:bodyPr>
          <a:lstStyle/>
          <a:p>
            <a:r>
              <a:rPr lang="en-US" sz="2300">
                <a:solidFill>
                  <a:srgbClr val="FFFFFF"/>
                </a:solidFill>
              </a:rPr>
              <a:t>What Triggers the Need for Rehabilitation?</a:t>
            </a:r>
          </a:p>
        </p:txBody>
      </p:sp>
      <p:sp>
        <p:nvSpPr>
          <p:cNvPr id="66" name="Rectangle 6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Rectangle 7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a:xfrm>
            <a:off x="3284781" y="686862"/>
            <a:ext cx="5278194" cy="5475129"/>
          </a:xfrm>
        </p:spPr>
        <p:txBody>
          <a:bodyPr anchor="ctr">
            <a:normAutofit/>
          </a:bodyPr>
          <a:lstStyle/>
          <a:p>
            <a:r>
              <a:rPr lang="en-US" sz="2300" dirty="0"/>
              <a:t>Age of the Dam</a:t>
            </a:r>
          </a:p>
          <a:p>
            <a:r>
              <a:rPr lang="en-US" sz="2300" dirty="0"/>
              <a:t>Structural Problems</a:t>
            </a:r>
          </a:p>
          <a:p>
            <a:r>
              <a:rPr lang="en-US" sz="2300" dirty="0"/>
              <a:t>Sediment Accumulation</a:t>
            </a:r>
          </a:p>
          <a:p>
            <a:r>
              <a:rPr lang="en-US" sz="2300" dirty="0"/>
              <a:t>Damaging Flows over Auxiliary Spillway</a:t>
            </a:r>
          </a:p>
          <a:p>
            <a:r>
              <a:rPr lang="en-US" sz="2300" b="1" dirty="0"/>
              <a:t>Development Downstream of Dam Causes Hazard Potential Classification Change</a:t>
            </a:r>
          </a:p>
        </p:txBody>
      </p:sp>
    </p:spTree>
    <p:extLst>
      <p:ext uri="{BB962C8B-B14F-4D97-AF65-F5344CB8AC3E}">
        <p14:creationId xmlns:p14="http://schemas.microsoft.com/office/powerpoint/2010/main" val="2988900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1028697" y="348865"/>
            <a:ext cx="7533018" cy="877729"/>
          </a:xfrm>
        </p:spPr>
        <p:txBody>
          <a:bodyPr anchor="ctr">
            <a:normAutofit fontScale="90000"/>
          </a:bodyPr>
          <a:lstStyle/>
          <a:p>
            <a:r>
              <a:rPr lang="en-US" sz="3500" dirty="0">
                <a:solidFill>
                  <a:srgbClr val="FFFFFF"/>
                </a:solidFill>
              </a:rPr>
              <a:t>Funds Allocated By Fiscal Year Across the Nation</a:t>
            </a:r>
          </a:p>
        </p:txBody>
      </p:sp>
      <p:graphicFrame>
        <p:nvGraphicFramePr>
          <p:cNvPr id="5" name="Content Placeholder 4">
            <a:extLst>
              <a:ext uri="{FF2B5EF4-FFF2-40B4-BE49-F238E27FC236}">
                <a16:creationId xmlns:a16="http://schemas.microsoft.com/office/drawing/2014/main" id="{3FF16B57-ECC2-58AD-94C1-CDA40CF26CD9}"/>
              </a:ext>
            </a:extLst>
          </p:cNvPr>
          <p:cNvGraphicFramePr>
            <a:graphicFrameLocks noGrp="1"/>
          </p:cNvGraphicFramePr>
          <p:nvPr>
            <p:ph idx="1"/>
            <p:extLst>
              <p:ext uri="{D42A27DB-BD31-4B8C-83A1-F6EECF244321}">
                <p14:modId xmlns:p14="http://schemas.microsoft.com/office/powerpoint/2010/main" val="978502935"/>
              </p:ext>
            </p:extLst>
          </p:nvPr>
        </p:nvGraphicFramePr>
        <p:xfrm>
          <a:off x="123091" y="1600200"/>
          <a:ext cx="8871439" cy="51786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9536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1028697" y="348865"/>
            <a:ext cx="7533018" cy="877729"/>
          </a:xfrm>
        </p:spPr>
        <p:txBody>
          <a:bodyPr anchor="ctr">
            <a:normAutofit fontScale="90000"/>
          </a:bodyPr>
          <a:lstStyle/>
          <a:p>
            <a:r>
              <a:rPr lang="en-US" sz="3500" dirty="0">
                <a:solidFill>
                  <a:srgbClr val="FFFFFF"/>
                </a:solidFill>
              </a:rPr>
              <a:t>Funds Allocated in 2022 Across the Nation</a:t>
            </a:r>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p:txBody>
          <a:bodyPr/>
          <a:lstStyle/>
          <a:p>
            <a:r>
              <a:rPr lang="en-US" dirty="0"/>
              <a:t>$112,356,285  Allocated</a:t>
            </a:r>
          </a:p>
          <a:p>
            <a:pPr lvl="1"/>
            <a:r>
              <a:rPr lang="en-US" dirty="0"/>
              <a:t>118 dam assessments </a:t>
            </a:r>
          </a:p>
          <a:p>
            <a:pPr lvl="1"/>
            <a:r>
              <a:rPr lang="en-US" dirty="0"/>
              <a:t>23 existing supplemental watershed plans </a:t>
            </a:r>
          </a:p>
          <a:p>
            <a:pPr lvl="1"/>
            <a:r>
              <a:rPr lang="en-US" dirty="0"/>
              <a:t>52 new supplemental watershed plans </a:t>
            </a:r>
          </a:p>
          <a:p>
            <a:pPr lvl="1"/>
            <a:r>
              <a:rPr lang="en-US" dirty="0"/>
              <a:t>50 designs</a:t>
            </a:r>
          </a:p>
          <a:p>
            <a:pPr lvl="1"/>
            <a:r>
              <a:rPr lang="en-US" dirty="0"/>
              <a:t>19 construction projects</a:t>
            </a:r>
          </a:p>
          <a:p>
            <a:endParaRPr lang="en-US" dirty="0"/>
          </a:p>
        </p:txBody>
      </p:sp>
    </p:spTree>
    <p:extLst>
      <p:ext uri="{BB962C8B-B14F-4D97-AF65-F5344CB8AC3E}">
        <p14:creationId xmlns:p14="http://schemas.microsoft.com/office/powerpoint/2010/main" val="3516529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548640" y="731520"/>
            <a:ext cx="4567428" cy="1426464"/>
          </a:xfrm>
        </p:spPr>
        <p:txBody>
          <a:bodyPr>
            <a:normAutofit/>
          </a:bodyPr>
          <a:lstStyle/>
          <a:p>
            <a:r>
              <a:rPr lang="en-US">
                <a:solidFill>
                  <a:srgbClr val="FFFFFF"/>
                </a:solidFill>
              </a:rPr>
              <a:t>How to Apply</a:t>
            </a:r>
          </a:p>
        </p:txBody>
      </p:sp>
      <p:sp>
        <p:nvSpPr>
          <p:cNvPr id="70" name="Rectangle 6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2" name="Rectangle 7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4" name="Rectangle 7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a:xfrm>
            <a:off x="592092" y="2798385"/>
            <a:ext cx="7948296" cy="3283260"/>
          </a:xfrm>
        </p:spPr>
        <p:txBody>
          <a:bodyPr anchor="ctr">
            <a:normAutofit/>
          </a:bodyPr>
          <a:lstStyle/>
          <a:p>
            <a:pPr>
              <a:lnSpc>
                <a:spcPct val="90000"/>
              </a:lnSpc>
            </a:pPr>
            <a:r>
              <a:rPr lang="en-US" sz="2000" dirty="0"/>
              <a:t>Sponsor submits letter of request or SF-424 to the NRCS State Office.</a:t>
            </a:r>
          </a:p>
          <a:p>
            <a:pPr lvl="1">
              <a:lnSpc>
                <a:spcPct val="90000"/>
              </a:lnSpc>
            </a:pPr>
            <a:r>
              <a:rPr lang="en-US" sz="2000" dirty="0"/>
              <a:t>Applicant contact information</a:t>
            </a:r>
          </a:p>
          <a:p>
            <a:pPr lvl="1">
              <a:lnSpc>
                <a:spcPct val="90000"/>
              </a:lnSpc>
            </a:pPr>
            <a:r>
              <a:rPr lang="en-US" sz="2000" dirty="0"/>
              <a:t>Program</a:t>
            </a:r>
          </a:p>
          <a:p>
            <a:pPr lvl="1">
              <a:lnSpc>
                <a:spcPct val="90000"/>
              </a:lnSpc>
            </a:pPr>
            <a:r>
              <a:rPr lang="en-US" sz="2000" dirty="0"/>
              <a:t>Project description</a:t>
            </a:r>
          </a:p>
          <a:p>
            <a:pPr lvl="1">
              <a:lnSpc>
                <a:spcPct val="90000"/>
              </a:lnSpc>
            </a:pPr>
            <a:r>
              <a:rPr lang="en-US" sz="2000" dirty="0"/>
              <a:t>Estimated funding </a:t>
            </a:r>
          </a:p>
          <a:p>
            <a:pPr lvl="1">
              <a:lnSpc>
                <a:spcPct val="90000"/>
              </a:lnSpc>
            </a:pPr>
            <a:r>
              <a:rPr lang="en-US" sz="2000" dirty="0"/>
              <a:t>Document ability to meet program eligibility </a:t>
            </a:r>
          </a:p>
          <a:p>
            <a:pPr>
              <a:lnSpc>
                <a:spcPct val="90000"/>
              </a:lnSpc>
            </a:pPr>
            <a:r>
              <a:rPr lang="en-US" sz="2000" dirty="0"/>
              <a:t>NRCS works with Sponsors to develop REHAB funding request.</a:t>
            </a:r>
          </a:p>
          <a:p>
            <a:pPr>
              <a:lnSpc>
                <a:spcPct val="90000"/>
              </a:lnSpc>
            </a:pPr>
            <a:r>
              <a:rPr lang="en-US" sz="2000" dirty="0"/>
              <a:t>Request are submitted to NRCS National Office for National ranking and funding. </a:t>
            </a:r>
          </a:p>
          <a:p>
            <a:pPr>
              <a:lnSpc>
                <a:spcPct val="90000"/>
              </a:lnSpc>
            </a:pPr>
            <a:endParaRPr lang="en-US" sz="2000" dirty="0"/>
          </a:p>
        </p:txBody>
      </p:sp>
    </p:spTree>
    <p:extLst>
      <p:ext uri="{BB962C8B-B14F-4D97-AF65-F5344CB8AC3E}">
        <p14:creationId xmlns:p14="http://schemas.microsoft.com/office/powerpoint/2010/main" val="309990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548640" y="731520"/>
            <a:ext cx="4567428" cy="1426464"/>
          </a:xfrm>
        </p:spPr>
        <p:txBody>
          <a:bodyPr>
            <a:normAutofit/>
          </a:bodyPr>
          <a:lstStyle/>
          <a:p>
            <a:r>
              <a:rPr lang="en-US" dirty="0">
                <a:solidFill>
                  <a:srgbClr val="FFFFFF"/>
                </a:solidFill>
              </a:rPr>
              <a:t>Implementation</a:t>
            </a:r>
          </a:p>
        </p:txBody>
      </p:sp>
      <p:sp>
        <p:nvSpPr>
          <p:cNvPr id="70" name="Rectangle 6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2" name="Rectangle 7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4" name="Rectangle 7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a:xfrm>
            <a:off x="594119" y="2575913"/>
            <a:ext cx="7948296" cy="2468207"/>
          </a:xfrm>
        </p:spPr>
        <p:txBody>
          <a:bodyPr anchor="ctr">
            <a:normAutofit lnSpcReduction="10000"/>
          </a:bodyPr>
          <a:lstStyle/>
          <a:p>
            <a:pPr>
              <a:lnSpc>
                <a:spcPct val="90000"/>
              </a:lnSpc>
            </a:pPr>
            <a:r>
              <a:rPr lang="en-US" sz="2000" dirty="0"/>
              <a:t>Once a project is selected for funding, funds are allocated to the NRCS State Office. (One phase funded at a time)</a:t>
            </a:r>
          </a:p>
          <a:p>
            <a:pPr>
              <a:lnSpc>
                <a:spcPct val="90000"/>
              </a:lnSpc>
            </a:pPr>
            <a:r>
              <a:rPr lang="en-US" sz="2000" dirty="0"/>
              <a:t>NRCS then enters into an agreement with the sponsor to complete the funded phase of the work (PIFR, planning, design, or construction)</a:t>
            </a:r>
          </a:p>
          <a:p>
            <a:pPr>
              <a:lnSpc>
                <a:spcPct val="90000"/>
              </a:lnSpc>
            </a:pPr>
            <a:r>
              <a:rPr lang="en-US" sz="2000" dirty="0"/>
              <a:t>Technical work may be completed by the Sponsor or NRCS. </a:t>
            </a:r>
          </a:p>
          <a:p>
            <a:pPr>
              <a:lnSpc>
                <a:spcPct val="90000"/>
              </a:lnSpc>
            </a:pPr>
            <a:r>
              <a:rPr lang="en-US" sz="2000" dirty="0"/>
              <a:t>NRCS reviews &amp; approves technical work completed at stages</a:t>
            </a:r>
          </a:p>
          <a:p>
            <a:pPr>
              <a:lnSpc>
                <a:spcPct val="90000"/>
              </a:lnSpc>
            </a:pPr>
            <a:r>
              <a:rPr lang="en-US" sz="2000" dirty="0"/>
              <a:t>Ideal project timeframes are:</a:t>
            </a:r>
          </a:p>
        </p:txBody>
      </p:sp>
      <p:pic>
        <p:nvPicPr>
          <p:cNvPr id="6" name="Picture 5">
            <a:extLst>
              <a:ext uri="{FF2B5EF4-FFF2-40B4-BE49-F238E27FC236}">
                <a16:creationId xmlns:a16="http://schemas.microsoft.com/office/drawing/2014/main" id="{43C8672A-C4A7-4EC1-AC98-DAAC177BDAA1}"/>
              </a:ext>
            </a:extLst>
          </p:cNvPr>
          <p:cNvPicPr>
            <a:picLocks noChangeAspect="1"/>
          </p:cNvPicPr>
          <p:nvPr/>
        </p:nvPicPr>
        <p:blipFill>
          <a:blip r:embed="rId3"/>
          <a:stretch>
            <a:fillRect/>
          </a:stretch>
        </p:blipFill>
        <p:spPr>
          <a:xfrm>
            <a:off x="3054018" y="4858867"/>
            <a:ext cx="3028497" cy="1545152"/>
          </a:xfrm>
          <a:prstGeom prst="rect">
            <a:avLst/>
          </a:prstGeom>
        </p:spPr>
      </p:pic>
    </p:spTree>
    <p:extLst>
      <p:ext uri="{BB962C8B-B14F-4D97-AF65-F5344CB8AC3E}">
        <p14:creationId xmlns:p14="http://schemas.microsoft.com/office/powerpoint/2010/main" val="1765898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6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582930" y="731519"/>
            <a:ext cx="2133893" cy="3237579"/>
          </a:xfrm>
        </p:spPr>
        <p:txBody>
          <a:bodyPr>
            <a:normAutofit/>
          </a:bodyPr>
          <a:lstStyle/>
          <a:p>
            <a:r>
              <a:rPr lang="en-US" sz="3300" dirty="0">
                <a:solidFill>
                  <a:srgbClr val="FFFFFF"/>
                </a:solidFill>
              </a:rPr>
              <a:t>Budgeting</a:t>
            </a:r>
          </a:p>
        </p:txBody>
      </p:sp>
      <p:sp>
        <p:nvSpPr>
          <p:cNvPr id="80" name="Rectangle 6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1" name="Rectangle 7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a:xfrm>
            <a:off x="3284781" y="686862"/>
            <a:ext cx="5278194" cy="5475129"/>
          </a:xfrm>
        </p:spPr>
        <p:txBody>
          <a:bodyPr anchor="ctr">
            <a:normAutofit fontScale="92500" lnSpcReduction="10000"/>
          </a:bodyPr>
          <a:lstStyle/>
          <a:p>
            <a:r>
              <a:rPr lang="en-US" sz="2100" dirty="0"/>
              <a:t>Sponsors must show evidence of commitment for funding, installing, operating, and maintaining the project. </a:t>
            </a:r>
          </a:p>
          <a:p>
            <a:r>
              <a:rPr lang="en-US" sz="2100" dirty="0"/>
              <a:t>The Sponsor may either perform all contracting for construction or request that NRCS perform contracting.</a:t>
            </a:r>
          </a:p>
          <a:p>
            <a:r>
              <a:rPr lang="en-US" sz="2100" dirty="0"/>
              <a:t>Sponsors provide funds upfront and are reimbursed for the federal share of the project cost.</a:t>
            </a:r>
          </a:p>
          <a:p>
            <a:r>
              <a:rPr lang="en-US" sz="2100" dirty="0"/>
              <a:t>For every $1.00 the sponsors contributes to construction, $1.86 will be contributed from the Federal Government toward the project construction (35% / 65</a:t>
            </a:r>
            <a:r>
              <a:rPr lang="en-US" sz="2100"/>
              <a:t>% cost-share).   </a:t>
            </a:r>
            <a:endParaRPr lang="en-US" sz="2100" dirty="0"/>
          </a:p>
          <a:p>
            <a:r>
              <a:rPr lang="en-US" sz="2100" dirty="0"/>
              <a:t>Sponsors are not reimbursed for  </a:t>
            </a:r>
          </a:p>
          <a:p>
            <a:pPr lvl="1"/>
            <a:r>
              <a:rPr lang="en-US" sz="2100" dirty="0"/>
              <a:t>Acquiring needed permits and licenses</a:t>
            </a:r>
          </a:p>
          <a:p>
            <a:pPr lvl="1"/>
            <a:r>
              <a:rPr lang="en-US" sz="2100" dirty="0"/>
              <a:t>Operation and Maintenance</a:t>
            </a:r>
          </a:p>
          <a:p>
            <a:pPr lvl="1"/>
            <a:r>
              <a:rPr lang="en-US" sz="2100" dirty="0"/>
              <a:t>Technical services to implement M&amp;I water supply</a:t>
            </a:r>
          </a:p>
          <a:p>
            <a:endParaRPr lang="en-US" sz="2100" dirty="0"/>
          </a:p>
        </p:txBody>
      </p:sp>
    </p:spTree>
    <p:extLst>
      <p:ext uri="{BB962C8B-B14F-4D97-AF65-F5344CB8AC3E}">
        <p14:creationId xmlns:p14="http://schemas.microsoft.com/office/powerpoint/2010/main" val="1321778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A05FE3E-11FD-4862-8D01-D8527FC628FC}"/>
              </a:ext>
            </a:extLst>
          </p:cNvPr>
          <p:cNvPicPr>
            <a:picLocks noGrp="1" noChangeAspect="1"/>
          </p:cNvPicPr>
          <p:nvPr>
            <p:ph sz="half" idx="2"/>
          </p:nvPr>
        </p:nvPicPr>
        <p:blipFill rotWithShape="1">
          <a:blip r:embed="rId3"/>
          <a:srcRect t="1178" r="-3" b="33743"/>
          <a:stretch/>
        </p:blipFill>
        <p:spPr>
          <a:xfrm>
            <a:off x="4335349" y="10"/>
            <a:ext cx="469931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12" name="Picture 11">
            <a:extLst>
              <a:ext uri="{FF2B5EF4-FFF2-40B4-BE49-F238E27FC236}">
                <a16:creationId xmlns:a16="http://schemas.microsoft.com/office/drawing/2014/main" id="{F27C65F7-A518-4C79-BD0F-A2953654A847}"/>
              </a:ext>
            </a:extLst>
          </p:cNvPr>
          <p:cNvPicPr>
            <a:picLocks noChangeAspect="1"/>
          </p:cNvPicPr>
          <p:nvPr/>
        </p:nvPicPr>
        <p:blipFill rotWithShape="1">
          <a:blip r:embed="rId4"/>
          <a:srcRect t="21702" r="-5" b="-5"/>
          <a:stretch/>
        </p:blipFill>
        <p:spPr>
          <a:xfrm>
            <a:off x="5238204" y="2286000"/>
            <a:ext cx="3905796"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13" name="Picture 12">
            <a:extLst>
              <a:ext uri="{FF2B5EF4-FFF2-40B4-BE49-F238E27FC236}">
                <a16:creationId xmlns:a16="http://schemas.microsoft.com/office/drawing/2014/main" id="{E05866F3-9E87-42D8-B82C-5FE42C3FCC13}"/>
              </a:ext>
            </a:extLst>
          </p:cNvPr>
          <p:cNvPicPr>
            <a:picLocks noChangeAspect="1"/>
          </p:cNvPicPr>
          <p:nvPr/>
        </p:nvPicPr>
        <p:blipFill rotWithShape="1">
          <a:blip r:embed="rId5"/>
          <a:srcRect l="-18803" t="1612" r="18390" b="4"/>
          <a:stretch/>
        </p:blipFill>
        <p:spPr>
          <a:xfrm>
            <a:off x="6022731" y="4572000"/>
            <a:ext cx="3121269"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30"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92652"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28">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26998"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45D834-B6FA-46E5-8341-33EFAADCDA85}"/>
              </a:ext>
            </a:extLst>
          </p:cNvPr>
          <p:cNvSpPr>
            <a:spLocks noGrp="1"/>
          </p:cNvSpPr>
          <p:nvPr>
            <p:ph type="title"/>
          </p:nvPr>
        </p:nvSpPr>
        <p:spPr>
          <a:xfrm>
            <a:off x="628650" y="365125"/>
            <a:ext cx="3893343" cy="1325563"/>
          </a:xfrm>
        </p:spPr>
        <p:txBody>
          <a:bodyPr vert="horz" lIns="91440" tIns="45720" rIns="91440" bIns="45720" rtlCol="0" anchor="ctr">
            <a:normAutofit/>
          </a:bodyPr>
          <a:lstStyle/>
          <a:p>
            <a:pPr algn="l" defTabSz="914400">
              <a:lnSpc>
                <a:spcPct val="90000"/>
              </a:lnSpc>
            </a:pPr>
            <a:r>
              <a:rPr lang="en-US" sz="3400" kern="1200">
                <a:solidFill>
                  <a:schemeClr val="tx1"/>
                </a:solidFill>
                <a:latin typeface="+mj-lt"/>
                <a:ea typeface="+mj-ea"/>
                <a:cs typeface="+mj-cs"/>
              </a:rPr>
              <a:t>Kentucky Rehab - SUCCESS STORY </a:t>
            </a:r>
          </a:p>
        </p:txBody>
      </p:sp>
      <p:sp>
        <p:nvSpPr>
          <p:cNvPr id="3" name="Content Placeholder 2">
            <a:extLst>
              <a:ext uri="{FF2B5EF4-FFF2-40B4-BE49-F238E27FC236}">
                <a16:creationId xmlns:a16="http://schemas.microsoft.com/office/drawing/2014/main" id="{AB93D6DE-B84D-431D-96A7-C2DB3729F166}"/>
              </a:ext>
            </a:extLst>
          </p:cNvPr>
          <p:cNvSpPr>
            <a:spLocks noGrp="1"/>
          </p:cNvSpPr>
          <p:nvPr>
            <p:ph sz="half" idx="1"/>
          </p:nvPr>
        </p:nvSpPr>
        <p:spPr>
          <a:xfrm>
            <a:off x="628650" y="2021249"/>
            <a:ext cx="4280673" cy="4155713"/>
          </a:xfrm>
        </p:spPr>
        <p:txBody>
          <a:bodyPr vert="horz" lIns="91440" tIns="45720" rIns="91440" bIns="45720" rtlCol="0">
            <a:normAutofit lnSpcReduction="10000"/>
          </a:bodyPr>
          <a:lstStyle/>
          <a:p>
            <a:pPr marL="0" indent="0" defTabSz="914400">
              <a:lnSpc>
                <a:spcPct val="90000"/>
              </a:lnSpc>
              <a:buNone/>
            </a:pPr>
            <a:r>
              <a:rPr lang="en-US" sz="1700" u="sng" dirty="0"/>
              <a:t>Plum Creek 18, Kentucky 2007</a:t>
            </a:r>
          </a:p>
          <a:p>
            <a:pPr indent="-228600" defTabSz="914400">
              <a:lnSpc>
                <a:spcPct val="90000"/>
              </a:lnSpc>
              <a:spcAft>
                <a:spcPts val="600"/>
              </a:spcAft>
              <a:buFont typeface="Arial" panose="020B0604020202020204" pitchFamily="34" charset="0"/>
              <a:buChar char="•"/>
            </a:pPr>
            <a:r>
              <a:rPr lang="en-US" sz="1700" b="1" dirty="0"/>
              <a:t>Location:</a:t>
            </a:r>
            <a:r>
              <a:rPr lang="en-US" sz="1700" dirty="0"/>
              <a:t> Nearest Town – Waterford, KY in Spencer County</a:t>
            </a:r>
          </a:p>
          <a:p>
            <a:pPr indent="-228600" defTabSz="914400">
              <a:lnSpc>
                <a:spcPct val="90000"/>
              </a:lnSpc>
              <a:spcAft>
                <a:spcPts val="600"/>
              </a:spcAft>
              <a:buFont typeface="Arial" panose="020B0604020202020204" pitchFamily="34" charset="0"/>
              <a:buChar char="•"/>
            </a:pPr>
            <a:r>
              <a:rPr lang="en-US" sz="1700" b="1" dirty="0"/>
              <a:t>Sponsor: </a:t>
            </a:r>
            <a:r>
              <a:rPr lang="en-US" sz="1700" dirty="0"/>
              <a:t>Plum Creek Conservancy District</a:t>
            </a:r>
          </a:p>
          <a:p>
            <a:pPr indent="-228600" defTabSz="914400">
              <a:lnSpc>
                <a:spcPct val="90000"/>
              </a:lnSpc>
              <a:spcAft>
                <a:spcPts val="600"/>
              </a:spcAft>
              <a:buFont typeface="Arial" panose="020B0604020202020204" pitchFamily="34" charset="0"/>
              <a:buChar char="•"/>
            </a:pPr>
            <a:r>
              <a:rPr lang="en-US" sz="1700" b="1" dirty="0"/>
              <a:t>Issue: </a:t>
            </a:r>
            <a:r>
              <a:rPr lang="en-US" sz="1700" dirty="0"/>
              <a:t>1 House and Featherbed Hollow Road downstream would be affected by a dam breach. </a:t>
            </a:r>
            <a:endParaRPr lang="en-US" sz="1700" b="1" dirty="0"/>
          </a:p>
          <a:p>
            <a:pPr indent="-228600" defTabSz="914400">
              <a:lnSpc>
                <a:spcPct val="90000"/>
              </a:lnSpc>
              <a:spcAft>
                <a:spcPts val="600"/>
              </a:spcAft>
              <a:buFont typeface="Arial" panose="020B0604020202020204" pitchFamily="34" charset="0"/>
              <a:buChar char="•"/>
            </a:pPr>
            <a:r>
              <a:rPr lang="en-US" sz="1700" b="1" dirty="0"/>
              <a:t>Measures:</a:t>
            </a:r>
            <a:r>
              <a:rPr lang="en-US" sz="1700" dirty="0"/>
              <a:t> Replace principal spillway riser, Install downstream slope riprap toe drain, House elevated to flood proof</a:t>
            </a:r>
          </a:p>
          <a:p>
            <a:pPr indent="-228600" defTabSz="914400">
              <a:lnSpc>
                <a:spcPct val="90000"/>
              </a:lnSpc>
              <a:spcAft>
                <a:spcPts val="600"/>
              </a:spcAft>
              <a:buFont typeface="Arial" panose="020B0604020202020204" pitchFamily="34" charset="0"/>
              <a:buChar char="•"/>
            </a:pPr>
            <a:r>
              <a:rPr lang="en-US" sz="1700" b="1" dirty="0"/>
              <a:t>Total Project Cost </a:t>
            </a:r>
            <a:r>
              <a:rPr lang="en-US" sz="1700" dirty="0"/>
              <a:t>- $245,892</a:t>
            </a:r>
          </a:p>
          <a:p>
            <a:pPr indent="-228600" defTabSz="914400">
              <a:lnSpc>
                <a:spcPct val="90000"/>
              </a:lnSpc>
              <a:spcAft>
                <a:spcPts val="600"/>
              </a:spcAft>
              <a:buFont typeface="Arial" panose="020B0604020202020204" pitchFamily="34" charset="0"/>
              <a:buChar char="•"/>
            </a:pPr>
            <a:r>
              <a:rPr lang="en-US" sz="1700" b="1" dirty="0"/>
              <a:t>NRCS Costs </a:t>
            </a:r>
            <a:r>
              <a:rPr lang="en-US" sz="1700" dirty="0"/>
              <a:t>- $143,845</a:t>
            </a:r>
          </a:p>
          <a:p>
            <a:pPr indent="-228600" defTabSz="914400">
              <a:lnSpc>
                <a:spcPct val="90000"/>
              </a:lnSpc>
              <a:spcAft>
                <a:spcPts val="600"/>
              </a:spcAft>
              <a:buFont typeface="Arial" panose="020B0604020202020204" pitchFamily="34" charset="0"/>
              <a:buChar char="•"/>
            </a:pPr>
            <a:r>
              <a:rPr lang="en-US" sz="1700" b="1" dirty="0"/>
              <a:t>Final Construction Costs </a:t>
            </a:r>
            <a:r>
              <a:rPr lang="en-US" sz="1700" dirty="0"/>
              <a:t>- $221,392</a:t>
            </a:r>
          </a:p>
        </p:txBody>
      </p:sp>
    </p:spTree>
    <p:extLst>
      <p:ext uri="{BB962C8B-B14F-4D97-AF65-F5344CB8AC3E}">
        <p14:creationId xmlns:p14="http://schemas.microsoft.com/office/powerpoint/2010/main" val="242699842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9" descr="Quapaw 15">
            <a:extLst>
              <a:ext uri="{FF2B5EF4-FFF2-40B4-BE49-F238E27FC236}">
                <a16:creationId xmlns:a16="http://schemas.microsoft.com/office/drawing/2014/main" id="{D78E1B08-DD63-4D96-AD3D-B413AC997C7D}"/>
              </a:ext>
            </a:extLst>
          </p:cNvPr>
          <p:cNvPicPr>
            <a:picLocks noChangeAspect="1" noChangeArrowheads="1"/>
          </p:cNvPicPr>
          <p:nvPr/>
        </p:nvPicPr>
        <p:blipFill rotWithShape="1">
          <a:blip r:embed="rId3" cstate="print"/>
          <a:srcRect r="1669" b="3"/>
          <a:stretch/>
        </p:blipFill>
        <p:spPr bwMode="auto">
          <a:xfrm>
            <a:off x="20" y="10"/>
            <a:ext cx="4571980" cy="3428990"/>
          </a:xfrm>
          <a:prstGeom prst="rect">
            <a:avLst/>
          </a:prstGeom>
          <a:noFill/>
        </p:spPr>
      </p:pic>
      <p:pic>
        <p:nvPicPr>
          <p:cNvPr id="14" name="Picture 11" descr="Quapaw 1">
            <a:extLst>
              <a:ext uri="{FF2B5EF4-FFF2-40B4-BE49-F238E27FC236}">
                <a16:creationId xmlns:a16="http://schemas.microsoft.com/office/drawing/2014/main" id="{14ACBCFA-E4A7-491C-8962-47195B76E7ED}"/>
              </a:ext>
            </a:extLst>
          </p:cNvPr>
          <p:cNvPicPr>
            <a:picLocks noChangeAspect="1" noChangeArrowheads="1"/>
          </p:cNvPicPr>
          <p:nvPr/>
        </p:nvPicPr>
        <p:blipFill rotWithShape="1">
          <a:blip r:embed="rId4" cstate="print"/>
          <a:srcRect l="1178" r="17487" b="-2"/>
          <a:stretch/>
        </p:blipFill>
        <p:spPr bwMode="auto">
          <a:xfrm>
            <a:off x="4572000" y="10"/>
            <a:ext cx="4572000" cy="3428990"/>
          </a:xfrm>
          <a:prstGeom prst="rect">
            <a:avLst/>
          </a:prstGeom>
        </p:spPr>
      </p:pic>
      <p:pic>
        <p:nvPicPr>
          <p:cNvPr id="11" name="Picture 4" descr="BFC 8_dam">
            <a:extLst>
              <a:ext uri="{FF2B5EF4-FFF2-40B4-BE49-F238E27FC236}">
                <a16:creationId xmlns:a16="http://schemas.microsoft.com/office/drawing/2014/main" id="{003E1B66-8492-475E-AA49-A4706F3D757A}"/>
              </a:ext>
            </a:extLst>
          </p:cNvPr>
          <p:cNvPicPr>
            <a:picLocks noChangeAspect="1" noChangeArrowheads="1"/>
          </p:cNvPicPr>
          <p:nvPr/>
        </p:nvPicPr>
        <p:blipFill rotWithShape="1">
          <a:blip r:embed="rId5" cstate="print"/>
          <a:srcRect/>
          <a:stretch/>
        </p:blipFill>
        <p:spPr bwMode="auto">
          <a:xfrm>
            <a:off x="20" y="3429000"/>
            <a:ext cx="4571980" cy="3429000"/>
          </a:xfrm>
          <a:prstGeom prst="rect">
            <a:avLst/>
          </a:prstGeom>
          <a:noFill/>
        </p:spPr>
      </p:pic>
      <p:pic>
        <p:nvPicPr>
          <p:cNvPr id="13" name="Picture 10" descr="P1010027">
            <a:extLst>
              <a:ext uri="{FF2B5EF4-FFF2-40B4-BE49-F238E27FC236}">
                <a16:creationId xmlns:a16="http://schemas.microsoft.com/office/drawing/2014/main" id="{804D6BA6-CEAB-48E8-B0D5-D68A4E72FAC2}"/>
              </a:ext>
            </a:extLst>
          </p:cNvPr>
          <p:cNvPicPr>
            <a:picLocks noChangeAspect="1" noChangeArrowheads="1"/>
          </p:cNvPicPr>
          <p:nvPr/>
        </p:nvPicPr>
        <p:blipFill rotWithShape="1">
          <a:blip r:embed="rId6" cstate="print"/>
          <a:srcRect r="331" b="-2"/>
          <a:stretch/>
        </p:blipFill>
        <p:spPr bwMode="auto">
          <a:xfrm>
            <a:off x="4572000" y="3429000"/>
            <a:ext cx="4572000" cy="3429000"/>
          </a:xfrm>
          <a:prstGeom prst="rect">
            <a:avLst/>
          </a:prstGeom>
          <a:noFill/>
        </p:spPr>
      </p:pic>
      <p:sp>
        <p:nvSpPr>
          <p:cNvPr id="59" name="Rectangle 5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ame 6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3215143" y="2761554"/>
            <a:ext cx="2713713" cy="1345720"/>
          </a:xfrm>
          <a:noFill/>
        </p:spPr>
        <p:txBody>
          <a:bodyPr vert="horz" lIns="91440" tIns="45720" rIns="91440" bIns="45720" rtlCol="0" anchor="ctr">
            <a:normAutofit/>
          </a:bodyPr>
          <a:lstStyle/>
          <a:p>
            <a:pPr defTabSz="914400">
              <a:lnSpc>
                <a:spcPct val="90000"/>
              </a:lnSpc>
            </a:pPr>
            <a:r>
              <a:rPr lang="en-US" sz="2400" kern="1200">
                <a:solidFill>
                  <a:srgbClr val="080808"/>
                </a:solidFill>
                <a:latin typeface="+mj-lt"/>
                <a:ea typeface="+mj-ea"/>
                <a:cs typeface="+mj-cs"/>
              </a:rPr>
              <a:t>Watershed dams </a:t>
            </a:r>
            <a:br>
              <a:rPr lang="en-US" sz="2400" kern="1200">
                <a:solidFill>
                  <a:srgbClr val="080808"/>
                </a:solidFill>
                <a:latin typeface="+mj-lt"/>
                <a:ea typeface="+mj-ea"/>
                <a:cs typeface="+mj-cs"/>
              </a:rPr>
            </a:br>
            <a:r>
              <a:rPr lang="en-US" sz="2400" kern="1200">
                <a:solidFill>
                  <a:srgbClr val="080808"/>
                </a:solidFill>
                <a:latin typeface="+mj-lt"/>
                <a:ea typeface="+mj-ea"/>
                <a:cs typeface="+mj-cs"/>
              </a:rPr>
              <a:t>come in all shapes and sizes</a:t>
            </a:r>
          </a:p>
        </p:txBody>
      </p:sp>
    </p:spTree>
    <p:extLst>
      <p:ext uri="{BB962C8B-B14F-4D97-AF65-F5344CB8AC3E}">
        <p14:creationId xmlns:p14="http://schemas.microsoft.com/office/powerpoint/2010/main" val="2067389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321733"/>
            <a:ext cx="8680116"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826" name="Rectangle 2"/>
          <p:cNvSpPr>
            <a:spLocks noGrp="1" noChangeArrowheads="1"/>
          </p:cNvSpPr>
          <p:nvPr>
            <p:ph type="title"/>
          </p:nvPr>
        </p:nvSpPr>
        <p:spPr>
          <a:xfrm>
            <a:off x="1143000" y="1122362"/>
            <a:ext cx="6858000" cy="2840037"/>
          </a:xfrm>
        </p:spPr>
        <p:txBody>
          <a:bodyPr vert="horz" lIns="91440" tIns="45720" rIns="91440" bIns="45720" rtlCol="0" anchor="b">
            <a:normAutofit/>
          </a:bodyPr>
          <a:lstStyle/>
          <a:p>
            <a:pPr defTabSz="914400">
              <a:lnSpc>
                <a:spcPct val="90000"/>
              </a:lnSpc>
              <a:defRPr/>
            </a:pPr>
            <a:r>
              <a:rPr lang="en-US" sz="5000" kern="1200">
                <a:solidFill>
                  <a:schemeClr val="tx1"/>
                </a:solidFill>
                <a:latin typeface="+mj-lt"/>
                <a:ea typeface="+mj-ea"/>
                <a:cs typeface="+mj-cs"/>
              </a:rPr>
              <a:t>Questions?</a:t>
            </a:r>
          </a:p>
        </p:txBody>
      </p:sp>
      <p:cxnSp>
        <p:nvCxnSpPr>
          <p:cNvPr id="75" name="Straight Connector 74">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4109417"/>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069202"/>
      </p:ext>
    </p:extLst>
  </p:cSld>
  <p:clrMapOvr>
    <a:overrideClrMapping bg1="dk1" tx1="lt1" bg2="dk2" tx2="lt2" accent1="accent1" accent2="accent2" accent3="accent3" accent4="accent4" accent5="accent5" accent6="accent6" hlink="hlink" folHlink="folHlink"/>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713343"/>
            <a:ext cx="91440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0"/>
            <a:ext cx="9144000" cy="7196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 </a:t>
            </a:r>
          </a:p>
        </p:txBody>
      </p:sp>
      <p:pic>
        <p:nvPicPr>
          <p:cNvPr id="9" name="Picture 8" descr=" SigLockup Master PwPt.4c-white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33" y="140810"/>
            <a:ext cx="2883429" cy="432863"/>
          </a:xfrm>
          <a:prstGeom prst="rect">
            <a:avLst/>
          </a:prstGeom>
        </p:spPr>
      </p:pic>
      <p:sp>
        <p:nvSpPr>
          <p:cNvPr id="11" name="TextBox 10"/>
          <p:cNvSpPr txBox="1"/>
          <p:nvPr/>
        </p:nvSpPr>
        <p:spPr>
          <a:xfrm>
            <a:off x="920750" y="971550"/>
            <a:ext cx="57506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Natural Resources Conservation Service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078" y="5775649"/>
            <a:ext cx="851004" cy="828196"/>
          </a:xfrm>
          <a:prstGeom prst="rect">
            <a:avLst/>
          </a:prstGeom>
          <a:noFill/>
          <a:effectLst/>
        </p:spPr>
      </p:pic>
      <p:sp>
        <p:nvSpPr>
          <p:cNvPr id="10" name="TextBox 9"/>
          <p:cNvSpPr txBox="1"/>
          <p:nvPr/>
        </p:nvSpPr>
        <p:spPr>
          <a:xfrm>
            <a:off x="258925" y="1732125"/>
            <a:ext cx="8626150"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To file a program discrimination complaint, complete the USDA Program Discrimination Complaint Form, AD-3027, found online at </a:t>
            </a:r>
            <a:r>
              <a:rPr kumimoji="0" lang="en-US" sz="1200" b="0" i="0" u="sng" strike="noStrike" kern="1200" cap="none" spc="0" normalizeH="0" baseline="0" noProof="0" dirty="0">
                <a:ln>
                  <a:noFill/>
                </a:ln>
                <a:solidFill>
                  <a:prstClr val="black"/>
                </a:solidFill>
                <a:effectLst/>
                <a:uLnTx/>
                <a:uFillTx/>
                <a:latin typeface="Helvetica" panose="020B0500000000000000" pitchFamily="34" charset="0"/>
                <a:ea typeface="+mn-ea"/>
                <a:cs typeface="+mn-cs"/>
                <a:hlinkClick r:id="rId5" tooltip="Opens in new window."/>
              </a:rPr>
              <a:t>How to File a Program Discrimination Complaint</a:t>
            </a: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a:t>
            </a:r>
            <a:r>
              <a:rPr kumimoji="0" lang="en-US" sz="1200" b="0" i="0" u="sng" strike="noStrike" kern="1200" cap="none" spc="0" normalizeH="0" baseline="0" noProof="0" dirty="0">
                <a:ln>
                  <a:noFill/>
                </a:ln>
                <a:solidFill>
                  <a:prstClr val="black"/>
                </a:solidFill>
                <a:effectLst/>
                <a:uLnTx/>
                <a:uFillTx/>
                <a:latin typeface="Helvetica" panose="020B0500000000000000" pitchFamily="34" charset="0"/>
                <a:ea typeface="+mn-ea"/>
                <a:cs typeface="+mn-cs"/>
                <a:hlinkClick r:id="rId6"/>
              </a:rPr>
              <a:t>program.intake@usda.gov</a:t>
            </a: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USDA is an equal opportunity provider, employer, and lender.</a:t>
            </a:r>
          </a:p>
        </p:txBody>
      </p:sp>
    </p:spTree>
    <p:extLst>
      <p:ext uri="{BB962C8B-B14F-4D97-AF65-F5344CB8AC3E}">
        <p14:creationId xmlns:p14="http://schemas.microsoft.com/office/powerpoint/2010/main" val="817820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C1DEB374-A1D0-48A1-B178-959E6F243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478"/>
            <a:ext cx="4783621" cy="6858478"/>
          </a:xfrm>
          <a:custGeom>
            <a:avLst/>
            <a:gdLst>
              <a:gd name="connsiteX0" fmla="*/ 0 w 6378162"/>
              <a:gd name="connsiteY0" fmla="*/ 6858478 h 6858478"/>
              <a:gd name="connsiteX1" fmla="*/ 6378162 w 6378162"/>
              <a:gd name="connsiteY1" fmla="*/ 6858478 h 6858478"/>
              <a:gd name="connsiteX2" fmla="*/ 3201787 w 6378162"/>
              <a:gd name="connsiteY2" fmla="*/ 0 h 6858478"/>
              <a:gd name="connsiteX3" fmla="*/ 3196210 w 6378162"/>
              <a:gd name="connsiteY3" fmla="*/ 0 h 6858478"/>
              <a:gd name="connsiteX4" fmla="*/ 2129982 w 6378162"/>
              <a:gd name="connsiteY4" fmla="*/ 0 h 6858478"/>
              <a:gd name="connsiteX5" fmla="*/ 0 w 6378162"/>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162" h="6858478">
                <a:moveTo>
                  <a:pt x="0" y="6858478"/>
                </a:moveTo>
                <a:lnTo>
                  <a:pt x="6378162" y="6858478"/>
                </a:lnTo>
                <a:lnTo>
                  <a:pt x="3201787" y="0"/>
                </a:lnTo>
                <a:lnTo>
                  <a:pt x="3196210" y="0"/>
                </a:lnTo>
                <a:lnTo>
                  <a:pt x="2129982" y="0"/>
                </a:lnTo>
                <a:lnTo>
                  <a:pt x="0" y="0"/>
                </a:lnTo>
                <a:close/>
              </a:path>
            </a:pathLst>
          </a:custGeom>
          <a:solidFill>
            <a:sysClr val="windowText" lastClr="000000">
              <a:lumMod val="85000"/>
              <a:lumOff val="15000"/>
              <a:alpha val="7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D92A3ED-9854-4AD9-88FB-0EC89C939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 y="-478"/>
            <a:ext cx="4479257" cy="6858478"/>
          </a:xfrm>
          <a:custGeom>
            <a:avLst/>
            <a:gdLst>
              <a:gd name="connsiteX0" fmla="*/ 0 w 5972343"/>
              <a:gd name="connsiteY0" fmla="*/ 6858478 h 6858478"/>
              <a:gd name="connsiteX1" fmla="*/ 5972343 w 5972343"/>
              <a:gd name="connsiteY1" fmla="*/ 6858478 h 6858478"/>
              <a:gd name="connsiteX2" fmla="*/ 2795968 w 5972343"/>
              <a:gd name="connsiteY2" fmla="*/ 0 h 6858478"/>
              <a:gd name="connsiteX3" fmla="*/ 2790391 w 5972343"/>
              <a:gd name="connsiteY3" fmla="*/ 0 h 6858478"/>
              <a:gd name="connsiteX4" fmla="*/ 1724163 w 5972343"/>
              <a:gd name="connsiteY4" fmla="*/ 0 h 6858478"/>
              <a:gd name="connsiteX5" fmla="*/ 0 w 5972343"/>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2343" h="6858478">
                <a:moveTo>
                  <a:pt x="0" y="6858478"/>
                </a:moveTo>
                <a:lnTo>
                  <a:pt x="5972343" y="6858478"/>
                </a:lnTo>
                <a:lnTo>
                  <a:pt x="2795968" y="0"/>
                </a:lnTo>
                <a:lnTo>
                  <a:pt x="2790391" y="0"/>
                </a:lnTo>
                <a:lnTo>
                  <a:pt x="1724163" y="0"/>
                </a:lnTo>
                <a:lnTo>
                  <a:pt x="0" y="0"/>
                </a:lnTo>
                <a:close/>
              </a:path>
            </a:pathLst>
          </a:custGeom>
          <a:solidFill>
            <a:sysClr val="windowText" lastClr="000000">
              <a:lumMod val="85000"/>
              <a:lumOff val="15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628649" y="442762"/>
            <a:ext cx="2501413" cy="3294351"/>
          </a:xfrm>
        </p:spPr>
        <p:txBody>
          <a:bodyPr>
            <a:normAutofit/>
          </a:bodyPr>
          <a:lstStyle/>
          <a:p>
            <a:pPr>
              <a:lnSpc>
                <a:spcPct val="90000"/>
              </a:lnSpc>
            </a:pPr>
            <a:r>
              <a:rPr lang="en-US" sz="2800" dirty="0">
                <a:solidFill>
                  <a:schemeClr val="bg1"/>
                </a:solidFill>
              </a:rPr>
              <a:t>USDA - NRCS Watershed Program Authorizations</a:t>
            </a:r>
          </a:p>
        </p:txBody>
      </p:sp>
      <p:graphicFrame>
        <p:nvGraphicFramePr>
          <p:cNvPr id="58" name="Content Placeholder 2">
            <a:extLst>
              <a:ext uri="{FF2B5EF4-FFF2-40B4-BE49-F238E27FC236}">
                <a16:creationId xmlns:a16="http://schemas.microsoft.com/office/drawing/2014/main" id="{8C4F2961-1700-465F-95ED-2D52B350721E}"/>
              </a:ext>
            </a:extLst>
          </p:cNvPr>
          <p:cNvGraphicFramePr>
            <a:graphicFrameLocks noGrp="1"/>
          </p:cNvGraphicFramePr>
          <p:nvPr>
            <p:ph idx="1"/>
            <p:extLst>
              <p:ext uri="{D42A27DB-BD31-4B8C-83A1-F6EECF244321}">
                <p14:modId xmlns:p14="http://schemas.microsoft.com/office/powerpoint/2010/main" val="58289382"/>
              </p:ext>
            </p:extLst>
          </p:nvPr>
        </p:nvGraphicFramePr>
        <p:xfrm>
          <a:off x="4607781" y="1137684"/>
          <a:ext cx="4003481" cy="5082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963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Freeform: Shape 10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3" name="Rectangle 10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345954" y="2501440"/>
            <a:ext cx="2336449" cy="2396359"/>
          </a:xfrm>
        </p:spPr>
        <p:txBody>
          <a:bodyPr anchor="b">
            <a:noAutofit/>
          </a:bodyPr>
          <a:lstStyle/>
          <a:p>
            <a:pPr algn="r">
              <a:lnSpc>
                <a:spcPct val="90000"/>
              </a:lnSpc>
            </a:pPr>
            <a:r>
              <a:rPr lang="en-US" sz="3200" dirty="0">
                <a:solidFill>
                  <a:srgbClr val="FFFFFF"/>
                </a:solidFill>
              </a:rPr>
              <a:t>The NRCS Watershed Program is the best example</a:t>
            </a:r>
            <a:br>
              <a:rPr lang="en-US" sz="3200" dirty="0">
                <a:solidFill>
                  <a:srgbClr val="FFFFFF"/>
                </a:solidFill>
              </a:rPr>
            </a:br>
            <a:r>
              <a:rPr lang="en-US" sz="3200" dirty="0">
                <a:solidFill>
                  <a:srgbClr val="FFFFFF"/>
                </a:solidFill>
              </a:rPr>
              <a:t>of a federal, state, local, private partnership</a:t>
            </a:r>
          </a:p>
        </p:txBody>
      </p:sp>
      <p:graphicFrame>
        <p:nvGraphicFramePr>
          <p:cNvPr id="89" name="Content Placeholder 2">
            <a:extLst>
              <a:ext uri="{FF2B5EF4-FFF2-40B4-BE49-F238E27FC236}">
                <a16:creationId xmlns:a16="http://schemas.microsoft.com/office/drawing/2014/main" id="{CF098827-F74E-46A9-9F67-7CC5B5BCA412}"/>
              </a:ext>
            </a:extLst>
          </p:cNvPr>
          <p:cNvGraphicFramePr>
            <a:graphicFrameLocks noGrp="1"/>
          </p:cNvGraphicFramePr>
          <p:nvPr>
            <p:ph idx="1"/>
            <p:extLst>
              <p:ext uri="{D42A27DB-BD31-4B8C-83A1-F6EECF244321}">
                <p14:modId xmlns:p14="http://schemas.microsoft.com/office/powerpoint/2010/main" val="1386894686"/>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5177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Rectangle 5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482601" y="623392"/>
            <a:ext cx="2522980" cy="1607060"/>
          </a:xfrm>
          <a:noFill/>
          <a:ln w="19050">
            <a:solidFill>
              <a:schemeClr val="tx1"/>
            </a:solidFill>
          </a:ln>
        </p:spPr>
        <p:txBody>
          <a:bodyPr wrap="square" anchor="ctr">
            <a:normAutofit/>
          </a:bodyPr>
          <a:lstStyle/>
          <a:p>
            <a:r>
              <a:rPr lang="en-US" sz="2400" dirty="0"/>
              <a:t>The NRCS Watershed Program</a:t>
            </a:r>
          </a:p>
        </p:txBody>
      </p:sp>
      <p:sp>
        <p:nvSpPr>
          <p:cNvPr id="3" name="Content Placeholder 2">
            <a:extLst>
              <a:ext uri="{FF2B5EF4-FFF2-40B4-BE49-F238E27FC236}">
                <a16:creationId xmlns:a16="http://schemas.microsoft.com/office/drawing/2014/main" id="{ECDAAD6F-3492-489B-8826-6BB6D6146362}"/>
              </a:ext>
            </a:extLst>
          </p:cNvPr>
          <p:cNvSpPr>
            <a:spLocks noGrp="1"/>
          </p:cNvSpPr>
          <p:nvPr>
            <p:ph idx="1"/>
          </p:nvPr>
        </p:nvSpPr>
        <p:spPr>
          <a:xfrm>
            <a:off x="482601" y="2638043"/>
            <a:ext cx="2522980" cy="3415623"/>
          </a:xfrm>
        </p:spPr>
        <p:txBody>
          <a:bodyPr>
            <a:normAutofit/>
          </a:bodyPr>
          <a:lstStyle/>
          <a:p>
            <a:r>
              <a:rPr lang="en-US" sz="1700" dirty="0"/>
              <a:t>NRCS has assisted communities build almost 11,845 dams in 1,271 Watershed Projects in 47 States since 1948 </a:t>
            </a:r>
          </a:p>
        </p:txBody>
      </p:sp>
      <p:pic>
        <p:nvPicPr>
          <p:cNvPr id="9" name="Picture 5" descr="US Map">
            <a:extLst>
              <a:ext uri="{FF2B5EF4-FFF2-40B4-BE49-F238E27FC236}">
                <a16:creationId xmlns:a16="http://schemas.microsoft.com/office/drawing/2014/main" id="{EEE97FC4-03C2-45C1-B465-6DD281857368}"/>
              </a:ext>
            </a:extLst>
          </p:cNvPr>
          <p:cNvPicPr>
            <a:picLocks noChangeAspect="1" noChangeArrowheads="1"/>
          </p:cNvPicPr>
          <p:nvPr/>
        </p:nvPicPr>
        <p:blipFill>
          <a:blip r:embed="rId3" cstate="print"/>
          <a:stretch>
            <a:fillRect/>
          </a:stretch>
        </p:blipFill>
        <p:spPr bwMode="auto">
          <a:xfrm>
            <a:off x="3487254" y="1690159"/>
            <a:ext cx="5639111" cy="3989672"/>
          </a:xfrm>
          <a:prstGeom prst="rect">
            <a:avLst/>
          </a:prstGeom>
          <a:noFill/>
        </p:spPr>
      </p:pic>
    </p:spTree>
    <p:extLst>
      <p:ext uri="{BB962C8B-B14F-4D97-AF65-F5344CB8AC3E}">
        <p14:creationId xmlns:p14="http://schemas.microsoft.com/office/powerpoint/2010/main" val="68014218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6012940" y="525439"/>
            <a:ext cx="2789790" cy="1657614"/>
          </a:xfrm>
        </p:spPr>
        <p:txBody>
          <a:bodyPr>
            <a:normAutofit/>
          </a:bodyPr>
          <a:lstStyle/>
          <a:p>
            <a:pPr>
              <a:lnSpc>
                <a:spcPct val="90000"/>
              </a:lnSpc>
            </a:pPr>
            <a:r>
              <a:rPr lang="en-US" sz="2200" dirty="0"/>
              <a:t>Nationwide Watershed Projects are an Integral Part of  </a:t>
            </a:r>
            <a:br>
              <a:rPr lang="en-US" sz="2200" dirty="0"/>
            </a:br>
            <a:r>
              <a:rPr lang="en-US" sz="2200" dirty="0"/>
              <a:t>Rural Communities</a:t>
            </a:r>
          </a:p>
        </p:txBody>
      </p:sp>
      <p:pic>
        <p:nvPicPr>
          <p:cNvPr id="14" name="Picture 9" descr="Boomer lake arial">
            <a:extLst>
              <a:ext uri="{FF2B5EF4-FFF2-40B4-BE49-F238E27FC236}">
                <a16:creationId xmlns:a16="http://schemas.microsoft.com/office/drawing/2014/main" id="{B921F28C-B588-4D7F-8638-1D4FE9DF138A}"/>
              </a:ext>
            </a:extLst>
          </p:cNvPr>
          <p:cNvPicPr>
            <a:picLocks noChangeAspect="1" noChangeArrowheads="1"/>
          </p:cNvPicPr>
          <p:nvPr/>
        </p:nvPicPr>
        <p:blipFill rotWithShape="1">
          <a:blip r:embed="rId3" cstate="print"/>
          <a:srcRect r="10983" b="4"/>
          <a:stretch/>
        </p:blipFill>
        <p:spPr bwMode="auto">
          <a:xfrm>
            <a:off x="20" y="-1"/>
            <a:ext cx="2789793" cy="2225041"/>
          </a:xfrm>
          <a:prstGeom prst="rect">
            <a:avLst/>
          </a:prstGeom>
          <a:noFill/>
        </p:spPr>
      </p:pic>
      <p:pic>
        <p:nvPicPr>
          <p:cNvPr id="11" name="Picture 3" descr="Girl Fishing">
            <a:extLst>
              <a:ext uri="{FF2B5EF4-FFF2-40B4-BE49-F238E27FC236}">
                <a16:creationId xmlns:a16="http://schemas.microsoft.com/office/drawing/2014/main" id="{C21B27B3-6A9E-4E63-804F-FE020EE453BF}"/>
              </a:ext>
            </a:extLst>
          </p:cNvPr>
          <p:cNvPicPr>
            <a:picLocks noChangeAspect="1" noChangeArrowheads="1"/>
          </p:cNvPicPr>
          <p:nvPr/>
        </p:nvPicPr>
        <p:blipFill rotWithShape="1">
          <a:blip r:embed="rId4" cstate="print"/>
          <a:srcRect l="214" r="18458" b="-1"/>
          <a:stretch/>
        </p:blipFill>
        <p:spPr>
          <a:xfrm>
            <a:off x="2858391" y="-16426"/>
            <a:ext cx="2789814" cy="2267032"/>
          </a:xfrm>
          <a:prstGeom prst="rect">
            <a:avLst/>
          </a:prstGeom>
          <a:noFill/>
        </p:spPr>
      </p:pic>
      <p:pic>
        <p:nvPicPr>
          <p:cNvPr id="10" name="Picture 8" descr="bridge">
            <a:extLst>
              <a:ext uri="{FF2B5EF4-FFF2-40B4-BE49-F238E27FC236}">
                <a16:creationId xmlns:a16="http://schemas.microsoft.com/office/drawing/2014/main" id="{B0A92564-5148-43BF-BA26-AACD96BE3B13}"/>
              </a:ext>
            </a:extLst>
          </p:cNvPr>
          <p:cNvPicPr>
            <a:picLocks noChangeAspect="1" noChangeArrowheads="1"/>
          </p:cNvPicPr>
          <p:nvPr/>
        </p:nvPicPr>
        <p:blipFill rotWithShape="1">
          <a:blip r:embed="rId5" cstate="print"/>
          <a:srcRect r="5264" b="-1"/>
          <a:stretch/>
        </p:blipFill>
        <p:spPr bwMode="auto">
          <a:xfrm>
            <a:off x="20" y="2316480"/>
            <a:ext cx="2789791" cy="2208616"/>
          </a:xfrm>
          <a:prstGeom prst="rect">
            <a:avLst/>
          </a:prstGeom>
          <a:noFill/>
        </p:spPr>
      </p:pic>
      <p:pic>
        <p:nvPicPr>
          <p:cNvPr id="9" name="Picture 4" descr="Grassed waterway">
            <a:extLst>
              <a:ext uri="{FF2B5EF4-FFF2-40B4-BE49-F238E27FC236}">
                <a16:creationId xmlns:a16="http://schemas.microsoft.com/office/drawing/2014/main" id="{52C4D577-3543-4394-9641-09FA6C522C35}"/>
              </a:ext>
            </a:extLst>
          </p:cNvPr>
          <p:cNvPicPr>
            <a:picLocks noChangeAspect="1" noChangeArrowheads="1"/>
          </p:cNvPicPr>
          <p:nvPr/>
        </p:nvPicPr>
        <p:blipFill rotWithShape="1">
          <a:blip r:embed="rId6" cstate="print"/>
          <a:srcRect l="6138" r="9547"/>
          <a:stretch/>
        </p:blipFill>
        <p:spPr>
          <a:xfrm>
            <a:off x="2858391" y="2316480"/>
            <a:ext cx="2789811" cy="2208617"/>
          </a:xfrm>
          <a:prstGeom prst="rect">
            <a:avLst/>
          </a:prstGeom>
          <a:noFill/>
        </p:spPr>
      </p:pic>
      <p:pic>
        <p:nvPicPr>
          <p:cNvPr id="12" name="Picture 5" descr="Ducks flying off lake">
            <a:extLst>
              <a:ext uri="{FF2B5EF4-FFF2-40B4-BE49-F238E27FC236}">
                <a16:creationId xmlns:a16="http://schemas.microsoft.com/office/drawing/2014/main" id="{912F91E7-6EF1-4A6A-88C5-089F0FC8F5F9}"/>
              </a:ext>
            </a:extLst>
          </p:cNvPr>
          <p:cNvPicPr>
            <a:picLocks noChangeAspect="1" noChangeArrowheads="1"/>
          </p:cNvPicPr>
          <p:nvPr/>
        </p:nvPicPr>
        <p:blipFill rotWithShape="1">
          <a:blip r:embed="rId7" cstate="print"/>
          <a:srcRect l="4423" r="11880" b="5"/>
          <a:stretch/>
        </p:blipFill>
        <p:spPr>
          <a:xfrm>
            <a:off x="20" y="4616536"/>
            <a:ext cx="2789791" cy="2241464"/>
          </a:xfrm>
          <a:prstGeom prst="rect">
            <a:avLst/>
          </a:prstGeom>
          <a:noFill/>
        </p:spPr>
      </p:pic>
      <p:pic>
        <p:nvPicPr>
          <p:cNvPr id="13" name="Picture 7" descr="Kid drinking water from hose">
            <a:extLst>
              <a:ext uri="{FF2B5EF4-FFF2-40B4-BE49-F238E27FC236}">
                <a16:creationId xmlns:a16="http://schemas.microsoft.com/office/drawing/2014/main" id="{468FBA2D-52C8-46EE-BE80-0EE476547125}"/>
              </a:ext>
            </a:extLst>
          </p:cNvPr>
          <p:cNvPicPr>
            <a:picLocks noChangeAspect="1" noChangeArrowheads="1"/>
          </p:cNvPicPr>
          <p:nvPr/>
        </p:nvPicPr>
        <p:blipFill rotWithShape="1">
          <a:blip r:embed="rId8" cstate="print"/>
          <a:srcRect r="11367" b="-3"/>
          <a:stretch/>
        </p:blipFill>
        <p:spPr>
          <a:xfrm>
            <a:off x="2858391" y="4607394"/>
            <a:ext cx="2789814" cy="2250607"/>
          </a:xfrm>
          <a:prstGeom prst="rect">
            <a:avLst/>
          </a:prstGeom>
          <a:noFill/>
        </p:spPr>
      </p:pic>
      <p:sp>
        <p:nvSpPr>
          <p:cNvPr id="3" name="Content Placeholder 2">
            <a:extLst>
              <a:ext uri="{FF2B5EF4-FFF2-40B4-BE49-F238E27FC236}">
                <a16:creationId xmlns:a16="http://schemas.microsoft.com/office/drawing/2014/main" id="{ECDAAD6F-3492-489B-8826-6BB6D6146362}"/>
              </a:ext>
            </a:extLst>
          </p:cNvPr>
          <p:cNvSpPr>
            <a:spLocks noGrp="1"/>
          </p:cNvSpPr>
          <p:nvPr>
            <p:ph idx="1"/>
          </p:nvPr>
        </p:nvSpPr>
        <p:spPr>
          <a:xfrm>
            <a:off x="6012939" y="2274491"/>
            <a:ext cx="2928838" cy="3902472"/>
          </a:xfrm>
        </p:spPr>
        <p:txBody>
          <a:bodyPr>
            <a:normAutofit/>
          </a:bodyPr>
          <a:lstStyle/>
          <a:p>
            <a:pPr>
              <a:spcBef>
                <a:spcPts val="0"/>
              </a:spcBef>
              <a:spcAft>
                <a:spcPts val="600"/>
              </a:spcAft>
            </a:pPr>
            <a:r>
              <a:rPr lang="en-US" sz="1700" dirty="0">
                <a:latin typeface="Times New Roman" pitchFamily="18" charset="0"/>
                <a:cs typeface="Times New Roman" pitchFamily="18" charset="0"/>
              </a:rPr>
              <a:t>Watershed projects provide over </a:t>
            </a:r>
            <a:r>
              <a:rPr lang="en-US" dirty="0">
                <a:latin typeface="Times New Roman" pitchFamily="18" charset="0"/>
                <a:cs typeface="Times New Roman" pitchFamily="18" charset="0"/>
              </a:rPr>
              <a:t>$2.4 billion </a:t>
            </a:r>
            <a:r>
              <a:rPr lang="en-US" sz="1700" dirty="0">
                <a:latin typeface="Times New Roman" pitchFamily="18" charset="0"/>
                <a:cs typeface="Times New Roman" pitchFamily="18" charset="0"/>
              </a:rPr>
              <a:t>in average benefits each year:</a:t>
            </a:r>
          </a:p>
          <a:p>
            <a:pPr marL="400050" lvl="1" indent="0">
              <a:spcBef>
                <a:spcPts val="0"/>
              </a:spcBef>
              <a:spcAft>
                <a:spcPts val="600"/>
              </a:spcAft>
            </a:pPr>
            <a:r>
              <a:rPr lang="en-US" sz="1700" dirty="0">
                <a:latin typeface="Times New Roman" pitchFamily="18" charset="0"/>
                <a:cs typeface="Times New Roman" pitchFamily="18" charset="0"/>
              </a:rPr>
              <a:t>Flood control</a:t>
            </a:r>
          </a:p>
          <a:p>
            <a:pPr marL="400050" lvl="1" indent="0">
              <a:spcBef>
                <a:spcPts val="0"/>
              </a:spcBef>
              <a:spcAft>
                <a:spcPts val="600"/>
              </a:spcAft>
            </a:pPr>
            <a:r>
              <a:rPr lang="en-US" sz="1700" dirty="0">
                <a:latin typeface="Times New Roman" pitchFamily="18" charset="0"/>
                <a:cs typeface="Times New Roman" pitchFamily="18" charset="0"/>
              </a:rPr>
              <a:t>Water Supply</a:t>
            </a:r>
          </a:p>
          <a:p>
            <a:pPr marL="400050" lvl="1" indent="0">
              <a:spcBef>
                <a:spcPts val="0"/>
              </a:spcBef>
              <a:spcAft>
                <a:spcPts val="600"/>
              </a:spcAft>
            </a:pPr>
            <a:r>
              <a:rPr lang="en-US" sz="1700" dirty="0">
                <a:latin typeface="Times New Roman" pitchFamily="18" charset="0"/>
                <a:cs typeface="Times New Roman" pitchFamily="18" charset="0"/>
              </a:rPr>
              <a:t>Erosion Control</a:t>
            </a:r>
          </a:p>
          <a:p>
            <a:pPr marL="400050" lvl="1" indent="0">
              <a:spcBef>
                <a:spcPts val="0"/>
              </a:spcBef>
              <a:spcAft>
                <a:spcPts val="600"/>
              </a:spcAft>
            </a:pPr>
            <a:r>
              <a:rPr lang="en-US" sz="1700" dirty="0">
                <a:latin typeface="Times New Roman" pitchFamily="18" charset="0"/>
                <a:cs typeface="Times New Roman" pitchFamily="18" charset="0"/>
              </a:rPr>
              <a:t>Recreation</a:t>
            </a:r>
          </a:p>
          <a:p>
            <a:pPr marL="400050" lvl="1" indent="0">
              <a:spcBef>
                <a:spcPts val="0"/>
              </a:spcBef>
              <a:spcAft>
                <a:spcPts val="600"/>
              </a:spcAft>
            </a:pPr>
            <a:r>
              <a:rPr lang="en-US" sz="1700" dirty="0">
                <a:latin typeface="Times New Roman" pitchFamily="18" charset="0"/>
                <a:cs typeface="Times New Roman" pitchFamily="18" charset="0"/>
              </a:rPr>
              <a:t>Wetland Restoration</a:t>
            </a:r>
          </a:p>
          <a:p>
            <a:pPr marL="400050" lvl="1" indent="0">
              <a:spcBef>
                <a:spcPts val="0"/>
              </a:spcBef>
              <a:spcAft>
                <a:spcPts val="600"/>
              </a:spcAft>
            </a:pPr>
            <a:r>
              <a:rPr lang="en-US" sz="1700" dirty="0">
                <a:latin typeface="Times New Roman" pitchFamily="18" charset="0"/>
                <a:cs typeface="Times New Roman" pitchFamily="18" charset="0"/>
              </a:rPr>
              <a:t>Wildlife Habitat</a:t>
            </a:r>
          </a:p>
        </p:txBody>
      </p:sp>
    </p:spTree>
    <p:extLst>
      <p:ext uri="{BB962C8B-B14F-4D97-AF65-F5344CB8AC3E}">
        <p14:creationId xmlns:p14="http://schemas.microsoft.com/office/powerpoint/2010/main" val="190415741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360485" y="348865"/>
            <a:ext cx="8201230" cy="877729"/>
          </a:xfrm>
        </p:spPr>
        <p:txBody>
          <a:bodyPr anchor="ctr">
            <a:normAutofit/>
          </a:bodyPr>
          <a:lstStyle/>
          <a:p>
            <a:pPr>
              <a:lnSpc>
                <a:spcPct val="90000"/>
              </a:lnSpc>
            </a:pPr>
            <a:r>
              <a:rPr lang="en-US" sz="2700" dirty="0">
                <a:solidFill>
                  <a:srgbClr val="FFFFFF"/>
                </a:solidFill>
              </a:rPr>
              <a:t>Nationwide NRCS Watershed Dams Constructed by Fiscal Year</a:t>
            </a:r>
          </a:p>
        </p:txBody>
      </p:sp>
      <p:graphicFrame>
        <p:nvGraphicFramePr>
          <p:cNvPr id="50" name="Content Placeholder 2">
            <a:extLst>
              <a:ext uri="{FF2B5EF4-FFF2-40B4-BE49-F238E27FC236}">
                <a16:creationId xmlns:a16="http://schemas.microsoft.com/office/drawing/2014/main" id="{2CA26BB9-8282-446F-A806-A0D04BD4D879}"/>
              </a:ext>
            </a:extLst>
          </p:cNvPr>
          <p:cNvGraphicFramePr>
            <a:graphicFrameLocks noGrp="1"/>
          </p:cNvGraphicFramePr>
          <p:nvPr>
            <p:ph idx="1"/>
            <p:extLst>
              <p:ext uri="{D42A27DB-BD31-4B8C-83A1-F6EECF244321}">
                <p14:modId xmlns:p14="http://schemas.microsoft.com/office/powerpoint/2010/main" val="3538044551"/>
              </p:ext>
            </p:extLst>
          </p:nvPr>
        </p:nvGraphicFramePr>
        <p:xfrm>
          <a:off x="483042" y="2112579"/>
          <a:ext cx="8195871" cy="41928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5545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4D802C-C071-4911-AC1B-7BF87CCBAF2E}"/>
              </a:ext>
            </a:extLst>
          </p:cNvPr>
          <p:cNvSpPr>
            <a:spLocks noGrp="1"/>
          </p:cNvSpPr>
          <p:nvPr>
            <p:ph type="title"/>
          </p:nvPr>
        </p:nvSpPr>
        <p:spPr>
          <a:xfrm>
            <a:off x="1028697" y="348865"/>
            <a:ext cx="7533018" cy="877729"/>
          </a:xfrm>
        </p:spPr>
        <p:txBody>
          <a:bodyPr anchor="ctr">
            <a:normAutofit fontScale="90000"/>
          </a:bodyPr>
          <a:lstStyle/>
          <a:p>
            <a:r>
              <a:rPr lang="en-US" sz="3500" dirty="0">
                <a:solidFill>
                  <a:srgbClr val="FFFFFF"/>
                </a:solidFill>
              </a:rPr>
              <a:t>Nationwide NRCS Watershed Dam Design Life</a:t>
            </a:r>
          </a:p>
        </p:txBody>
      </p:sp>
      <p:graphicFrame>
        <p:nvGraphicFramePr>
          <p:cNvPr id="49" name="Content Placeholder 2">
            <a:extLst>
              <a:ext uri="{FF2B5EF4-FFF2-40B4-BE49-F238E27FC236}">
                <a16:creationId xmlns:a16="http://schemas.microsoft.com/office/drawing/2014/main" id="{8700F63E-56BC-407C-BF39-FE2E98722ACA}"/>
              </a:ext>
            </a:extLst>
          </p:cNvPr>
          <p:cNvGraphicFramePr>
            <a:graphicFrameLocks noGrp="1"/>
          </p:cNvGraphicFramePr>
          <p:nvPr>
            <p:ph idx="1"/>
            <p:extLst>
              <p:ext uri="{D42A27DB-BD31-4B8C-83A1-F6EECF244321}">
                <p14:modId xmlns:p14="http://schemas.microsoft.com/office/powerpoint/2010/main" val="2315932376"/>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15584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BB18936664241898AFA562DE33D51" ma:contentTypeVersion="10" ma:contentTypeDescription="Create a new document." ma:contentTypeScope="" ma:versionID="7a87e3c400eaefa468fbf04f87bbef8d">
  <xsd:schema xmlns:xsd="http://www.w3.org/2001/XMLSchema" xmlns:xs="http://www.w3.org/2001/XMLSchema" xmlns:p="http://schemas.microsoft.com/office/2006/metadata/properties" xmlns:ns3="8a6c5866-9aee-4860-be59-b94cbe1de0dc" xmlns:ns4="81ca6306-bcdf-4aee-bd70-7b0da701e606" targetNamespace="http://schemas.microsoft.com/office/2006/metadata/properties" ma:root="true" ma:fieldsID="f3eb0b37289b6a356f18df295c9c85ec" ns3:_="" ns4:_="">
    <xsd:import namespace="8a6c5866-9aee-4860-be59-b94cbe1de0dc"/>
    <xsd:import namespace="81ca6306-bcdf-4aee-bd70-7b0da701e60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6c5866-9aee-4860-be59-b94cbe1de0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ca6306-bcdf-4aee-bd70-7b0da701e60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31F9E3-6DCE-4D84-BD65-0D52C2B71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6c5866-9aee-4860-be59-b94cbe1de0dc"/>
    <ds:schemaRef ds:uri="81ca6306-bcdf-4aee-bd70-7b0da701e6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795CBC-4337-4DF5-A09D-D9504F196A8C}">
  <ds:schemaRefs>
    <ds:schemaRef ds:uri="http://schemas.microsoft.com/sharepoint/v3/contenttype/forms"/>
  </ds:schemaRefs>
</ds:datastoreItem>
</file>

<file path=customXml/itemProps3.xml><?xml version="1.0" encoding="utf-8"?>
<ds:datastoreItem xmlns:ds="http://schemas.openxmlformats.org/officeDocument/2006/customXml" ds:itemID="{98973E98-BD37-43BB-838F-5A318C8729D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1789</TotalTime>
  <Words>2048</Words>
  <Application>Microsoft Office PowerPoint</Application>
  <PresentationFormat>On-screen Show (4:3)</PresentationFormat>
  <Paragraphs>221</Paragraphs>
  <Slides>31</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Helvetica</vt:lpstr>
      <vt:lpstr>Times New Roman</vt:lpstr>
      <vt:lpstr>Tw Cen MT</vt:lpstr>
      <vt:lpstr>Wingdings</vt:lpstr>
      <vt:lpstr>1_Office Theme</vt:lpstr>
      <vt:lpstr>Kentucky USDA-NRCS Assisted Watershed Project Dams Overview</vt:lpstr>
      <vt:lpstr>U.S. Dams</vt:lpstr>
      <vt:lpstr>Watershed dams  come in all shapes and sizes</vt:lpstr>
      <vt:lpstr>USDA - NRCS Watershed Program Authorizations</vt:lpstr>
      <vt:lpstr>The NRCS Watershed Program is the best example of a federal, state, local, private partnership</vt:lpstr>
      <vt:lpstr>The NRCS Watershed Program</vt:lpstr>
      <vt:lpstr>Nationwide Watershed Projects are an Integral Part of   Rural Communities</vt:lpstr>
      <vt:lpstr>Nationwide NRCS Watershed Dams Constructed by Fiscal Year</vt:lpstr>
      <vt:lpstr>Nationwide NRCS Watershed Dam Design Life</vt:lpstr>
      <vt:lpstr>Aging Dams Need Attention!</vt:lpstr>
      <vt:lpstr>Sediment Accumulation:  Reservoir filling with Sediment – 1982….</vt:lpstr>
      <vt:lpstr>Sediment Accumulation:  Same Reservoir – 1995….</vt:lpstr>
      <vt:lpstr>Pipe Joints Leaking</vt:lpstr>
      <vt:lpstr>Public Health &amp; Safety Concerns</vt:lpstr>
      <vt:lpstr>“Big Picture” Kentucky  Watershed Stats (08/2021) </vt:lpstr>
      <vt:lpstr>PowerPoint Presentation</vt:lpstr>
      <vt:lpstr>PowerPoint Presentation</vt:lpstr>
      <vt:lpstr>PowerPoint Presentation</vt:lpstr>
      <vt:lpstr>PowerPoint Presentation</vt:lpstr>
      <vt:lpstr>Downstream Development Hazard</vt:lpstr>
      <vt:lpstr>Watershed Rehabilitation Program   (Authorized by PL-83-566 Section 14, the Watershed Protection and Flood Prevention Act)</vt:lpstr>
      <vt:lpstr>Watershed Dam Rehabilitation  Program – Eligibility </vt:lpstr>
      <vt:lpstr>What Triggers the Need for Rehabilitation?</vt:lpstr>
      <vt:lpstr>Funds Allocated By Fiscal Year Across the Nation</vt:lpstr>
      <vt:lpstr>Funds Allocated in 2022 Across the Nation</vt:lpstr>
      <vt:lpstr>How to Apply</vt:lpstr>
      <vt:lpstr>Implementation</vt:lpstr>
      <vt:lpstr>Budgeting</vt:lpstr>
      <vt:lpstr>Kentucky Rehab - SUCCESS STORY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Watershed Maintenance and Rehabilitation / Dam Safety Update</dc:title>
  <dc:creator>Schneider, Scott - NRCS, Lexington, KY</dc:creator>
  <cp:lastModifiedBy>Spoonamore, Susan (LRC)</cp:lastModifiedBy>
  <cp:revision>4</cp:revision>
  <dcterms:created xsi:type="dcterms:W3CDTF">2021-01-13T14:49:18Z</dcterms:created>
  <dcterms:modified xsi:type="dcterms:W3CDTF">2023-05-15T12:43:43Z</dcterms:modified>
</cp:coreProperties>
</file>