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1"/>
  </p:sldMasterIdLst>
  <p:notesMasterIdLst>
    <p:notesMasterId r:id="rId10"/>
  </p:notesMasterIdLst>
  <p:sldIdLst>
    <p:sldId id="256" r:id="rId2"/>
    <p:sldId id="259" r:id="rId3"/>
    <p:sldId id="261" r:id="rId4"/>
    <p:sldId id="263" r:id="rId5"/>
    <p:sldId id="262" r:id="rId6"/>
    <p:sldId id="258" r:id="rId7"/>
    <p:sldId id="265" r:id="rId8"/>
    <p:sldId id="264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ase, Dawn L (EEC)" initials="BDL(" lastIdx="1" clrIdx="0">
    <p:extLst>
      <p:ext uri="{19B8F6BF-5375-455C-9EA6-DF929625EA0E}">
        <p15:presenceInfo xmlns:p15="http://schemas.microsoft.com/office/powerpoint/2012/main" userId="S-1-5-21-1781183465-1365011279-2885023873-4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9E0C0B-DFAD-4A72-A743-4AB12E1D2CB8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77E1CE-97F6-48D3-BAB6-829821FC3C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5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NOTE:</a:t>
            </a:r>
            <a:r>
              <a:rPr lang="en-US" baseline="0" dirty="0"/>
              <a:t> Watershed dams are regulated by KRS Chapter 151 statutory authority via DEP Division of Water.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E1CE-97F6-48D3-BAB6-829821FC3C2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E1CE-97F6-48D3-BAB6-829821FC3C2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570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E1CE-97F6-48D3-BAB6-829821FC3C2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75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E1CE-97F6-48D3-BAB6-829821FC3C2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66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aseline="0" dirty="0"/>
              <a:t>Funds can only be used for grants for rehabilitation non-compliant or high hazard watershed dams.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E1CE-97F6-48D3-BAB6-829821FC3C2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85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NRCS</a:t>
            </a:r>
            <a:r>
              <a:rPr lang="en-US" baseline="0" dirty="0"/>
              <a:t> grant covers 65% construction costs with 35% match paid by local sponsor.</a:t>
            </a:r>
            <a:endParaRPr lang="en-US" dirty="0"/>
          </a:p>
          <a:p>
            <a:r>
              <a:rPr lang="en-US" dirty="0"/>
              <a:t>Total sponsor</a:t>
            </a:r>
            <a:r>
              <a:rPr lang="en-US" baseline="0" dirty="0"/>
              <a:t> shares for these 3 dams total between $11.3 - $14M.         (</a:t>
            </a:r>
            <a:r>
              <a:rPr lang="en-US" dirty="0"/>
              <a:t>$5M + $2.8M + $3.5M = $11.3M</a:t>
            </a:r>
            <a:r>
              <a:rPr lang="en-US" baseline="0" dirty="0"/>
              <a:t> total // $7M + $3.5 + $3.5 = $14M total)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E1CE-97F6-48D3-BAB6-829821FC3C2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864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7E1CE-97F6-48D3-BAB6-829821FC3C2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028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10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733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2967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378624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13190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225660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499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61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24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6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8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3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9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10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6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91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509A250-FF31-4206-8172-F9D3106AACB1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3623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955765"/>
            <a:ext cx="8799422" cy="2971801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en-US" sz="4000" b="1" dirty="0">
                <a:latin typeface="Candara" panose="020E0502030303020204" pitchFamily="34" charset="0"/>
              </a:rPr>
              <a:t>ENERGY &amp; ENVIRONMENT CABINET</a:t>
            </a:r>
            <a:br>
              <a:rPr lang="en-US" sz="4000" b="1" dirty="0">
                <a:latin typeface="Candara" panose="020E0502030303020204" pitchFamily="34" charset="0"/>
              </a:rPr>
            </a:br>
            <a:r>
              <a:rPr lang="en-US" sz="4000" b="1" dirty="0">
                <a:latin typeface="Candara" panose="020E0502030303020204" pitchFamily="34" charset="0"/>
              </a:rPr>
              <a:t>Department for Natural Resources</a:t>
            </a:r>
            <a:br>
              <a:rPr lang="en-US" sz="4000" b="1" dirty="0">
                <a:latin typeface="Candara" panose="020E0502030303020204" pitchFamily="34" charset="0"/>
              </a:rPr>
            </a:br>
            <a:br>
              <a:rPr lang="en-US" sz="4000" b="1" dirty="0">
                <a:latin typeface="Candara" panose="020E0502030303020204" pitchFamily="34" charset="0"/>
              </a:rPr>
            </a:br>
            <a:r>
              <a:rPr lang="en-US" sz="3100" dirty="0">
                <a:latin typeface="Candara" panose="020E0502030303020204" pitchFamily="34" charset="0"/>
              </a:rPr>
              <a:t>Interim Joint Committee on Agriculture</a:t>
            </a:r>
            <a:br>
              <a:rPr lang="en-US" sz="3100" dirty="0">
                <a:latin typeface="Candara" panose="020E0502030303020204" pitchFamily="34" charset="0"/>
              </a:rPr>
            </a:br>
            <a:r>
              <a:rPr lang="en-US" sz="3100" dirty="0">
                <a:latin typeface="Candara" panose="020E0502030303020204" pitchFamily="34" charset="0"/>
              </a:rPr>
              <a:t>June 8,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3523" y="4128656"/>
            <a:ext cx="6400800" cy="1847271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Watershed Conservancy Districts</a:t>
            </a:r>
          </a:p>
          <a:p>
            <a:pPr algn="ctr"/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&amp;</a:t>
            </a:r>
          </a:p>
          <a:p>
            <a:pPr algn="ctr"/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Watershed Dams</a:t>
            </a:r>
          </a:p>
        </p:txBody>
      </p:sp>
      <p:pic>
        <p:nvPicPr>
          <p:cNvPr id="6" name="Picture 5" descr="MicrosoftTeams-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6251" y="4746172"/>
            <a:ext cx="2468497" cy="131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586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9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162" y="134407"/>
            <a:ext cx="8534400" cy="1507067"/>
          </a:xfrm>
        </p:spPr>
        <p:txBody>
          <a:bodyPr/>
          <a:lstStyle/>
          <a:p>
            <a:r>
              <a:rPr lang="en-US" sz="3200" dirty="0"/>
              <a:t>Watershed Dams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87" y="1641474"/>
            <a:ext cx="9192058" cy="4540251"/>
          </a:xfrm>
        </p:spPr>
        <p:txBody>
          <a:bodyPr anchor="t" anchorCtr="0">
            <a:normAutofit fontScale="92500" lnSpcReduction="10000"/>
          </a:bodyPr>
          <a:lstStyle/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Calibri"/>
              </a:rPr>
              <a:t>Watershed dams constructed by USDA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cs typeface="Calibri"/>
              </a:rPr>
              <a:t>Natural Resources Conservation Service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Calibri"/>
              </a:rPr>
              <a:t>(NRCS) primarily in the 1960's and 1970’s.</a:t>
            </a:r>
          </a:p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Calibri"/>
              </a:rPr>
              <a:t>Provide flood control, water supply, and recreation.</a:t>
            </a:r>
          </a:p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Calibri"/>
              </a:rPr>
              <a:t>Most with an estimated structure life of 50 years, a few designed for 100 years.</a:t>
            </a:r>
          </a:p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Calibri"/>
              </a:rPr>
              <a:t>Dams are owned and maintained by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cs typeface="Calibri"/>
              </a:rPr>
              <a:t>local sponsors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Calibri"/>
              </a:rPr>
              <a:t>which can be county or city governments, or watershed conservancy districts (made up of landowners from the area benefitted by the dam). </a:t>
            </a:r>
          </a:p>
          <a:p>
            <a:endParaRPr lang="en-US" dirty="0"/>
          </a:p>
        </p:txBody>
      </p:sp>
      <p:pic>
        <p:nvPicPr>
          <p:cNvPr id="4" name="Picture 3" descr="MicrosoftTeams-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404" y="5698836"/>
            <a:ext cx="1976869" cy="10543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058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162" y="134407"/>
            <a:ext cx="8534400" cy="1507067"/>
          </a:xfrm>
        </p:spPr>
        <p:txBody>
          <a:bodyPr/>
          <a:lstStyle/>
          <a:p>
            <a:r>
              <a:rPr lang="en-US" sz="3200" dirty="0"/>
              <a:t>Watershed Conservancy Districts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162" y="1635123"/>
            <a:ext cx="9125383" cy="4386986"/>
          </a:xfrm>
        </p:spPr>
        <p:txBody>
          <a:bodyPr anchor="t" anchorCtr="0">
            <a:normAutofit/>
          </a:bodyPr>
          <a:lstStyle/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Watershed conservancy districts own the majority of watershed dams, a few being owned by cities or counties.</a:t>
            </a:r>
          </a:p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Watershed conservancy districts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KRS 262.700 to 262.795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Subdistrict of a soil and water conservation district</a:t>
            </a:r>
          </a:p>
          <a:p>
            <a:pPr lvl="1"/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Develop and execute plans and programs relating to any phase of conservation of water, water usage, flood prevention, flood control, erosion prevention and control of erosion, floodwater and sediment damages.</a:t>
            </a:r>
          </a:p>
        </p:txBody>
      </p:sp>
      <p:pic>
        <p:nvPicPr>
          <p:cNvPr id="6" name="Picture 5" descr="MicrosoftTeams-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404" y="5698836"/>
            <a:ext cx="1976869" cy="10543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162" y="134407"/>
            <a:ext cx="8534400" cy="1507067"/>
          </a:xfrm>
        </p:spPr>
        <p:txBody>
          <a:bodyPr/>
          <a:lstStyle/>
          <a:p>
            <a:r>
              <a:rPr lang="en-US" sz="3200" dirty="0"/>
              <a:t>Watershed Conservancy Districts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163" y="1635123"/>
            <a:ext cx="9079202" cy="4386986"/>
          </a:xfrm>
        </p:spPr>
        <p:txBody>
          <a:bodyPr anchor="t" anchorCtr="0">
            <a:normAutofit/>
          </a:bodyPr>
          <a:lstStyle/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Responsibilities of a watershed conservancy district:</a:t>
            </a:r>
          </a:p>
          <a:p>
            <a:pPr lvl="1"/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Construct, improve, operate and maintain watershed dams.</a:t>
            </a:r>
          </a:p>
          <a:p>
            <a:pPr lvl="1"/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Levy an annual tax to those in the district to assist in the costs to carry out responsibilities and to fund projects.</a:t>
            </a:r>
          </a:p>
          <a:p>
            <a:pPr lvl="1"/>
            <a:endParaRPr lang="en-US" sz="2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 descr="MicrosoftTeams-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404" y="5698836"/>
            <a:ext cx="1976869" cy="10543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9591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161" y="134407"/>
            <a:ext cx="10224511" cy="1507067"/>
          </a:xfrm>
        </p:spPr>
        <p:txBody>
          <a:bodyPr>
            <a:noAutofit/>
          </a:bodyPr>
          <a:lstStyle/>
          <a:p>
            <a:r>
              <a:rPr lang="en-US" sz="3200" dirty="0"/>
              <a:t>Funding for DAM rehabilitation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798" y="1629639"/>
            <a:ext cx="9208511" cy="4503306"/>
          </a:xfrm>
        </p:spPr>
        <p:txBody>
          <a:bodyPr anchor="t" anchorCtr="0"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Assessments are on lands that have direct benefits.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Remained unchanged for many years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Assessed based on land value or acreage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Monetarily insignificant to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fund a dam rehab project, or repay a bond or loan to cover costs for a rehab project.</a:t>
            </a:r>
          </a:p>
        </p:txBody>
      </p:sp>
      <p:pic>
        <p:nvPicPr>
          <p:cNvPr id="5" name="Picture 4" descr="MicrosoftTeams-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404" y="5698836"/>
            <a:ext cx="1976869" cy="10543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3114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162" y="134407"/>
            <a:ext cx="8534400" cy="1513418"/>
          </a:xfrm>
        </p:spPr>
        <p:txBody>
          <a:bodyPr/>
          <a:lstStyle/>
          <a:p>
            <a:r>
              <a:rPr lang="en-US" dirty="0"/>
              <a:t>Watershed Dam Fund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86" y="1647825"/>
            <a:ext cx="9192059" cy="4669847"/>
          </a:xfrm>
        </p:spPr>
        <p:txBody>
          <a:bodyPr anchor="t" anchorCtr="0">
            <a:normAutofit fontScale="925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bg2">
                    <a:lumMod val="50000"/>
                  </a:schemeClr>
                </a:solidFill>
              </a:rPr>
              <a:t>2022-2023 Budget Language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  <a:ea typeface="+mn-lt"/>
                <a:cs typeface="+mn-lt"/>
              </a:rPr>
              <a:t>“Included in the above General Fund appropriation is $5,000,000 in fiscal year 2022-2023 for the Soil and Water Conservation Commission (KRS 146.110) to leverage federal and local funds to establish a Watershed Dam Infrastructure Revolving Fund for the purpose of rehabilitating non-compliant or high hazard Kentucky watershed dams.”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+mn-lt"/>
                <a:cs typeface="+mn-lt"/>
              </a:rPr>
              <a:t>$5 Million 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+mn-lt"/>
                <a:cs typeface="+mn-lt"/>
              </a:rPr>
              <a:t>Use as grants for dam rehab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+mn-lt"/>
                <a:cs typeface="+mn-lt"/>
              </a:rPr>
              <a:t>Districts apply to the Soil &amp; Water Conservation Commission for funds</a:t>
            </a:r>
          </a:p>
          <a:p>
            <a:endParaRPr lang="en-US" dirty="0"/>
          </a:p>
        </p:txBody>
      </p:sp>
      <p:pic>
        <p:nvPicPr>
          <p:cNvPr id="5" name="Picture 4" descr="MicrosoftTeams-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404" y="5698836"/>
            <a:ext cx="1976869" cy="10543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84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162" y="134407"/>
            <a:ext cx="8534400" cy="1513418"/>
          </a:xfrm>
        </p:spPr>
        <p:txBody>
          <a:bodyPr/>
          <a:lstStyle/>
          <a:p>
            <a:r>
              <a:rPr lang="en-US" dirty="0"/>
              <a:t>Top Three Priorities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486" y="1647825"/>
            <a:ext cx="9847841" cy="4669847"/>
          </a:xfrm>
        </p:spPr>
        <p:txBody>
          <a:bodyPr anchor="t" anchorCtr="0">
            <a:normAutofit/>
          </a:bodyPr>
          <a:lstStyle/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  <a:cs typeface="Calibri"/>
              </a:rPr>
              <a:t>Top three priority watershed dams per NRCS:</a:t>
            </a:r>
          </a:p>
          <a:p>
            <a:pPr lvl="1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cs typeface="Calibri"/>
              </a:rPr>
              <a:t>Red Lick MPS#1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cs typeface="Calibri"/>
              </a:rPr>
              <a:t>(Owsley Fork Lake), Madison County, total estimated construction cost $14.3 - $20M, local sponsor share $5 - $7M.</a:t>
            </a:r>
          </a:p>
          <a:p>
            <a:pPr lvl="1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cs typeface="Calibri"/>
              </a:rPr>
              <a:t>Red Lick FRS #12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cs typeface="Calibri"/>
              </a:rPr>
              <a:t>(Pilot Knob Lake) Madison County, total estimated construction cost $8M - $10M, local sponsor share $2.8 - $3.5M.</a:t>
            </a:r>
          </a:p>
          <a:p>
            <a:pPr lvl="1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cs typeface="Calibri"/>
              </a:rPr>
              <a:t>East Fork Clarks River FRS #32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cs typeface="Calibri"/>
              </a:rPr>
              <a:t>, (Ford/Foust Lake) Marshall County, total estimated construction cost $10.5M, local sponsor share $3.5M.</a:t>
            </a:r>
          </a:p>
        </p:txBody>
      </p:sp>
      <p:pic>
        <p:nvPicPr>
          <p:cNvPr id="5" name="Picture 4" descr="MicrosoftTeams-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404" y="5698836"/>
            <a:ext cx="1976869" cy="10543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151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162" y="134407"/>
            <a:ext cx="8534400" cy="1513418"/>
          </a:xfrm>
        </p:spPr>
        <p:txBody>
          <a:bodyPr/>
          <a:lstStyle/>
          <a:p>
            <a:r>
              <a:rPr lang="en-US" dirty="0"/>
              <a:t>Watershed Dam Fund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162" y="1647825"/>
            <a:ext cx="10690815" cy="3500301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THANK YOU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			Questions?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 descr="MicrosoftTeams-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0404" y="5698836"/>
            <a:ext cx="1976869" cy="10543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001409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1793</TotalTime>
  <Words>566</Words>
  <Application>Microsoft Office PowerPoint</Application>
  <PresentationFormat>Widescreen</PresentationFormat>
  <Paragraphs>49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Candara</vt:lpstr>
      <vt:lpstr>Century Gothic</vt:lpstr>
      <vt:lpstr>Wingdings 3</vt:lpstr>
      <vt:lpstr>Slice</vt:lpstr>
      <vt:lpstr>ENERGY &amp; ENVIRONMENT CABINET Department for Natural Resources  Interim Joint Committee on Agriculture June 8, 2023</vt:lpstr>
      <vt:lpstr>Watershed Dams</vt:lpstr>
      <vt:lpstr>Watershed Conservancy Districts</vt:lpstr>
      <vt:lpstr>Watershed Conservancy Districts</vt:lpstr>
      <vt:lpstr>Funding for DAM rehabilitation</vt:lpstr>
      <vt:lpstr>Watershed Dam Fund</vt:lpstr>
      <vt:lpstr>Top Three Priorities</vt:lpstr>
      <vt:lpstr>Watershed Dam Fund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&amp; ENVIRONMENT CABINET Department for Natural Resources  Interim Joint Committee on Agriculture June 8, 2023</dc:title>
  <dc:creator>Baase, Dawn L (EEC)</dc:creator>
  <cp:lastModifiedBy>Spoonamore, Susan (LRC)</cp:lastModifiedBy>
  <cp:revision>50</cp:revision>
  <cp:lastPrinted>2023-06-07T13:40:10Z</cp:lastPrinted>
  <dcterms:created xsi:type="dcterms:W3CDTF">2023-05-23T18:42:14Z</dcterms:created>
  <dcterms:modified xsi:type="dcterms:W3CDTF">2023-06-07T13:44:32Z</dcterms:modified>
</cp:coreProperties>
</file>