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0"/>
  </p:normalViewPr>
  <p:slideViewPr>
    <p:cSldViewPr snapToGrid="0">
      <p:cViewPr varScale="1">
        <p:scale>
          <a:sx n="95" d="100"/>
          <a:sy n="95" d="100"/>
        </p:scale>
        <p:origin x="11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2A467-2724-BAED-C105-55C451E1F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572C2-3940-0CA3-F154-3FF51F2FA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0207E-F5CD-C1C9-DD99-3110627E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6AC4-B70E-8C4D-B5A0-29DFF2F955C8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97B17-655E-992B-5983-8108C104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F83AC-1255-FDB0-5BAD-998F06D66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F158-9FE0-6547-A275-549C5365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0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766B8-8863-3E05-536B-996ED5109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EB5C8-0DDE-50A3-FA1F-92E610CBE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6A1CB-E52D-105F-380D-CF1D1ADF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6AC4-B70E-8C4D-B5A0-29DFF2F955C8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F618-F034-CF87-0F27-2BD2A4198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4443A-57E2-F92C-EA7D-B4059D54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F158-9FE0-6547-A275-549C5365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7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B7B4C-3A62-59F8-7179-598D4A8EC8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FF769-7CCA-DBA3-2AAA-11129C70C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D916B-9CC3-16EF-F8EA-F5285DA56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6AC4-B70E-8C4D-B5A0-29DFF2F955C8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CDAD4-8FB3-AA15-8AD2-B8D45A24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8EAD9-FB0C-D980-0DAE-641C966E7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F158-9FE0-6547-A275-549C5365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3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79CEB-937F-1B2D-B1A6-B9759C16C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F982E-9692-6D9B-40C7-5E555FFD1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D5018-8B39-7330-FA2D-D647B863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6AC4-B70E-8C4D-B5A0-29DFF2F955C8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8934F-11C4-7DD9-F1E6-22D460047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1136D-ACF0-B19A-A82E-D200DB880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F158-9FE0-6547-A275-549C5365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6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956D2-C3C8-6E21-2A49-8790EF98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02A35-BB29-AD31-D16A-83A1D361E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5B459-85AE-B2CC-2A2D-9F68AA09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6AC4-B70E-8C4D-B5A0-29DFF2F955C8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A885E-2119-8558-AFE9-CDE04CE2F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B654F-EDFE-1E15-E0A2-7B2E6A0DE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F158-9FE0-6547-A275-549C5365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5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5242-DAA8-D532-5A07-3DA729BC2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3B77D-D682-DC71-AB5F-D2EC0BE49D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B17C0-F86D-39F6-8933-A83D6AA91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17CDC-EAB1-25B3-0ACA-521F51A6F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6AC4-B70E-8C4D-B5A0-29DFF2F955C8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10B8C-B0F8-DFC7-A519-CC7E14466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2130A-9E20-5468-ABEF-1AEADFB6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F158-9FE0-6547-A275-549C5365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9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C0DD8-E25E-5A3F-E632-511C1F2D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D13B6-16DA-A1B7-EF7A-E4839A119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95137-CF1B-9AFE-01AB-FCBE3DCA7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34AEDC-F769-3297-57C2-E01FB6A60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634BC5-A65D-1847-FB90-5B090CE0DC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8D7106-B415-4C76-FCD2-855C4B4DB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6AC4-B70E-8C4D-B5A0-29DFF2F955C8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CB3056-EA50-DB9B-53A6-0DFC891DE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681AC5-9667-93BA-CFF8-97E93F48F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F158-9FE0-6547-A275-549C5365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2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BF9BB-5596-0957-0AC9-670D6941E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59D6C-2A11-3FA7-DCD8-AE49A81B3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6AC4-B70E-8C4D-B5A0-29DFF2F955C8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50EEA3-15C6-0FF1-8325-81A4BD568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34C571-EFA3-0DD1-BAB7-D7D2CABAA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F158-9FE0-6547-A275-549C5365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1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414B65-5EF2-C1B4-02D7-9C351E5A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6AC4-B70E-8C4D-B5A0-29DFF2F955C8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34E2D1-3432-ED90-37AA-A6477946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F0518-EFFA-D2D4-238F-08DF8E1D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F158-9FE0-6547-A275-549C5365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6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F93CD-CEE9-EA9F-BEB5-F61B2CA6D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B28E6-ABD1-0624-6AFC-0CAC98A45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E2B7F-1332-E4E5-FA51-4183ED214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11252-D324-A0B1-2825-8CFD12BF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6AC4-B70E-8C4D-B5A0-29DFF2F955C8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2DD5B-A3ED-CA19-7519-0BD633B60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720A3-E3AA-2E37-0B5D-85F7A5D3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F158-9FE0-6547-A275-549C5365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9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EDE8-17EF-18C4-5971-1FC55E50E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3A5250-877F-1D4A-DD2F-487B8E0257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76919-F8B3-4ED7-A703-E06885DE0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29E75-3698-C5CE-237A-152F15EC4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6AC4-B70E-8C4D-B5A0-29DFF2F955C8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AA2D16-0AD5-EACC-562A-AF01A2572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6D58A-C58B-439C-05B2-F0F682C9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F158-9FE0-6547-A275-549C5365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8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B7B347-78DC-2709-1C80-E7AF07032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7B7A2-99AC-F0E1-4A33-584EF60D4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436D6-F3F0-6A4F-C126-53D2429A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26AC4-B70E-8C4D-B5A0-29DFF2F955C8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0B358-651A-E70F-1093-387F7A0A0C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3BC4D-09B2-2BD4-D2D7-A8A5CA2AE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F158-9FE0-6547-A275-549C5365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3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A25C2-5AC1-61F3-2F75-25F7B8B10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8267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70C0"/>
                </a:solidFill>
                <a:latin typeface="Kigelia" panose="020B0604020202020204" pitchFamily="34" charset="0"/>
                <a:ea typeface="Palatino" pitchFamily="2" charset="77"/>
                <a:cs typeface="Kigelia" panose="020B0604020202020204" pitchFamily="34" charset="0"/>
              </a:rPr>
              <a:t>House Bill 9 </a:t>
            </a:r>
            <a:br>
              <a:rPr lang="en-US" sz="5400" b="1" dirty="0">
                <a:solidFill>
                  <a:srgbClr val="0070C0"/>
                </a:solidFill>
                <a:latin typeface="Kigelia" panose="020B0604020202020204" pitchFamily="34" charset="0"/>
                <a:ea typeface="Palatino" pitchFamily="2" charset="77"/>
                <a:cs typeface="Kigelia" panose="020B0604020202020204" pitchFamily="34" charset="0"/>
              </a:rPr>
            </a:br>
            <a:r>
              <a:rPr lang="en-US" sz="5400" b="1" dirty="0">
                <a:solidFill>
                  <a:srgbClr val="0070C0"/>
                </a:solidFill>
                <a:latin typeface="Kigelia" panose="020B0604020202020204" pitchFamily="34" charset="0"/>
                <a:ea typeface="Palatino" pitchFamily="2" charset="77"/>
                <a:cs typeface="Kigelia" panose="020B0604020202020204" pitchFamily="34" charset="0"/>
              </a:rPr>
              <a:t>Kentucky GRANT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98271C-D0B0-47EA-54D9-1A51E2393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3453"/>
            <a:ext cx="9144000" cy="1655762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0070C0"/>
                </a:solidFill>
                <a:latin typeface="Kigelia" panose="020B0503040502020203" pitchFamily="34" charset="0"/>
                <a:ea typeface="Kigelia" panose="020B0503040502020203" pitchFamily="34" charset="0"/>
                <a:cs typeface="Kigelia" panose="020B0503040502020203" pitchFamily="34" charset="0"/>
              </a:rPr>
              <a:t>Interim Joint Committee on Agriculture</a:t>
            </a:r>
          </a:p>
          <a:p>
            <a:r>
              <a:rPr lang="en-US" sz="3000" dirty="0">
                <a:solidFill>
                  <a:srgbClr val="0070C0"/>
                </a:solidFill>
                <a:latin typeface="Kigelia" panose="020B0503040502020203" pitchFamily="34" charset="0"/>
                <a:ea typeface="Kigelia" panose="020B0503040502020203" pitchFamily="34" charset="0"/>
                <a:cs typeface="Kigelia" panose="020B0503040502020203" pitchFamily="34" charset="0"/>
              </a:rPr>
              <a:t>July 20, 2023</a:t>
            </a:r>
          </a:p>
        </p:txBody>
      </p:sp>
    </p:spTree>
    <p:extLst>
      <p:ext uri="{BB962C8B-B14F-4D97-AF65-F5344CB8AC3E}">
        <p14:creationId xmlns:p14="http://schemas.microsoft.com/office/powerpoint/2010/main" val="173702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C24A1-C585-AED2-A97B-8BCFA8389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332" y="6156313"/>
            <a:ext cx="10422467" cy="4913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dirty="0">
                <a:solidFill>
                  <a:srgbClr val="0070C0"/>
                </a:solidFill>
                <a:latin typeface="Kigelia" panose="020B0503040502020203" pitchFamily="34" charset="0"/>
                <a:ea typeface="Kigelia" panose="020B0503040502020203" pitchFamily="34" charset="0"/>
                <a:cs typeface="Kigelia" panose="020B0503040502020203" pitchFamily="34" charset="0"/>
              </a:rPr>
              <a:t>*U.S. Energy Communities as defined by </a:t>
            </a:r>
            <a:br>
              <a:rPr lang="en-US" sz="1800" dirty="0">
                <a:solidFill>
                  <a:srgbClr val="0070C0"/>
                </a:solidFill>
                <a:latin typeface="Kigelia" panose="020B0503040502020203" pitchFamily="34" charset="0"/>
                <a:ea typeface="Kigelia" panose="020B0503040502020203" pitchFamily="34" charset="0"/>
                <a:cs typeface="Kigelia" panose="020B0503040502020203" pitchFamily="34" charset="0"/>
              </a:rPr>
            </a:br>
            <a:r>
              <a:rPr lang="en-US" sz="1800" i="0" u="none" strike="noStrike" dirty="0">
                <a:solidFill>
                  <a:srgbClr val="0070C0"/>
                </a:solidFill>
                <a:effectLst/>
                <a:latin typeface="Kigelia" panose="020B0503040502020203" pitchFamily="34" charset="0"/>
                <a:ea typeface="Kigelia" panose="020B0503040502020203" pitchFamily="34" charset="0"/>
                <a:cs typeface="Kigelia" panose="020B0503040502020203" pitchFamily="34" charset="0"/>
              </a:rPr>
              <a:t>The Interagency Working Group on Coal and Power Plant Communities and Economic Revitalization</a:t>
            </a:r>
            <a:br>
              <a:rPr lang="en-US" b="1" i="0" u="none" strike="noStrike" dirty="0">
                <a:solidFill>
                  <a:srgbClr val="0070C0"/>
                </a:solidFill>
                <a:effectLst/>
                <a:latin typeface="Montserrat" pitchFamily="2" charset="77"/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A map of the united states&#10;&#10;Description automatically generated">
            <a:extLst>
              <a:ext uri="{FF2B5EF4-FFF2-40B4-BE49-F238E27FC236}">
                <a16:creationId xmlns:a16="http://schemas.microsoft.com/office/drawing/2014/main" id="{BBDEC60A-B5E4-F5E3-E17E-C4321326C2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4932" y="710819"/>
            <a:ext cx="8644468" cy="4968992"/>
          </a:xfrm>
        </p:spPr>
      </p:pic>
    </p:spTree>
    <p:extLst>
      <p:ext uri="{BB962C8B-B14F-4D97-AF65-F5344CB8AC3E}">
        <p14:creationId xmlns:p14="http://schemas.microsoft.com/office/powerpoint/2010/main" val="244487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B5E06-696C-6C9F-58FF-4372B3FB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Kigelia" panose="020B0604020202020204" pitchFamily="34" charset="0"/>
                <a:ea typeface="Palatino" pitchFamily="2" charset="77"/>
                <a:cs typeface="Kigelia" panose="020B0604020202020204" pitchFamily="34" charset="0"/>
              </a:rPr>
              <a:t>Kentucky GRANT Program</a:t>
            </a:r>
            <a:endParaRPr lang="en-US" dirty="0"/>
          </a:p>
        </p:txBody>
      </p:sp>
      <p:pic>
        <p:nvPicPr>
          <p:cNvPr id="5" name="Content Placeholder 4" descr="A map of kentucky with blue and white states&#10;&#10;Description automatically generated">
            <a:extLst>
              <a:ext uri="{FF2B5EF4-FFF2-40B4-BE49-F238E27FC236}">
                <a16:creationId xmlns:a16="http://schemas.microsoft.com/office/drawing/2014/main" id="{3519EA71-6DE3-C384-D19F-81573C237B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3733" y="1554696"/>
            <a:ext cx="10216381" cy="4682508"/>
          </a:xfrm>
        </p:spPr>
      </p:pic>
    </p:spTree>
    <p:extLst>
      <p:ext uri="{BB962C8B-B14F-4D97-AF65-F5344CB8AC3E}">
        <p14:creationId xmlns:p14="http://schemas.microsoft.com/office/powerpoint/2010/main" val="131794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A25C2-5AC1-61F3-2F75-25F7B8B10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5199"/>
            <a:ext cx="9093200" cy="1693334"/>
          </a:xfrm>
        </p:spPr>
        <p:txBody>
          <a:bodyPr>
            <a:normAutofit fontScale="90000"/>
          </a:bodyPr>
          <a:lstStyle/>
          <a:p>
            <a:br>
              <a:rPr lang="en-US" sz="5000" b="1" dirty="0">
                <a:solidFill>
                  <a:srgbClr val="0070C0"/>
                </a:solidFill>
                <a:latin typeface="Kigelia" panose="020B0604020202020204" pitchFamily="34" charset="0"/>
                <a:ea typeface="Palatino" pitchFamily="2" charset="77"/>
                <a:cs typeface="Kigelia" panose="020B0604020202020204" pitchFamily="34" charset="0"/>
              </a:rPr>
            </a:br>
            <a:br>
              <a:rPr lang="en-US" sz="5000" b="1" dirty="0">
                <a:solidFill>
                  <a:srgbClr val="0070C0"/>
                </a:solidFill>
                <a:latin typeface="Kigelia" panose="020B0604020202020204" pitchFamily="34" charset="0"/>
                <a:ea typeface="Palatino" pitchFamily="2" charset="77"/>
                <a:cs typeface="Kigelia" panose="020B0604020202020204" pitchFamily="34" charset="0"/>
              </a:rPr>
            </a:br>
            <a:br>
              <a:rPr lang="en-US" sz="4800" b="1" dirty="0">
                <a:solidFill>
                  <a:srgbClr val="0070C0"/>
                </a:solidFill>
                <a:latin typeface="Kigelia" panose="020B0604020202020204" pitchFamily="34" charset="0"/>
                <a:ea typeface="Palatino" pitchFamily="2" charset="77"/>
                <a:cs typeface="Kigelia" panose="020B0604020202020204" pitchFamily="34" charset="0"/>
              </a:rPr>
            </a:br>
            <a:br>
              <a:rPr lang="en-US" sz="4800" b="1" dirty="0">
                <a:solidFill>
                  <a:srgbClr val="0070C0"/>
                </a:solidFill>
                <a:latin typeface="Kigelia" panose="020B0604020202020204" pitchFamily="34" charset="0"/>
                <a:ea typeface="Palatino" pitchFamily="2" charset="77"/>
                <a:cs typeface="Kigelia" panose="020B0604020202020204" pitchFamily="34" charset="0"/>
              </a:rPr>
            </a:br>
            <a:endParaRPr lang="en-US" sz="4800" b="1" dirty="0">
              <a:solidFill>
                <a:srgbClr val="0070C0"/>
              </a:solidFill>
              <a:latin typeface="Kigelia" panose="020B0604020202020204" pitchFamily="34" charset="0"/>
              <a:ea typeface="Palatino" pitchFamily="2" charset="77"/>
              <a:cs typeface="Kigeli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1B067F-5845-02A1-5426-4996E6D52981}"/>
              </a:ext>
            </a:extLst>
          </p:cNvPr>
          <p:cNvSpPr txBox="1"/>
          <p:nvPr/>
        </p:nvSpPr>
        <p:spPr>
          <a:xfrm>
            <a:off x="1879599" y="1337726"/>
            <a:ext cx="8517467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Kigelia" panose="020B0503040502020203" pitchFamily="34" charset="0"/>
                <a:ea typeface="Kigelia" panose="020B0503040502020203" pitchFamily="34" charset="0"/>
                <a:cs typeface="Kigelia" panose="020B0503040502020203" pitchFamily="34" charset="0"/>
              </a:rPr>
              <a:t>For More Information:</a:t>
            </a:r>
          </a:p>
          <a:p>
            <a:pPr algn="ctr"/>
            <a:endParaRPr lang="en-US" sz="4800" b="1" dirty="0">
              <a:solidFill>
                <a:srgbClr val="0070C0"/>
              </a:solidFill>
              <a:latin typeface="Kigelia" panose="020B0503040502020203" pitchFamily="34" charset="0"/>
              <a:ea typeface="Kigelia" panose="020B0503040502020203" pitchFamily="34" charset="0"/>
              <a:cs typeface="Kigelia" panose="020B0503040502020203" pitchFamily="34" charset="0"/>
            </a:endParaRPr>
          </a:p>
          <a:p>
            <a:pPr algn="ctr"/>
            <a:r>
              <a:rPr lang="en-US" sz="4800" b="1" dirty="0" err="1">
                <a:solidFill>
                  <a:srgbClr val="0070C0"/>
                </a:solidFill>
                <a:latin typeface="Kigelia" panose="020B0503040502020203" pitchFamily="34" charset="0"/>
                <a:ea typeface="Kigelia" panose="020B0503040502020203" pitchFamily="34" charset="0"/>
                <a:cs typeface="Kigelia" panose="020B0503040502020203" pitchFamily="34" charset="0"/>
              </a:rPr>
              <a:t>energycommunities.gov</a:t>
            </a:r>
            <a:endParaRPr lang="en-US" sz="4800" b="1" dirty="0">
              <a:solidFill>
                <a:srgbClr val="0070C0"/>
              </a:solidFill>
              <a:latin typeface="Kigelia" panose="020B0503040502020203" pitchFamily="34" charset="0"/>
              <a:ea typeface="Kigelia" panose="020B0503040502020203" pitchFamily="34" charset="0"/>
              <a:cs typeface="Kigelia" panose="020B0503040502020203" pitchFamily="34" charset="0"/>
            </a:endParaRPr>
          </a:p>
          <a:p>
            <a:pPr algn="ctr"/>
            <a:endParaRPr lang="en-US" sz="4800" b="1" dirty="0">
              <a:solidFill>
                <a:srgbClr val="0070C0"/>
              </a:solidFill>
              <a:latin typeface="Kigelia" panose="020B0503040502020203" pitchFamily="34" charset="0"/>
              <a:ea typeface="Kigelia" panose="020B0503040502020203" pitchFamily="34" charset="0"/>
              <a:cs typeface="Kigelia" panose="020B0503040502020203" pitchFamily="34" charset="0"/>
            </a:endParaRPr>
          </a:p>
          <a:p>
            <a:pPr algn="ctr"/>
            <a:r>
              <a:rPr lang="en-US" sz="4800" b="1" dirty="0" err="1">
                <a:solidFill>
                  <a:srgbClr val="0070C0"/>
                </a:solidFill>
                <a:latin typeface="Kigelia" panose="020B0503040502020203" pitchFamily="34" charset="0"/>
                <a:ea typeface="Kigelia" panose="020B0503040502020203" pitchFamily="34" charset="0"/>
                <a:cs typeface="Kigelia" panose="020B0503040502020203" pitchFamily="34" charset="0"/>
              </a:rPr>
              <a:t>grantreadykentucky.org</a:t>
            </a:r>
            <a:endParaRPr lang="en-US" sz="4800" b="1" dirty="0">
              <a:solidFill>
                <a:srgbClr val="0070C0"/>
              </a:solidFill>
              <a:latin typeface="Kigelia" panose="020B0503040502020203" pitchFamily="34" charset="0"/>
              <a:ea typeface="Kigelia" panose="020B0503040502020203" pitchFamily="34" charset="0"/>
              <a:cs typeface="Kigelia" panose="020B0503040502020203" pitchFamily="34" charset="0"/>
            </a:endParaRPr>
          </a:p>
          <a:p>
            <a:endParaRPr lang="en-US" dirty="0">
              <a:latin typeface="Kigelia" panose="020B0503040502020203" pitchFamily="34" charset="0"/>
              <a:ea typeface="Kigelia" panose="020B0503040502020203" pitchFamily="34" charset="0"/>
              <a:cs typeface="Kigelia" panose="020B05030405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4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58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Kigelia</vt:lpstr>
      <vt:lpstr>Montserrat</vt:lpstr>
      <vt:lpstr>Office Theme</vt:lpstr>
      <vt:lpstr>House Bill 9  Kentucky GRANT Program</vt:lpstr>
      <vt:lpstr>*U.S. Energy Communities as defined by  The Interagency Working Group on Coal and Power Plant Communities and Economic Revitalization </vt:lpstr>
      <vt:lpstr>Kentucky GRANT Program</vt:lpstr>
      <vt:lpstr>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Bill 9  Kentucky GRANT Program</dc:title>
  <dc:creator>Rebecca Hartsough</dc:creator>
  <cp:lastModifiedBy>Spoonamore, Susan (LRC)</cp:lastModifiedBy>
  <cp:revision>1</cp:revision>
  <dcterms:created xsi:type="dcterms:W3CDTF">2023-07-19T15:17:12Z</dcterms:created>
  <dcterms:modified xsi:type="dcterms:W3CDTF">2023-07-19T16:56:59Z</dcterms:modified>
</cp:coreProperties>
</file>