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4" r:id="rId4"/>
    <p:sldId id="266" r:id="rId5"/>
    <p:sldId id="267" r:id="rId6"/>
    <p:sldId id="268" r:id="rId7"/>
    <p:sldId id="269" r:id="rId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1E8AFF"/>
    <a:srgbClr val="B1C9E8"/>
    <a:srgbClr val="1B3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33"/>
    <p:restoredTop sz="94754"/>
  </p:normalViewPr>
  <p:slideViewPr>
    <p:cSldViewPr snapToGrid="0">
      <p:cViewPr varScale="1">
        <p:scale>
          <a:sx n="95" d="100"/>
          <a:sy n="95" d="100"/>
        </p:scale>
        <p:origin x="13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0656A-7ABD-B86D-CC91-5CB6E446D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CDFC82-C07D-13E7-0985-C594DA11C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46842-CF17-B4F7-6AA7-B7C2A09C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44D9F-C714-720B-9549-647E0C84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94C0D-5217-3F83-745F-DBD3D08E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0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CC37F-05C2-B14B-C4F1-5B7E1E9EA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04481-66E8-7EC5-8B29-8EA2A84EF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F870C-29A6-B4AC-6AFD-F3C82657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A84140-D263-28C9-EFBA-BDBD6F674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44C4B-6A52-AAE2-A453-46EB388C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06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7DCBB5-6E6E-6280-E8A7-811041DDEC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8B1EB8-7170-9127-AE4B-CC94EFFDA2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63F744-1872-1818-069F-A1499E8E4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ED2CF-1098-C1E3-F0E4-F118F206F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39B0D-6218-1C12-CB3C-A1E9B81A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0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F51C7-D710-179F-5333-9F422E509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A5717-2CF9-14DE-4FB3-1DDFF9523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C9988-0589-4B90-50B6-5A6BBECBA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DBF77-307E-9DA9-54F7-E4375855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0BD88-BEDE-6F7A-A214-6047A6AC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91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4117-4A5F-DC7C-CD7F-7A04C3B1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46B922-E95A-6E6C-8E95-71C32300C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3BA9D-9730-660D-86B3-3ED0B3C13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95E31-E3F2-ABEB-BC9E-CDB9B5D7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B1269-09D7-9ECC-4152-DEC18858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17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104B-EE0F-C0CA-8F91-0AD473E2B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31DB8-30D0-1734-068E-5D1DCFADD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52B04F-497D-417C-0C28-724E6E248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C5077-E899-8C6C-1890-AAD1EB7D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4FDCFF-DFD6-5E9D-2D75-1543DAA1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627FBE-5A12-EFC2-6510-0210CBB79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DE100-F739-92A8-02F3-849E7A44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68E7E9-FC12-80ED-5A91-E6D30D5E1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4413B-980D-0D58-0DC4-6FCA53009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8E48D5-B0C9-FF9A-297A-7E95861FD2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455514-8A32-4323-7069-591B24B2A9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A92070-2A7E-B8A0-E0D5-EFA1F003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17412F-8A65-64A5-7AE2-27F7414EE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183249-F563-FC14-ACF8-D378017A4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79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575A-E356-D8B3-2563-58250FF07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4F6C31-2C26-8FDB-9365-619711E5C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913674-36DC-EC3C-E1C3-1224DB134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40AAD-8414-E59E-A822-1618848F6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2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C56A2B-B3DB-8540-DBE5-F0D2A7226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F0C6ED-5469-AFDF-16D8-15ED95592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B62D47-C8EC-4A3D-1950-B9BE254CC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3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385E-49BA-0A9B-C37E-7AA1CFDC7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74CEC-3B66-4CCE-6D84-996B1E3EE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39FD3D-BC9A-91F2-F40B-86B233DB3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345E4-87DD-F600-9A94-68F7CE5F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4FD01-1F72-BA60-9D05-D0F1CFC4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2326AC-5AAA-EA0B-E69B-3ECC15CA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452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3830-DC9F-F711-1ACC-FC91F5007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C88DE0-4179-B9FD-93F8-C6B5BBE073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DA9CB3-3B9E-22C6-D50A-1FAF9720B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D70F47-8367-BDD2-124E-83053015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549A-B302-694C-AB46-6E25F1DCA4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FD0B0-82ED-0745-C144-369D2FA68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53A3DB-3903-B06F-BF08-057FCB1DE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48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D448BB-AB9F-F58A-7BC8-35A86130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020D7-01A1-BF6C-8702-E78AC887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EF58C-F83D-0AD7-83D8-A1B5FED2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7549A-B302-694C-AB46-6E25F1DCA416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3D019-A77D-9666-8EB8-8281DA70E5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FC667-01B3-161F-80FC-3FAC2286C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CF239-CBA3-194A-BC2B-E745ADA57D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3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and Presenter">
            <a:extLst>
              <a:ext uri="{FF2B5EF4-FFF2-40B4-BE49-F238E27FC236}">
                <a16:creationId xmlns:a16="http://schemas.microsoft.com/office/drawing/2014/main" id="{19704E27-E299-C865-0F1B-E9FF21B13842}"/>
              </a:ext>
            </a:extLst>
          </p:cNvPr>
          <p:cNvSpPr txBox="1"/>
          <p:nvPr/>
        </p:nvSpPr>
        <p:spPr>
          <a:xfrm>
            <a:off x="0" y="1340732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 Stress and Rural Mental Health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Programming</a:t>
            </a:r>
          </a:p>
        </p:txBody>
      </p:sp>
      <p:sp>
        <p:nvSpPr>
          <p:cNvPr id="7" name="Dept Name">
            <a:extLst>
              <a:ext uri="{FF2B5EF4-FFF2-40B4-BE49-F238E27FC236}">
                <a16:creationId xmlns:a16="http://schemas.microsoft.com/office/drawing/2014/main" id="{E4A020B2-9E22-DB48-62EF-76E5E26BD558}"/>
              </a:ext>
            </a:extLst>
          </p:cNvPr>
          <p:cNvSpPr txBox="1"/>
          <p:nvPr/>
        </p:nvSpPr>
        <p:spPr>
          <a:xfrm>
            <a:off x="0" y="365318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B1C9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Laura Weddle</a:t>
            </a:r>
          </a:p>
          <a:p>
            <a:pPr algn="ctr"/>
            <a:endParaRPr lang="en-US" sz="1600" cap="all" dirty="0">
              <a:solidFill>
                <a:srgbClr val="B1C9E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cap="all" dirty="0">
                <a:solidFill>
                  <a:srgbClr val="B1C9E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Specialist</a:t>
            </a:r>
          </a:p>
          <a:p>
            <a:pPr algn="ctr"/>
            <a:r>
              <a:rPr lang="en-US" sz="2400" dirty="0">
                <a:solidFill>
                  <a:srgbClr val="B1C9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Farm Stress and Rural Mental Health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6196C2A-E009-9341-39C1-71F40368F212}"/>
              </a:ext>
            </a:extLst>
          </p:cNvPr>
          <p:cNvGrpSpPr/>
          <p:nvPr/>
        </p:nvGrpSpPr>
        <p:grpSpPr>
          <a:xfrm>
            <a:off x="4766788" y="2870789"/>
            <a:ext cx="2879605" cy="334028"/>
            <a:chOff x="4766788" y="2907959"/>
            <a:chExt cx="2879605" cy="33402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3160781-4223-6D23-C74B-BE8E7596DEC4}"/>
                </a:ext>
              </a:extLst>
            </p:cNvPr>
            <p:cNvCxnSpPr>
              <a:cxnSpLocks/>
            </p:cNvCxnSpPr>
            <p:nvPr/>
          </p:nvCxnSpPr>
          <p:spPr>
            <a:xfrm>
              <a:off x="4766788" y="3074973"/>
              <a:ext cx="287960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9118EC9-9B01-8F35-8713-DA50663371BB}"/>
                </a:ext>
              </a:extLst>
            </p:cNvPr>
            <p:cNvGrpSpPr/>
            <p:nvPr/>
          </p:nvGrpSpPr>
          <p:grpSpPr>
            <a:xfrm>
              <a:off x="6039577" y="2907959"/>
              <a:ext cx="334028" cy="334028"/>
              <a:chOff x="5928986" y="2905694"/>
              <a:chExt cx="334028" cy="33402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2707661D-5894-9533-CDA5-B42D08FF838A}"/>
                  </a:ext>
                </a:extLst>
              </p:cNvPr>
              <p:cNvSpPr/>
              <p:nvPr/>
            </p:nvSpPr>
            <p:spPr>
              <a:xfrm>
                <a:off x="5928986" y="3072708"/>
                <a:ext cx="167014" cy="167014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94134FDF-DA30-2D9C-D1DE-A80E717C8750}"/>
                  </a:ext>
                </a:extLst>
              </p:cNvPr>
              <p:cNvSpPr/>
              <p:nvPr/>
            </p:nvSpPr>
            <p:spPr>
              <a:xfrm>
                <a:off x="6096000" y="2905694"/>
                <a:ext cx="167014" cy="167014"/>
              </a:xfrm>
              <a:prstGeom prst="rect">
                <a:avLst/>
              </a:prstGeom>
              <a:no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3CF5D39-150B-05B8-BFA8-063D81D84E9A}"/>
              </a:ext>
            </a:extLst>
          </p:cNvPr>
          <p:cNvSpPr txBox="1"/>
          <p:nvPr/>
        </p:nvSpPr>
        <p:spPr>
          <a:xfrm>
            <a:off x="12957048" y="384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4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and Presenter">
            <a:extLst>
              <a:ext uri="{FF2B5EF4-FFF2-40B4-BE49-F238E27FC236}">
                <a16:creationId xmlns:a16="http://schemas.microsoft.com/office/drawing/2014/main" id="{07DABE88-B8DB-2AA9-183A-68F9A0201400}"/>
              </a:ext>
            </a:extLst>
          </p:cNvPr>
          <p:cNvSpPr txBox="1"/>
          <p:nvPr/>
        </p:nvSpPr>
        <p:spPr>
          <a:xfrm>
            <a:off x="993648" y="626647"/>
            <a:ext cx="101527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Informing to Transform</a:t>
            </a:r>
          </a:p>
          <a:p>
            <a:endParaRPr lang="en-US" sz="4400" b="1" dirty="0">
              <a:latin typeface="Arial" panose="020B0604020202020204" pitchFamily="34" charset="0"/>
              <a:ea typeface="MercuryDisplay-Italic"/>
              <a:cs typeface="Arial" panose="020B0604020202020204" pitchFamily="34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ea typeface="MercuryDisplay-Italic"/>
                <a:cs typeface="Times New Roman" panose="02020603050405020304" pitchFamily="18" charset="0"/>
              </a:rPr>
              <a:t>What modes are being used to be impactful?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MercuryDisplay-Italic"/>
                <a:cs typeface="Times New Roman" panose="02020603050405020304" pitchFamily="18" charset="0"/>
              </a:rPr>
              <a:t>Publications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MercuryDisplay-Italic"/>
                <a:cs typeface="Times New Roman" panose="02020603050405020304" pitchFamily="18" charset="0"/>
              </a:rPr>
              <a:t>Trainings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MercuryDisplay-Italic"/>
                <a:cs typeface="Times New Roman" panose="02020603050405020304" pitchFamily="18" charset="0"/>
              </a:rPr>
              <a:t>Media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MercuryDisplay-Italic"/>
                <a:cs typeface="Times New Roman" panose="02020603050405020304" pitchFamily="18" charset="0"/>
              </a:rPr>
              <a:t>Programs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800" dirty="0">
              <a:latin typeface="Times New Roman" panose="02020603050405020304" pitchFamily="18" charset="0"/>
              <a:ea typeface="MercuryDisplay-Italic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51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01DF8-B558-43A7-B3BB-7DCAEFDBB3C1}"/>
              </a:ext>
            </a:extLst>
          </p:cNvPr>
          <p:cNvSpPr/>
          <p:nvPr/>
        </p:nvSpPr>
        <p:spPr>
          <a:xfrm>
            <a:off x="7639665" y="1121821"/>
            <a:ext cx="4218039" cy="4218039"/>
          </a:xfrm>
          <a:prstGeom prst="ellipse">
            <a:avLst/>
          </a:prstGeom>
          <a:solidFill>
            <a:srgbClr val="003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and Presenter">
            <a:extLst>
              <a:ext uri="{FF2B5EF4-FFF2-40B4-BE49-F238E27FC236}">
                <a16:creationId xmlns:a16="http://schemas.microsoft.com/office/drawing/2014/main" id="{07DABE88-B8DB-2AA9-183A-68F9A0201400}"/>
              </a:ext>
            </a:extLst>
          </p:cNvPr>
          <p:cNvSpPr txBox="1"/>
          <p:nvPr/>
        </p:nvSpPr>
        <p:spPr>
          <a:xfrm>
            <a:off x="993649" y="626647"/>
            <a:ext cx="6646016" cy="4159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Informing to Transform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Research-based informational publications for agent and public use: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and Coping with Farm Stress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Rural Mental Health Challenges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Suicide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Anxiety 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Depression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Farmer Suicide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Recognizing and Responding to Trauma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Self-Care and Coping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Stress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EC94D-E89E-4CC7-A5F0-C62CA63C9FF6}"/>
              </a:ext>
            </a:extLst>
          </p:cNvPr>
          <p:cNvSpPr txBox="1"/>
          <p:nvPr/>
        </p:nvSpPr>
        <p:spPr>
          <a:xfrm>
            <a:off x="8180439" y="1956577"/>
            <a:ext cx="3136490" cy="2944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ncrease the reader’s knowledge of specific and applicable rural mental health topics.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Equip agents with research-based and peer-reviewed content to share as a resource and utilize for programming purposes.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54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01DF8-B558-43A7-B3BB-7DCAEFDBB3C1}"/>
              </a:ext>
            </a:extLst>
          </p:cNvPr>
          <p:cNvSpPr/>
          <p:nvPr/>
        </p:nvSpPr>
        <p:spPr>
          <a:xfrm>
            <a:off x="7639665" y="1121821"/>
            <a:ext cx="4218039" cy="4218039"/>
          </a:xfrm>
          <a:prstGeom prst="ellipse">
            <a:avLst/>
          </a:prstGeom>
          <a:solidFill>
            <a:srgbClr val="003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and Presenter">
            <a:extLst>
              <a:ext uri="{FF2B5EF4-FFF2-40B4-BE49-F238E27FC236}">
                <a16:creationId xmlns:a16="http://schemas.microsoft.com/office/drawing/2014/main" id="{07DABE88-B8DB-2AA9-183A-68F9A0201400}"/>
              </a:ext>
            </a:extLst>
          </p:cNvPr>
          <p:cNvSpPr txBox="1"/>
          <p:nvPr/>
        </p:nvSpPr>
        <p:spPr>
          <a:xfrm>
            <a:off x="993649" y="626647"/>
            <a:ext cx="6646016" cy="4803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Informing to Transform</a:t>
            </a:r>
            <a:endParaRPr lang="en-US" sz="1800" dirty="0">
              <a:effectLst/>
              <a:latin typeface="Times New Roman" panose="02020603050405020304" pitchFamily="18" charset="0"/>
              <a:ea typeface="MercuryDisplay-Italic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Trainings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healthcare providers, mental health professionals, ag-centric professionals, social service providers, and business providers: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 with Rural and Farm Populations: A CE for Kentucky Advanced Nurse Practitioners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Understanding Rural and Farm Stress and the Neurological Impact of Stress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Farm Stress and QPR for Suicide Prevention: A Webinar for Veterinarians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solidFill>
                  <a:srgbClr val="2424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 and Social Determinants of Rural Mental Health Challenges and Farm Family Stress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First Aid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QPR for Suicide Prevention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EC94D-E89E-4CC7-A5F0-C62CA63C9FF6}"/>
              </a:ext>
            </a:extLst>
          </p:cNvPr>
          <p:cNvSpPr txBox="1"/>
          <p:nvPr/>
        </p:nvSpPr>
        <p:spPr>
          <a:xfrm>
            <a:off x="8180439" y="2453736"/>
            <a:ext cx="3136490" cy="1554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 provider knowledge of rural mental health challenges for a more informed response in clinical, business, and professional scenarios.</a:t>
            </a:r>
          </a:p>
        </p:txBody>
      </p:sp>
    </p:spTree>
    <p:extLst>
      <p:ext uri="{BB962C8B-B14F-4D97-AF65-F5344CB8AC3E}">
        <p14:creationId xmlns:p14="http://schemas.microsoft.com/office/powerpoint/2010/main" val="324356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01DF8-B558-43A7-B3BB-7DCAEFDBB3C1}"/>
              </a:ext>
            </a:extLst>
          </p:cNvPr>
          <p:cNvSpPr/>
          <p:nvPr/>
        </p:nvSpPr>
        <p:spPr>
          <a:xfrm>
            <a:off x="7639665" y="1121821"/>
            <a:ext cx="4218039" cy="4218039"/>
          </a:xfrm>
          <a:prstGeom prst="ellipse">
            <a:avLst/>
          </a:prstGeom>
          <a:solidFill>
            <a:srgbClr val="003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and Presenter">
            <a:extLst>
              <a:ext uri="{FF2B5EF4-FFF2-40B4-BE49-F238E27FC236}">
                <a16:creationId xmlns:a16="http://schemas.microsoft.com/office/drawing/2014/main" id="{07DABE88-B8DB-2AA9-183A-68F9A0201400}"/>
              </a:ext>
            </a:extLst>
          </p:cNvPr>
          <p:cNvSpPr txBox="1"/>
          <p:nvPr/>
        </p:nvSpPr>
        <p:spPr>
          <a:xfrm>
            <a:off x="993649" y="626647"/>
            <a:ext cx="6646016" cy="478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Informing to Transform</a:t>
            </a:r>
            <a:endParaRPr lang="en-US" sz="1800" dirty="0">
              <a:effectLst/>
              <a:latin typeface="Times New Roman" panose="02020603050405020304" pitchFamily="18" charset="0"/>
              <a:ea typeface="MercuryDisplay-Italic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Trainings for Extension Professionals and Community Members: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Managing Stress when Working with Farmers: A Kentucky Farm Business Management Specialist Training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Rural Mental Health Challenges and Farm Stress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and Preventing Farm Stress and Suicide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Working with Rural Farm Families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Managing Farm Stress: A Workshop for Kentucky’s New and Beginning Farmers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Agent’s Guide to Rural Mental Health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Impact of Mental Health and Farming for Women in Agriculture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First Aid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QPR for Suicide Prevention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EC94D-E89E-4CC7-A5F0-C62CA63C9FF6}"/>
              </a:ext>
            </a:extLst>
          </p:cNvPr>
          <p:cNvSpPr txBox="1"/>
          <p:nvPr/>
        </p:nvSpPr>
        <p:spPr>
          <a:xfrm>
            <a:off x="8249266" y="2340464"/>
            <a:ext cx="3136490" cy="155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 participant knowledge of rural mental health challenges to better respond in family and community-based settings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864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01DF8-B558-43A7-B3BB-7DCAEFDBB3C1}"/>
              </a:ext>
            </a:extLst>
          </p:cNvPr>
          <p:cNvSpPr/>
          <p:nvPr/>
        </p:nvSpPr>
        <p:spPr>
          <a:xfrm>
            <a:off x="7639665" y="1121821"/>
            <a:ext cx="4218039" cy="4218039"/>
          </a:xfrm>
          <a:prstGeom prst="ellipse">
            <a:avLst/>
          </a:prstGeom>
          <a:solidFill>
            <a:srgbClr val="003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and Presenter">
            <a:extLst>
              <a:ext uri="{FF2B5EF4-FFF2-40B4-BE49-F238E27FC236}">
                <a16:creationId xmlns:a16="http://schemas.microsoft.com/office/drawing/2014/main" id="{07DABE88-B8DB-2AA9-183A-68F9A0201400}"/>
              </a:ext>
            </a:extLst>
          </p:cNvPr>
          <p:cNvSpPr txBox="1"/>
          <p:nvPr/>
        </p:nvSpPr>
        <p:spPr>
          <a:xfrm>
            <a:off x="993649" y="626647"/>
            <a:ext cx="6646016" cy="3359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Informing to Transform</a:t>
            </a:r>
            <a:endParaRPr lang="en-US" sz="1800" dirty="0">
              <a:effectLst/>
              <a:latin typeface="Times New Roman" panose="02020603050405020304" pitchFamily="18" charset="0"/>
              <a:ea typeface="MercuryDisplay-Italic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Podcasts and Television Segments: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Your Brain on Stress: A Three-Part Podcast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Preventing Suicide through Social Connections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Reaching Farm Families with Mental Health Messages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Recognizing and Responding to Trauma after a Natural Disaster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Information release library for agent use in community media outlets (newspaper, newsletter, radio, and television)</a:t>
            </a: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EC94D-E89E-4CC7-A5F0-C62CA63C9FF6}"/>
              </a:ext>
            </a:extLst>
          </p:cNvPr>
          <p:cNvSpPr txBox="1"/>
          <p:nvPr/>
        </p:nvSpPr>
        <p:spPr>
          <a:xfrm>
            <a:off x="8180439" y="2546941"/>
            <a:ext cx="3136490" cy="9614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information for wider/broadcast distribution within communities.</a:t>
            </a:r>
          </a:p>
        </p:txBody>
      </p:sp>
    </p:spTree>
    <p:extLst>
      <p:ext uri="{BB962C8B-B14F-4D97-AF65-F5344CB8AC3E}">
        <p14:creationId xmlns:p14="http://schemas.microsoft.com/office/powerpoint/2010/main" val="383645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CB0544-A128-49EF-BAA3-0AFB990282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3988679" y="3902083"/>
            <a:ext cx="1794780" cy="1692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299405-74A3-4490-B6C0-BA68ACBF3B3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5884183" y="3914725"/>
            <a:ext cx="1794780" cy="169616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C1B01DF8-B558-43A7-B3BB-7DCAEFDBB3C1}"/>
              </a:ext>
            </a:extLst>
          </p:cNvPr>
          <p:cNvSpPr/>
          <p:nvPr/>
        </p:nvSpPr>
        <p:spPr>
          <a:xfrm>
            <a:off x="7365033" y="183992"/>
            <a:ext cx="4758814" cy="4713213"/>
          </a:xfrm>
          <a:prstGeom prst="ellipse">
            <a:avLst/>
          </a:prstGeom>
          <a:solidFill>
            <a:srgbClr val="0033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and Presenter">
            <a:extLst>
              <a:ext uri="{FF2B5EF4-FFF2-40B4-BE49-F238E27FC236}">
                <a16:creationId xmlns:a16="http://schemas.microsoft.com/office/drawing/2014/main" id="{07DABE88-B8DB-2AA9-183A-68F9A0201400}"/>
              </a:ext>
            </a:extLst>
          </p:cNvPr>
          <p:cNvSpPr txBox="1"/>
          <p:nvPr/>
        </p:nvSpPr>
        <p:spPr>
          <a:xfrm>
            <a:off x="993648" y="626647"/>
            <a:ext cx="6842661" cy="259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Informing to Transform</a:t>
            </a:r>
          </a:p>
          <a:p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Curricula and Toolkits for Agent Use in the Community: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>
              <a:effectLst/>
              <a:latin typeface="Times New Roman" panose="02020603050405020304" pitchFamily="18" charset="0"/>
              <a:ea typeface="MercuryDisplay-Italic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BARN: Farm Dinner Theater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Kentucky Farm Family Well-Being: A Youth Program (in collaboration with 4-H and Raising Hope)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7EC94D-E89E-4CC7-A5F0-C62CA63C9FF6}"/>
              </a:ext>
            </a:extLst>
          </p:cNvPr>
          <p:cNvSpPr txBox="1"/>
          <p:nvPr/>
        </p:nvSpPr>
        <p:spPr>
          <a:xfrm>
            <a:off x="8012580" y="760065"/>
            <a:ext cx="3463720" cy="3898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 and provide mental health resources using programs that have a multi-generational impact.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Create a safe space for community conversations to reduce stigma and identify access points for professional care. 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Instruct appropriate response techniques for rural mental health challenges.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944E4-CAC4-4FB4-8230-BA70E0AAA78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5000"/>
          </a:blip>
          <a:stretch>
            <a:fillRect/>
          </a:stretch>
        </p:blipFill>
        <p:spPr>
          <a:xfrm>
            <a:off x="247909" y="3916586"/>
            <a:ext cx="1794780" cy="1692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43316B-7314-4B44-AB4A-90FA8E780D5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75000"/>
          </a:blip>
          <a:stretch>
            <a:fillRect/>
          </a:stretch>
        </p:blipFill>
        <p:spPr>
          <a:xfrm>
            <a:off x="2118294" y="3916586"/>
            <a:ext cx="1794780" cy="169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05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1905</TotalTime>
  <Words>446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Riker, Seth T.</dc:creator>
  <cp:lastModifiedBy>Spoonamore, Susan (LRC)</cp:lastModifiedBy>
  <cp:revision>20</cp:revision>
  <cp:lastPrinted>2023-09-19T13:25:17Z</cp:lastPrinted>
  <dcterms:created xsi:type="dcterms:W3CDTF">2023-05-22T16:02:22Z</dcterms:created>
  <dcterms:modified xsi:type="dcterms:W3CDTF">2023-09-19T13:25:51Z</dcterms:modified>
</cp:coreProperties>
</file>