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61" r:id="rId7"/>
    <p:sldId id="262" r:id="rId8"/>
    <p:sldId id="263" r:id="rId9"/>
    <p:sldId id="268" r:id="rId10"/>
    <p:sldId id="277" r:id="rId11"/>
    <p:sldId id="264" r:id="rId12"/>
    <p:sldId id="275" r:id="rId13"/>
    <p:sldId id="265" r:id="rId14"/>
    <p:sldId id="266" r:id="rId15"/>
    <p:sldId id="274" r:id="rId16"/>
    <p:sldId id="267" r:id="rId17"/>
    <p:sldId id="276" r:id="rId18"/>
  </p:sldIdLst>
  <p:sldSz cx="18288000" cy="10287000"/>
  <p:notesSz cx="7010400" cy="92964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dec Pro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3275" autoAdjust="0"/>
  </p:normalViewPr>
  <p:slideViewPr>
    <p:cSldViewPr>
      <p:cViewPr varScale="1">
        <p:scale>
          <a:sx n="56" d="100"/>
          <a:sy n="56" d="100"/>
        </p:scale>
        <p:origin x="16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43C8FC-D4D0-498C-8615-9D66092FE515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C54195-6225-4010-9CC1-E78439D60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1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Minor 21 hours, certificate 15 hours</a:t>
            </a:r>
          </a:p>
          <a:p>
            <a:r>
              <a:rPr lang="en-US" dirty="0"/>
              <a:t>85 students – ag, engineering, journalism, construction and architecture, cyber security, and more</a:t>
            </a:r>
          </a:p>
          <a:p>
            <a:r>
              <a:rPr lang="en-US" dirty="0"/>
              <a:t>--Beginners to advanced</a:t>
            </a:r>
          </a:p>
          <a:p>
            <a:r>
              <a:rPr lang="en-US" dirty="0"/>
              <a:t>Large number of </a:t>
            </a:r>
            <a:r>
              <a:rPr lang="en-US"/>
              <a:t>graduats, </a:t>
            </a:r>
            <a:r>
              <a:rPr lang="en-US" dirty="0"/>
              <a:t>many of whom already work in the industry in 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54195-6225-4010-9CC1-E78439D601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8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54195-6225-4010-9CC1-E78439D601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2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Announced in Sept 2023, w/establishment of Doran Arboretum Fund for Excellence to support capital improvements and maintenance of the Arboretum</a:t>
            </a:r>
          </a:p>
          <a:p>
            <a:endParaRPr lang="en-US" dirty="0"/>
          </a:p>
          <a:p>
            <a:r>
              <a:rPr lang="en-US" dirty="0"/>
              <a:t>Arboretum offers green space, walking trails, native and introduced horticultural gardens, play areas, a scenic hill and pond, hands on learning space for students and youth, and space for community activities and events</a:t>
            </a:r>
          </a:p>
          <a:p>
            <a:endParaRPr lang="en-US" dirty="0"/>
          </a:p>
          <a:p>
            <a:r>
              <a:rPr lang="en-US" dirty="0"/>
              <a:t>Complements gift from Ms. Pullen, who gifted the Pullen Farm, where the Arboretum is housed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54195-6225-4010-9CC1-E78439D601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0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534 acres, Ballard County, ~60 mi NW campus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54195-6225-4010-9CC1-E78439D601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903031"/>
              </p:ext>
            </p:extLst>
          </p:nvPr>
        </p:nvGraphicFramePr>
        <p:xfrm>
          <a:off x="1066800" y="8257996"/>
          <a:ext cx="16192500" cy="1034034"/>
        </p:xfrm>
        <a:graphic>
          <a:graphicData uri="http://schemas.openxmlformats.org/drawingml/2006/table">
            <a:tbl>
              <a:tblPr/>
              <a:tblGrid>
                <a:gridCol w="5701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8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779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 dirty="0">
                          <a:solidFill>
                            <a:srgbClr val="FFFFFF"/>
                          </a:solidFill>
                          <a:latin typeface="FreightDispBold"/>
                        </a:rPr>
                        <a:t>Presented By :  Dr. Brian Parr, Dean and Dr. Shea Porr, Associate Dean</a:t>
                      </a:r>
                      <a:endParaRPr lang="en-US" sz="1100" dirty="0"/>
                    </a:p>
                  </a:txBody>
                  <a:tcPr marL="0" marR="0" marT="0" marB="0" anchor="b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493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b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493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1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b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493F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667417" y="5737896"/>
            <a:ext cx="2356655" cy="1531860"/>
            <a:chOff x="0" y="-85725"/>
            <a:chExt cx="620683" cy="403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0683" cy="257465"/>
            </a:xfrm>
            <a:custGeom>
              <a:avLst/>
              <a:gdLst/>
              <a:ahLst/>
              <a:cxnLst/>
              <a:rect l="l" t="t" r="r" b="b"/>
              <a:pathLst>
                <a:path w="620683" h="257465">
                  <a:moveTo>
                    <a:pt x="45992" y="0"/>
                  </a:moveTo>
                  <a:lnTo>
                    <a:pt x="574691" y="0"/>
                  </a:lnTo>
                  <a:cubicBezTo>
                    <a:pt x="600092" y="0"/>
                    <a:pt x="620683" y="20591"/>
                    <a:pt x="620683" y="45992"/>
                  </a:cubicBezTo>
                  <a:lnTo>
                    <a:pt x="620683" y="211473"/>
                  </a:lnTo>
                  <a:cubicBezTo>
                    <a:pt x="620683" y="236874"/>
                    <a:pt x="600092" y="257465"/>
                    <a:pt x="574691" y="257465"/>
                  </a:cubicBezTo>
                  <a:lnTo>
                    <a:pt x="45992" y="257465"/>
                  </a:lnTo>
                  <a:cubicBezTo>
                    <a:pt x="20591" y="257465"/>
                    <a:pt x="0" y="236874"/>
                    <a:pt x="0" y="211473"/>
                  </a:cubicBezTo>
                  <a:lnTo>
                    <a:pt x="0" y="45992"/>
                  </a:lnTo>
                  <a:cubicBezTo>
                    <a:pt x="0" y="20591"/>
                    <a:pt x="20591" y="0"/>
                    <a:pt x="459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620683" cy="40345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B131B"/>
                  </a:solidFill>
                  <a:latin typeface="Codec Pro"/>
                </a:rPr>
                <a:t> Fall 2023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667417" y="673130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7" y="0"/>
                </a:lnTo>
                <a:lnTo>
                  <a:pt x="3690187" y="995285"/>
                </a:lnTo>
                <a:lnTo>
                  <a:pt x="0" y="995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7417" y="3011444"/>
            <a:ext cx="16230600" cy="2915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99"/>
              </a:lnSpc>
            </a:pPr>
            <a:r>
              <a:rPr lang="en-US" sz="10899" dirty="0">
                <a:solidFill>
                  <a:srgbClr val="FFFFFF"/>
                </a:solidFill>
                <a:latin typeface="Freight 1"/>
              </a:rPr>
              <a:t>HUTSON SCHOOL OF AGRICULTURE UPDATES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420600" y="4533900"/>
            <a:ext cx="5246370" cy="5246370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7994" y="0"/>
                  </a:moveTo>
                  <a:lnTo>
                    <a:pt x="6858008" y="0"/>
                  </a:lnTo>
                  <a:lnTo>
                    <a:pt x="6858008" y="0"/>
                  </a:lnTo>
                  <a:cubicBezTo>
                    <a:pt x="10645573" y="1"/>
                    <a:pt x="13716000" y="3070429"/>
                    <a:pt x="13716000" y="6857994"/>
                  </a:cubicBezTo>
                  <a:lnTo>
                    <a:pt x="13716000" y="1371600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13716000"/>
                  </a:lnTo>
                  <a:lnTo>
                    <a:pt x="0" y="6857994"/>
                  </a:lnTo>
                  <a:cubicBezTo>
                    <a:pt x="0" y="3070428"/>
                    <a:pt x="3070428" y="0"/>
                    <a:pt x="6857994" y="0"/>
                  </a:cubicBezTo>
                  <a:close/>
                </a:path>
              </a:pathLst>
            </a:custGeom>
            <a:blipFill>
              <a:blip r:embed="rId3"/>
              <a:stretch>
                <a:fillRect l="-23475" r="-2347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514600" y="4537364"/>
            <a:ext cx="5246370" cy="5246370"/>
            <a:chOff x="0" y="0"/>
            <a:chExt cx="13716000" cy="13716000"/>
          </a:xfrm>
        </p:grpSpPr>
        <p:sp>
          <p:nvSpPr>
            <p:cNvPr id="7" name="Freeform 7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24665" r="-2466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06361" y="2617582"/>
            <a:ext cx="6680239" cy="2195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PRE-VET/VET TECH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97808" y="2035669"/>
            <a:ext cx="10820399" cy="313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New Department Head, Dr. Laura Ken Hoffman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New state-of-the-art radiology equipment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New, innovative approaches to education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Large enrollment – 434 students total</a:t>
            </a:r>
          </a:p>
          <a:p>
            <a:pPr>
              <a:lnSpc>
                <a:spcPts val="4900"/>
              </a:lnSpc>
            </a:pPr>
            <a:endParaRPr lang="en-US" sz="4000" dirty="0">
              <a:solidFill>
                <a:srgbClr val="FFFFFF"/>
              </a:solidFill>
              <a:latin typeface="FreightDisp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900128" y="4838700"/>
            <a:ext cx="5246370" cy="5246370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4"/>
              <a:stretch>
                <a:fillRect l="-16369" r="-16369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74429" y="2476500"/>
            <a:ext cx="8417171" cy="328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BREATHITT VETERINARY CENTER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96402" y="914886"/>
            <a:ext cx="8686800" cy="9640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BVC has the only Biological Safety Level 3 lab space dedicated to veterinary diagnostics in Kentucky </a:t>
            </a:r>
          </a:p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BVC) is an AAVLD accredited laboratory in Hopkinsville and a critical piece of Kentucky infrastructure</a:t>
            </a:r>
          </a:p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BVC has veterinary pathologists,</a:t>
            </a:r>
          </a:p>
          <a:p>
            <a:pPr marL="485775" lvl="1">
              <a:lnSpc>
                <a:spcPts val="6299"/>
              </a:lnSpc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	microbiologists, toxicologists and 	other laboratory professionals on 	staff</a:t>
            </a:r>
          </a:p>
          <a:p>
            <a:pPr marL="485775" lvl="1">
              <a:lnSpc>
                <a:spcPts val="6299"/>
              </a:lnSpc>
            </a:pPr>
            <a:endParaRPr lang="en-US" sz="4000" dirty="0">
              <a:solidFill>
                <a:srgbClr val="FFFFFF"/>
              </a:solidFill>
              <a:latin typeface="FreightDisp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6361" y="2617582"/>
            <a:ext cx="8975375" cy="219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DORAN ARBORETUM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E16885D3-F166-4497-B485-4F4E63BE8091}"/>
              </a:ext>
            </a:extLst>
          </p:cNvPr>
          <p:cNvGrpSpPr>
            <a:grpSpLocks noChangeAspect="1"/>
          </p:cNvGrpSpPr>
          <p:nvPr/>
        </p:nvGrpSpPr>
        <p:grpSpPr>
          <a:xfrm>
            <a:off x="6958148" y="3314700"/>
            <a:ext cx="10923491" cy="6554095"/>
            <a:chOff x="0" y="0"/>
            <a:chExt cx="6350000" cy="38100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C5BFA80-D503-4CB4-AABE-DB48B0AFE074}"/>
                </a:ext>
              </a:extLst>
            </p:cNvPr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t="-5533" b="-553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32029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79007" y="419100"/>
            <a:ext cx="10440841" cy="5943599"/>
          </a:xfrm>
          <a:custGeom>
            <a:avLst/>
            <a:gdLst/>
            <a:ahLst/>
            <a:cxnLst/>
            <a:rect l="l" t="t" r="r" b="b"/>
            <a:pathLst>
              <a:path w="10440841" h="4856413">
                <a:moveTo>
                  <a:pt x="0" y="0"/>
                </a:moveTo>
                <a:lnTo>
                  <a:pt x="10440840" y="0"/>
                </a:lnTo>
                <a:lnTo>
                  <a:pt x="10440840" y="4856413"/>
                </a:lnTo>
                <a:lnTo>
                  <a:pt x="0" y="4856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45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6361" y="2617582"/>
            <a:ext cx="8975375" cy="22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Freight 1"/>
              </a:rPr>
              <a:t>EAGLE REST </a:t>
            </a:r>
          </a:p>
          <a:p>
            <a:pPr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Freight 1"/>
              </a:rPr>
              <a:t>FARM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00" y="6836249"/>
            <a:ext cx="9700627" cy="2840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FreightDispBold"/>
              </a:rPr>
              <a:t>Collaboration with Ballard County FFA for sheep and hay production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FreightDispBold"/>
              </a:rPr>
              <a:t>Crop land improvements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FFFFFF"/>
                </a:solidFill>
                <a:latin typeface="FreightDispBold"/>
              </a:rPr>
              <a:t>Home improvements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6361" y="2617582"/>
            <a:ext cx="8975375" cy="219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VISION FOR THE FUTURE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EA4D9391-3977-4576-82B5-811A3B965265}"/>
              </a:ext>
            </a:extLst>
          </p:cNvPr>
          <p:cNvGrpSpPr>
            <a:grpSpLocks noChangeAspect="1"/>
          </p:cNvGrpSpPr>
          <p:nvPr/>
        </p:nvGrpSpPr>
        <p:grpSpPr>
          <a:xfrm>
            <a:off x="1996785" y="4909678"/>
            <a:ext cx="8262506" cy="4957504"/>
            <a:chOff x="0" y="0"/>
            <a:chExt cx="6350000" cy="381000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001C1E1-6226-4046-889F-B752761E5C80}"/>
                </a:ext>
              </a:extLst>
            </p:cNvPr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3"/>
              <a:stretch>
                <a:fillRect t="-12500" b="-12500"/>
              </a:stretch>
            </a:blipFill>
          </p:spPr>
        </p:sp>
      </p:grpSp>
      <p:sp>
        <p:nvSpPr>
          <p:cNvPr id="15" name="TextBox 10">
            <a:extLst>
              <a:ext uri="{FF2B5EF4-FFF2-40B4-BE49-F238E27FC236}">
                <a16:creationId xmlns:a16="http://schemas.microsoft.com/office/drawing/2014/main" id="{C2624C84-121D-445E-A7D1-0063A1F2F2B0}"/>
              </a:ext>
            </a:extLst>
          </p:cNvPr>
          <p:cNvSpPr txBox="1"/>
          <p:nvPr/>
        </p:nvSpPr>
        <p:spPr>
          <a:xfrm>
            <a:off x="10439400" y="1943100"/>
            <a:ext cx="7622937" cy="6206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Achieve College Status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Oakley Applied Science Building Renovations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Eagle Rest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Vet School Proposal/Feasibility Study </a:t>
            </a:r>
          </a:p>
          <a:p>
            <a:pPr>
              <a:lnSpc>
                <a:spcPts val="7000"/>
              </a:lnSpc>
            </a:pPr>
            <a:endParaRPr lang="en-US" sz="4000" dirty="0">
              <a:solidFill>
                <a:srgbClr val="FFFFFF"/>
              </a:solidFill>
              <a:latin typeface="FreightDispBold"/>
            </a:endParaRPr>
          </a:p>
        </p:txBody>
      </p:sp>
    </p:spTree>
    <p:extLst>
      <p:ext uri="{BB962C8B-B14F-4D97-AF65-F5344CB8AC3E}">
        <p14:creationId xmlns:p14="http://schemas.microsoft.com/office/powerpoint/2010/main" val="295232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81346" y="2186538"/>
            <a:ext cx="10189123" cy="104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 dirty="0">
                <a:solidFill>
                  <a:srgbClr val="ECAC00"/>
                </a:solidFill>
                <a:latin typeface="Freight 1"/>
              </a:rPr>
              <a:t>ASSOCIATE DEAN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7800" y="3059429"/>
            <a:ext cx="5246370" cy="2236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Dr. Shea Porr</a:t>
            </a:r>
          </a:p>
          <a:p>
            <a:pPr algn="ctr">
              <a:lnSpc>
                <a:spcPts val="5879"/>
              </a:lnSpc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Associate Dean</a:t>
            </a:r>
          </a:p>
          <a:p>
            <a:pPr algn="ctr">
              <a:lnSpc>
                <a:spcPts val="5879"/>
              </a:lnSpc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AES Department 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9A7CE-49B5-4AD2-845C-CDCA4B66E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514378"/>
            <a:ext cx="6925639" cy="7563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AB8477A7-0E4D-497E-9809-FCD31A567B13}"/>
              </a:ext>
            </a:extLst>
          </p:cNvPr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5954" y="5956119"/>
            <a:ext cx="4767110" cy="3575332"/>
          </a:xfrm>
          <a:custGeom>
            <a:avLst/>
            <a:gdLst/>
            <a:ahLst/>
            <a:cxnLst/>
            <a:rect l="l" t="t" r="r" b="b"/>
            <a:pathLst>
              <a:path w="4767110" h="3575332">
                <a:moveTo>
                  <a:pt x="0" y="0"/>
                </a:moveTo>
                <a:lnTo>
                  <a:pt x="4767110" y="0"/>
                </a:lnTo>
                <a:lnTo>
                  <a:pt x="4767110" y="3575333"/>
                </a:lnTo>
                <a:lnTo>
                  <a:pt x="0" y="3575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18030" y="3924300"/>
            <a:ext cx="6617303" cy="3974794"/>
          </a:xfrm>
          <a:custGeom>
            <a:avLst/>
            <a:gdLst/>
            <a:ahLst/>
            <a:cxnLst/>
            <a:rect l="l" t="t" r="r" b="b"/>
            <a:pathLst>
              <a:path w="6617303" h="3460298">
                <a:moveTo>
                  <a:pt x="0" y="0"/>
                </a:moveTo>
                <a:lnTo>
                  <a:pt x="6617303" y="0"/>
                </a:lnTo>
                <a:lnTo>
                  <a:pt x="6617303" y="3460298"/>
                </a:lnTo>
                <a:lnTo>
                  <a:pt x="0" y="3460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29327" y="6708603"/>
            <a:ext cx="4830355" cy="3219450"/>
          </a:xfrm>
          <a:custGeom>
            <a:avLst/>
            <a:gdLst/>
            <a:ahLst/>
            <a:cxnLst/>
            <a:rect l="l" t="t" r="r" b="b"/>
            <a:pathLst>
              <a:path w="4830355" h="3219450">
                <a:moveTo>
                  <a:pt x="0" y="0"/>
                </a:moveTo>
                <a:lnTo>
                  <a:pt x="4830354" y="0"/>
                </a:lnTo>
                <a:lnTo>
                  <a:pt x="4830354" y="3219450"/>
                </a:lnTo>
                <a:lnTo>
                  <a:pt x="0" y="3219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1000" y="2219206"/>
            <a:ext cx="10033039" cy="2195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RECRUITMENT EFFORTS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29327" y="624018"/>
            <a:ext cx="6725060" cy="499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High school visits, state, and national FFA convention, NFMS, TN FFA Convention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Hosting ~ 2,000 high school students per year on campus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Enrollment for Fall 2023 over 1,300 students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RNO Number: 294 students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482957" y="4762500"/>
            <a:ext cx="5246370" cy="5246370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3"/>
              <a:stretch>
                <a:fillRect l="-24665" r="-2466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06361" y="2617582"/>
            <a:ext cx="8975375" cy="22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Freight 1"/>
              </a:rPr>
              <a:t>GRADUATE PROGRAMS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83486" y="1748324"/>
            <a:ext cx="6690576" cy="4465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73"/>
              </a:lnSpc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Enrollment: Over 200 students</a:t>
            </a:r>
          </a:p>
          <a:p>
            <a:pPr marL="905847" lvl="1" indent="-452924">
              <a:lnSpc>
                <a:spcPts val="5873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Masters</a:t>
            </a:r>
          </a:p>
          <a:p>
            <a:pPr marL="905847" lvl="1" indent="-452924">
              <a:lnSpc>
                <a:spcPts val="5873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Specialist (</a:t>
            </a:r>
            <a:r>
              <a:rPr lang="en-US" sz="4000" dirty="0" err="1">
                <a:solidFill>
                  <a:srgbClr val="FFFFFF"/>
                </a:solidFill>
                <a:latin typeface="FreightDispBold"/>
              </a:rPr>
              <a:t>EdS</a:t>
            </a:r>
            <a:r>
              <a:rPr lang="en-US" sz="4000" dirty="0">
                <a:solidFill>
                  <a:srgbClr val="FFFFFF"/>
                </a:solidFill>
                <a:latin typeface="FreightDispBold"/>
              </a:rPr>
              <a:t>)</a:t>
            </a:r>
          </a:p>
          <a:p>
            <a:pPr marL="905847" lvl="1" indent="-452924">
              <a:lnSpc>
                <a:spcPts val="5873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Doctorate (EdD)</a:t>
            </a:r>
          </a:p>
          <a:p>
            <a:pPr marL="905847" lvl="1" indent="-452924">
              <a:lnSpc>
                <a:spcPts val="5873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Online Options</a:t>
            </a:r>
          </a:p>
          <a:p>
            <a:pPr>
              <a:lnSpc>
                <a:spcPts val="5873"/>
              </a:lnSpc>
            </a:pPr>
            <a:endParaRPr lang="en-US" sz="4000" dirty="0">
              <a:solidFill>
                <a:srgbClr val="FFFFFF"/>
              </a:solidFill>
              <a:latin typeface="FreightDisp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548579" y="4646568"/>
            <a:ext cx="5246370" cy="5246370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3"/>
              <a:stretch>
                <a:fillRect l="-24665" r="-2466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63493" y="2657533"/>
            <a:ext cx="8547886" cy="2195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AGRICULTURE SCIENCE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81736" y="1780879"/>
            <a:ext cx="8144264" cy="4719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New Partnerships within Industry for Research &amp; Education</a:t>
            </a:r>
          </a:p>
          <a:p>
            <a:pPr marL="949956" lvl="1" indent="-474978">
              <a:lnSpc>
                <a:spcPts val="6159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Bayer</a:t>
            </a:r>
          </a:p>
          <a:p>
            <a:pPr marL="949956" lvl="1" indent="-474978">
              <a:lnSpc>
                <a:spcPts val="6159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BASF</a:t>
            </a:r>
          </a:p>
          <a:p>
            <a:pPr marL="949956" lvl="1" indent="-474978">
              <a:lnSpc>
                <a:spcPts val="6159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Stine</a:t>
            </a:r>
          </a:p>
          <a:p>
            <a:pPr>
              <a:lnSpc>
                <a:spcPts val="6159"/>
              </a:lnSpc>
            </a:pPr>
            <a:endParaRPr lang="en-US" sz="4000" dirty="0">
              <a:solidFill>
                <a:srgbClr val="FFFFFF"/>
              </a:solidFill>
              <a:latin typeface="FreightDisp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29800" y="783303"/>
            <a:ext cx="7697599" cy="8703597"/>
          </a:xfrm>
          <a:custGeom>
            <a:avLst/>
            <a:gdLst/>
            <a:ahLst/>
            <a:cxnLst/>
            <a:rect l="l" t="t" r="r" b="b"/>
            <a:pathLst>
              <a:path w="7402398" h="8252747">
                <a:moveTo>
                  <a:pt x="0" y="0"/>
                </a:moveTo>
                <a:lnTo>
                  <a:pt x="7402398" y="0"/>
                </a:lnTo>
                <a:lnTo>
                  <a:pt x="7402398" y="8252747"/>
                </a:lnTo>
                <a:lnTo>
                  <a:pt x="0" y="8252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6361" y="2617582"/>
            <a:ext cx="8975375" cy="120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Freight 1"/>
              </a:rPr>
              <a:t>NEW PROPERTY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6361" y="2617582"/>
            <a:ext cx="7670839" cy="2195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UNMANNED AERIAL SYSTEMS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13C3C1A-001F-4379-853B-D47EACB275B5}"/>
              </a:ext>
            </a:extLst>
          </p:cNvPr>
          <p:cNvSpPr txBox="1"/>
          <p:nvPr/>
        </p:nvSpPr>
        <p:spPr>
          <a:xfrm>
            <a:off x="8364071" y="1770878"/>
            <a:ext cx="9374133" cy="313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Selected for FAA Unmanned Aircraft Systems-Collegiate Training Initiative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UAS Minor and Certificate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Flight practice, drone maintenance, safety and federal policies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3204E5-F091-4826-B005-975601A17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21040" r="10623"/>
          <a:stretch/>
        </p:blipFill>
        <p:spPr>
          <a:xfrm>
            <a:off x="9144000" y="5384047"/>
            <a:ext cx="6761629" cy="44491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5885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58400" y="6667500"/>
            <a:ext cx="4659112" cy="3278781"/>
          </a:xfrm>
          <a:custGeom>
            <a:avLst/>
            <a:gdLst/>
            <a:ahLst/>
            <a:cxnLst/>
            <a:rect l="l" t="t" r="r" b="b"/>
            <a:pathLst>
              <a:path w="4355205" h="3284551">
                <a:moveTo>
                  <a:pt x="0" y="0"/>
                </a:moveTo>
                <a:lnTo>
                  <a:pt x="4355205" y="0"/>
                </a:lnTo>
                <a:lnTo>
                  <a:pt x="4355205" y="3284551"/>
                </a:lnTo>
                <a:lnTo>
                  <a:pt x="0" y="3284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94554" y="4331524"/>
            <a:ext cx="4336820" cy="4336820"/>
          </a:xfrm>
          <a:custGeom>
            <a:avLst/>
            <a:gdLst/>
            <a:ahLst/>
            <a:cxnLst/>
            <a:rect l="l" t="t" r="r" b="b"/>
            <a:pathLst>
              <a:path w="4336820" h="4336820">
                <a:moveTo>
                  <a:pt x="0" y="0"/>
                </a:moveTo>
                <a:lnTo>
                  <a:pt x="4336821" y="0"/>
                </a:lnTo>
                <a:lnTo>
                  <a:pt x="4336821" y="4336820"/>
                </a:lnTo>
                <a:lnTo>
                  <a:pt x="0" y="4336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79678" y="4915432"/>
            <a:ext cx="3922613" cy="4886922"/>
          </a:xfrm>
          <a:custGeom>
            <a:avLst/>
            <a:gdLst/>
            <a:ahLst/>
            <a:cxnLst/>
            <a:rect l="l" t="t" r="r" b="b"/>
            <a:pathLst>
              <a:path w="3922613" h="4886922">
                <a:moveTo>
                  <a:pt x="0" y="0"/>
                </a:moveTo>
                <a:lnTo>
                  <a:pt x="3922613" y="0"/>
                </a:lnTo>
                <a:lnTo>
                  <a:pt x="3922613" y="4886922"/>
                </a:lnTo>
                <a:lnTo>
                  <a:pt x="0" y="4886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6361" y="2617582"/>
            <a:ext cx="8975375" cy="228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ANIMAL/EQUINE SCIENCE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1200" y="1096714"/>
            <a:ext cx="8324909" cy="4388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New focus on poultry &amp; meat science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New articulation agreements for equine chiropractic schools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New livestock judging team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FreightDispBold"/>
              </a:rPr>
              <a:t>Hosting 2024  American Collegiate  Horseman's Association National Convention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3850" y="728793"/>
            <a:ext cx="3690186" cy="995286"/>
          </a:xfrm>
          <a:custGeom>
            <a:avLst/>
            <a:gdLst/>
            <a:ahLst/>
            <a:cxnLst/>
            <a:rect l="l" t="t" r="r" b="b"/>
            <a:pathLst>
              <a:path w="3690186" h="995286">
                <a:moveTo>
                  <a:pt x="0" y="0"/>
                </a:moveTo>
                <a:lnTo>
                  <a:pt x="3690186" y="0"/>
                </a:lnTo>
                <a:lnTo>
                  <a:pt x="3690186" y="995286"/>
                </a:lnTo>
                <a:lnTo>
                  <a:pt x="0" y="99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6361" y="2617582"/>
            <a:ext cx="8975375" cy="110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FFFFFF"/>
                </a:solidFill>
                <a:latin typeface="Freight 1"/>
              </a:rPr>
              <a:t>RODEO TEAM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FBFBDF58-DA94-4CDF-BF15-0CA9557F2E9E}"/>
              </a:ext>
            </a:extLst>
          </p:cNvPr>
          <p:cNvGrpSpPr>
            <a:grpSpLocks noChangeAspect="1"/>
          </p:cNvGrpSpPr>
          <p:nvPr/>
        </p:nvGrpSpPr>
        <p:grpSpPr>
          <a:xfrm>
            <a:off x="623866" y="2005034"/>
            <a:ext cx="7658099" cy="7658099"/>
            <a:chOff x="0" y="0"/>
            <a:chExt cx="3282950" cy="328295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19ADA56C-DFC1-4FC3-A74D-367A7FE43A10}"/>
                </a:ext>
              </a:extLst>
            </p:cNvPr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0" name="TextBox 8">
            <a:extLst>
              <a:ext uri="{FF2B5EF4-FFF2-40B4-BE49-F238E27FC236}">
                <a16:creationId xmlns:a16="http://schemas.microsoft.com/office/drawing/2014/main" id="{D9423071-27C8-4891-A490-6B9E0AB3DD03}"/>
              </a:ext>
            </a:extLst>
          </p:cNvPr>
          <p:cNvSpPr txBox="1"/>
          <p:nvPr/>
        </p:nvSpPr>
        <p:spPr>
          <a:xfrm>
            <a:off x="1905000" y="9024807"/>
            <a:ext cx="313426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FreightDispBold"/>
              </a:rPr>
              <a:t>Tate Papszycki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30E9D93-6697-4C75-99C5-116013DCB374}"/>
              </a:ext>
            </a:extLst>
          </p:cNvPr>
          <p:cNvSpPr txBox="1"/>
          <p:nvPr/>
        </p:nvSpPr>
        <p:spPr>
          <a:xfrm>
            <a:off x="9144000" y="1864575"/>
            <a:ext cx="8520133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4000" dirty="0">
                <a:solidFill>
                  <a:schemeClr val="bg1"/>
                </a:solidFill>
                <a:latin typeface="Codec Pro"/>
              </a:rPr>
              <a:t>Tate Papszycki:</a:t>
            </a:r>
          </a:p>
          <a:p>
            <a:pPr marL="690876" lvl="1" indent="-345438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Codec Pro"/>
              </a:rPr>
              <a:t>Currently leads the Lone Star Rodeo Circuit by nearly 1,000 points!</a:t>
            </a:r>
          </a:p>
          <a:p>
            <a:pPr marL="690876" lvl="1" indent="-345438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Codec Pro"/>
              </a:rPr>
              <a:t>#5 in world standings as a rookie in the IPRA</a:t>
            </a:r>
          </a:p>
          <a:p>
            <a:pPr marL="690876" lvl="1" indent="-345438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Codec Pro"/>
              </a:rPr>
              <a:t>Finished 2nd IFYR</a:t>
            </a:r>
          </a:p>
          <a:p>
            <a:pPr marL="690876" lvl="1" indent="-345438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Codec Pro"/>
              </a:rPr>
              <a:t>Finished 11th in average at NHSRA</a:t>
            </a:r>
          </a:p>
          <a:p>
            <a:pPr marL="690876" lvl="1" indent="-345438" algn="l">
              <a:lnSpc>
                <a:spcPts val="4479"/>
              </a:lnSpc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Codec Pro"/>
              </a:rPr>
              <a:t>Reserve National Champion Little Britches National Rodeo Association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1222D39-3366-4BBC-A4A3-E74643546D4B}"/>
              </a:ext>
            </a:extLst>
          </p:cNvPr>
          <p:cNvSpPr txBox="1"/>
          <p:nvPr/>
        </p:nvSpPr>
        <p:spPr>
          <a:xfrm>
            <a:off x="9706724" y="654967"/>
            <a:ext cx="7318317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 dirty="0">
                <a:solidFill>
                  <a:schemeClr val="bg1"/>
                </a:solidFill>
                <a:latin typeface="Freight 1"/>
              </a:rPr>
              <a:t>RODEO TEAM</a:t>
            </a:r>
          </a:p>
        </p:txBody>
      </p:sp>
    </p:spTree>
    <p:extLst>
      <p:ext uri="{BB962C8B-B14F-4D97-AF65-F5344CB8AC3E}">
        <p14:creationId xmlns:p14="http://schemas.microsoft.com/office/powerpoint/2010/main" val="3948318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d1feb6a-e3b0-4a8b-9f1e-b0e7e1967f2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9867C2EFC2D94CB026FDEED293932D" ma:contentTypeVersion="17" ma:contentTypeDescription="Create a new document." ma:contentTypeScope="" ma:versionID="7002b2d3bf1edb2f761c0945202c9f29">
  <xsd:schema xmlns:xsd="http://www.w3.org/2001/XMLSchema" xmlns:xs="http://www.w3.org/2001/XMLSchema" xmlns:p="http://schemas.microsoft.com/office/2006/metadata/properties" xmlns:ns3="6d1feb6a-e3b0-4a8b-9f1e-b0e7e1967f23" xmlns:ns4="6e428db4-571e-4e97-80c8-bc405e789c7a" targetNamespace="http://schemas.microsoft.com/office/2006/metadata/properties" ma:root="true" ma:fieldsID="22e48215082785e30d1072aa39170e73" ns3:_="" ns4:_="">
    <xsd:import namespace="6d1feb6a-e3b0-4a8b-9f1e-b0e7e1967f23"/>
    <xsd:import namespace="6e428db4-571e-4e97-80c8-bc405e789c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feb6a-e3b0-4a8b-9f1e-b0e7e1967f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428db4-571e-4e97-80c8-bc405e789c7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407560-D30B-4AC5-BD63-1BBC3A79481B}">
  <ds:schemaRefs>
    <ds:schemaRef ds:uri="http://purl.org/dc/elements/1.1/"/>
    <ds:schemaRef ds:uri="6e428db4-571e-4e97-80c8-bc405e789c7a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6d1feb6a-e3b0-4a8b-9f1e-b0e7e1967f23"/>
  </ds:schemaRefs>
</ds:datastoreItem>
</file>

<file path=customXml/itemProps2.xml><?xml version="1.0" encoding="utf-8"?>
<ds:datastoreItem xmlns:ds="http://schemas.openxmlformats.org/officeDocument/2006/customXml" ds:itemID="{71A2DD23-D0C1-4657-9B6F-F2CA0276C5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1feb6a-e3b0-4a8b-9f1e-b0e7e1967f23"/>
    <ds:schemaRef ds:uri="6e428db4-571e-4e97-80c8-bc405e789c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4701BF-F95E-47C4-B935-8AE28A12D5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473</Words>
  <Application>Microsoft Office PowerPoint</Application>
  <PresentationFormat>Custom</PresentationFormat>
  <Paragraphs>77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Freight 1</vt:lpstr>
      <vt:lpstr>FreightDispBold</vt:lpstr>
      <vt:lpstr>Calibri</vt:lpstr>
      <vt:lpstr>Codec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Proposal Business Presentation in Black Purple Abstract Tech Style</dc:title>
  <dc:creator>Brian Parr</dc:creator>
  <cp:lastModifiedBy>Spoonamore, Susan (LRC)</cp:lastModifiedBy>
  <cp:revision>10</cp:revision>
  <cp:lastPrinted>2023-10-31T12:23:52Z</cp:lastPrinted>
  <dcterms:created xsi:type="dcterms:W3CDTF">2006-08-16T00:00:00Z</dcterms:created>
  <dcterms:modified xsi:type="dcterms:W3CDTF">2023-10-31T12:25:00Z</dcterms:modified>
  <dc:identifier>DAFrPs91D1A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0x010100249867C2EFC2D94CB026FDEED293932D</vt:lpwstr>
  </property>
</Properties>
</file>