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91" r:id="rId5"/>
  </p:sldMasterIdLst>
  <p:notesMasterIdLst>
    <p:notesMasterId r:id="rId12"/>
  </p:notesMasterIdLst>
  <p:handoutMasterIdLst>
    <p:handoutMasterId r:id="rId13"/>
  </p:handoutMasterIdLst>
  <p:sldIdLst>
    <p:sldId id="313" r:id="rId6"/>
    <p:sldId id="307" r:id="rId7"/>
    <p:sldId id="311" r:id="rId8"/>
    <p:sldId id="1772" r:id="rId9"/>
    <p:sldId id="1774" r:id="rId10"/>
    <p:sldId id="177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3725" autoAdjust="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>
        <p:guide orient="horz" pos="175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B440F78-2C9E-4C7F-818C-B40BB19D3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3FB98-80B9-4155-809A-82659D34A0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18EB1-FF96-47AA-9A30-F1BFF2FFD1F7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DEF847-3492-4888-9C23-1504238536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48C54-2332-4748-9C65-6A27E550C1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F75FB2-D12E-4669-8522-D3E2C7E6DC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991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4A361-7934-4769-9B16-8A939698742C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8E0B9-48E4-499D-93B2-B07D003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043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3492AC-2023-4442-AF40-53B11C2EF8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5966" y="1008063"/>
            <a:ext cx="5120640" cy="2054388"/>
          </a:xfrm>
        </p:spPr>
        <p:txBody>
          <a:bodyPr anchor="b">
            <a:normAutofit/>
          </a:bodyPr>
          <a:lstStyle>
            <a:lvl1pPr algn="r">
              <a:defRPr sz="5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8970" y="3105163"/>
            <a:ext cx="3167636" cy="64767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64503-659B-472D-ABF8-01D077EB0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09C12-0CED-4CD5-B463-885A793C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F03DA-3AA9-44AC-8E2B-D53B8EBE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6C6CB5-A7CF-4AA0-8E61-3C46EFA04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524" y="4572000"/>
            <a:ext cx="12188952" cy="2286000"/>
          </a:xfrm>
          <a:solidFill>
            <a:schemeClr val="accent6"/>
          </a:solidFill>
        </p:spPr>
        <p:txBody>
          <a:bodyPr anchor="b"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305" y="1696389"/>
            <a:ext cx="3210331" cy="3647605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lIns="91440" tIns="45720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5593" y="2750695"/>
            <a:ext cx="2743200" cy="2465883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5F3F79F-C68B-4A8C-B9F0-4BF82DCC6D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16628" y="1696389"/>
            <a:ext cx="3209544" cy="3648456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45720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7E2099CC-3C3F-4C3B-825F-C69EBE0F0D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65548" y="2750695"/>
            <a:ext cx="2743200" cy="2465883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D904408A-D9CD-40EC-A60A-5AFD4501F7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48764" y="1696389"/>
            <a:ext cx="3209544" cy="3648456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45720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F6FD60C1-21C4-4DFB-A5A9-717DE2A98B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77130" y="2750695"/>
            <a:ext cx="2743200" cy="2465883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585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A5BA28D-2313-499F-93AB-7C86B030570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66593" y="2207455"/>
            <a:ext cx="1351811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8516B14-EF29-444F-82DA-19F5011C7DD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466592" y="3559605"/>
            <a:ext cx="1353313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  <a:endParaRPr lang="en-ZA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FDD67D8-D69E-405B-825C-A9AF88C1A80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66592" y="4905756"/>
            <a:ext cx="1353314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3</a:t>
            </a:r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3354A33-C884-44F0-A320-DF2EBA500D1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371600" y="2202883"/>
            <a:ext cx="1106424" cy="1106424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7AF29B8F-D39A-4F3A-909A-9D298FB7224E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371600" y="3555033"/>
            <a:ext cx="1106424" cy="1106424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83A1C8AA-5F7D-4C12-9724-97F4B72D8A7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371600" y="4901184"/>
            <a:ext cx="1106424" cy="1106424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9BE8230-B656-44E2-9319-E1464125040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3048" y="2207455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/>
            <a:r>
              <a:rPr lang="en-ZA" dirty="0"/>
              <a:t>Section Header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ADD189D-5EFF-456A-9AEB-E8DB3452742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813048" y="3559605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/>
            <a:r>
              <a:rPr lang="en-ZA" dirty="0"/>
              <a:t>Section Header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53862BA6-E42C-4C58-871B-8705122D668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813048" y="4905756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/>
            <a:r>
              <a:rPr lang="en-ZA" dirty="0"/>
              <a:t>Section Header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B1F9D630-F36F-43B5-B6A8-62245E084CA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470648" y="2207455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Description</a:t>
            </a:r>
            <a:endParaRPr lang="en-ZA" dirty="0"/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C670C5D6-AD2E-415C-BAFE-A8239C15159E}"/>
              </a:ext>
            </a:extLst>
          </p:cNvPr>
          <p:cNvSpPr>
            <a:spLocks noGrp="1"/>
          </p:cNvSpPr>
          <p:nvPr>
            <p:ph sz="half" idx="38" hasCustomPrompt="1"/>
          </p:nvPr>
        </p:nvSpPr>
        <p:spPr>
          <a:xfrm>
            <a:off x="7470648" y="3559605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Description</a:t>
            </a:r>
            <a:endParaRPr lang="en-ZA" dirty="0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26DDBF97-B5FA-415C-9E0D-A4A556C40805}"/>
              </a:ext>
            </a:extLst>
          </p:cNvPr>
          <p:cNvSpPr>
            <a:spLocks noGrp="1"/>
          </p:cNvSpPr>
          <p:nvPr>
            <p:ph sz="half" idx="41" hasCustomPrompt="1"/>
          </p:nvPr>
        </p:nvSpPr>
        <p:spPr>
          <a:xfrm>
            <a:off x="7470648" y="4905756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Description</a:t>
            </a:r>
            <a:endParaRPr lang="en-ZA" dirty="0"/>
          </a:p>
        </p:txBody>
      </p:sp>
      <p:sp>
        <p:nvSpPr>
          <p:cNvPr id="17" name="Date Placeholder 1">
            <a:extLst>
              <a:ext uri="{FF2B5EF4-FFF2-40B4-BE49-F238E27FC236}">
                <a16:creationId xmlns:a16="http://schemas.microsoft.com/office/drawing/2014/main" id="{8408DD66-4FD2-41B2-AD2E-24ADA0398198}"/>
              </a:ext>
            </a:extLst>
          </p:cNvPr>
          <p:cNvSpPr>
            <a:spLocks noGrp="1"/>
          </p:cNvSpPr>
          <p:nvPr>
            <p:ph type="dt" sz="half" idx="43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1540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CD52AD9-4495-432B-B01C-26AAF0EAA8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2992" y="2232908"/>
            <a:ext cx="2194560" cy="27432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F9EB7E7-72B3-4FD3-B153-815A53CB1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728" y="3494402"/>
            <a:ext cx="2194560" cy="274320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39AE34A-A4BE-43AA-9A69-9A18D5FC5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10732" y="3494402"/>
            <a:ext cx="2194560" cy="274320"/>
          </a:xfrm>
        </p:spPr>
        <p:txBody>
          <a:bodyPr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3E8F54F-C5BD-4FE6-BB69-FEC69BC0F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2992" y="5287722"/>
            <a:ext cx="2194560" cy="27432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F7357E-EB66-4B24-BD83-CDF02BFE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67923" y="2586939"/>
            <a:ext cx="10677317" cy="2637195"/>
            <a:chOff x="767923" y="2586939"/>
            <a:chExt cx="10677317" cy="2637195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5CC96AF-1ECA-45C5-A903-6341850289F9}"/>
                </a:ext>
              </a:extLst>
            </p:cNvPr>
            <p:cNvSpPr/>
            <p:nvPr userDrawn="1"/>
          </p:nvSpPr>
          <p:spPr>
            <a:xfrm>
              <a:off x="6098501" y="2586991"/>
              <a:ext cx="46095" cy="1231565"/>
            </a:xfrm>
            <a:custGeom>
              <a:avLst/>
              <a:gdLst>
                <a:gd name="connsiteX0" fmla="*/ 375 w 46095"/>
                <a:gd name="connsiteY0" fmla="*/ 0 h 1231565"/>
                <a:gd name="connsiteX1" fmla="*/ 46095 w 46095"/>
                <a:gd name="connsiteY1" fmla="*/ 114776 h 1231565"/>
                <a:gd name="connsiteX2" fmla="*/ 46095 w 46095"/>
                <a:gd name="connsiteY2" fmla="*/ 1231565 h 1231565"/>
                <a:gd name="connsiteX3" fmla="*/ 0 w 46095"/>
                <a:gd name="connsiteY3" fmla="*/ 1231565 h 1231565"/>
                <a:gd name="connsiteX4" fmla="*/ 0 w 46095"/>
                <a:gd name="connsiteY4" fmla="*/ 942 h 1231565"/>
                <a:gd name="connsiteX5" fmla="*/ 375 w 46095"/>
                <a:gd name="connsiteY5" fmla="*/ 0 h 1231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095" h="1231565">
                  <a:moveTo>
                    <a:pt x="375" y="0"/>
                  </a:moveTo>
                  <a:lnTo>
                    <a:pt x="46095" y="114776"/>
                  </a:lnTo>
                  <a:lnTo>
                    <a:pt x="46095" y="1231565"/>
                  </a:lnTo>
                  <a:lnTo>
                    <a:pt x="0" y="1231565"/>
                  </a:lnTo>
                  <a:lnTo>
                    <a:pt x="0" y="942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7574821-21A4-483A-9824-B9CB9EC4B770}"/>
                </a:ext>
              </a:extLst>
            </p:cNvPr>
            <p:cNvSpPr/>
            <p:nvPr userDrawn="1"/>
          </p:nvSpPr>
          <p:spPr>
            <a:xfrm>
              <a:off x="6053156" y="3818555"/>
              <a:ext cx="45345" cy="97190"/>
            </a:xfrm>
            <a:custGeom>
              <a:avLst/>
              <a:gdLst>
                <a:gd name="connsiteX0" fmla="*/ 0 w 45345"/>
                <a:gd name="connsiteY0" fmla="*/ 0 h 97190"/>
                <a:gd name="connsiteX1" fmla="*/ 45345 w 45345"/>
                <a:gd name="connsiteY1" fmla="*/ 0 h 97190"/>
                <a:gd name="connsiteX2" fmla="*/ 45345 w 45345"/>
                <a:gd name="connsiteY2" fmla="*/ 97190 h 97190"/>
                <a:gd name="connsiteX3" fmla="*/ 0 w 45345"/>
                <a:gd name="connsiteY3" fmla="*/ 97190 h 97190"/>
                <a:gd name="connsiteX4" fmla="*/ 0 w 45345"/>
                <a:gd name="connsiteY4" fmla="*/ 0 h 9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45" h="97190">
                  <a:moveTo>
                    <a:pt x="0" y="0"/>
                  </a:moveTo>
                  <a:lnTo>
                    <a:pt x="45345" y="0"/>
                  </a:lnTo>
                  <a:lnTo>
                    <a:pt x="45345" y="97190"/>
                  </a:lnTo>
                  <a:lnTo>
                    <a:pt x="0" y="97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8C191E1-94CD-4DEF-9125-7E667370926A}"/>
                </a:ext>
              </a:extLst>
            </p:cNvPr>
            <p:cNvSpPr/>
            <p:nvPr userDrawn="1"/>
          </p:nvSpPr>
          <p:spPr>
            <a:xfrm>
              <a:off x="6098500" y="2586939"/>
              <a:ext cx="111238" cy="1231616"/>
            </a:xfrm>
            <a:custGeom>
              <a:avLst/>
              <a:gdLst>
                <a:gd name="connsiteX0" fmla="*/ 0 w 111238"/>
                <a:gd name="connsiteY0" fmla="*/ 0 h 1231616"/>
                <a:gd name="connsiteX1" fmla="*/ 111238 w 111238"/>
                <a:gd name="connsiteY1" fmla="*/ 0 h 1231616"/>
                <a:gd name="connsiteX2" fmla="*/ 111238 w 111238"/>
                <a:gd name="connsiteY2" fmla="*/ 1231616 h 1231616"/>
                <a:gd name="connsiteX3" fmla="*/ 46095 w 111238"/>
                <a:gd name="connsiteY3" fmla="*/ 1231616 h 1231616"/>
                <a:gd name="connsiteX4" fmla="*/ 46095 w 111238"/>
                <a:gd name="connsiteY4" fmla="*/ 114827 h 1231616"/>
                <a:gd name="connsiteX5" fmla="*/ 375 w 111238"/>
                <a:gd name="connsiteY5" fmla="*/ 51 h 1231616"/>
                <a:gd name="connsiteX6" fmla="*/ 0 w 111238"/>
                <a:gd name="connsiteY6" fmla="*/ 993 h 1231616"/>
                <a:gd name="connsiteX7" fmla="*/ 0 w 111238"/>
                <a:gd name="connsiteY7" fmla="*/ 0 h 123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238" h="1231616">
                  <a:moveTo>
                    <a:pt x="0" y="0"/>
                  </a:moveTo>
                  <a:lnTo>
                    <a:pt x="111238" y="0"/>
                  </a:lnTo>
                  <a:lnTo>
                    <a:pt x="111238" y="1231616"/>
                  </a:lnTo>
                  <a:lnTo>
                    <a:pt x="46095" y="1231616"/>
                  </a:lnTo>
                  <a:lnTo>
                    <a:pt x="46095" y="114827"/>
                  </a:lnTo>
                  <a:lnTo>
                    <a:pt x="375" y="51"/>
                  </a:lnTo>
                  <a:lnTo>
                    <a:pt x="0" y="9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E6DEF02-ADC5-487F-AA38-28AE410EBEB1}"/>
                </a:ext>
              </a:extLst>
            </p:cNvPr>
            <p:cNvSpPr/>
            <p:nvPr userDrawn="1"/>
          </p:nvSpPr>
          <p:spPr>
            <a:xfrm>
              <a:off x="6053156" y="2587933"/>
              <a:ext cx="36576" cy="126204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F5BD053-8127-4207-8BB6-88934D1FE4A5}"/>
                </a:ext>
              </a:extLst>
            </p:cNvPr>
            <p:cNvSpPr/>
            <p:nvPr userDrawn="1"/>
          </p:nvSpPr>
          <p:spPr>
            <a:xfrm>
              <a:off x="767923" y="3818556"/>
              <a:ext cx="5349240" cy="365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6CFD50B-0B31-48EB-8D44-673C8CEC29B7}"/>
                </a:ext>
              </a:extLst>
            </p:cNvPr>
            <p:cNvSpPr/>
            <p:nvPr userDrawn="1"/>
          </p:nvSpPr>
          <p:spPr>
            <a:xfrm>
              <a:off x="6117163" y="3818554"/>
              <a:ext cx="5328077" cy="365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715010-62CF-4E58-992F-47427FCB0C02}"/>
                </a:ext>
              </a:extLst>
            </p:cNvPr>
            <p:cNvSpPr/>
            <p:nvPr userDrawn="1"/>
          </p:nvSpPr>
          <p:spPr>
            <a:xfrm>
              <a:off x="6053155" y="3852534"/>
              <a:ext cx="36576" cy="1371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7" name="Date Placeholder 1">
            <a:extLst>
              <a:ext uri="{FF2B5EF4-FFF2-40B4-BE49-F238E27FC236}">
                <a16:creationId xmlns:a16="http://schemas.microsoft.com/office/drawing/2014/main" id="{17311117-A0EF-438B-BF68-75DF09D8504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7803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9924"/>
          </a:xfrm>
        </p:spPr>
        <p:txBody>
          <a:bodyPr bIns="91440" anchor="b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FDD847D-284F-43B9-91A9-0A2AE4977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426525"/>
            <a:ext cx="10515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7280" y="2458260"/>
            <a:ext cx="3200400" cy="731520"/>
          </a:xfrm>
          <a:solidFill>
            <a:schemeClr val="accent2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5593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91440" rIns="18288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5F3F79F-C68B-4A8C-B9F0-4BF82DCC6D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25274" y="2458260"/>
            <a:ext cx="3200400" cy="731520"/>
          </a:xfrm>
          <a:solidFill>
            <a:schemeClr val="accent2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7E2099CC-3C3F-4C3B-825F-C69EBE0F0D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26864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182880" rIns="18288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D904408A-D9CD-40EC-A60A-5AFD4501F7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53269" y="2458260"/>
            <a:ext cx="3200400" cy="731520"/>
          </a:xfrm>
          <a:solidFill>
            <a:schemeClr val="accent2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F6FD60C1-21C4-4DFB-A5A9-717DE2A98B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56448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182880" rIns="18288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863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DD8E1C1-2F29-4EF8-B7B9-75E2DC5049C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1850" y="1426525"/>
            <a:ext cx="10515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6438" y="2071688"/>
            <a:ext cx="5029200" cy="45720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6438" y="2641555"/>
            <a:ext cx="50292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7475" y="2071688"/>
            <a:ext cx="5029200" cy="45720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7475" y="2641555"/>
            <a:ext cx="50292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630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A8B6EDEE-DE90-436D-BFA9-9709BE86FD0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258568" y="2304288"/>
            <a:ext cx="1554480" cy="561975"/>
          </a:xfrm>
          <a:solidFill>
            <a:schemeClr val="accent3"/>
          </a:solidFill>
          <a:ln>
            <a:noFill/>
          </a:ln>
        </p:spPr>
        <p:txBody>
          <a:bodyPr tIns="36000" anchor="ctr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Item Title</a:t>
            </a:r>
            <a:endParaRPr lang="en-ZA" dirty="0"/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5FBFE975-0A80-48E8-AA52-A4674F3B96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</a:t>
            </a:r>
            <a:endParaRPr lang="en-ZA" dirty="0"/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8BD9D56F-24FE-4F7D-8E40-A0D0AC7197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D46B7BD9-7D98-4035-8A5E-463BD7C3BF1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8AA70B58-94EB-4879-8CBB-F170B13437D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7309DED8-0AF6-493B-A2EC-E3C6524C403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634511C9-82EE-4918-850A-C11AB497D8C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9DFB519F-3772-4743-A8B2-EE749BE7907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FF1ED3A9-45CD-4A8C-94E6-BFD948CC06A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DF614219-217C-4657-8BF6-1BDE7D2907C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CF5EB19D-BC9E-40FA-BC6F-DA9B98DA7DC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1E8B9B06-EF32-482E-A7E7-C1BAFE1A45D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B243085E-635F-44B9-A90B-BCE5763AD3E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5E2D6E88-5F8C-4406-9211-D4A50B968BA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CC994534-ACB6-4B33-A7F8-59ED88636D9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</a:t>
            </a:r>
            <a:endParaRPr lang="en-ZA" dirty="0"/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BFBFB5AF-B984-48A4-A2D5-B0F9A7168B9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5920D2EA-A217-4744-834D-D00BD41BD38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FD2FC71C-590D-4C50-9D20-D98F73D8442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AD895D25-09BE-492D-944C-8B0E710ADF1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F6192086-61CF-42A5-905D-851D1EEBC25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7" name="Text Placeholder 10">
            <a:extLst>
              <a:ext uri="{FF2B5EF4-FFF2-40B4-BE49-F238E27FC236}">
                <a16:creationId xmlns:a16="http://schemas.microsoft.com/office/drawing/2014/main" id="{FD1AF556-814F-4B48-B1F0-29450A00904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EEEE7A48-BA7F-4AD6-948F-8AF34748D3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1ECC3963-8620-45EA-8E9B-B5ED79CD7A4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8A5FB4BB-2FEF-496A-8E3A-C4D43AE0498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A7187E67-FC95-4CA0-9570-815E315916E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D03EF82F-F37F-48CB-A978-E3BAD66F5C7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5F250D41-02CE-4633-9E26-F722FCA110B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1E3559-68CA-437E-BD12-A9953AE1E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40445" y="4069080"/>
            <a:ext cx="10332720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Date Placeholder 1">
            <a:extLst>
              <a:ext uri="{FF2B5EF4-FFF2-40B4-BE49-F238E27FC236}">
                <a16:creationId xmlns:a16="http://schemas.microsoft.com/office/drawing/2014/main" id="{62C0F98D-B2D7-4EDC-ADD0-9B61A901FCEA}"/>
              </a:ext>
            </a:extLst>
          </p:cNvPr>
          <p:cNvSpPr>
            <a:spLocks noGrp="1"/>
          </p:cNvSpPr>
          <p:nvPr>
            <p:ph type="dt" sz="half" idx="6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42866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5925"/>
            <a:ext cx="10515600" cy="40970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optio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7BA1CDE-376A-4ABA-B8B8-75D6A67809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5515" y="1718402"/>
            <a:ext cx="2286000" cy="356616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8F9B77-308B-48E1-BCAC-0C74FB9A1C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5515" y="5359799"/>
            <a:ext cx="2286000" cy="3651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0BA97C8-6774-46D2-9678-1BA2BE8C9D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5515" y="5743005"/>
            <a:ext cx="2286000" cy="365125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D48977F0-CAE5-4054-B1AC-16B25EB28C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54036" y="1718798"/>
            <a:ext cx="2286000" cy="356616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35550F1-A852-48F3-9C1C-C64F3B8D4D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54036" y="5360195"/>
            <a:ext cx="2286000" cy="3651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757D7CE-02BE-4D9B-A676-F2967D660E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4036" y="5743401"/>
            <a:ext cx="2286000" cy="365125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64C29CA7-3B83-4C84-8407-F05C8CA7084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72557" y="1718402"/>
            <a:ext cx="2286000" cy="356616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2304448-704D-4C85-87B3-13204A597E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2557" y="5360195"/>
            <a:ext cx="2286000" cy="3651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B608A2D-D2B2-4E41-89DB-745BBE2D8B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2557" y="5743401"/>
            <a:ext cx="2286000" cy="365125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B1A1DC22-0E05-43FC-8E91-0BE7AA25EEF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578378" y="1718798"/>
            <a:ext cx="2286000" cy="356616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25676C67-0CCC-403A-9B15-B42740FCF0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78378" y="5360195"/>
            <a:ext cx="2286000" cy="3651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5CC45AB-977D-4580-9F1A-2E786542EE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8378" y="5743401"/>
            <a:ext cx="2286000" cy="365125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699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op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7BA1CDE-376A-4ABA-B8B8-75D6A67809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5515" y="1717141"/>
            <a:ext cx="2286000" cy="155448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8F9B77-308B-48E1-BCAC-0C74FB9A1C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5515" y="3323013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0BA97C8-6774-46D2-9678-1BA2BE8C9D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5515" y="3610807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D48977F0-CAE5-4054-B1AC-16B25EB28C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54036" y="1717537"/>
            <a:ext cx="2286000" cy="155448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35550F1-A852-48F3-9C1C-C64F3B8D4D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54036" y="3323409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757D7CE-02BE-4D9B-A676-F2967D660E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4036" y="3611203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64C29CA7-3B83-4C84-8407-F05C8CA7084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72557" y="1717141"/>
            <a:ext cx="2286000" cy="155448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2304448-704D-4C85-87B3-13204A597E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2557" y="3323013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B608A2D-D2B2-4E41-89DB-745BBE2D8B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2557" y="3610807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B1A1DC22-0E05-43FC-8E91-0BE7AA25EEF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578378" y="1717141"/>
            <a:ext cx="2286000" cy="155448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25676C67-0CCC-403A-9B15-B42740FCF0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78378" y="3323013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5CC45AB-977D-4580-9F1A-2E786542EE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8378" y="3610807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4" name="Picture Placeholder 6">
            <a:extLst>
              <a:ext uri="{FF2B5EF4-FFF2-40B4-BE49-F238E27FC236}">
                <a16:creationId xmlns:a16="http://schemas.microsoft.com/office/drawing/2014/main" id="{27688D91-F8AA-4C0A-BF29-90F8FE202DA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325219" y="4131915"/>
            <a:ext cx="2286000" cy="155448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D9AECBF7-0508-4905-9DF6-C0FF9D9ADA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25219" y="5737787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A7F920A3-CA67-4CD0-A639-1CE803DE26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25219" y="6025581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Picture Placeholder 6">
            <a:extLst>
              <a:ext uri="{FF2B5EF4-FFF2-40B4-BE49-F238E27FC236}">
                <a16:creationId xmlns:a16="http://schemas.microsoft.com/office/drawing/2014/main" id="{463E2C69-9A20-4A90-8F45-4EE6CFD469B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743740" y="4132311"/>
            <a:ext cx="2286000" cy="155448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D33409A7-C60B-4AD7-AFDF-23C2F042CE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43740" y="5738183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4870155B-647D-44E9-AE54-24D2BB2404B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43740" y="6025977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0" name="Picture Placeholder 6">
            <a:extLst>
              <a:ext uri="{FF2B5EF4-FFF2-40B4-BE49-F238E27FC236}">
                <a16:creationId xmlns:a16="http://schemas.microsoft.com/office/drawing/2014/main" id="{3876D40F-6DE8-45F1-B56E-986312109BA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62261" y="4131915"/>
            <a:ext cx="2286000" cy="155448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D0A39ABE-EF7B-477F-A346-C5CDA9F5D6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62261" y="5737787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7787A6CA-4AF6-46F5-BA39-50F328D9A8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62261" y="6025581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3" name="Picture Placeholder 6">
            <a:extLst>
              <a:ext uri="{FF2B5EF4-FFF2-40B4-BE49-F238E27FC236}">
                <a16:creationId xmlns:a16="http://schemas.microsoft.com/office/drawing/2014/main" id="{EC171A7C-639D-47C1-A626-7E4772629B2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8580782" y="4131915"/>
            <a:ext cx="2286000" cy="155448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674313BD-D2AD-4F0E-96FE-469C176818B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580782" y="5737787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7141AE4E-36D0-4176-9FCB-E5803788939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580782" y="6025581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401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1F6AC7C-4EFC-4C76-8784-963130151FD5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1137509" y="1859777"/>
            <a:ext cx="1819656" cy="15179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AED95B-59A7-4359-BD74-24F920F71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8637" y="3444752"/>
            <a:ext cx="2057400" cy="64008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86DAE13-A93D-453A-8164-3F1E97F8F2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4480" y="4110604"/>
            <a:ext cx="2057400" cy="365760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FD2C3F4-5FD0-4B09-A5D5-7365D61084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4480" y="4483110"/>
            <a:ext cx="2057400" cy="9144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28" name="Content Placeholder 13">
            <a:extLst>
              <a:ext uri="{FF2B5EF4-FFF2-40B4-BE49-F238E27FC236}">
                <a16:creationId xmlns:a16="http://schemas.microsoft.com/office/drawing/2014/main" id="{7BF6ABBB-7B41-4F0C-8416-9C72862D93CB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3859487" y="1859777"/>
            <a:ext cx="1819656" cy="15179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E1B58033-4461-43F1-8E7C-C6E5988BDE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40615" y="3444752"/>
            <a:ext cx="2057400" cy="64008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80CE999C-FC94-4BF1-BBCE-0A3A934097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6458" y="4110604"/>
            <a:ext cx="2057400" cy="365760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6AFDE949-FC25-431E-8298-75F5A7B83A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56458" y="4483110"/>
            <a:ext cx="2057400" cy="9144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29" name="Content Placeholder 13">
            <a:extLst>
              <a:ext uri="{FF2B5EF4-FFF2-40B4-BE49-F238E27FC236}">
                <a16:creationId xmlns:a16="http://schemas.microsoft.com/office/drawing/2014/main" id="{426B07AE-648A-4C6E-8FE4-B8C6D4A1B42E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549780" y="1859777"/>
            <a:ext cx="1819656" cy="15179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BAB49F71-4118-47B2-B571-8DC9A3E940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0908" y="3444752"/>
            <a:ext cx="2057400" cy="64008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E6D674D8-A1E4-4A7E-929B-32FBA30823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0908" y="4110604"/>
            <a:ext cx="2057400" cy="365760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18E1E8CE-0AA4-4E2F-8DD0-006946935A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0908" y="4483110"/>
            <a:ext cx="2057400" cy="9144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42" name="Content Placeholder 13">
            <a:extLst>
              <a:ext uri="{FF2B5EF4-FFF2-40B4-BE49-F238E27FC236}">
                <a16:creationId xmlns:a16="http://schemas.microsoft.com/office/drawing/2014/main" id="{0C1E203C-1E7A-4194-97B0-B477E6F37235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9264601" y="1859777"/>
            <a:ext cx="1819656" cy="15179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C03A45F5-F36F-429B-9C83-90B1DB716F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45729" y="3444752"/>
            <a:ext cx="2057400" cy="64008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6A7CD68A-F84C-4F36-A46D-DB7BA329AB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5729" y="4110604"/>
            <a:ext cx="2057400" cy="365760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E67019EA-0584-46F5-BDB3-D2B3C717B0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5729" y="4483110"/>
            <a:ext cx="2057400" cy="9144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EA36FF-A158-49B3-9C17-39C94920B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8617" y="179270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F42D5D-9DBF-475A-BC06-666D080D3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80595" y="1800726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AEDC3F-C3D2-4184-860D-65645BBD6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70888" y="180072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227352-6F71-4914-9AB1-AB4448667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5709" y="182077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894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C593254-CE4F-4114-A997-06CBC039F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365125"/>
            <a:ext cx="7287768" cy="1325563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7DBF41-B4A1-4B29-B32C-DDF5058C12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000" y="1941230"/>
            <a:ext cx="9144000" cy="2286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442D9A9-D2E2-42FD-945D-1EF6DC4351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4448" y="4407408"/>
            <a:ext cx="7287768" cy="1371600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0676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B487E6-6563-4EEC-A349-2257BBAFD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334" y="1062164"/>
            <a:ext cx="5005466" cy="132556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D971A8-4C6D-471D-A690-8CD6662922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1935" y="1143000"/>
            <a:ext cx="4953000" cy="4572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CB8E5B-4859-4892-A062-C831DA527F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6988" y="2555875"/>
            <a:ext cx="4953000" cy="3159125"/>
          </a:xfrm>
        </p:spPr>
        <p:txBody>
          <a:bodyPr>
            <a:normAutofit/>
          </a:bodyPr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9144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3716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18288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847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25" y="4689888"/>
            <a:ext cx="5029200" cy="1371600"/>
          </a:xfrm>
        </p:spPr>
        <p:txBody>
          <a:bodyPr anchor="ctr" anchorCtr="0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390524"/>
            <a:ext cx="5637276" cy="41148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6B717642-3C5E-4830-BCBC-E7FAE8B779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90524"/>
            <a:ext cx="5637276" cy="41148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A83FC01-0C03-4607-B5EA-8C230EA7CA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60759" y="4687863"/>
            <a:ext cx="5029200" cy="1463040"/>
          </a:xfrm>
        </p:spPr>
        <p:txBody>
          <a:bodyPr anchor="ctr" anchorCtr="0">
            <a:noAutofit/>
          </a:bodyPr>
          <a:lstStyle>
            <a:lvl1pPr marL="0" indent="0">
              <a:lnSpc>
                <a:spcPts val="2000"/>
              </a:lnSpc>
              <a:buNone/>
              <a:defRPr sz="1600"/>
            </a:lvl1pPr>
            <a:lvl2pPr marL="457200" indent="0">
              <a:lnSpc>
                <a:spcPts val="2000"/>
              </a:lnSpc>
              <a:buNone/>
              <a:defRPr sz="1600"/>
            </a:lvl2pPr>
            <a:lvl3pPr marL="914400" indent="0">
              <a:lnSpc>
                <a:spcPts val="2000"/>
              </a:lnSpc>
              <a:spcBef>
                <a:spcPts val="0"/>
              </a:spcBef>
              <a:buNone/>
              <a:defRPr sz="1600"/>
            </a:lvl3pPr>
            <a:lvl4pPr marL="1371600" indent="0">
              <a:lnSpc>
                <a:spcPts val="2000"/>
              </a:lnSpc>
              <a:buNone/>
              <a:defRPr sz="1600"/>
            </a:lvl4pPr>
            <a:lvl5pPr marL="1828800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221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390524"/>
            <a:ext cx="11274552" cy="4171951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9C910F3-1CC6-467F-A64A-2DDFE463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25" y="4689888"/>
            <a:ext cx="5029200" cy="1371600"/>
          </a:xfrm>
        </p:spPr>
        <p:txBody>
          <a:bodyPr anchor="ctr" anchorCtr="0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550E3EA-37A2-40C0-A78F-3C0AB0F781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60759" y="4687863"/>
            <a:ext cx="5029200" cy="1463040"/>
          </a:xfrm>
        </p:spPr>
        <p:txBody>
          <a:bodyPr anchor="ctr" anchorCtr="0">
            <a:noAutofit/>
          </a:bodyPr>
          <a:lstStyle>
            <a:lvl1pPr marL="0" indent="0">
              <a:lnSpc>
                <a:spcPts val="1800"/>
              </a:lnSpc>
              <a:buNone/>
              <a:defRPr sz="1600"/>
            </a:lvl1pPr>
            <a:lvl2pPr marL="457200" indent="0">
              <a:lnSpc>
                <a:spcPts val="1800"/>
              </a:lnSpc>
              <a:buNone/>
              <a:defRPr sz="1600"/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600"/>
            </a:lvl3pPr>
            <a:lvl4pPr marL="1371600" indent="0">
              <a:lnSpc>
                <a:spcPts val="1800"/>
              </a:lnSpc>
              <a:buNone/>
              <a:defRPr sz="1600"/>
            </a:lvl4pPr>
            <a:lvl5pPr marL="1828800" indent="0">
              <a:lnSpc>
                <a:spcPts val="18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244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929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A79566-C1F8-443D-A135-C66889847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5CF363-F733-460B-9E71-BF70442AC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B0FA47-58F4-4B95-AD52-4EFE7977A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493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719628"/>
            <a:ext cx="3300183" cy="554038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2332649"/>
            <a:ext cx="3299434" cy="352901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2182" y="1719628"/>
            <a:ext cx="3300183" cy="554038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62557" y="2332649"/>
            <a:ext cx="3299434" cy="352901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86164" y="1719628"/>
            <a:ext cx="3300183" cy="554038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86913" y="2332649"/>
            <a:ext cx="3299434" cy="352901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086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13B5FF-9D53-4FD4-B752-22F188FA0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083EC5-999D-4EF5-A22C-FD19C31D5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15B34-3A95-488E-8DAD-34652A5BE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4976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4411E-20EA-4627-8A68-17038DCE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4E5B2-1EB9-4222-8FAB-65BDC9A95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97C18-82B5-4EB5-9010-63FFB7F53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32AD86-1F8B-4DE6-9736-793E17817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0A3B3-8B02-4D8B-A982-7C7CA03A9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C9CBB-7187-447C-9F33-04CFDCD0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13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25D6D-4906-4DAB-B1BA-9436026FE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975A10-62C2-4D29-B192-A142562FE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B58235-2C90-48E1-8A68-7413F783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CAF9B-D406-4E4F-B804-AF188F651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5FF7C-B4CA-48C1-B1A5-2AA329D34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ABB43-2086-4CDB-B2A4-E51E7D83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35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70D82-BB7A-8A19-3753-0A76D79FF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D0E7C-4ADA-7505-F80F-A506F590AB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66DCA-0123-983E-7229-5383EAB16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D4FE-5C72-4E86-8F30-2E3E0EBE737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C3925-7E3C-C238-9C1C-BD571EF4D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F4611-4175-DF41-AC90-92B84940C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7576E-09B8-4330-84F2-B7D1B64AF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33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686" y="365125"/>
            <a:ext cx="9986601" cy="13255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8692" y="1912336"/>
            <a:ext cx="41148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73892" y="1874838"/>
            <a:ext cx="41148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725FCE9-B62D-4B16-807B-9D0D63E93B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08692" y="2388253"/>
            <a:ext cx="4114800" cy="914400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73892" y="2337741"/>
            <a:ext cx="4114800" cy="914400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F039F13-B78B-4A7E-AB1D-94C070BAE97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518687" y="3608720"/>
            <a:ext cx="41148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3887" y="3571222"/>
            <a:ext cx="41148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1F0A1756-3486-46A9-9DD3-7BFA5FF757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18687" y="4084637"/>
            <a:ext cx="4114800" cy="914400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83887" y="4034125"/>
            <a:ext cx="4114800" cy="914400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A12F2D63-1E00-4379-A32F-B52857A502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5943600"/>
            <a:ext cx="12188952" cy="9144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7112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1FD26-6979-DC58-26E6-5D671F15B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B8EE2-D01C-55F5-72C9-670A51F85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161C8-AFC3-B92F-6607-9DF1576D1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D4FE-5C72-4E86-8F30-2E3E0EBE737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D38E2-4C59-6858-3AD7-6A1BEA647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22C16-2183-2CA1-6392-56E2A135D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7576E-09B8-4330-84F2-B7D1B64AF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6500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143B5-C5CE-217A-DC70-0B8243A68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189CAB-C33D-9AF9-5CD3-E50C1B93D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EDBA3-4153-F41F-180E-97710421D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D4FE-5C72-4E86-8F30-2E3E0EBE737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BDC782-7083-D8DF-33F6-5F8637236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DFCC9-2713-642F-A96A-25C9AA73E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7576E-09B8-4330-84F2-B7D1B64AF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15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096B4-7078-95B4-3A3A-941E92BBD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783B1-DA9F-4C45-997D-9B17B8AE59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2CA2C-7C5E-949F-3531-48C1A8A43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FF04C4-70DF-6E59-3598-E7B898C6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D4FE-5C72-4E86-8F30-2E3E0EBE737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D99CC6-E60C-D54D-58E6-536A0C88D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F7CC3E-283D-AD0F-BE66-50964D0B9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7576E-09B8-4330-84F2-B7D1B64AF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5352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91B54-38C1-D338-FB9A-3E11572B3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5E873-CFD5-D2F2-68BD-0BBFAC6D1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00764F-9BA6-ABFB-2369-F87712926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4132C3-ED17-9B18-E193-84437E418F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59E8B1-93EF-FE54-44B3-76335314E6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666E10-AF63-ABF1-D28D-8E3BD8D18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D4FE-5C72-4E86-8F30-2E3E0EBE737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97FD64-CE4F-2FE2-BEFF-6D1212E9D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660FC0-CB7B-5E8C-9AE7-A0B35D024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7576E-09B8-4330-84F2-B7D1B64AF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112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AAD3A-3BA5-0732-4F1C-7285DD52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ACBCE6-724F-744E-2469-C8DF3B180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D4FE-5C72-4E86-8F30-2E3E0EBE737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AAF94C-76C0-0C8E-8D50-8354B04E5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447739-89BE-5E83-86E9-6B4A8F81C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7576E-09B8-4330-84F2-B7D1B64AF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769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AAC6C6-690A-87E4-F162-F77779B50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D4FE-5C72-4E86-8F30-2E3E0EBE737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58DAD6-7193-9955-7A52-71D5E4E35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7F675C-F5A0-0715-8C26-715127594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7576E-09B8-4330-84F2-B7D1B64AF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906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38128-0175-ADE7-B2A3-89A09CF51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300F8-DD82-3FC7-C9D7-CD1CA21A6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1B8D3F-5621-47A4-8909-1B4BB741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7F231B-E3C4-1831-1FF2-108806537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D4FE-5C72-4E86-8F30-2E3E0EBE737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BEA8B-1C60-2A45-E344-5A073BB70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CF142-AC84-2CB4-08C4-E18D73201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7576E-09B8-4330-84F2-B7D1B64AF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480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17CC8-1C6A-8126-96CC-771AD0AEB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77D9FC-BDC1-7902-79A2-8ADC7F7833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FAC4B1-0A63-AD6B-C068-11C5444E8F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52CE76-4E48-C615-797E-18B7C27B7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D4FE-5C72-4E86-8F30-2E3E0EBE737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76DEBF-3367-9C39-93C4-6C22A711F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4CBF4-12B2-E4EC-85A5-A01D75F38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7576E-09B8-4330-84F2-B7D1B64AF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321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A2FF7-5415-2B4A-B17E-6C5E0016F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567EC-0A3A-E4A8-D264-ACEC5118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CDC17-CB19-2079-7257-9D01F9424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D4FE-5C72-4E86-8F30-2E3E0EBE737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1790E-8157-585B-0C48-441B0CC35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FF8A2-D122-518E-E627-742600C78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7576E-09B8-4330-84F2-B7D1B64AF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66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6C8855-EB39-DDC2-7662-FF9A6985EE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413A4C-6E00-8AB4-8414-C2FBA7C11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BB126-65B2-020E-3BF0-EF9532EE1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D4FE-5C72-4E86-8F30-2E3E0EBE737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D63AC-8A2F-7550-7305-243C7314A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E4F82F-CAE5-CDB3-967A-30E05E822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7576E-09B8-4330-84F2-B7D1B64AF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08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365125"/>
            <a:ext cx="4602318" cy="132556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39532F-F90D-47C0-89E1-06A3DED593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0" y="1691640"/>
            <a:ext cx="3931920" cy="338328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8000" y="2093976"/>
            <a:ext cx="4572000" cy="530352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8000" y="2962656"/>
            <a:ext cx="3931920" cy="338328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58000" y="3310128"/>
            <a:ext cx="4572000" cy="530352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8462AFAF-169F-4E2A-AC00-6E866659547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70354" y="3931920"/>
            <a:ext cx="3931920" cy="338328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9FDE6BB6-DE86-4B19-B83F-5B83A89477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70354" y="4270248"/>
            <a:ext cx="4572000" cy="530352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2B544474-29CA-4D8E-AC15-C05ABDF6067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70354" y="4855464"/>
            <a:ext cx="3931920" cy="338328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7C778245-11E1-4B65-ADC1-E9D3DE34E5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870354" y="5193792"/>
            <a:ext cx="4572000" cy="530352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5758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365125"/>
            <a:ext cx="4602318" cy="132556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39532F-F90D-47C0-89E1-06A3DED593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0" y="1691640"/>
            <a:ext cx="3931920" cy="338328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8000" y="2093976"/>
            <a:ext cx="4572000" cy="530352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8000" y="2962656"/>
            <a:ext cx="3931920" cy="338328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58000" y="3310128"/>
            <a:ext cx="4572000" cy="530352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8462AFAF-169F-4E2A-AC00-6E866659547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70354" y="3931920"/>
            <a:ext cx="3931920" cy="338328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9FDE6BB6-DE86-4B19-B83F-5B83A89477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70354" y="4270248"/>
            <a:ext cx="4572000" cy="530352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2B544474-29CA-4D8E-AC15-C05ABDF6067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70354" y="4855464"/>
            <a:ext cx="3931920" cy="338328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7C778245-11E1-4B65-ADC1-E9D3DE34E5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870354" y="5193792"/>
            <a:ext cx="4572000" cy="530352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944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1C922A-9F54-409C-8C2C-90A55B890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00706" y="0"/>
            <a:ext cx="6095999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922" y="365125"/>
            <a:ext cx="5386078" cy="132556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39532F-F90D-47C0-89E1-06A3DED593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4384" y="1566525"/>
            <a:ext cx="3401568" cy="371246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922" y="1893053"/>
            <a:ext cx="22860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57506" y="1893053"/>
            <a:ext cx="22860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725FCE9-B62D-4B16-807B-9D0D63E93B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9922" y="2368970"/>
            <a:ext cx="2286000" cy="1371600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57506" y="2355956"/>
            <a:ext cx="2286000" cy="1371600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F039F13-B78B-4A7E-AB1D-94C070BAE97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19917" y="3843877"/>
            <a:ext cx="22860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67501" y="3843877"/>
            <a:ext cx="22860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1F0A1756-3486-46A9-9DD3-7BFA5FF757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917" y="4319794"/>
            <a:ext cx="2286000" cy="1371600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67501" y="4306780"/>
            <a:ext cx="2286000" cy="1371600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4785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18" name="Footer Placeholder 7">
            <a:extLst>
              <a:ext uri="{FF2B5EF4-FFF2-40B4-BE49-F238E27FC236}">
                <a16:creationId xmlns:a16="http://schemas.microsoft.com/office/drawing/2014/main" id="{37667359-6B2F-4D7C-932B-CE6A0E91C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23" name="Slide Number Placeholder 8">
            <a:extLst>
              <a:ext uri="{FF2B5EF4-FFF2-40B4-BE49-F238E27FC236}">
                <a16:creationId xmlns:a16="http://schemas.microsoft.com/office/drawing/2014/main" id="{C69C9BA9-6130-4098-A0A6-E1A00A3B6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692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oblem &amp;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B487E6-6563-4EEC-A349-2257BBAFD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334" y="1062164"/>
            <a:ext cx="5005466" cy="132556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D971A8-4C6D-471D-A690-8CD6662922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1935" y="1143000"/>
            <a:ext cx="4953000" cy="4572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CB8E5B-4859-4892-A062-C831DA527F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6988" y="2555875"/>
            <a:ext cx="4953000" cy="315912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2pPr>
            <a:lvl3pPr marL="9144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3pPr>
            <a:lvl4pPr marL="13716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4pPr>
            <a:lvl5pPr marL="18288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806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1112" y="3513220"/>
            <a:ext cx="8682164" cy="1828799"/>
          </a:xfrm>
          <a:solidFill>
            <a:schemeClr val="accent3">
              <a:alpha val="90000"/>
            </a:schemeClr>
          </a:solidFill>
        </p:spPr>
        <p:txBody>
          <a:bodyPr lIns="1371600" tIns="0" bIns="0" anchor="ctr">
            <a:noAutofit/>
          </a:bodyPr>
          <a:lstStyle>
            <a:lvl1pPr algn="ctr">
              <a:defRPr sz="5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9958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43CBE128-6D8D-4605-B225-5A34FFB1F25B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910104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/>
              <a:t>Click icon to add picture</a:t>
            </a:r>
            <a:endParaRPr lang="en-ZA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11096" y="4311688"/>
            <a:ext cx="2286000" cy="36000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2</a:t>
            </a:r>
            <a:endParaRPr lang="en-ZA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11096" y="4773703"/>
            <a:ext cx="2286000" cy="1005840"/>
          </a:xfrm>
        </p:spPr>
        <p:txBody>
          <a:bodyPr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E63C0874-8701-4CED-B60A-61A655FB5A5F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951917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/>
              <a:t>Click icon to add picture</a:t>
            </a:r>
            <a:endParaRPr lang="en-ZA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956048" y="4311688"/>
            <a:ext cx="2286000" cy="36000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3</a:t>
            </a:r>
            <a:endParaRPr lang="en-ZA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56048" y="4773703"/>
            <a:ext cx="2286000" cy="1005840"/>
          </a:xfrm>
        </p:spPr>
        <p:txBody>
          <a:bodyPr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F223D9C7-A9C3-4D38-B4D8-9CAB3A19CF5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993730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/>
              <a:t>Click icon to add picture</a:t>
            </a:r>
            <a:endParaRPr lang="en-ZA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91856" y="4311688"/>
            <a:ext cx="2286000" cy="36000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4</a:t>
            </a:r>
            <a:endParaRPr lang="en-ZA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991856" y="4773703"/>
            <a:ext cx="2286000" cy="1005840"/>
          </a:xfrm>
        </p:spPr>
        <p:txBody>
          <a:bodyPr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6FCC4B1F-E859-43CC-8B33-EE155744227A}"/>
              </a:ext>
            </a:extLst>
          </p:cNvPr>
          <p:cNvSpPr>
            <a:spLocks noGrp="1"/>
          </p:cNvSpPr>
          <p:nvPr>
            <p:ph type="dt" sz="half" idx="4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00680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072" y="365125"/>
            <a:ext cx="10193315" cy="13255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2073" y="1853548"/>
            <a:ext cx="4572000" cy="64008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2073" y="2505075"/>
            <a:ext cx="4572000" cy="3200400"/>
          </a:xfrm>
        </p:spPr>
        <p:txBody>
          <a:bodyPr>
            <a:normAutofit/>
          </a:bodyPr>
          <a:lstStyle>
            <a:lvl1pPr>
              <a:lnSpc>
                <a:spcPts val="2600"/>
              </a:lnSpc>
              <a:defRPr sz="1600"/>
            </a:lvl1pPr>
            <a:lvl2pPr>
              <a:lnSpc>
                <a:spcPts val="2600"/>
              </a:lnSpc>
              <a:defRPr sz="1600"/>
            </a:lvl2pPr>
            <a:lvl3pPr>
              <a:lnSpc>
                <a:spcPts val="2600"/>
              </a:lnSpc>
              <a:defRPr sz="1600"/>
            </a:lvl3pPr>
            <a:lvl4pPr>
              <a:lnSpc>
                <a:spcPts val="2600"/>
              </a:lnSpc>
              <a:defRPr sz="1600"/>
            </a:lvl4pPr>
            <a:lvl5pPr>
              <a:lnSpc>
                <a:spcPts val="26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4485" y="1853548"/>
            <a:ext cx="4572000" cy="640080"/>
          </a:xfrm>
          <a:noFill/>
        </p:spPr>
        <p:txBody>
          <a:bodyPr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94485" y="2505075"/>
            <a:ext cx="4572000" cy="3200400"/>
          </a:xfrm>
        </p:spPr>
        <p:txBody>
          <a:bodyPr>
            <a:normAutofit/>
          </a:bodyPr>
          <a:lstStyle>
            <a:lvl1pPr>
              <a:lnSpc>
                <a:spcPts val="2600"/>
              </a:lnSpc>
              <a:defRPr sz="1600"/>
            </a:lvl1pPr>
            <a:lvl2pPr>
              <a:lnSpc>
                <a:spcPts val="2600"/>
              </a:lnSpc>
              <a:defRPr sz="1600"/>
            </a:lvl2pPr>
            <a:lvl3pPr>
              <a:lnSpc>
                <a:spcPts val="2600"/>
              </a:lnSpc>
              <a:defRPr sz="1600"/>
            </a:lvl3pPr>
            <a:lvl4pPr>
              <a:lnSpc>
                <a:spcPts val="2600"/>
              </a:lnSpc>
              <a:defRPr sz="1600"/>
            </a:lvl4pPr>
            <a:lvl5pPr>
              <a:lnSpc>
                <a:spcPts val="26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82C2B31-DB43-4AEF-AA1E-62866E69E5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5943600"/>
            <a:ext cx="12188952" cy="9144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099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84" r:id="rId3"/>
    <p:sldLayoutId id="2147483671" r:id="rId4"/>
    <p:sldLayoutId id="2147483683" r:id="rId5"/>
    <p:sldLayoutId id="2147483667" r:id="rId6"/>
    <p:sldLayoutId id="2147483688" r:id="rId7"/>
    <p:sldLayoutId id="2147483673" r:id="rId8"/>
    <p:sldLayoutId id="2147483672" r:id="rId9"/>
    <p:sldLayoutId id="2147483669" r:id="rId10"/>
    <p:sldLayoutId id="2147483682" r:id="rId11"/>
    <p:sldLayoutId id="2147483663" r:id="rId12"/>
    <p:sldLayoutId id="2147483677" r:id="rId13"/>
    <p:sldLayoutId id="2147483653" r:id="rId14"/>
    <p:sldLayoutId id="2147483678" r:id="rId15"/>
    <p:sldLayoutId id="2147483650" r:id="rId16"/>
    <p:sldLayoutId id="2147483654" r:id="rId17"/>
    <p:sldLayoutId id="2147483681" r:id="rId18"/>
    <p:sldLayoutId id="2147483686" r:id="rId19"/>
    <p:sldLayoutId id="2147483690" r:id="rId20"/>
    <p:sldLayoutId id="2147483676" r:id="rId21"/>
    <p:sldLayoutId id="2147483680" r:id="rId22"/>
    <p:sldLayoutId id="2147483675" r:id="rId23"/>
    <p:sldLayoutId id="2147483652" r:id="rId24"/>
    <p:sldLayoutId id="2147483665" r:id="rId25"/>
    <p:sldLayoutId id="2147483655" r:id="rId26"/>
    <p:sldLayoutId id="2147483656" r:id="rId27"/>
    <p:sldLayoutId id="2147483657" r:id="rId2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pos="4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8B64C8-265B-81A5-B3B5-4436A208A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2B42D7-50F3-1049-66B3-467C777F5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2BDBA-3443-826C-7F00-908724A43D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6D4FE-5C72-4E86-8F30-2E3E0EBE737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B9863-5495-E906-85DF-302DD6D441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C2622-F70A-61F2-857F-D066E6686E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7576E-09B8-4330-84F2-B7D1B64AF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1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1C39B427-0493-1CDA-D350-5AA77A5361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89E6015-57AB-26DD-6717-A1643FC633DC}"/>
              </a:ext>
            </a:extLst>
          </p:cNvPr>
          <p:cNvSpPr/>
          <p:nvPr/>
        </p:nvSpPr>
        <p:spPr>
          <a:xfrm>
            <a:off x="6858000" y="0"/>
            <a:ext cx="5334000" cy="6858000"/>
          </a:xfrm>
          <a:prstGeom prst="rect">
            <a:avLst/>
          </a:prstGeom>
          <a:solidFill>
            <a:schemeClr val="bg2">
              <a:lumMod val="9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9B3E830-D9E8-4BA2-CD06-FE018F272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2522" y="365125"/>
            <a:ext cx="4602318" cy="132556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Who we are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F64AD5-9DBD-65E5-E512-AC46ED1CC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52522" y="1691640"/>
            <a:ext cx="3931920" cy="338328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Purpose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9AA856-CA35-E8E6-A9B4-5D3564E4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52522" y="2093976"/>
            <a:ext cx="4572000" cy="530352"/>
          </a:xfrm>
        </p:spPr>
        <p:txBody>
          <a:bodyPr/>
          <a:lstStyle/>
          <a:p>
            <a:r>
              <a:rPr lang="en-US" b="1" dirty="0"/>
              <a:t>To provide leadership to support and improve the Kentucky beef industry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CBF4D41-CD66-EC3A-A95A-9389E65805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522" y="2962656"/>
            <a:ext cx="3931920" cy="338328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Mission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092BD73-06FD-EE03-C44C-57EB792FFD9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352522" y="3310127"/>
            <a:ext cx="4572000" cy="1252541"/>
          </a:xfrm>
        </p:spPr>
        <p:txBody>
          <a:bodyPr/>
          <a:lstStyle/>
          <a:p>
            <a:r>
              <a:rPr lang="en-US" b="1" dirty="0"/>
              <a:t>To provide a strong proactive voice for all of Kentucky’s beef farm families, serve as a resource for information and education for producers, consumers and the industry and be a catalyst for enhancing producer sustainability. </a:t>
            </a:r>
          </a:p>
        </p:txBody>
      </p:sp>
      <p:pic>
        <p:nvPicPr>
          <p:cNvPr id="27" name="Picture 26" descr="A red and blue text on a black background&#10;&#10;Description automatically generated">
            <a:extLst>
              <a:ext uri="{FF2B5EF4-FFF2-40B4-BE49-F238E27FC236}">
                <a16:creationId xmlns:a16="http://schemas.microsoft.com/office/drawing/2014/main" id="{337FF489-8856-A833-1903-48BF66EDB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0783" y="5493129"/>
            <a:ext cx="2145796" cy="999746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2762A587-A705-FBE8-D117-8CB58862214B}"/>
              </a:ext>
            </a:extLst>
          </p:cNvPr>
          <p:cNvSpPr txBox="1">
            <a:spLocks/>
          </p:cNvSpPr>
          <p:nvPr/>
        </p:nvSpPr>
        <p:spPr>
          <a:xfrm>
            <a:off x="8931964" y="6485716"/>
            <a:ext cx="1151603" cy="2254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Est. 1973</a:t>
            </a:r>
          </a:p>
        </p:txBody>
      </p:sp>
    </p:spTree>
    <p:extLst>
      <p:ext uri="{BB962C8B-B14F-4D97-AF65-F5344CB8AC3E}">
        <p14:creationId xmlns:p14="http://schemas.microsoft.com/office/powerpoint/2010/main" val="1936177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Snapshot of Kentucky’s Beef Industry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DA85EC5-5205-FD26-106B-500A42B482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62088"/>
            <a:ext cx="3210331" cy="807657"/>
          </a:xfrm>
        </p:spPr>
        <p:txBody>
          <a:bodyPr lIns="0" tIns="91440" rIns="0" bIns="0" anchor="ctr">
            <a:normAutofit fontScale="70000" lnSpcReduction="20000"/>
          </a:bodyPr>
          <a:lstStyle/>
          <a:p>
            <a:r>
              <a:rPr lang="en-US" sz="4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32,000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Beef Farm Families</a:t>
            </a:r>
          </a:p>
        </p:txBody>
      </p: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8B7F99FA-7308-3529-5C92-90BF7AF2C429}"/>
              </a:ext>
            </a:extLst>
          </p:cNvPr>
          <p:cNvSpPr txBox="1">
            <a:spLocks/>
          </p:cNvSpPr>
          <p:nvPr/>
        </p:nvSpPr>
        <p:spPr>
          <a:xfrm>
            <a:off x="4490834" y="1462088"/>
            <a:ext cx="3210331" cy="80765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0" tIns="91440" rIns="0" bIns="0" rtlCol="0" anchor="ctr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1.9 Million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Cattle, Incl Calves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1234363D-4982-EE3C-0382-9ED08B928620}"/>
              </a:ext>
            </a:extLst>
          </p:cNvPr>
          <p:cNvSpPr txBox="1">
            <a:spLocks/>
          </p:cNvSpPr>
          <p:nvPr/>
        </p:nvSpPr>
        <p:spPr>
          <a:xfrm>
            <a:off x="8143469" y="1462088"/>
            <a:ext cx="3210331" cy="80765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0" tIns="91440" rIns="0" bIns="0" rtlCol="0" anchor="ctr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$1.10 Billion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Cash Receipts</a:t>
            </a:r>
          </a:p>
        </p:txBody>
      </p:sp>
      <p:pic>
        <p:nvPicPr>
          <p:cNvPr id="35" name="Picture 34" descr="A map of the state of kentucky&#10;&#10;Description automatically generated">
            <a:extLst>
              <a:ext uri="{FF2B5EF4-FFF2-40B4-BE49-F238E27FC236}">
                <a16:creationId xmlns:a16="http://schemas.microsoft.com/office/drawing/2014/main" id="{5FEE99F3-6D48-C046-E6FD-BE83FC8C57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" t="19271" r="1057" b="16254"/>
          <a:stretch/>
        </p:blipFill>
        <p:spPr>
          <a:xfrm>
            <a:off x="838200" y="2889668"/>
            <a:ext cx="6862965" cy="3328403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7F1FD2E5-8578-8060-D9A6-9509320A769E}"/>
              </a:ext>
            </a:extLst>
          </p:cNvPr>
          <p:cNvSpPr txBox="1">
            <a:spLocks/>
          </p:cNvSpPr>
          <p:nvPr/>
        </p:nvSpPr>
        <p:spPr>
          <a:xfrm>
            <a:off x="8143469" y="2727457"/>
            <a:ext cx="3210331" cy="80765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0" tIns="91440" rIns="0" bIns="0" rtlCol="0" anchor="ctr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28 Head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Average Herd Size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BDE24A81-75EC-2E8E-D996-9D80DF1056E5}"/>
              </a:ext>
            </a:extLst>
          </p:cNvPr>
          <p:cNvSpPr txBox="1">
            <a:spLocks/>
          </p:cNvSpPr>
          <p:nvPr/>
        </p:nvSpPr>
        <p:spPr>
          <a:xfrm>
            <a:off x="8143468" y="3992826"/>
            <a:ext cx="3210331" cy="80765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0" tIns="91440" rIns="0" bIns="0" rtlCol="0" anchor="ctr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63%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Work off the Farm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046A7892-53A8-E9AF-B12A-A831F786C8B9}"/>
              </a:ext>
            </a:extLst>
          </p:cNvPr>
          <p:cNvSpPr txBox="1">
            <a:spLocks/>
          </p:cNvSpPr>
          <p:nvPr/>
        </p:nvSpPr>
        <p:spPr>
          <a:xfrm>
            <a:off x="8143467" y="5258196"/>
            <a:ext cx="3210331" cy="11099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0" tIns="91440" rIns="0" bIns="0" rtlCol="0" anchor="ctr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23%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Total Farmland in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KY is Pastureland</a:t>
            </a:r>
          </a:p>
        </p:txBody>
      </p:sp>
    </p:spTree>
    <p:extLst>
      <p:ext uri="{BB962C8B-B14F-4D97-AF65-F5344CB8AC3E}">
        <p14:creationId xmlns:p14="http://schemas.microsoft.com/office/powerpoint/2010/main" val="3414231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herd of cows in a field&#10;&#10;Description automatically generated">
            <a:extLst>
              <a:ext uri="{FF2B5EF4-FFF2-40B4-BE49-F238E27FC236}">
                <a16:creationId xmlns:a16="http://schemas.microsoft.com/office/drawing/2014/main" id="{D67457E6-BC73-F9CA-20F2-41D13C300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" y="0"/>
            <a:ext cx="12190566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09100F-622B-869D-1C47-64CECAA887AA}"/>
              </a:ext>
            </a:extLst>
          </p:cNvPr>
          <p:cNvSpPr/>
          <p:nvPr/>
        </p:nvSpPr>
        <p:spPr>
          <a:xfrm>
            <a:off x="8984994" y="1815827"/>
            <a:ext cx="2378869" cy="38253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5AA090-EA87-0C5D-E131-AA3817055BD0}"/>
              </a:ext>
            </a:extLst>
          </p:cNvPr>
          <p:cNvSpPr/>
          <p:nvPr/>
        </p:nvSpPr>
        <p:spPr>
          <a:xfrm>
            <a:off x="6270173" y="1800225"/>
            <a:ext cx="2378869" cy="38253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82AE00-4EE9-2C37-5C95-C7C68F490023}"/>
              </a:ext>
            </a:extLst>
          </p:cNvPr>
          <p:cNvSpPr/>
          <p:nvPr/>
        </p:nvSpPr>
        <p:spPr>
          <a:xfrm>
            <a:off x="3578914" y="1793082"/>
            <a:ext cx="2378869" cy="38253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C5603E-40C4-2DF0-B3FC-75C0A56498B2}"/>
              </a:ext>
            </a:extLst>
          </p:cNvPr>
          <p:cNvSpPr/>
          <p:nvPr/>
        </p:nvSpPr>
        <p:spPr>
          <a:xfrm>
            <a:off x="859630" y="1793082"/>
            <a:ext cx="2378869" cy="38253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itle 113">
            <a:extLst>
              <a:ext uri="{FF2B5EF4-FFF2-40B4-BE49-F238E27FC236}">
                <a16:creationId xmlns:a16="http://schemas.microsoft.com/office/drawing/2014/main" id="{6995B2A1-4F72-48EE-BA20-8B2BA76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Snapshot of Kentucky Cattlemen’s</a:t>
            </a:r>
            <a:endParaRPr lang="en-US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Home">
            <a:extLst>
              <a:ext uri="{FF2B5EF4-FFF2-40B4-BE49-F238E27FC236}">
                <a16:creationId xmlns:a16="http://schemas.microsoft.com/office/drawing/2014/main" id="{5F0924F8-54CF-2539-AD67-5A31B6361B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4" r="-3" b="9957"/>
          <a:stretch/>
        </p:blipFill>
        <p:spPr bwMode="auto">
          <a:xfrm>
            <a:off x="6657798" y="1965990"/>
            <a:ext cx="1603620" cy="133769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7BB92B-9C2F-4032-B64E-458859DF6B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8637" y="3444752"/>
            <a:ext cx="2057400" cy="4949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rPr>
              <a:t>11,000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r>
              <a:rPr lang="en-US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rPr>
              <a:t> Members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C713243-B120-4978-9267-A70B93886A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3028" y="4016771"/>
            <a:ext cx="2057400" cy="110557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 noProof="1">
                <a:latin typeface="+mn-lt"/>
                <a:ea typeface="+mn-ea"/>
                <a:cs typeface="+mn-cs"/>
              </a:rPr>
              <a:t>Provides services to 18 state Cattlemen Associations, 2 breed associations, and 1 private industry</a:t>
            </a:r>
          </a:p>
        </p:txBody>
      </p:sp>
      <p:pic>
        <p:nvPicPr>
          <p:cNvPr id="32" name="Picture 31" descr="A red and blue text on a black background&#10;&#10;Description automatically generated">
            <a:extLst>
              <a:ext uri="{FF2B5EF4-FFF2-40B4-BE49-F238E27FC236}">
                <a16:creationId xmlns:a16="http://schemas.microsoft.com/office/drawing/2014/main" id="{26D0E832-CA77-91BC-80A6-DD80A3E1FD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210" t="-49039" r="-5210" b="-49039"/>
          <a:stretch/>
        </p:blipFill>
        <p:spPr>
          <a:xfrm>
            <a:off x="1107743" y="1832494"/>
            <a:ext cx="1922685" cy="1603848"/>
          </a:xfrm>
          <a:prstGeom prst="rect">
            <a:avLst/>
          </a:prstGeom>
          <a:noFill/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7443081-2C62-412D-A062-499CDB206E4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56458" y="4112358"/>
            <a:ext cx="2057400" cy="9144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 noProof="1">
                <a:latin typeface="+mn-lt"/>
                <a:ea typeface="+mn-ea"/>
                <a:cs typeface="+mn-cs"/>
              </a:rPr>
              <a:t>Consumer demand for beef remains strong overall, despite higher prices</a:t>
            </a:r>
            <a:endParaRPr lang="en-US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1028" name="Picture 4" descr="No photo description available.">
            <a:extLst>
              <a:ext uri="{FF2B5EF4-FFF2-40B4-BE49-F238E27FC236}">
                <a16:creationId xmlns:a16="http://schemas.microsoft.com/office/drawing/2014/main" id="{5B729F51-0803-BD33-04E6-F750B1E820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3" r="-3" b="5698"/>
          <a:stretch/>
        </p:blipFill>
        <p:spPr bwMode="auto">
          <a:xfrm>
            <a:off x="3875330" y="1868127"/>
            <a:ext cx="1819656" cy="151790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80CE0EB-9AF8-4582-8833-ADF066F1F6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30908" y="3299632"/>
            <a:ext cx="2057400" cy="64008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rPr>
              <a:t>$6 Million Farm Gate Sales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04251DE-984F-4F96-B658-96234EEBAA6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51094" y="4084831"/>
            <a:ext cx="2057400" cy="11055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P</a:t>
            </a:r>
            <a:r>
              <a:rPr lang="en-US" kern="1200" dirty="0">
                <a:latin typeface="+mn-lt"/>
                <a:ea typeface="+mn-ea"/>
                <a:cs typeface="+mn-cs"/>
              </a:rPr>
              <a:t>rovides a pathway for Kentucky’s cattle farmers to enter the market for locally produced and marketed ground beef</a:t>
            </a:r>
          </a:p>
        </p:txBody>
      </p:sp>
      <p:sp>
        <p:nvSpPr>
          <p:cNvPr id="1039" name="Text Placeholder 15">
            <a:extLst>
              <a:ext uri="{FF2B5EF4-FFF2-40B4-BE49-F238E27FC236}">
                <a16:creationId xmlns:a16="http://schemas.microsoft.com/office/drawing/2014/main" id="{7264C389-A68E-DCA8-0893-B48D74E26AC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145728" y="3374263"/>
            <a:ext cx="2057400" cy="630739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KY Ag </a:t>
            </a:r>
            <a:b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Development Funds</a:t>
            </a:r>
          </a:p>
        </p:txBody>
      </p:sp>
      <p:sp>
        <p:nvSpPr>
          <p:cNvPr id="30" name="Content Placeholder 11">
            <a:extLst>
              <a:ext uri="{FF2B5EF4-FFF2-40B4-BE49-F238E27FC236}">
                <a16:creationId xmlns:a16="http://schemas.microsoft.com/office/drawing/2014/main" id="{C8CF6686-2E31-FEAD-6812-82DCEDC30157}"/>
              </a:ext>
            </a:extLst>
          </p:cNvPr>
          <p:cNvSpPr txBox="1">
            <a:spLocks/>
          </p:cNvSpPr>
          <p:nvPr/>
        </p:nvSpPr>
        <p:spPr>
          <a:xfrm>
            <a:off x="9214338" y="4084831"/>
            <a:ext cx="2057400" cy="1037513"/>
          </a:xfrm>
          <a:prstGeom prst="rect">
            <a:avLst/>
          </a:prstGeom>
        </p:spPr>
        <p:txBody>
          <a:bodyPr vert="horz" lIns="91440" tIns="45720" rIns="91440" bIns="45720" rtlCol="0" anchorCtr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</a:t>
            </a:r>
            <a:r>
              <a:rPr lang="en-US" sz="1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elps Kentucky farmers increase revenue on their farms through new management practices and concepts.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33BBF9-7F99-1E1F-3B5A-5DE02B339C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56458" y="3299632"/>
            <a:ext cx="2057400" cy="640080"/>
          </a:xfrm>
        </p:spPr>
        <p:txBody>
          <a:bodyPr/>
          <a:lstStyle/>
          <a:p>
            <a:r>
              <a:rPr lang="en-US"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rPr>
              <a:t>State &amp; Federal Checkoff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2" descr="KENTUCKY BEEF NETWORK">
            <a:extLst>
              <a:ext uri="{FF2B5EF4-FFF2-40B4-BE49-F238E27FC236}">
                <a16:creationId xmlns:a16="http://schemas.microsoft.com/office/drawing/2014/main" id="{198A936D-A348-78AA-4AFA-107ECF33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876" y="2054217"/>
            <a:ext cx="1753106" cy="102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41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 build="p"/>
      <p:bldP spid="15" grpId="0" build="p"/>
      <p:bldP spid="14" grpId="0" build="p"/>
      <p:bldP spid="12" grpId="0" build="p"/>
      <p:bldP spid="1039" grpId="0" build="p"/>
      <p:bldP spid="30" grpId="0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36473929-1708-49FD-9D58-6C05B0B8E654}"/>
              </a:ext>
            </a:extLst>
          </p:cNvPr>
          <p:cNvSpPr txBox="1">
            <a:spLocks/>
          </p:cNvSpPr>
          <p:nvPr/>
        </p:nvSpPr>
        <p:spPr>
          <a:xfrm>
            <a:off x="6096000" y="1062164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Kentucky Cattlemen’s Association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Long Range Strategic Plan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2020-2025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3CE84D0-6BBE-42B1-B631-051AA4AC90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r="27600" b="2"/>
          <a:stretch/>
        </p:blipFill>
        <p:spPr>
          <a:xfrm rot="16200000">
            <a:off x="268254" y="569946"/>
            <a:ext cx="6092892" cy="4953000"/>
          </a:xfrm>
          <a:prstGeom prst="rect">
            <a:avLst/>
          </a:prstGeom>
          <a:noFill/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D4F9B-7AA0-4AEC-87EF-1F7B35A06E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6987" y="2555875"/>
            <a:ext cx="5199819" cy="3159125"/>
          </a:xfrm>
        </p:spPr>
        <p:txBody>
          <a:bodyPr vert="horz" lIns="91440" tIns="45720" rIns="91440" bIns="45720" rtlCol="0">
            <a:normAutofit/>
          </a:bodyPr>
          <a:lstStyle/>
          <a:p>
            <a:pPr marL="400050" indent="-400050">
              <a:spcAft>
                <a:spcPts val="600"/>
              </a:spcAft>
              <a:buFont typeface="+mj-lt"/>
              <a:buAutoNum type="romanUcPeriod"/>
            </a:pPr>
            <a:endParaRPr lang="en-US" dirty="0"/>
          </a:p>
          <a:p>
            <a:pPr marL="828675" indent="-400050">
              <a:spcAft>
                <a:spcPts val="600"/>
              </a:spcAft>
              <a:buFont typeface="+mj-lt"/>
              <a:buAutoNum type="romanUcPeriod"/>
            </a:pPr>
            <a:r>
              <a:rPr lang="en-US" dirty="0"/>
              <a:t>Cultivate value-added marketing opportunities</a:t>
            </a:r>
          </a:p>
          <a:p>
            <a:pPr marL="828675" indent="-400050">
              <a:spcAft>
                <a:spcPts val="600"/>
              </a:spcAft>
              <a:buFont typeface="+mj-lt"/>
              <a:buAutoNum type="romanUcPeriod"/>
            </a:pPr>
            <a:r>
              <a:rPr lang="en-US" dirty="0"/>
              <a:t>Strengthen research, demonstration and outreach</a:t>
            </a:r>
          </a:p>
          <a:p>
            <a:pPr marL="828675" indent="-400050">
              <a:spcAft>
                <a:spcPts val="600"/>
              </a:spcAft>
              <a:buFont typeface="+mj-lt"/>
              <a:buAutoNum type="romanUcPeriod"/>
            </a:pPr>
            <a:r>
              <a:rPr lang="en-US" dirty="0"/>
              <a:t>Improve KCA engagement, collaboration and advocacy</a:t>
            </a:r>
          </a:p>
          <a:p>
            <a:pPr marL="828675" indent="-400050">
              <a:spcAft>
                <a:spcPts val="600"/>
              </a:spcAft>
              <a:buFont typeface="+mj-lt"/>
              <a:buAutoNum type="romanUcPeriod"/>
            </a:pPr>
            <a:r>
              <a:rPr lang="en-US" dirty="0"/>
              <a:t>Develop and leverage organizational infrastructure and capabilities</a:t>
            </a:r>
          </a:p>
          <a:p>
            <a:pPr marL="400050" indent="-400050">
              <a:spcAft>
                <a:spcPts val="600"/>
              </a:spcAft>
              <a:buFont typeface="+mj-lt"/>
              <a:buAutoNum type="roman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438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E4C85B7-B30D-FDAE-4224-1A603093E9C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71AA221-4A9C-67D9-83AE-6B52B8C8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1112" y="914400"/>
            <a:ext cx="8682164" cy="3160296"/>
          </a:xfrm>
          <a:solidFill>
            <a:schemeClr val="bg2">
              <a:lumMod val="90000"/>
              <a:alpha val="90000"/>
            </a:schemeClr>
          </a:solidFill>
        </p:spPr>
        <p:txBody>
          <a:bodyPr lIns="457200"/>
          <a:lstStyle/>
          <a:p>
            <a:r>
              <a:rPr lang="en-US" sz="5400" dirty="0"/>
              <a:t>“Production efficiency is the key issue driving structural change”</a:t>
            </a:r>
            <a:br>
              <a:rPr lang="en-US" sz="5400" dirty="0"/>
            </a:br>
            <a:r>
              <a:rPr lang="en-US" sz="2800" dirty="0"/>
              <a:t>John </a:t>
            </a:r>
            <a:r>
              <a:rPr lang="en-US" sz="2800" dirty="0" err="1"/>
              <a:t>Nalivka</a:t>
            </a:r>
            <a:r>
              <a:rPr lang="en-US" sz="2800" dirty="0"/>
              <a:t> – Sterling Marketing Inc</a:t>
            </a:r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B134E50F-5551-9CAA-0467-3A08E1FDAEC3}"/>
              </a:ext>
            </a:extLst>
          </p:cNvPr>
          <p:cNvSpPr txBox="1">
            <a:spLocks/>
          </p:cNvSpPr>
          <p:nvPr/>
        </p:nvSpPr>
        <p:spPr>
          <a:xfrm>
            <a:off x="3051112" y="4395534"/>
            <a:ext cx="4212745" cy="2005263"/>
          </a:xfrm>
          <a:prstGeom prst="rect">
            <a:avLst/>
          </a:prstGeom>
          <a:solidFill>
            <a:schemeClr val="bg2">
              <a:lumMod val="90000"/>
              <a:alpha val="90000"/>
            </a:schemeClr>
          </a:solidFill>
        </p:spPr>
        <p:txBody>
          <a:bodyPr vert="horz" lIns="91440" tIns="91440" rIns="91440" bIns="9144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latin typeface="+mn-lt"/>
              </a:rPr>
              <a:t>The U.S. cattle herd peaked at </a:t>
            </a:r>
            <a:br>
              <a:rPr lang="en-US" sz="2000" b="1" dirty="0">
                <a:latin typeface="+mn-lt"/>
              </a:rPr>
            </a:br>
            <a:r>
              <a:rPr lang="en-US" sz="2400" b="1" dirty="0"/>
              <a:t>132 million</a:t>
            </a:r>
            <a:r>
              <a:rPr lang="en-US" sz="2000" b="1" dirty="0"/>
              <a:t> </a:t>
            </a:r>
            <a:r>
              <a:rPr lang="en-US" sz="2000" b="1" dirty="0">
                <a:latin typeface="+mn-lt"/>
              </a:rPr>
              <a:t>in 1975 and produced </a:t>
            </a:r>
            <a:br>
              <a:rPr lang="en-US" sz="2000" b="1" dirty="0">
                <a:latin typeface="+mn-lt"/>
              </a:rPr>
            </a:br>
            <a:r>
              <a:rPr lang="en-US" sz="2400" b="1" dirty="0"/>
              <a:t>24 billion </a:t>
            </a:r>
            <a:r>
              <a:rPr lang="en-US" sz="2000" b="1" dirty="0">
                <a:latin typeface="+mn-lt"/>
              </a:rPr>
              <a:t>pounds of beef.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61C47C8-6AFA-B018-A636-9334695F6E04}"/>
              </a:ext>
            </a:extLst>
          </p:cNvPr>
          <p:cNvSpPr txBox="1">
            <a:spLocks/>
          </p:cNvSpPr>
          <p:nvPr/>
        </p:nvSpPr>
        <p:spPr>
          <a:xfrm>
            <a:off x="7520531" y="4395534"/>
            <a:ext cx="4212745" cy="2005263"/>
          </a:xfrm>
          <a:prstGeom prst="rect">
            <a:avLst/>
          </a:prstGeom>
          <a:solidFill>
            <a:schemeClr val="bg2">
              <a:lumMod val="90000"/>
              <a:alpha val="90000"/>
            </a:schemeClr>
          </a:solidFill>
        </p:spPr>
        <p:txBody>
          <a:bodyPr vert="horz" lIns="91440" tIns="91440" rIns="91440" bIns="9144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latin typeface="+mn-lt"/>
              </a:rPr>
              <a:t>Our herd is now one-third smaller, and will produce </a:t>
            </a:r>
            <a:r>
              <a:rPr lang="en-US" sz="2400" b="1" dirty="0"/>
              <a:t>27 billion </a:t>
            </a:r>
            <a:r>
              <a:rPr lang="en-US" sz="2000" b="1" dirty="0">
                <a:latin typeface="+mn-lt"/>
              </a:rPr>
              <a:t>pounds, or 15% </a:t>
            </a:r>
            <a:r>
              <a:rPr lang="en-US" sz="2400" b="1" dirty="0"/>
              <a:t>MORE</a:t>
            </a:r>
            <a:r>
              <a:rPr lang="en-US" sz="2000" b="1" dirty="0">
                <a:latin typeface="+mn-lt"/>
              </a:rPr>
              <a:t> than 1975.</a:t>
            </a:r>
          </a:p>
        </p:txBody>
      </p:sp>
    </p:spTree>
    <p:extLst>
      <p:ext uri="{BB962C8B-B14F-4D97-AF65-F5344CB8AC3E}">
        <p14:creationId xmlns:p14="http://schemas.microsoft.com/office/powerpoint/2010/main" val="1005896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uilding with a parking lot&#10;&#10;Description automatically generated">
            <a:extLst>
              <a:ext uri="{FF2B5EF4-FFF2-40B4-BE49-F238E27FC236}">
                <a16:creationId xmlns:a16="http://schemas.microsoft.com/office/drawing/2014/main" id="{0EC27238-E68E-B2BA-4781-4FE2E41822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1504" y="10"/>
            <a:ext cx="393192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5FE6B10-9DC4-748C-3F0A-CDC302DDFD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0121" y="3456433"/>
            <a:ext cx="3661880" cy="3401568"/>
          </a:xfrm>
          <a:custGeom>
            <a:avLst/>
            <a:gdLst/>
            <a:ahLst/>
            <a:cxnLst/>
            <a:rect l="l" t="t" r="r" b="b"/>
            <a:pathLst>
              <a:path w="3661880" h="3401568">
                <a:moveTo>
                  <a:pt x="774544" y="0"/>
                </a:moveTo>
                <a:lnTo>
                  <a:pt x="3661880" y="0"/>
                </a:lnTo>
                <a:lnTo>
                  <a:pt x="3661880" y="3401568"/>
                </a:lnTo>
                <a:lnTo>
                  <a:pt x="0" y="3401568"/>
                </a:lnTo>
                <a:lnTo>
                  <a:pt x="104462" y="3186501"/>
                </a:lnTo>
                <a:cubicBezTo>
                  <a:pt x="492537" y="2345513"/>
                  <a:pt x="732594" y="1346092"/>
                  <a:pt x="769909" y="268359"/>
                </a:cubicBezTo>
                <a:close/>
              </a:path>
            </a:pathLst>
          </a:custGeom>
        </p:spPr>
      </p:pic>
      <p:pic>
        <p:nvPicPr>
          <p:cNvPr id="36" name="Picture 35" descr="A person in a white coat and blue gloves taking meat from shelves&#10;&#10;Description automatically generated">
            <a:extLst>
              <a:ext uri="{FF2B5EF4-FFF2-40B4-BE49-F238E27FC236}">
                <a16:creationId xmlns:a16="http://schemas.microsoft.com/office/drawing/2014/main" id="{73DFA9C8-F356-644E-9F28-AEE3B09267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2423" y="3456432"/>
            <a:ext cx="3890527" cy="3401568"/>
          </a:xfrm>
          <a:custGeom>
            <a:avLst/>
            <a:gdLst/>
            <a:ahLst/>
            <a:cxnLst/>
            <a:rect l="l" t="t" r="r" b="b"/>
            <a:pathLst>
              <a:path w="4064598" h="3401568">
                <a:moveTo>
                  <a:pt x="749132" y="0"/>
                </a:moveTo>
                <a:lnTo>
                  <a:pt x="4064598" y="0"/>
                </a:lnTo>
                <a:lnTo>
                  <a:pt x="4059963" y="268360"/>
                </a:lnTo>
                <a:cubicBezTo>
                  <a:pt x="4022649" y="1346093"/>
                  <a:pt x="3782591" y="2345514"/>
                  <a:pt x="3394516" y="3186502"/>
                </a:cubicBezTo>
                <a:lnTo>
                  <a:pt x="3290055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pic>
        <p:nvPicPr>
          <p:cNvPr id="28" name="Picture 27" descr="A person touching a cow's head&#10;&#10;Description automatically generated">
            <a:extLst>
              <a:ext uri="{FF2B5EF4-FFF2-40B4-BE49-F238E27FC236}">
                <a16:creationId xmlns:a16="http://schemas.microsoft.com/office/drawing/2014/main" id="{7C3550E2-0E08-C880-E76D-3FAEF85E73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16E9A52-40A1-FD60-9E79-07D2F421A298}"/>
              </a:ext>
            </a:extLst>
          </p:cNvPr>
          <p:cNvSpPr txBox="1">
            <a:spLocks/>
          </p:cNvSpPr>
          <p:nvPr/>
        </p:nvSpPr>
        <p:spPr>
          <a:xfrm>
            <a:off x="220945" y="201507"/>
            <a:ext cx="5121479" cy="950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Bodoni MT"/>
                <a:ea typeface="+mj-ea"/>
                <a:cs typeface="+mj-cs"/>
              </a:rPr>
              <a:t>Legislative Priorities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Bodoni MT"/>
              <a:ea typeface="+mj-ea"/>
              <a:cs typeface="+mj-cs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31C00CC-F5BB-2450-126D-FF7E3F99E51D}"/>
              </a:ext>
            </a:extLst>
          </p:cNvPr>
          <p:cNvSpPr txBox="1">
            <a:spLocks/>
          </p:cNvSpPr>
          <p:nvPr/>
        </p:nvSpPr>
        <p:spPr>
          <a:xfrm>
            <a:off x="220946" y="1206668"/>
            <a:ext cx="3931920" cy="3383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Bodoni MT"/>
                <a:ea typeface="+mn-ea"/>
                <a:cs typeface="+mn-cs"/>
              </a:rPr>
              <a:t>KY Livestock Innovation Center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BC0FE40-03D2-0030-FF64-1D6E2C9B0777}"/>
              </a:ext>
            </a:extLst>
          </p:cNvPr>
          <p:cNvSpPr txBox="1">
            <a:spLocks/>
          </p:cNvSpPr>
          <p:nvPr/>
        </p:nvSpPr>
        <p:spPr>
          <a:xfrm>
            <a:off x="220945" y="1553166"/>
            <a:ext cx="5676517" cy="53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urce Sans Pro Light"/>
                <a:ea typeface="+mn-ea"/>
                <a:cs typeface="+mn-cs"/>
              </a:rPr>
              <a:t>Support the Kentucky Cattlemen’s Foundation for their one-time state budget funding request to establish a Kentucky Livestock Innovation Center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46D8585D-22AF-CB98-6F24-6E8F8969062A}"/>
              </a:ext>
            </a:extLst>
          </p:cNvPr>
          <p:cNvSpPr txBox="1">
            <a:spLocks/>
          </p:cNvSpPr>
          <p:nvPr/>
        </p:nvSpPr>
        <p:spPr>
          <a:xfrm>
            <a:off x="220946" y="2286657"/>
            <a:ext cx="3931920" cy="3383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Bodoni MT"/>
                <a:ea typeface="+mn-ea"/>
                <a:cs typeface="+mn-cs"/>
              </a:rPr>
              <a:t>Large Animal Veterinarians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E6121969-D29D-5558-0B71-7D11F91667E7}"/>
              </a:ext>
            </a:extLst>
          </p:cNvPr>
          <p:cNvSpPr txBox="1">
            <a:spLocks/>
          </p:cNvSpPr>
          <p:nvPr/>
        </p:nvSpPr>
        <p:spPr>
          <a:xfrm>
            <a:off x="220945" y="2633155"/>
            <a:ext cx="5676517" cy="1300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Source Sans Pro Light"/>
              </a:rPr>
              <a:t>Adopt the political and economic reforms to better support, recruit, and retain food animal veterinarians; make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urce Sans Pro Light"/>
                <a:ea typeface="+mn-ea"/>
                <a:cs typeface="+mn-cs"/>
              </a:rPr>
              <a:t> a priority of addressing any shortage of food animal veterinary practitioners, especially in the rural areas of Kentucky; and develop “common sense” solutions for a more robust large animal veterinary workforce.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6A7BA6B7-ADC0-D92E-7D66-98A84B68BFDE}"/>
              </a:ext>
            </a:extLst>
          </p:cNvPr>
          <p:cNvSpPr txBox="1">
            <a:spLocks/>
          </p:cNvSpPr>
          <p:nvPr/>
        </p:nvSpPr>
        <p:spPr>
          <a:xfrm>
            <a:off x="220945" y="4133614"/>
            <a:ext cx="3931920" cy="3383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Bodoni MT"/>
                <a:ea typeface="+mn-ea"/>
                <a:cs typeface="+mn-cs"/>
              </a:rPr>
              <a:t>Food Safety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7750ABF8-3E60-6DC4-1309-09251EE12773}"/>
              </a:ext>
            </a:extLst>
          </p:cNvPr>
          <p:cNvSpPr txBox="1">
            <a:spLocks/>
          </p:cNvSpPr>
          <p:nvPr/>
        </p:nvSpPr>
        <p:spPr>
          <a:xfrm>
            <a:off x="220944" y="4480112"/>
            <a:ext cx="5676517" cy="53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Source Sans Pro Light"/>
              </a:rPr>
              <a:t>Increase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urce Sans Pro Light"/>
                <a:ea typeface="+mn-ea"/>
                <a:cs typeface="+mn-cs"/>
              </a:rPr>
              <a:t> the demand for beef by supporting a multidisciplinary approach to identify and develop interventions along the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urce Sans Pro Light"/>
                <a:ea typeface="+mn-ea"/>
                <a:cs typeface="+mn-cs"/>
              </a:rPr>
              <a:t>entire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urce Sans Pro Light"/>
                <a:ea typeface="+mn-ea"/>
                <a:cs typeface="+mn-cs"/>
              </a:rPr>
              <a:t> food chain.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9E4C3393-6D2A-D156-EC3B-59D93B7CD077}"/>
              </a:ext>
            </a:extLst>
          </p:cNvPr>
          <p:cNvSpPr txBox="1">
            <a:spLocks/>
          </p:cNvSpPr>
          <p:nvPr/>
        </p:nvSpPr>
        <p:spPr>
          <a:xfrm>
            <a:off x="220944" y="5218445"/>
            <a:ext cx="3931920" cy="3383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Bodoni MT"/>
                <a:ea typeface="+mn-ea"/>
                <a:cs typeface="+mn-cs"/>
              </a:rPr>
              <a:t>Research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9C0D5E8-DCC3-1621-FC4F-6E0FEBDF1F29}"/>
              </a:ext>
            </a:extLst>
          </p:cNvPr>
          <p:cNvSpPr txBox="1">
            <a:spLocks/>
          </p:cNvSpPr>
          <p:nvPr/>
        </p:nvSpPr>
        <p:spPr>
          <a:xfrm>
            <a:off x="220944" y="5564943"/>
            <a:ext cx="5491960" cy="53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Source Sans Pro Light"/>
              </a:rPr>
              <a:t>Support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urce Sans Pro Light"/>
                <a:ea typeface="+mn-ea"/>
                <a:cs typeface="+mn-cs"/>
              </a:rPr>
              <a:t> adequate funding for research which will protect the profitability, and long-term viability of Kentucky’s cattle and beef supply.</a:t>
            </a:r>
          </a:p>
        </p:txBody>
      </p:sp>
    </p:spTree>
    <p:extLst>
      <p:ext uri="{BB962C8B-B14F-4D97-AF65-F5344CB8AC3E}">
        <p14:creationId xmlns:p14="http://schemas.microsoft.com/office/powerpoint/2010/main" val="164106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2" grpId="0"/>
      <p:bldP spid="23" grpId="0"/>
      <p:bldP spid="24" grpId="0"/>
      <p:bldP spid="26" grpId="0"/>
      <p:bldP spid="27" grpId="0"/>
      <p:bldP spid="29" grpId="0"/>
    </p:bldLst>
  </p:timing>
</p:sld>
</file>

<file path=ppt/theme/theme1.xml><?xml version="1.0" encoding="utf-8"?>
<a:theme xmlns:a="http://schemas.openxmlformats.org/drawingml/2006/main" name="Cust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16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Pitch Deck_tm66722518_Win32_JB_SL_v3" id="{5E663E60-9241-454F-9D79-FA28B6B8E2E6}" vid="{C89703AC-DCB6-4757-83A4-6B2EB7B7FA6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  <Background xmlns="71af3243-3dd4-4a8d-8c0d-dd76da1f02a5">false</Background>
  </documentManagement>
</p:properties>
</file>

<file path=customXml/itemProps1.xml><?xml version="1.0" encoding="utf-8"?>
<ds:datastoreItem xmlns:ds="http://schemas.openxmlformats.org/officeDocument/2006/customXml" ds:itemID="{B935DE4F-C654-46B5-9D7A-C349B80D26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0C88140-B977-44ED-8877-83D5BCE7639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BE6AE0A-D4B0-4A5B-9359-3C20E0AE6F61}">
  <ds:schemaRefs>
    <ds:schemaRef ds:uri="230e9df3-be65-4c73-a93b-d1236ebd677e"/>
    <ds:schemaRef ds:uri="http://schemas.microsoft.com/office/2006/metadata/properties"/>
    <ds:schemaRef ds:uri="71af3243-3dd4-4a8d-8c0d-dd76da1f02a5"/>
    <ds:schemaRef ds:uri="http://purl.org/dc/dcmitype/"/>
    <ds:schemaRef ds:uri="http://purl.org/dc/terms/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http://schemas.microsoft.com/sharepoint/v3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Light sales pitch presentation</Template>
  <TotalTime>839</TotalTime>
  <Words>401</Words>
  <Application>Microsoft Office PowerPoint</Application>
  <PresentationFormat>Widescreen</PresentationFormat>
  <Paragraphs>48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Bodoni MT</vt:lpstr>
      <vt:lpstr>Calibri</vt:lpstr>
      <vt:lpstr>Calibri Light</vt:lpstr>
      <vt:lpstr>Source Sans Pro Light</vt:lpstr>
      <vt:lpstr>Times New Roman</vt:lpstr>
      <vt:lpstr>Custom</vt:lpstr>
      <vt:lpstr>Office Theme</vt:lpstr>
      <vt:lpstr>Who we are</vt:lpstr>
      <vt:lpstr>Snapshot of Kentucky’s Beef Industry</vt:lpstr>
      <vt:lpstr>Snapshot of Kentucky Cattlemen’s</vt:lpstr>
      <vt:lpstr>PowerPoint Presentation</vt:lpstr>
      <vt:lpstr>“Production efficiency is the key issue driving structural change” John Nalivka – Sterling Marketing Inc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About us</dc:title>
  <dc:creator>Nikki Whitaker</dc:creator>
  <cp:lastModifiedBy>Nikki Whitaker</cp:lastModifiedBy>
  <cp:revision>19</cp:revision>
  <dcterms:created xsi:type="dcterms:W3CDTF">2023-10-25T13:20:26Z</dcterms:created>
  <dcterms:modified xsi:type="dcterms:W3CDTF">2023-10-31T13:10:10Z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