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8"/>
  </p:notesMasterIdLst>
  <p:sldIdLst>
    <p:sldId id="263"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4700" autoAdjust="0"/>
  </p:normalViewPr>
  <p:slideViewPr>
    <p:cSldViewPr>
      <p:cViewPr varScale="1">
        <p:scale>
          <a:sx n="58" d="100"/>
          <a:sy n="58" d="100"/>
        </p:scale>
        <p:origin x="1158"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8FD7B2-26C7-4BEF-BC7A-A872BF8FA0A9}" type="datetimeFigureOut">
              <a:rPr lang="en-US" smtClean="0"/>
              <a:t>10/30/2023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D6BE23-7A05-4D6C-AF12-0C6C68859F5B}" type="slidenum">
              <a:rPr lang="en-US" smtClean="0"/>
              <a:t>‹#›</a:t>
            </a:fld>
            <a:endParaRPr lang="en-US"/>
          </a:p>
        </p:txBody>
      </p:sp>
    </p:spTree>
    <p:extLst>
      <p:ext uri="{BB962C8B-B14F-4D97-AF65-F5344CB8AC3E}">
        <p14:creationId xmlns:p14="http://schemas.microsoft.com/office/powerpoint/2010/main" val="749742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20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7021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441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64056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416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6"/>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24924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0819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22504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46CE7D5-CF57-46EF-B807-FDD0502418D4}" type="datetimeFigureOut">
              <a:rPr lang="en-US" smtClean="0"/>
              <a:t>10/30/2023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890734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7"/>
            <a:ext cx="2618511" cy="365125"/>
          </a:xfrm>
        </p:spPr>
        <p:txBody>
          <a:bodyPr/>
          <a:lstStyle>
            <a:lvl1pPr algn="l">
              <a:defRPr/>
            </a:lvl1pPr>
          </a:lstStyle>
          <a:p>
            <a:fld id="{846CE7D5-CF57-46EF-B807-FDD0502418D4}" type="datetimeFigureOut">
              <a:rPr lang="en-US" smtClean="0"/>
              <a:t>10/30/2023</a:t>
            </a:fld>
            <a:endParaRPr lang="en-US"/>
          </a:p>
        </p:txBody>
      </p:sp>
      <p:sp>
        <p:nvSpPr>
          <p:cNvPr id="6" name="Footer Placeholder 5"/>
          <p:cNvSpPr>
            <a:spLocks noGrp="1"/>
          </p:cNvSpPr>
          <p:nvPr>
            <p:ph type="ftr" sz="quarter" idx="11"/>
          </p:nvPr>
        </p:nvSpPr>
        <p:spPr>
          <a:xfrm>
            <a:off x="4800600" y="6459787"/>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18113516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414226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7"/>
            <a:ext cx="2472271" cy="365125"/>
          </a:xfrm>
          <a:prstGeom prst="rect">
            <a:avLst/>
          </a:prstGeom>
        </p:spPr>
        <p:txBody>
          <a:bodyPr vert="horz" lIns="91440" tIns="45720" rIns="91440" bIns="45720" rtlCol="0" anchor="ctr"/>
          <a:lstStyle>
            <a:lvl1pPr algn="l">
              <a:defRPr sz="900">
                <a:solidFill>
                  <a:srgbClr val="FFFFFF"/>
                </a:solidFill>
              </a:defRPr>
            </a:lvl1pPr>
          </a:lstStyle>
          <a:p>
            <a:fld id="{846CE7D5-CF57-46EF-B807-FDD0502418D4}" type="datetimeFigureOut">
              <a:rPr lang="en-US" smtClean="0"/>
              <a:t>10/30/2023</a:t>
            </a:fld>
            <a:endParaRPr lang="en-US"/>
          </a:p>
        </p:txBody>
      </p:sp>
      <p:sp>
        <p:nvSpPr>
          <p:cNvPr id="5" name="Footer Placeholder 4"/>
          <p:cNvSpPr>
            <a:spLocks noGrp="1"/>
          </p:cNvSpPr>
          <p:nvPr>
            <p:ph type="ftr" sz="quarter" idx="3"/>
          </p:nvPr>
        </p:nvSpPr>
        <p:spPr>
          <a:xfrm>
            <a:off x="3686186" y="645978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60" y="6459787"/>
            <a:ext cx="1312025" cy="365125"/>
          </a:xfrm>
          <a:prstGeom prst="rect">
            <a:avLst/>
          </a:prstGeom>
        </p:spPr>
        <p:txBody>
          <a:bodyPr vert="horz" lIns="91440" tIns="45720" rIns="91440" bIns="45720" rtlCol="0" anchor="ctr"/>
          <a:lstStyle>
            <a:lvl1pPr algn="r">
              <a:defRPr sz="1051">
                <a:solidFill>
                  <a:srgbClr val="FFFFFF"/>
                </a:solidFill>
              </a:defRPr>
            </a:lvl1pPr>
          </a:lstStyle>
          <a:p>
            <a:fld id="{330EA680-D336-4FF7-8B7A-9848BB0A1C32}"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0906004"/>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4C2B2D-2232-2382-54BF-02712D4D55AD}"/>
              </a:ext>
            </a:extLst>
          </p:cNvPr>
          <p:cNvSpPr txBox="1"/>
          <p:nvPr/>
        </p:nvSpPr>
        <p:spPr>
          <a:xfrm>
            <a:off x="2247900" y="1371601"/>
            <a:ext cx="7696200" cy="2585323"/>
          </a:xfrm>
          <a:prstGeom prst="rect">
            <a:avLst/>
          </a:prstGeom>
          <a:noFill/>
        </p:spPr>
        <p:txBody>
          <a:bodyPr wrap="square" rtlCol="0">
            <a:spAutoFit/>
          </a:bodyPr>
          <a:lstStyle/>
          <a:p>
            <a:pPr algn="ctr"/>
            <a:r>
              <a:rPr lang="en-US" sz="5400" dirty="0"/>
              <a:t>Watershed Conservancy District Discontinuance Draft Legislation</a:t>
            </a:r>
          </a:p>
        </p:txBody>
      </p:sp>
      <p:pic>
        <p:nvPicPr>
          <p:cNvPr id="5" name="Picture 4" descr="A logo of a soil conservation district&#10;&#10;Description automatically generated">
            <a:extLst>
              <a:ext uri="{FF2B5EF4-FFF2-40B4-BE49-F238E27FC236}">
                <a16:creationId xmlns:a16="http://schemas.microsoft.com/office/drawing/2014/main" id="{DD58A180-2473-FD02-B425-BC63022450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3886200"/>
            <a:ext cx="2390775" cy="2362200"/>
          </a:xfrm>
          <a:prstGeom prst="rect">
            <a:avLst/>
          </a:prstGeom>
        </p:spPr>
      </p:pic>
    </p:spTree>
    <p:extLst>
      <p:ext uri="{BB962C8B-B14F-4D97-AF65-F5344CB8AC3E}">
        <p14:creationId xmlns:p14="http://schemas.microsoft.com/office/powerpoint/2010/main" val="1795176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61ED1-F9B3-BFC2-BBEC-29D7C40A9151}"/>
              </a:ext>
            </a:extLst>
          </p:cNvPr>
          <p:cNvSpPr>
            <a:spLocks noGrp="1"/>
          </p:cNvSpPr>
          <p:nvPr>
            <p:ph type="title"/>
          </p:nvPr>
        </p:nvSpPr>
        <p:spPr>
          <a:xfrm>
            <a:off x="1416666" y="602673"/>
            <a:ext cx="8596668" cy="1295400"/>
          </a:xfrm>
        </p:spPr>
        <p:txBody>
          <a:bodyPr>
            <a:noAutofit/>
          </a:bodyPr>
          <a:lstStyle/>
          <a:p>
            <a:r>
              <a:rPr lang="en-US" sz="2000" dirty="0">
                <a:solidFill>
                  <a:srgbClr val="222222"/>
                </a:solidFill>
                <a:latin typeface="Calibri" panose="020F0502020204030204" pitchFamily="34" charset="0"/>
                <a:ea typeface="Times New Roman" panose="02020603050405020304" pitchFamily="18" charset="0"/>
              </a:rPr>
              <a:t>Section 1 creates a new section within the watershed conservancy district range, KRS Chapter 262.700 to 262.795, to establish a new procedure for the discontinuance of inactive watershed conservancy district boards. The new discontinuance procedure:</a:t>
            </a:r>
            <a:br>
              <a:rPr lang="en-US" sz="2000" dirty="0">
                <a:latin typeface="Times New Roman" panose="02020603050405020304" pitchFamily="18" charset="0"/>
                <a:ea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C103FE21-C93D-B072-C5F5-509E6DC97943}"/>
              </a:ext>
            </a:extLst>
          </p:cNvPr>
          <p:cNvSpPr>
            <a:spLocks noGrp="1"/>
          </p:cNvSpPr>
          <p:nvPr>
            <p:ph idx="1"/>
          </p:nvPr>
        </p:nvSpPr>
        <p:spPr>
          <a:xfrm>
            <a:off x="1690688" y="2019300"/>
            <a:ext cx="7881938" cy="3048000"/>
          </a:xfrm>
        </p:spPr>
        <p:txBody>
          <a:bodyPr>
            <a:normAutofit/>
          </a:bodyPr>
          <a:lstStyle/>
          <a:p>
            <a:pPr lvl="1">
              <a:spcBef>
                <a:spcPts val="0"/>
              </a:spcBef>
              <a:buClr>
                <a:schemeClr val="tx1"/>
              </a:buClr>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Requires at least one year of board inactivity or the failure of a board to adopt and fund a budget before discontinuance can be initiated. Periods of inactivity that began prior to the effective date of the Act are counted;</a:t>
            </a:r>
          </a:p>
          <a:p>
            <a:pPr lvl="1">
              <a:spcBef>
                <a:spcPts val="0"/>
              </a:spcBef>
              <a:buClr>
                <a:schemeClr val="tx1"/>
              </a:buClr>
              <a:buSzPct val="75000"/>
              <a:buFont typeface="Arial" panose="020B0604020202020204" pitchFamily="34" charset="0"/>
              <a:buChar char="•"/>
              <a:tabLst>
                <a:tab pos="914377"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lvl="1">
              <a:spcBef>
                <a:spcPts val="0"/>
              </a:spcBef>
              <a:spcAft>
                <a:spcPts val="0"/>
              </a:spcAft>
              <a:buClr>
                <a:schemeClr val="tx1"/>
              </a:buClr>
              <a:buSzPct val="75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Allows for any soil and water conservation district board or fiscal court, where the watershed conservancy district lies, to initiate discontinuance;</a:t>
            </a:r>
          </a:p>
          <a:p>
            <a:pPr lvl="1">
              <a:spcBef>
                <a:spcPts val="0"/>
              </a:spcBef>
              <a:spcAft>
                <a:spcPts val="0"/>
              </a:spcAft>
              <a:buClr>
                <a:schemeClr val="tx1"/>
              </a:buClr>
              <a:buSzPct val="75000"/>
              <a:buFont typeface="Arial" panose="020B0604020202020204" pitchFamily="34" charset="0"/>
              <a:buChar char="•"/>
              <a:tabLst>
                <a:tab pos="914377"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lvl="1">
              <a:spcBef>
                <a:spcPts val="0"/>
              </a:spcBef>
              <a:spcAft>
                <a:spcPts val="0"/>
              </a:spcAft>
              <a:buClr>
                <a:schemeClr val="tx1"/>
              </a:buClr>
              <a:buSzPct val="75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Requires notification of the intent to discontinue to any current watershed conservancy district board member, and requires publication of the notice in a newspaper of general circulation in the area;</a:t>
            </a:r>
          </a:p>
          <a:p>
            <a:pPr lvl="1">
              <a:spcBef>
                <a:spcPts val="0"/>
              </a:spcBef>
              <a:spcAft>
                <a:spcPts val="0"/>
              </a:spcAft>
              <a:buClr>
                <a:schemeClr val="tx1"/>
              </a:buClr>
              <a:buSzPct val="75000"/>
              <a:buFont typeface="Arial" panose="020B0604020202020204" pitchFamily="34" charset="0"/>
              <a:buChar char="•"/>
              <a:tabLst>
                <a:tab pos="914377"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dirty="0"/>
          </a:p>
        </p:txBody>
      </p:sp>
      <p:pic>
        <p:nvPicPr>
          <p:cNvPr id="4" name="Picture 3" descr="A logo of a soil conservation district&#10;&#10;Description automatically generated">
            <a:extLst>
              <a:ext uri="{FF2B5EF4-FFF2-40B4-BE49-F238E27FC236}">
                <a16:creationId xmlns:a16="http://schemas.microsoft.com/office/drawing/2014/main" id="{78EAD67F-EACE-57A1-C190-7289CAFE3B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3886200"/>
            <a:ext cx="2390775" cy="2362200"/>
          </a:xfrm>
          <a:prstGeom prst="rect">
            <a:avLst/>
          </a:prstGeom>
        </p:spPr>
      </p:pic>
    </p:spTree>
    <p:extLst>
      <p:ext uri="{BB962C8B-B14F-4D97-AF65-F5344CB8AC3E}">
        <p14:creationId xmlns:p14="http://schemas.microsoft.com/office/powerpoint/2010/main" val="35663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002FCD4-C36C-FD2B-6D20-EF3A78AF1753}"/>
              </a:ext>
            </a:extLst>
          </p:cNvPr>
          <p:cNvSpPr txBox="1"/>
          <p:nvPr/>
        </p:nvSpPr>
        <p:spPr>
          <a:xfrm>
            <a:off x="1219200" y="1028344"/>
            <a:ext cx="8458200" cy="4524315"/>
          </a:xfrm>
          <a:prstGeom prst="rect">
            <a:avLst/>
          </a:prstGeom>
          <a:noFill/>
        </p:spPr>
        <p:txBody>
          <a:bodyPr wrap="square" rtlCol="0">
            <a:spAutoFit/>
          </a:bodyPr>
          <a:lstStyle/>
          <a:p>
            <a:pPr marL="742932" lvl="1" indent="-285744">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Allows for a landowner paying a tax levied by the watershed conservancy district to request a public hearing. If no request is made, no hearing is held;</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742932" lvl="1" indent="-285744">
              <a:buSzPct val="100000"/>
              <a:buFont typeface="Arial" panose="020B0604020202020204" pitchFamily="34" charset="0"/>
              <a:buChar char="•"/>
              <a:tabLst>
                <a:tab pos="914377" algn="l"/>
              </a:tabLst>
            </a:pPr>
            <a:endPar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742932" lvl="1" indent="-285744">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Requires the entity proposing the discontinuance to hold a vote to discontinue the watershed conservancy district within 30 days of the public hearing, or if no public hearing is held, within 30 days of the expiration of the time period to request the hearing;</a:t>
            </a:r>
          </a:p>
          <a:p>
            <a:pPr marL="742932" lvl="1" indent="-285744">
              <a:buSzPct val="100000"/>
              <a:buFont typeface="Arial" panose="020B0604020202020204" pitchFamily="34" charset="0"/>
              <a:buChar char="•"/>
              <a:tabLst>
                <a:tab pos="914377"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742932" lvl="1" indent="-285744">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Requires all other soil and water conservation districts or fiscal courts, where the watershed conservancy district lies, to hold votes within 30 days of the initial vote. All voting entities must concur to discontinue for the discontinuance to be effective. Any voting entity that fails to vote within the 30 days shall be deemed to have voted in favor of discontinuance;</a:t>
            </a:r>
          </a:p>
          <a:p>
            <a:pPr marL="742932" lvl="1" indent="-285744">
              <a:buSzPct val="100000"/>
              <a:buFont typeface="Arial" panose="020B0604020202020204" pitchFamily="34" charset="0"/>
              <a:buChar char="•"/>
              <a:tabLst>
                <a:tab pos="914377"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742932" lvl="1" indent="-285744">
              <a:buSzPts val="1000"/>
              <a:buFont typeface="Arial" panose="020B0604020202020204" pitchFamily="34" charset="0"/>
              <a:buChar char="•"/>
              <a:tabLst>
                <a:tab pos="914377" algn="l"/>
              </a:tabLst>
            </a:pPr>
            <a:endPar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742932" lvl="1" indent="-285744">
              <a:buSzPts val="1000"/>
              <a:buFont typeface="Courier New" panose="02070309020205020404" pitchFamily="49" charset="0"/>
              <a:buChar char="o"/>
              <a:tabLst>
                <a:tab pos="914377"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7" name="Picture 6" descr="A logo of a soil conservation district&#10;&#10;Description automatically generated">
            <a:extLst>
              <a:ext uri="{FF2B5EF4-FFF2-40B4-BE49-F238E27FC236}">
                <a16:creationId xmlns:a16="http://schemas.microsoft.com/office/drawing/2014/main" id="{5CA65465-F897-C4F9-B15A-D3C4540F48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3886200"/>
            <a:ext cx="2390775" cy="2362200"/>
          </a:xfrm>
          <a:prstGeom prst="rect">
            <a:avLst/>
          </a:prstGeom>
        </p:spPr>
      </p:pic>
    </p:spTree>
    <p:extLst>
      <p:ext uri="{BB962C8B-B14F-4D97-AF65-F5344CB8AC3E}">
        <p14:creationId xmlns:p14="http://schemas.microsoft.com/office/powerpoint/2010/main" val="73838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22276C-88A2-C7D8-17B3-0BE961CF77FC}"/>
              </a:ext>
            </a:extLst>
          </p:cNvPr>
          <p:cNvSpPr txBox="1"/>
          <p:nvPr/>
        </p:nvSpPr>
        <p:spPr>
          <a:xfrm>
            <a:off x="1447800" y="914400"/>
            <a:ext cx="8077200" cy="4524315"/>
          </a:xfrm>
          <a:prstGeom prst="rect">
            <a:avLst/>
          </a:prstGeom>
          <a:noFill/>
        </p:spPr>
        <p:txBody>
          <a:bodyPr wrap="square" rtlCol="0">
            <a:spAutoFit/>
          </a:bodyPr>
          <a:lstStyle/>
          <a:p>
            <a:pPr marL="742932" lvl="1" indent="-285744">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Provides that if any voting entity votes not to discontinue, then the watershed conservancy district cannot be discontinued for one year;</a:t>
            </a:r>
          </a:p>
          <a:p>
            <a:pPr marL="742932" lvl="1" indent="-285744">
              <a:buSzPct val="100000"/>
              <a:buFont typeface="Arial" panose="020B0604020202020204" pitchFamily="34" charset="0"/>
              <a:buChar char="•"/>
              <a:tabLst>
                <a:tab pos="914377" algn="l"/>
              </a:tabLst>
            </a:pPr>
            <a:endPar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742932" lvl="1" indent="-285744">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Specifies that if a watershed conservancy district board is discontinued, then the watershed conservancy district’s boundaries shall remain intact and the landowners within those boundaries shall continue to contribute revenue to the soil and water conservation district or districts where the watershed conservancy district lies;</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742932" lvl="1" indent="-285744">
              <a:buSzPct val="100000"/>
              <a:buFont typeface="Arial" panose="020B0604020202020204" pitchFamily="34" charset="0"/>
              <a:buChar char="•"/>
              <a:tabLst>
                <a:tab pos="914377" algn="l"/>
              </a:tabLst>
            </a:pPr>
            <a:endPar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endParaRPr>
          </a:p>
          <a:p>
            <a:pPr marL="742932" lvl="1" indent="-285744">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Provides that the soil and water conservation district or districts, where the discontinued watershed conservancy district lies, shall inherit all of the former watershed conservancy district board’s rights and responsibilities established in KRS 262.700 to 262.795; and</a:t>
            </a:r>
          </a:p>
          <a:p>
            <a:pPr marL="742932" lvl="1" indent="-285744">
              <a:buSzPct val="100000"/>
              <a:buFont typeface="Arial" panose="020B0604020202020204" pitchFamily="34" charset="0"/>
              <a:buChar char="•"/>
              <a:tabLst>
                <a:tab pos="914377" algn="l"/>
              </a:tabLst>
            </a:pP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a:p>
            <a:pPr marL="742932" lvl="1" indent="-285744">
              <a:buSzPct val="100000"/>
              <a:buFont typeface="Arial" panose="020B0604020202020204" pitchFamily="34" charset="0"/>
              <a:buChar char="•"/>
              <a:tabLst>
                <a:tab pos="914377" algn="l"/>
              </a:tabLst>
            </a:pPr>
            <a:r>
              <a:rPr lang="en-US" dirty="0">
                <a:solidFill>
                  <a:srgbClr val="222222"/>
                </a:solidFill>
                <a:latin typeface="Calibri" panose="020F0502020204030204" pitchFamily="34" charset="0"/>
                <a:ea typeface="Times New Roman" panose="02020603050405020304" pitchFamily="18" charset="0"/>
                <a:cs typeface="Times New Roman" panose="02020603050405020304" pitchFamily="18" charset="0"/>
              </a:rPr>
              <a:t>Provides that a discontinued watershed conservancy district board may be reestablished according to the current requirements for establishing a board.</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4" name="Picture 3" descr="A logo of a soil conservation district&#10;&#10;Description automatically generated">
            <a:extLst>
              <a:ext uri="{FF2B5EF4-FFF2-40B4-BE49-F238E27FC236}">
                <a16:creationId xmlns:a16="http://schemas.microsoft.com/office/drawing/2014/main" id="{408C2534-7657-81AB-447E-9EE0B32CEB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3886200"/>
            <a:ext cx="2390775" cy="2362200"/>
          </a:xfrm>
          <a:prstGeom prst="rect">
            <a:avLst/>
          </a:prstGeom>
        </p:spPr>
      </p:pic>
    </p:spTree>
    <p:extLst>
      <p:ext uri="{BB962C8B-B14F-4D97-AF65-F5344CB8AC3E}">
        <p14:creationId xmlns:p14="http://schemas.microsoft.com/office/powerpoint/2010/main" val="3783792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D4F3F3-BEFD-9941-8689-509EB6F6E731}"/>
              </a:ext>
            </a:extLst>
          </p:cNvPr>
          <p:cNvSpPr txBox="1"/>
          <p:nvPr/>
        </p:nvSpPr>
        <p:spPr>
          <a:xfrm>
            <a:off x="2019300" y="1447800"/>
            <a:ext cx="8153400" cy="2862322"/>
          </a:xfrm>
          <a:prstGeom prst="rect">
            <a:avLst/>
          </a:prstGeom>
          <a:noFill/>
        </p:spPr>
        <p:txBody>
          <a:bodyPr wrap="square" rtlCol="0">
            <a:spAutoFit/>
          </a:bodyPr>
          <a:lstStyle/>
          <a:p>
            <a:pPr marL="342891" indent="-342891">
              <a:buSzPct val="100000"/>
              <a:buFont typeface="Arial" panose="020B0604020202020204" pitchFamily="34" charset="0"/>
              <a:buChar char="•"/>
              <a:tabLst>
                <a:tab pos="457189" algn="l"/>
              </a:tabLst>
            </a:pPr>
            <a:r>
              <a:rPr lang="en-US" dirty="0">
                <a:solidFill>
                  <a:srgbClr val="222222"/>
                </a:solidFill>
                <a:latin typeface="Calibri" panose="020F0502020204030204" pitchFamily="34" charset="0"/>
                <a:ea typeface="Times New Roman" panose="02020603050405020304" pitchFamily="18" charset="0"/>
              </a:rPr>
              <a:t>Sections 2 through 4 contain the fund matching language and the official immunity language for soil and water conservation and watershed conservancy board members.</a:t>
            </a:r>
          </a:p>
          <a:p>
            <a:pPr marL="342891" indent="-342891">
              <a:buSzPct val="100000"/>
              <a:buFont typeface="Arial" panose="020B0604020202020204" pitchFamily="34" charset="0"/>
              <a:buChar char="•"/>
              <a:tabLst>
                <a:tab pos="457189" algn="l"/>
              </a:tabLst>
            </a:pPr>
            <a:endParaRPr lang="en-US" dirty="0">
              <a:latin typeface="Times New Roman" panose="02020603050405020304" pitchFamily="18" charset="0"/>
              <a:ea typeface="Times New Roman" panose="02020603050405020304" pitchFamily="18" charset="0"/>
            </a:endParaRPr>
          </a:p>
          <a:p>
            <a:pPr marL="342891" indent="-342891">
              <a:buSzPct val="100000"/>
              <a:buFont typeface="Arial" panose="020B0604020202020204" pitchFamily="34" charset="0"/>
              <a:buChar char="•"/>
              <a:tabLst>
                <a:tab pos="457189" algn="l"/>
              </a:tabLst>
            </a:pPr>
            <a:r>
              <a:rPr lang="en-US" dirty="0">
                <a:solidFill>
                  <a:srgbClr val="222222"/>
                </a:solidFill>
                <a:latin typeface="Calibri" panose="020F0502020204030204" pitchFamily="34" charset="0"/>
                <a:ea typeface="Times New Roman" panose="02020603050405020304" pitchFamily="18" charset="0"/>
              </a:rPr>
              <a:t>Section 5 amends KRS 262.742 to require soil and water conservation districts to advertise vacancies on watershed conservancy district boards.</a:t>
            </a:r>
          </a:p>
          <a:p>
            <a:pPr marL="342891" indent="-342891">
              <a:buSzPct val="100000"/>
              <a:buFont typeface="Arial" panose="020B0604020202020204" pitchFamily="34" charset="0"/>
              <a:buChar char="•"/>
              <a:tabLst>
                <a:tab pos="457189" algn="l"/>
              </a:tabLst>
            </a:pPr>
            <a:endParaRPr lang="en-US" dirty="0">
              <a:latin typeface="Times New Roman" panose="02020603050405020304" pitchFamily="18" charset="0"/>
              <a:ea typeface="Times New Roman" panose="02020603050405020304" pitchFamily="18" charset="0"/>
            </a:endParaRPr>
          </a:p>
          <a:p>
            <a:pPr marL="342891" indent="-342891">
              <a:buSzPct val="100000"/>
              <a:buFont typeface="Arial" panose="020B0604020202020204" pitchFamily="34" charset="0"/>
              <a:buChar char="•"/>
              <a:tabLst>
                <a:tab pos="457189" algn="l"/>
              </a:tabLst>
            </a:pPr>
            <a:r>
              <a:rPr lang="en-US" dirty="0">
                <a:solidFill>
                  <a:srgbClr val="222222"/>
                </a:solidFill>
                <a:latin typeface="Calibri" panose="020F0502020204030204" pitchFamily="34" charset="0"/>
                <a:ea typeface="Times New Roman" panose="02020603050405020304" pitchFamily="18" charset="0"/>
              </a:rPr>
              <a:t>Section 6 amends KRS 262.760 to allow soil and water conservation district(s) to adopt and fund budgets for watershed conservancy districts if the watershed conservancy district board fails to do so.</a:t>
            </a:r>
            <a:endParaRPr lang="en-US" dirty="0">
              <a:latin typeface="Times New Roman" panose="02020603050405020304" pitchFamily="18" charset="0"/>
              <a:ea typeface="Times New Roman" panose="02020603050405020304" pitchFamily="18" charset="0"/>
            </a:endParaRPr>
          </a:p>
        </p:txBody>
      </p:sp>
      <p:pic>
        <p:nvPicPr>
          <p:cNvPr id="4" name="Picture 3" descr="A logo of a soil conservation district&#10;&#10;Description automatically generated">
            <a:extLst>
              <a:ext uri="{FF2B5EF4-FFF2-40B4-BE49-F238E27FC236}">
                <a16:creationId xmlns:a16="http://schemas.microsoft.com/office/drawing/2014/main" id="{F8365EF9-7CA6-C065-6D1B-9A59F5041A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3886200"/>
            <a:ext cx="2390775" cy="2362200"/>
          </a:xfrm>
          <a:prstGeom prst="rect">
            <a:avLst/>
          </a:prstGeom>
        </p:spPr>
      </p:pic>
    </p:spTree>
    <p:extLst>
      <p:ext uri="{BB962C8B-B14F-4D97-AF65-F5344CB8AC3E}">
        <p14:creationId xmlns:p14="http://schemas.microsoft.com/office/powerpoint/2010/main" val="2494868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9F75F8C-5B95-7C66-15C9-41AA5FBFE27F}"/>
              </a:ext>
            </a:extLst>
          </p:cNvPr>
          <p:cNvSpPr txBox="1"/>
          <p:nvPr/>
        </p:nvSpPr>
        <p:spPr>
          <a:xfrm>
            <a:off x="2019300" y="1090762"/>
            <a:ext cx="8153400" cy="3699539"/>
          </a:xfrm>
          <a:prstGeom prst="rect">
            <a:avLst/>
          </a:prstGeom>
          <a:noFill/>
        </p:spPr>
        <p:txBody>
          <a:bodyPr wrap="square" rtlCol="0">
            <a:spAutoFit/>
          </a:bodyPr>
          <a:lstStyle/>
          <a:p>
            <a:pPr marL="342891" indent="-342891">
              <a:buSzPct val="100000"/>
              <a:buFont typeface="Arial" panose="020B0604020202020204" pitchFamily="34" charset="0"/>
              <a:buChar char="•"/>
              <a:tabLst>
                <a:tab pos="457189" algn="l"/>
              </a:tabLst>
            </a:pPr>
            <a:r>
              <a:rPr lang="en-US" dirty="0">
                <a:solidFill>
                  <a:srgbClr val="222222"/>
                </a:solidFill>
                <a:latin typeface="Calibri" panose="020F0502020204030204" pitchFamily="34" charset="0"/>
                <a:ea typeface="Times New Roman" panose="02020603050405020304" pitchFamily="18" charset="0"/>
              </a:rPr>
              <a:t>Section 7 amends KRS 262.793 so that the taxing authority, inherited by soil and water conservation districts from discontinued watershed conservancy districts, includes the ability to make periodic adjustments to the amounts of revenue collected. It also specifies that revenues collected by soil and water conservation districts shall be used on works of improvement done within the discontinued watershed conservancy district, even if those works of improvement are located outside of the soil and water conservation district.</a:t>
            </a:r>
          </a:p>
          <a:p>
            <a:pPr marL="342891" indent="-342891">
              <a:buSzPct val="100000"/>
              <a:buFont typeface="Arial" panose="020B0604020202020204" pitchFamily="34" charset="0"/>
              <a:buChar char="•"/>
              <a:tabLst>
                <a:tab pos="457189" algn="l"/>
              </a:tabLst>
            </a:pPr>
            <a:endParaRPr lang="en-US" dirty="0">
              <a:latin typeface="Times New Roman" panose="02020603050405020304" pitchFamily="18" charset="0"/>
              <a:ea typeface="Times New Roman" panose="02020603050405020304" pitchFamily="18" charset="0"/>
            </a:endParaRPr>
          </a:p>
          <a:p>
            <a:pPr marL="342891" indent="-342891">
              <a:buSzPct val="100000"/>
              <a:buFont typeface="Arial" panose="020B0604020202020204" pitchFamily="34" charset="0"/>
              <a:buChar char="•"/>
              <a:tabLst>
                <a:tab pos="457189" algn="l"/>
              </a:tabLst>
            </a:pPr>
            <a:r>
              <a:rPr lang="en-US" dirty="0">
                <a:solidFill>
                  <a:srgbClr val="222222"/>
                </a:solidFill>
                <a:latin typeface="Calibri" panose="020F0502020204030204" pitchFamily="34" charset="0"/>
                <a:ea typeface="Times New Roman" panose="02020603050405020304" pitchFamily="18" charset="0"/>
              </a:rPr>
              <a:t>Section 8 repeals KRS 262.791 that contains the current watershed conservancy district discontinuance procedure.</a:t>
            </a:r>
          </a:p>
          <a:p>
            <a:pPr marL="342891" indent="-342891">
              <a:buSzPct val="100000"/>
              <a:buFont typeface="Arial" panose="020B0604020202020204" pitchFamily="34" charset="0"/>
              <a:buChar char="•"/>
              <a:tabLst>
                <a:tab pos="457189" algn="l"/>
              </a:tabLst>
            </a:pPr>
            <a:endParaRPr lang="en-US" dirty="0">
              <a:latin typeface="Times New Roman" panose="02020603050405020304" pitchFamily="18" charset="0"/>
              <a:ea typeface="Times New Roman" panose="02020603050405020304" pitchFamily="18" charset="0"/>
            </a:endParaRPr>
          </a:p>
          <a:p>
            <a:pPr marL="342891" indent="-342891">
              <a:buSzPct val="100000"/>
              <a:buFont typeface="Arial" panose="020B0604020202020204" pitchFamily="34" charset="0"/>
              <a:buChar char="•"/>
              <a:tabLst>
                <a:tab pos="457189" algn="l"/>
              </a:tabLst>
            </a:pPr>
            <a:r>
              <a:rPr lang="en-US" dirty="0">
                <a:solidFill>
                  <a:srgbClr val="222222"/>
                </a:solidFill>
                <a:latin typeface="Calibri" panose="020F0502020204030204" pitchFamily="34" charset="0"/>
                <a:ea typeface="Times New Roman" panose="02020603050405020304" pitchFamily="18" charset="0"/>
              </a:rPr>
              <a:t>Section 9 declares an emergency.</a:t>
            </a:r>
            <a:endParaRPr lang="en-US" dirty="0">
              <a:latin typeface="Times New Roman" panose="02020603050405020304" pitchFamily="18" charset="0"/>
              <a:ea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 logo of a soil conservation district&#10;&#10;Description automatically generated">
            <a:extLst>
              <a:ext uri="{FF2B5EF4-FFF2-40B4-BE49-F238E27FC236}">
                <a16:creationId xmlns:a16="http://schemas.microsoft.com/office/drawing/2014/main" id="{701C9F58-7291-F2A4-1AE5-49B951F28C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72625" y="3886200"/>
            <a:ext cx="2390775" cy="2362200"/>
          </a:xfrm>
          <a:prstGeom prst="rect">
            <a:avLst/>
          </a:prstGeom>
        </p:spPr>
      </p:pic>
    </p:spTree>
    <p:extLst>
      <p:ext uri="{BB962C8B-B14F-4D97-AF65-F5344CB8AC3E}">
        <p14:creationId xmlns:p14="http://schemas.microsoft.com/office/powerpoint/2010/main" val="1220595376"/>
      </p:ext>
    </p:extLst>
  </p:cSld>
  <p:clrMapOvr>
    <a:masterClrMapping/>
  </p:clrMapOvr>
</p:sld>
</file>

<file path=ppt/theme/theme1.xml><?xml version="1.0" encoding="utf-8"?>
<a:theme xmlns:a="http://schemas.openxmlformats.org/drawingml/2006/main" name="Retrospect">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11537</TotalTime>
  <Words>602</Words>
  <Application>Microsoft Office PowerPoint</Application>
  <PresentationFormat>Widescreen</PresentationFormat>
  <Paragraphs>30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Times New Roman</vt:lpstr>
      <vt:lpstr>Retrospect</vt:lpstr>
      <vt:lpstr>PowerPoint Presentation</vt:lpstr>
      <vt:lpstr>Section 1 creates a new section within the watershed conservancy district range, KRS Chapter 262.700 to 262.795, to establish a new procedure for the discontinuance of inactive watershed conservancy district boards. The new discontinuance procedure: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Allan Bryant</dc:creator>
  <cp:lastModifiedBy>Spoonamore, Susan (LRC)</cp:lastModifiedBy>
  <cp:revision>40</cp:revision>
  <dcterms:created xsi:type="dcterms:W3CDTF">2023-10-19T01:13:16Z</dcterms:created>
  <dcterms:modified xsi:type="dcterms:W3CDTF">2023-10-30T12:20:03Z</dcterms:modified>
</cp:coreProperties>
</file>