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6" r:id="rId14"/>
    <p:sldId id="295" r:id="rId15"/>
    <p:sldId id="264" r:id="rId16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A47C78-63FA-4B5D-8B73-677F2AEC473C}">
          <p14:sldIdLst>
            <p14:sldId id="25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6"/>
            <p14:sldId id="295"/>
            <p14:sldId id="264"/>
          </p14:sldIdLst>
        </p14:section>
        <p14:section name="Hidden Slides" id="{F9381AEE-2C6C-4186-B47D-6ECD7D44E8B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4C3A1"/>
    <a:srgbClr val="1E5833"/>
    <a:srgbClr val="FBF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OSV TOTAL STAFF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Sheet2!$A$2:$A$11</c:f>
              <c:strCache>
                <c:ptCount val="10"/>
                <c:pt idx="0">
                  <c:v>2002-2004</c:v>
                </c:pt>
                <c:pt idx="1">
                  <c:v>2004-2006</c:v>
                </c:pt>
                <c:pt idx="2">
                  <c:v>2006-2008</c:v>
                </c:pt>
                <c:pt idx="3">
                  <c:v>2008-2010</c:v>
                </c:pt>
                <c:pt idx="4">
                  <c:v>2010-2012</c:v>
                </c:pt>
                <c:pt idx="5">
                  <c:v>2012-2014</c:v>
                </c:pt>
                <c:pt idx="6">
                  <c:v>2014-2016</c:v>
                </c:pt>
                <c:pt idx="7">
                  <c:v>2016-2018</c:v>
                </c:pt>
                <c:pt idx="8">
                  <c:v>2018-2020</c:v>
                </c:pt>
                <c:pt idx="9">
                  <c:v>2020-2022</c:v>
                </c:pt>
              </c:strCache>
            </c:strRef>
          </c:cat>
          <c:val>
            <c:numRef>
              <c:f>Sheet2!$B$2:$B$11</c:f>
              <c:numCache>
                <c:formatCode>General</c:formatCode>
                <c:ptCount val="10"/>
                <c:pt idx="0">
                  <c:v>69</c:v>
                </c:pt>
                <c:pt idx="1">
                  <c:v>54</c:v>
                </c:pt>
                <c:pt idx="2">
                  <c:v>60</c:v>
                </c:pt>
                <c:pt idx="3">
                  <c:v>62</c:v>
                </c:pt>
                <c:pt idx="4">
                  <c:v>57</c:v>
                </c:pt>
                <c:pt idx="5">
                  <c:v>49</c:v>
                </c:pt>
                <c:pt idx="6">
                  <c:v>49</c:v>
                </c:pt>
                <c:pt idx="7">
                  <c:v>40</c:v>
                </c:pt>
                <c:pt idx="8">
                  <c:v>41</c:v>
                </c:pt>
                <c:pt idx="9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E7-4B4B-A2C2-F00C968A46C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29663983"/>
        <c:axId val="629657327"/>
      </c:barChart>
      <c:catAx>
        <c:axId val="629663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9657327"/>
        <c:crosses val="autoZero"/>
        <c:auto val="1"/>
        <c:lblAlgn val="ctr"/>
        <c:lblOffset val="100"/>
        <c:noMultiLvlLbl val="0"/>
      </c:catAx>
      <c:valAx>
        <c:axId val="629657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9663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5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Number of Farmed Cervid Herds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67</c:v>
                </c:pt>
                <c:pt idx="1">
                  <c:v>64</c:v>
                </c:pt>
                <c:pt idx="2">
                  <c:v>51</c:v>
                </c:pt>
                <c:pt idx="3">
                  <c:v>87</c:v>
                </c:pt>
                <c:pt idx="4">
                  <c:v>83</c:v>
                </c:pt>
                <c:pt idx="5">
                  <c:v>98</c:v>
                </c:pt>
                <c:pt idx="6">
                  <c:v>107</c:v>
                </c:pt>
                <c:pt idx="7">
                  <c:v>115</c:v>
                </c:pt>
                <c:pt idx="8">
                  <c:v>122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7B3-4E0D-AD6A-B6C462F4E8C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2065052527"/>
        <c:axId val="2065049199"/>
      </c:scatterChart>
      <c:valAx>
        <c:axId val="20650525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5049199"/>
        <c:crosses val="autoZero"/>
        <c:crossBetween val="midCat"/>
      </c:valAx>
      <c:valAx>
        <c:axId val="2065049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505252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5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Number of Farmed Cervids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9525" cap="rnd">
              <a:solidFill>
                <a:schemeClr val="accent2"/>
              </a:solidFill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xVal>
          <c:yVal>
            <c:numRef>
              <c:f>Sheet1!$C$2:$C$9</c:f>
              <c:numCache>
                <c:formatCode>General</c:formatCode>
                <c:ptCount val="8"/>
                <c:pt idx="0">
                  <c:v>1422</c:v>
                </c:pt>
                <c:pt idx="1">
                  <c:v>1749</c:v>
                </c:pt>
                <c:pt idx="2">
                  <c:v>1507</c:v>
                </c:pt>
                <c:pt idx="3">
                  <c:v>2031</c:v>
                </c:pt>
                <c:pt idx="4">
                  <c:v>2062</c:v>
                </c:pt>
                <c:pt idx="5">
                  <c:v>2590</c:v>
                </c:pt>
                <c:pt idx="6">
                  <c:v>3038</c:v>
                </c:pt>
                <c:pt idx="7">
                  <c:v>3565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8DE-4D09-94F1-B62EB8BB676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216038319"/>
        <c:axId val="216039567"/>
      </c:scatterChart>
      <c:valAx>
        <c:axId val="216038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039567"/>
        <c:crosses val="autoZero"/>
        <c:crossBetween val="midCat"/>
      </c:valAx>
      <c:valAx>
        <c:axId val="216039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03831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5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Number of Backyard Flocks Enrolled in the National Poultry Improvement Program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Sheet1!$B$2:$B$11</c:f>
              <c:numCache>
                <c:formatCode>0</c:formatCode>
                <c:ptCount val="10"/>
                <c:pt idx="0">
                  <c:v>63</c:v>
                </c:pt>
                <c:pt idx="1">
                  <c:v>54</c:v>
                </c:pt>
                <c:pt idx="2">
                  <c:v>65</c:v>
                </c:pt>
                <c:pt idx="3">
                  <c:v>78</c:v>
                </c:pt>
                <c:pt idx="4">
                  <c:v>95</c:v>
                </c:pt>
                <c:pt idx="5">
                  <c:v>136</c:v>
                </c:pt>
                <c:pt idx="6">
                  <c:v>156</c:v>
                </c:pt>
                <c:pt idx="7">
                  <c:v>169</c:v>
                </c:pt>
                <c:pt idx="8">
                  <c:v>151</c:v>
                </c:pt>
                <c:pt idx="9">
                  <c:v>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EF-461F-B2FD-CA4009CBEC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8645680"/>
        <c:axId val="988646928"/>
      </c:lineChart>
      <c:catAx>
        <c:axId val="98864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8646928"/>
        <c:crosses val="autoZero"/>
        <c:auto val="1"/>
        <c:lblAlgn val="ctr"/>
        <c:lblOffset val="100"/>
        <c:noMultiLvlLbl val="0"/>
      </c:catAx>
      <c:valAx>
        <c:axId val="98864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864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5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b="1" dirty="0"/>
              <a:t>Total Number of Import CVI's Processed by OSV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2">
                  <a:alpha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2">
                    <a:alpha val="60000"/>
                  </a:schemeClr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DC-4853-95CB-A1AE0F32F6D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DC-4853-95CB-A1AE0F32F6D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DC-4853-95CB-A1AE0F32F6D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DC-4853-95CB-A1AE0F32F6D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DC-4853-95CB-A1AE0F32F6D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DC-4853-95CB-A1AE0F32F6D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DC-4853-95CB-A1AE0F32F6D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DC-4853-95CB-A1AE0F32F6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Imports!$A$2:$A$11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xVal>
          <c:yVal>
            <c:numRef>
              <c:f>Imports!$C$2:$C$11</c:f>
              <c:numCache>
                <c:formatCode>General</c:formatCode>
                <c:ptCount val="10"/>
                <c:pt idx="0">
                  <c:v>3915</c:v>
                </c:pt>
                <c:pt idx="1">
                  <c:v>5517</c:v>
                </c:pt>
                <c:pt idx="2">
                  <c:v>5325</c:v>
                </c:pt>
                <c:pt idx="3">
                  <c:v>5338</c:v>
                </c:pt>
                <c:pt idx="4">
                  <c:v>6854</c:v>
                </c:pt>
                <c:pt idx="5">
                  <c:v>8977</c:v>
                </c:pt>
                <c:pt idx="6">
                  <c:v>15552</c:v>
                </c:pt>
                <c:pt idx="7">
                  <c:v>23872</c:v>
                </c:pt>
                <c:pt idx="8">
                  <c:v>18242</c:v>
                </c:pt>
                <c:pt idx="9">
                  <c:v>23711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FBDC-4853-95CB-A1AE0F32F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251904"/>
        <c:axId val="126249408"/>
      </c:scatterChart>
      <c:valAx>
        <c:axId val="126251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249408"/>
        <c:crosses val="autoZero"/>
        <c:crossBetween val="midCat"/>
      </c:valAx>
      <c:valAx>
        <c:axId val="12624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2519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5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Number of Export CVI's Processed by OSV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Exports!$B$1</c:f>
              <c:strCache>
                <c:ptCount val="1"/>
                <c:pt idx="0">
                  <c:v>CVIs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Exports!$A$2:$A$11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Exports!$B$2:$B$11</c:f>
              <c:numCache>
                <c:formatCode>General</c:formatCode>
                <c:ptCount val="10"/>
                <c:pt idx="0">
                  <c:v>10993</c:v>
                </c:pt>
                <c:pt idx="1">
                  <c:v>12198</c:v>
                </c:pt>
                <c:pt idx="2">
                  <c:v>15868</c:v>
                </c:pt>
                <c:pt idx="3">
                  <c:v>15690</c:v>
                </c:pt>
                <c:pt idx="4">
                  <c:v>8885</c:v>
                </c:pt>
                <c:pt idx="5">
                  <c:v>10438</c:v>
                </c:pt>
                <c:pt idx="6">
                  <c:v>40502</c:v>
                </c:pt>
                <c:pt idx="7">
                  <c:v>40273</c:v>
                </c:pt>
                <c:pt idx="8">
                  <c:v>33869</c:v>
                </c:pt>
                <c:pt idx="9">
                  <c:v>41893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97-4C25-B8E6-F80C13E109C3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56826735"/>
        <c:axId val="856827151"/>
      </c:lineChart>
      <c:catAx>
        <c:axId val="8568267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6827151"/>
        <c:crosses val="autoZero"/>
        <c:auto val="1"/>
        <c:lblAlgn val="ctr"/>
        <c:lblOffset val="100"/>
        <c:noMultiLvlLbl val="0"/>
      </c:catAx>
      <c:valAx>
        <c:axId val="856827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6826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5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>
            <a:alpha val="6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38100">
        <a:solidFill>
          <a:schemeClr val="phClr">
            <a:alpha val="60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25000"/>
            <a:lumOff val="75000"/>
          </a:schemeClr>
        </a:solidFill>
      </a:ln>
    </cs:spPr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ED81019-99CB-4958-BF24-64D006C3549D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E479C55-4D53-4A63-8DF5-6790D7851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7812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C3FE1EA-A7E1-4751-B6BC-921C4BD224A4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8F41D7D-4363-4CD0-8CE6-732FED654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842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486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66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09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73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14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38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tx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EA5A-CFBF-439D-BB91-047F81498AE0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4CB9-0F92-44E2-A342-C0F6DEE485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8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6C88-2AFC-4080-95C3-C9A49FBF688B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4CB9-0F92-44E2-A342-C0F6DEE485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27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DABA-C0B9-43AF-A53C-F25CA84457C8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4CB9-0F92-44E2-A342-C0F6DEE485E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0729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CC8-0A51-4920-9D38-17D85C9171C3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4CB9-0F92-44E2-A342-C0F6DEE485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596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662A-6EE0-41C3-BF57-F4EC8DD9C7B1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4CB9-0F92-44E2-A342-C0F6DEE485E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175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DE9A-7513-4283-95A3-DA1D3E03E4E5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4CB9-0F92-44E2-A342-C0F6DEE485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62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DC5E-B819-4231-A783-1328D3CA1E88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4CB9-0F92-44E2-A342-C0F6DEE485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49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7F61-A0B9-409F-8E83-B152FE8BB2E5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4CB9-0F92-44E2-A342-C0F6DEE485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58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24F8-F845-4D89-98FE-C18ED21B5C53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4CB9-0F92-44E2-A342-C0F6DEE485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3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0EC7-6F3C-4611-8BF3-1401FDD77B41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4CB9-0F92-44E2-A342-C0F6DEE485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14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C4C6-878A-42DF-A85D-7EF80856D0BB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4CB9-0F92-44E2-A342-C0F6DEE485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4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433D-BF69-41D6-BD5D-02678360F82A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4CB9-0F92-44E2-A342-C0F6DEE485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41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B43C-251E-49F7-91B3-C01ACC9494DA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4CB9-0F92-44E2-A342-C0F6DEE485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7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7581-8BB3-4BAA-A6C7-BD499DCEA020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4CB9-0F92-44E2-A342-C0F6DEE485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5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A968-37F9-4D32-A007-17E9212A99C0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4CB9-0F92-44E2-A342-C0F6DEE485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F98F-7E5A-48D7-9956-F197F696A835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4CB9-0F92-44E2-A342-C0F6DEE485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2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tx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4DAB7-D29A-461C-A238-1941C7295CBC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644CB9-0F92-44E2-A342-C0F6DEE485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1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1E5833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kern="1200">
          <a:solidFill>
            <a:srgbClr val="1E583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eithL.Rogers@ky.gov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yagr.com/statevet" TargetMode="External"/><Relationship Id="rId5" Type="http://schemas.openxmlformats.org/officeDocument/2006/relationships/hyperlink" Target="mailto:Katie.Flynn@ky.gov" TargetMode="External"/><Relationship Id="rId4" Type="http://schemas.openxmlformats.org/officeDocument/2006/relationships/hyperlink" Target="http://www.kyagr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" y="-1"/>
            <a:ext cx="12190196" cy="685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10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5537" y="643190"/>
            <a:ext cx="10800926" cy="91960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KDA Update Veterinary Shortage Activity</a:t>
            </a:r>
            <a:br>
              <a:rPr lang="en-US" sz="4400" b="1" dirty="0">
                <a:solidFill>
                  <a:schemeClr val="tx1"/>
                </a:solidFill>
              </a:rPr>
            </a:b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56953" y="1487978"/>
            <a:ext cx="10939510" cy="4896197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</a:pPr>
            <a:r>
              <a:rPr lang="en-US" sz="1800" dirty="0">
                <a:solidFill>
                  <a:srgbClr val="000000"/>
                </a:solidFill>
                <a:sym typeface="Wingdings" panose="05000000000000000000" pitchFamily="2" charset="2"/>
              </a:rPr>
              <a:t>Two Stakeholder’s Dialogues on the Status of Large Animal Veterinarians – June and November of 2022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sym typeface="Wingdings" panose="05000000000000000000" pitchFamily="2" charset="2"/>
              </a:rPr>
              <a:t>Commissioner appointed Veterinary Shortage Working Group (VSWG) in February 2023</a:t>
            </a:r>
          </a:p>
          <a:p>
            <a:pPr lvl="2">
              <a:lnSpc>
                <a:spcPct val="120000"/>
              </a:lnSpc>
            </a:pPr>
            <a:r>
              <a:rPr lang="en-US" sz="1600" dirty="0">
                <a:sym typeface="Wingdings" panose="05000000000000000000" pitchFamily="2" charset="2"/>
              </a:rPr>
              <a:t>22 members representing all segments of animal agriculture, the veterinary industry, and higher educational institutional leaders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2">
              <a:lnSpc>
                <a:spcPct val="12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Three VSWG meetings plus numerous committee meetings</a:t>
            </a:r>
          </a:p>
          <a:p>
            <a:pPr lvl="2">
              <a:lnSpc>
                <a:spcPct val="12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Four committees and focuses: </a:t>
            </a:r>
          </a:p>
          <a:p>
            <a:pPr lvl="3">
              <a:lnSpc>
                <a:spcPct val="1200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1)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Developing a strong pipeline of Kentucky Students to veterinary school</a:t>
            </a:r>
          </a:p>
          <a:p>
            <a:pPr lvl="3">
              <a:lnSpc>
                <a:spcPct val="12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2) Opportunities in veterinary school, what should Kentucky focus on to assist</a:t>
            </a:r>
          </a:p>
          <a:p>
            <a:pPr lvl="3">
              <a:lnSpc>
                <a:spcPct val="12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3) From veterinary school to rural and large animal practice, what can this Working Group do</a:t>
            </a:r>
          </a:p>
          <a:p>
            <a:pPr lvl="3">
              <a:lnSpc>
                <a:spcPct val="12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4) Keeping Veterinarians in rural and large animal practice, what can this Working Group do </a:t>
            </a:r>
          </a:p>
          <a:p>
            <a:pPr lvl="2">
              <a:lnSpc>
                <a:spcPct val="12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VSWG will meet on November 28, to finalize and approve their report</a:t>
            </a:r>
            <a:endParaRPr lang="en-US" sz="1600" dirty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</a:pPr>
            <a:endParaRPr lang="en-US" sz="1600" dirty="0">
              <a:solidFill>
                <a:srgbClr val="000000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54796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5537" y="643190"/>
            <a:ext cx="10800926" cy="91960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KDA Update Veterinary Shortage Activity</a:t>
            </a:r>
            <a:br>
              <a:rPr lang="en-US" sz="4400" b="1" dirty="0">
                <a:solidFill>
                  <a:schemeClr val="tx1"/>
                </a:solidFill>
              </a:rPr>
            </a:b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56953" y="1487978"/>
            <a:ext cx="10939510" cy="4648519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</a:pPr>
            <a:r>
              <a:rPr lang="en-US" sz="1800" dirty="0">
                <a:solidFill>
                  <a:srgbClr val="000000"/>
                </a:solidFill>
                <a:sym typeface="Wingdings" panose="05000000000000000000" pitchFamily="2" charset="2"/>
              </a:rPr>
              <a:t>KDA accomplished to date: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sym typeface="Wingdings" panose="05000000000000000000" pitchFamily="2" charset="2"/>
              </a:rPr>
              <a:t>KAFC: Large/Food Animal Veterinary Loan Program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sym typeface="Wingdings" panose="05000000000000000000" pitchFamily="2" charset="2"/>
              </a:rPr>
              <a:t>KADB: Large/Food Animal Veterinary Incentives Program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sym typeface="Wingdings" panose="05000000000000000000" pitchFamily="2" charset="2"/>
              </a:rPr>
              <a:t>During 2023, KDA partnered on the national level with Farm Journal Foundation (FJF) and NASDA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sym typeface="Wingdings" panose="05000000000000000000" pitchFamily="2" charset="2"/>
              </a:rPr>
              <a:t>FJF Study: Addressing the Persistent Shortage of Food Animal Veterinarians and Its Impact on Rural Communities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sym typeface="Wingdings" panose="05000000000000000000" pitchFamily="2" charset="2"/>
              </a:rPr>
              <a:t>Member of the FJF Rural Veterinary Mapping Group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</a:pPr>
            <a:r>
              <a:rPr lang="en-US" sz="1800" dirty="0"/>
              <a:t>Washington D.C.</a:t>
            </a:r>
          </a:p>
          <a:p>
            <a:pPr lvl="2">
              <a:lnSpc>
                <a:spcPct val="120000"/>
              </a:lnSpc>
            </a:pPr>
            <a:r>
              <a:rPr lang="en-US" sz="1400" dirty="0"/>
              <a:t>U.S. Senate established the Veterinary Medicine Caucus to focus on increasing awareness, advancing legislation on veterinary-related issues</a:t>
            </a:r>
          </a:p>
          <a:p>
            <a:pPr lvl="2">
              <a:lnSpc>
                <a:spcPct val="120000"/>
              </a:lnSpc>
            </a:pPr>
            <a:r>
              <a:rPr lang="en-US" sz="1400" dirty="0"/>
              <a:t>The Rural Veterinary Workforce Act (S. 2829) introduced in September to address the critical shortage of Veterinarians practicing in rural areas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Commissioner Quarles participated in countless media interviews to raise awareness to the issue</a:t>
            </a:r>
            <a:endParaRPr lang="en-US" sz="1800" dirty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</a:pPr>
            <a:endParaRPr lang="en-US" sz="1800" dirty="0">
              <a:solidFill>
                <a:srgbClr val="000000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83664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7840"/>
            <a:ext cx="8596668" cy="1320800"/>
          </a:xfrm>
        </p:spPr>
        <p:txBody>
          <a:bodyPr/>
          <a:lstStyle/>
          <a:p>
            <a:r>
              <a:rPr lang="en-US" b="1" dirty="0"/>
              <a:t>Questions?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507757"/>
            <a:ext cx="43789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Commissioner Dr. Ryan F. Quarles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230373"/>
            <a:ext cx="437896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Keith L. Rogers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Chief of Staff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(502) 234-8022 (cell)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hlinkClick r:id="rId3"/>
              </a:rPr>
              <a:t>KeithL.Rogers@ky.gov</a:t>
            </a:r>
            <a:endParaRPr lang="en-US" sz="2400" dirty="0">
              <a:solidFill>
                <a:srgbClr val="000000"/>
              </a:solidFill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  <a:hlinkClick r:id="rId4"/>
              </a:rPr>
              <a:t>www.kyagr.com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430316"/>
            <a:ext cx="437896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Dr. Steve Velasco III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State Veterinarian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(502)782-5920</a:t>
            </a:r>
          </a:p>
          <a:p>
            <a:pPr algn="ctr"/>
            <a:r>
              <a:rPr lang="en-US" sz="2400" dirty="0">
                <a:hlinkClick r:id="rId5"/>
              </a:rPr>
              <a:t>Steve.Velasco@ky.gov</a:t>
            </a:r>
            <a:endParaRPr lang="en-US" sz="2400" dirty="0"/>
          </a:p>
          <a:p>
            <a:pPr algn="ctr"/>
            <a:r>
              <a:rPr lang="en-US" sz="2400" dirty="0">
                <a:hlinkClick r:id="rId6"/>
              </a:rPr>
              <a:t>www.kyagr.com/statevet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00" y="1354386"/>
            <a:ext cx="3263048" cy="392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3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5537" y="643190"/>
            <a:ext cx="10800926" cy="155095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The Office of State Veterinarian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Workload and staffing challenges has changed drastically over the past 10 years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56953" y="1762298"/>
            <a:ext cx="10939510" cy="484632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rgbClr val="000000"/>
                </a:solidFill>
              </a:rPr>
              <a:t>A snapshot: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solidFill>
                  <a:srgbClr val="000000"/>
                </a:solidFill>
              </a:rPr>
              <a:t>Since 2002, Office of State Veterinarian staff has been reduced from 69 to a low of 36 in 2021; in Commissioner Quarles effort’s to re-build OSV, today it has 40 staff members</a:t>
            </a:r>
            <a:endParaRPr lang="en-US" sz="18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</a:pPr>
            <a:r>
              <a:rPr lang="en-US" sz="1800" dirty="0">
                <a:sym typeface="Wingdings" panose="05000000000000000000" pitchFamily="2" charset="2"/>
              </a:rPr>
              <a:t>Meanwhile, since 2015, workload has increased drastically:</a:t>
            </a:r>
          </a:p>
          <a:p>
            <a:pPr lvl="2">
              <a:lnSpc>
                <a:spcPct val="120000"/>
              </a:lnSpc>
            </a:pPr>
            <a:r>
              <a:rPr lang="en-US" sz="1600" dirty="0">
                <a:solidFill>
                  <a:srgbClr val="000000"/>
                </a:solidFill>
                <a:sym typeface="Wingdings" panose="05000000000000000000" pitchFamily="2" charset="2"/>
              </a:rPr>
              <a:t>Population of farmed cervids from 1,422 to 3,565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2">
              <a:lnSpc>
                <a:spcPct val="12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# of Backyard Poultry flocks enrolled in National Poultry Improvement Program from 63 to 158</a:t>
            </a:r>
          </a:p>
          <a:p>
            <a:pPr lvl="2">
              <a:lnSpc>
                <a:spcPct val="120000"/>
              </a:lnSpc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# of Import Certificat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 Inspections from 3,915 to 23,711</a:t>
            </a:r>
          </a:p>
          <a:p>
            <a:pPr lvl="2">
              <a:lnSpc>
                <a:spcPct val="120000"/>
              </a:lnSpc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# of Export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Certificate Inspections from 10,993 to 41,893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</a:pPr>
            <a:r>
              <a:rPr lang="en-US" sz="1800" dirty="0">
                <a:cs typeface="Calibri" panose="020F0502020204030204" pitchFamily="34" charset="0"/>
                <a:sym typeface="Wingdings" panose="05000000000000000000" pitchFamily="2" charset="2"/>
              </a:rPr>
              <a:t>The deployment of personnel and resources brought to light the critical staff shortage as OSV staff took on emergency response roles with the December 2021 &amp; January 2022 tornado disasters, flooding in eastern KY in July 2022, and multiple High Path Avian Influenza outbreaks in addition to their day-to-day tasks.</a:t>
            </a:r>
            <a:endParaRPr lang="en-US" sz="1800" dirty="0">
              <a:solidFill>
                <a:srgbClr val="000000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56837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445987"/>
              </p:ext>
            </p:extLst>
          </p:nvPr>
        </p:nvGraphicFramePr>
        <p:xfrm>
          <a:off x="619674" y="465514"/>
          <a:ext cx="8596312" cy="5128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4083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786104"/>
              </p:ext>
            </p:extLst>
          </p:nvPr>
        </p:nvGraphicFramePr>
        <p:xfrm>
          <a:off x="611361" y="648393"/>
          <a:ext cx="8596312" cy="4979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333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0183"/>
              </p:ext>
            </p:extLst>
          </p:nvPr>
        </p:nvGraphicFramePr>
        <p:xfrm>
          <a:off x="470044" y="439853"/>
          <a:ext cx="8596312" cy="520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096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510049"/>
              </p:ext>
            </p:extLst>
          </p:nvPr>
        </p:nvGraphicFramePr>
        <p:xfrm>
          <a:off x="528234" y="514668"/>
          <a:ext cx="8596312" cy="5029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6770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259540"/>
              </p:ext>
            </p:extLst>
          </p:nvPr>
        </p:nvGraphicFramePr>
        <p:xfrm>
          <a:off x="544860" y="431540"/>
          <a:ext cx="8596312" cy="512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579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850507"/>
              </p:ext>
            </p:extLst>
          </p:nvPr>
        </p:nvGraphicFramePr>
        <p:xfrm>
          <a:off x="478358" y="498043"/>
          <a:ext cx="8596312" cy="517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9702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Kentucky Department of Agriculture requests funding in the 2024 – 2026 Biennial Budget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12894" y="2395912"/>
            <a:ext cx="711538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12894" y="5602778"/>
            <a:ext cx="711538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2894" y="1642185"/>
            <a:ext cx="615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The request will provide 4 positions in the new Emergency Division and 11 in the Field Division (6 in FY 25 &amp; 5 in FY 26):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64315"/>
              </p:ext>
            </p:extLst>
          </p:nvPr>
        </p:nvGraphicFramePr>
        <p:xfrm>
          <a:off x="677690" y="2610226"/>
          <a:ext cx="8596312" cy="3047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078">
                  <a:extLst>
                    <a:ext uri="{9D8B030D-6E8A-4147-A177-3AD203B41FA5}">
                      <a16:colId xmlns:a16="http://schemas.microsoft.com/office/drawing/2014/main" val="155562422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904344263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1266524774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3883353192"/>
                    </a:ext>
                  </a:extLst>
                </a:gridCol>
              </a:tblGrid>
              <a:tr h="342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Q FY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424384"/>
                  </a:ext>
                </a:extLst>
              </a:tr>
              <a:tr h="342625">
                <a:tc>
                  <a:txBody>
                    <a:bodyPr/>
                    <a:lstStyle/>
                    <a:p>
                      <a:r>
                        <a:rPr lang="en-US" dirty="0"/>
                        <a:t>Emergency Division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988799"/>
                  </a:ext>
                </a:extLst>
              </a:tr>
              <a:tr h="342625">
                <a:tc>
                  <a:txBody>
                    <a:bodyPr/>
                    <a:lstStyle/>
                    <a:p>
                      <a:r>
                        <a:rPr lang="en-US" dirty="0"/>
                        <a:t>Personnel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$96,200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$361,100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$361,100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269367"/>
                  </a:ext>
                </a:extLst>
              </a:tr>
              <a:tr h="342625">
                <a:tc>
                  <a:txBody>
                    <a:bodyPr/>
                    <a:lstStyle/>
                    <a:p>
                      <a:r>
                        <a:rPr lang="en-US" dirty="0"/>
                        <a:t>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$57,700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$82,800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619401"/>
                  </a:ext>
                </a:extLst>
              </a:tr>
              <a:tr h="342625">
                <a:tc>
                  <a:txBody>
                    <a:bodyPr/>
                    <a:lstStyle/>
                    <a:p>
                      <a:r>
                        <a:rPr lang="en-US" dirty="0"/>
                        <a:t>Field Division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416045"/>
                  </a:ext>
                </a:extLst>
              </a:tr>
              <a:tr h="342625">
                <a:tc>
                  <a:txBody>
                    <a:bodyPr/>
                    <a:lstStyle/>
                    <a:p>
                      <a:r>
                        <a:rPr lang="en-US" dirty="0"/>
                        <a:t>Personnel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$396,900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$725,600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456757"/>
                  </a:ext>
                </a:extLst>
              </a:tr>
              <a:tr h="342625">
                <a:tc>
                  <a:txBody>
                    <a:bodyPr/>
                    <a:lstStyle/>
                    <a:p>
                      <a:r>
                        <a:rPr lang="en-US" dirty="0"/>
                        <a:t>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$156,800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$261,500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131736"/>
                  </a:ext>
                </a:extLst>
              </a:tr>
              <a:tr h="48678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$153,900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$997,600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$1,431,000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956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6907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2">
      <a:dk1>
        <a:srgbClr val="1E5833"/>
      </a:dk1>
      <a:lt1>
        <a:srgbClr val="FBFAF6"/>
      </a:lt1>
      <a:dk2>
        <a:srgbClr val="221C35"/>
      </a:dk2>
      <a:lt2>
        <a:srgbClr val="FBFAF6"/>
      </a:lt2>
      <a:accent1>
        <a:srgbClr val="B5C1A1"/>
      </a:accent1>
      <a:accent2>
        <a:srgbClr val="5D513E"/>
      </a:accent2>
      <a:accent3>
        <a:srgbClr val="927331"/>
      </a:accent3>
      <a:accent4>
        <a:srgbClr val="221C35"/>
      </a:accent4>
      <a:accent5>
        <a:srgbClr val="1E5833"/>
      </a:accent5>
      <a:accent6>
        <a:srgbClr val="FFFFFF"/>
      </a:accent6>
      <a:hlink>
        <a:srgbClr val="B5C1A1"/>
      </a:hlink>
      <a:folHlink>
        <a:srgbClr val="1E5833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6B3B79493172448B3F0F28CE92F534" ma:contentTypeVersion="12" ma:contentTypeDescription="Create a new document." ma:contentTypeScope="" ma:versionID="512d708790c9a8d20f537c34abdd5afb">
  <xsd:schema xmlns:xsd="http://www.w3.org/2001/XMLSchema" xmlns:xs="http://www.w3.org/2001/XMLSchema" xmlns:p="http://schemas.microsoft.com/office/2006/metadata/properties" xmlns:ns3="ff7bdd9c-a4b0-4f4f-95f7-dec24dccc900" xmlns:ns4="e4606e32-20d3-41ba-a7e2-3ff4fad4ab81" targetNamespace="http://schemas.microsoft.com/office/2006/metadata/properties" ma:root="true" ma:fieldsID="468a2b90fc8de09d67f2afea4310161a" ns3:_="" ns4:_="">
    <xsd:import namespace="ff7bdd9c-a4b0-4f4f-95f7-dec24dccc900"/>
    <xsd:import namespace="e4606e32-20d3-41ba-a7e2-3ff4fad4ab8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7bdd9c-a4b0-4f4f-95f7-dec24dccc9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06e32-20d3-41ba-a7e2-3ff4fad4a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03852E-181B-4487-BE01-EEE49716089C}">
  <ds:schemaRefs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e4606e32-20d3-41ba-a7e2-3ff4fad4ab81"/>
    <ds:schemaRef ds:uri="ff7bdd9c-a4b0-4f4f-95f7-dec24dccc900"/>
  </ds:schemaRefs>
</ds:datastoreItem>
</file>

<file path=customXml/itemProps2.xml><?xml version="1.0" encoding="utf-8"?>
<ds:datastoreItem xmlns:ds="http://schemas.openxmlformats.org/officeDocument/2006/customXml" ds:itemID="{E63150BD-D479-406B-A7FC-06A722E663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24752C-57E8-4F5E-B882-EF84A16DAE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7bdd9c-a4b0-4f4f-95f7-dec24dccc900"/>
    <ds:schemaRef ds:uri="e4606e32-20d3-41ba-a7e2-3ff4fad4ab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818</TotalTime>
  <Words>617</Words>
  <Application>Microsoft Office PowerPoint</Application>
  <PresentationFormat>Widescreen</PresentationFormat>
  <Paragraphs>74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Tw Cen MT</vt:lpstr>
      <vt:lpstr>Wingdings 3</vt:lpstr>
      <vt:lpstr>Facet</vt:lpstr>
      <vt:lpstr>PowerPoint Presentation</vt:lpstr>
      <vt:lpstr>The Office of State Veterinarian Workload and staffing challenges has changed drastically over the past 10 years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Kentucky Department of Agriculture requests funding in the 2024 – 2026 Biennial Budget </vt:lpstr>
      <vt:lpstr>KDA Update Veterinary Shortage Activity </vt:lpstr>
      <vt:lpstr>KDA Update Veterinary Shortage Activity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Alexis (AGR)</dc:creator>
  <cp:lastModifiedBy>Abbott, Hillary (LRC)</cp:lastModifiedBy>
  <cp:revision>63</cp:revision>
  <cp:lastPrinted>2023-10-17T13:48:21Z</cp:lastPrinted>
  <dcterms:created xsi:type="dcterms:W3CDTF">2022-11-02T15:41:15Z</dcterms:created>
  <dcterms:modified xsi:type="dcterms:W3CDTF">2023-10-19T12:31:00Z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0x010100FA6B3B79493172448B3F0F28CE92F534</vt:lpwstr>
  </property>
</Properties>
</file>