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1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4B1CF-DA71-4973-AB4E-324FD70FD32D}" v="35" dt="2023-10-16T22:27:26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5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11660-447C-49F7-BE2C-B8D18E82D15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1A12D-0B47-4BA4-B464-515BC06B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25000" r="-9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5BB6A10-69A2-5C4D-8CDE-263D937064B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33302" y="5938952"/>
            <a:ext cx="3809519" cy="5665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90CC-918F-B645-8195-0B1D82F39BA2}"/>
              </a:ext>
            </a:extLst>
          </p:cNvPr>
          <p:cNvCxnSpPr>
            <a:cxnSpLocks/>
          </p:cNvCxnSpPr>
          <p:nvPr userDrawn="1"/>
        </p:nvCxnSpPr>
        <p:spPr>
          <a:xfrm flipH="1">
            <a:off x="385011" y="6352674"/>
            <a:ext cx="720691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1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vmajournals.avma.org/view/journals/javma/aop/javma.23.05.0266/javma.23.05.0266.x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F521-C0FD-7924-C6A9-72F49FAC7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SREB Contract for Veterinary Education</a:t>
            </a:r>
            <a:br>
              <a:rPr lang="en-US" dirty="0"/>
            </a:br>
            <a:r>
              <a:rPr lang="en-US" sz="2800" dirty="0"/>
              <a:t>Kentucky and Auburn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684B6-C84A-B3A0-1A59-28E3CB86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1338"/>
            <a:ext cx="9144000" cy="1655762"/>
          </a:xfrm>
        </p:spPr>
        <p:txBody>
          <a:bodyPr/>
          <a:lstStyle/>
          <a:p>
            <a:r>
              <a:rPr lang="en-US" dirty="0"/>
              <a:t>Calvin M. Johnson, Dean</a:t>
            </a:r>
          </a:p>
          <a:p>
            <a:r>
              <a:rPr lang="en-US" dirty="0"/>
              <a:t>Melinda S. Camus, Associate Dean for 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101863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8309" y="1269583"/>
            <a:ext cx="10515600" cy="792231"/>
          </a:xfrm>
        </p:spPr>
        <p:txBody>
          <a:bodyPr/>
          <a:lstStyle/>
          <a:p>
            <a:pPr algn="ctr"/>
            <a:r>
              <a:rPr lang="en-US" sz="4000" b="1" dirty="0"/>
              <a:t>USDA-NIFA Veterinary Services Grant 2:​</a:t>
            </a:r>
            <a:br>
              <a:rPr lang="en-US" sz="4000" b="1" dirty="0"/>
            </a:br>
            <a:r>
              <a:rPr lang="en-US" sz="2400" b="1" i="1" dirty="0"/>
              <a:t>A bookend approach to recruit students and retain food animal veterinary practitioners in Veterinary Shortage Situations in Kentucky (2023-2026)​​</a:t>
            </a:r>
            <a:endParaRPr lang="en-US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148CA-76A8-2365-995F-8D58191D8A10}"/>
              </a:ext>
            </a:extLst>
          </p:cNvPr>
          <p:cNvSpPr txBox="1"/>
          <p:nvPr/>
        </p:nvSpPr>
        <p:spPr>
          <a:xfrm>
            <a:off x="923109" y="2566911"/>
            <a:ext cx="94488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​</a:t>
            </a:r>
            <a:r>
              <a:rPr lang="en-US" sz="2400" b="1" i="1" dirty="0"/>
              <a:t>Key Outcomes to Date: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 high school students were selected with the assistance of the Kentucky Junior Cattlemen’s Association to engage in a mentoring experience with AU CVM students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first mentoring session was held successfully at the Kentucky Veterinary Medical Association meeting from September 22-23, 2023 in Louisville</a:t>
            </a:r>
            <a:endParaRPr lang="en-US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​</a:t>
            </a:r>
            <a:r>
              <a:rPr lang="en-US" sz="2000" dirty="0"/>
              <a:t>Sites for upcoming mentoring sessions:  AU CVM campus, Kentucky Cattlemen’s Association Meeting, AU CVM’s two-week Beef Stocker Rotation in Kentucky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Eden Shale, Owen County and Fountain Run, Allen County</a:t>
            </a:r>
          </a:p>
        </p:txBody>
      </p:sp>
    </p:spTree>
    <p:extLst>
      <p:ext uri="{BB962C8B-B14F-4D97-AF65-F5344CB8AC3E}">
        <p14:creationId xmlns:p14="http://schemas.microsoft.com/office/powerpoint/2010/main" val="75831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8309" y="1269583"/>
            <a:ext cx="10515600" cy="792231"/>
          </a:xfrm>
        </p:spPr>
        <p:txBody>
          <a:bodyPr/>
          <a:lstStyle/>
          <a:p>
            <a:pPr algn="ctr"/>
            <a:r>
              <a:rPr lang="en-US" sz="4000" b="1" dirty="0"/>
              <a:t>Kentucky Agricultural Development Fund Contract:​</a:t>
            </a:r>
            <a:br>
              <a:rPr lang="en-US" sz="4000" b="1" dirty="0"/>
            </a:br>
            <a:r>
              <a:rPr lang="en-US" sz="2400" b="1" i="1" dirty="0"/>
              <a:t>Recruitment and Support of Veterinarians in Underserved Rural Areas of Kentucky (2023-2025)​</a:t>
            </a:r>
            <a:endParaRPr lang="en-US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148CA-76A8-2365-995F-8D58191D8A10}"/>
              </a:ext>
            </a:extLst>
          </p:cNvPr>
          <p:cNvSpPr txBox="1"/>
          <p:nvPr/>
        </p:nvSpPr>
        <p:spPr>
          <a:xfrm>
            <a:off x="923109" y="2566911"/>
            <a:ext cx="9448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​</a:t>
            </a:r>
            <a:r>
              <a:rPr lang="en-US" sz="2400" b="1" i="1" dirty="0"/>
              <a:t>Objectives: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continue the successful USDA-NIFA Veterinary Services Grant project for 2 additional years​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Cultivate a partnership between Auburn University, KADF, the Kentucky Veterinary Medical Association, the Kentucky State Veterinarian, and veterinary practitioners in rural Kentucky</a:t>
            </a:r>
            <a:r>
              <a:rPr lang="en-US" sz="2000" b="1" dirty="0"/>
              <a:t>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46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w in a cage with a cow&amp;#39;s head in it">
            <a:extLst>
              <a:ext uri="{FF2B5EF4-FFF2-40B4-BE49-F238E27FC236}">
                <a16:creationId xmlns:a16="http://schemas.microsoft.com/office/drawing/2014/main" id="{E6FF82A4-5DDE-3281-8ED4-850E0B5C6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61" y="1362192"/>
            <a:ext cx="4496126" cy="3229127"/>
          </a:xfrm>
          <a:prstGeom prst="rect">
            <a:avLst/>
          </a:prstGeom>
        </p:spPr>
      </p:pic>
      <p:pic>
        <p:nvPicPr>
          <p:cNvPr id="5" name="Picture 4" descr="A person wearing a graduation gown&#10;&#10;Description automatically generated">
            <a:extLst>
              <a:ext uri="{FF2B5EF4-FFF2-40B4-BE49-F238E27FC236}">
                <a16:creationId xmlns:a16="http://schemas.microsoft.com/office/drawing/2014/main" id="{1BC21F95-E04C-11A6-B392-81BD5A06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269" y="1362192"/>
            <a:ext cx="1999242" cy="3230505"/>
          </a:xfrm>
          <a:prstGeom prst="rect">
            <a:avLst/>
          </a:prstGeom>
        </p:spPr>
      </p:pic>
      <p:pic>
        <p:nvPicPr>
          <p:cNvPr id="6" name="Picture 5" descr="A group of people standing in a barn&#10;&#10;Description automatically generated">
            <a:extLst>
              <a:ext uri="{FF2B5EF4-FFF2-40B4-BE49-F238E27FC236}">
                <a16:creationId xmlns:a16="http://schemas.microsoft.com/office/drawing/2014/main" id="{7A97517F-F8C6-B81E-7559-2189D395E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444" y="1358379"/>
            <a:ext cx="4844815" cy="32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8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6056" y="371906"/>
            <a:ext cx="10515600" cy="1500188"/>
          </a:xfrm>
        </p:spPr>
        <p:txBody>
          <a:bodyPr/>
          <a:lstStyle/>
          <a:p>
            <a:r>
              <a:rPr lang="en-US" sz="4000" b="1" dirty="0"/>
              <a:t>SREB Contract</a:t>
            </a:r>
            <a:br>
              <a:rPr lang="en-US" sz="4000" b="1" dirty="0"/>
            </a:br>
            <a:endParaRPr lang="en-US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7679" y="1782068"/>
            <a:ext cx="10515600" cy="37489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Continuous since 1951 (72 years)​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152 students attend Auburn University’s College of Veterinary Medicine (AU CVM) – 38 per class in a four-year program​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68% of employed graduates immediately return to Kentucky​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1,900 DVM graduates of the AU CVM have benefitted from the SREB contract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57% of Kentucky Veterinary Medical Association members graduated from the AU CVM</a:t>
            </a:r>
          </a:p>
        </p:txBody>
      </p:sp>
    </p:spTree>
    <p:extLst>
      <p:ext uri="{BB962C8B-B14F-4D97-AF65-F5344CB8AC3E}">
        <p14:creationId xmlns:p14="http://schemas.microsoft.com/office/powerpoint/2010/main" val="135067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7679" y="522513"/>
            <a:ext cx="10515600" cy="792231"/>
          </a:xfrm>
        </p:spPr>
        <p:txBody>
          <a:bodyPr/>
          <a:lstStyle/>
          <a:p>
            <a:r>
              <a:rPr lang="en-US" sz="4000" b="1" dirty="0"/>
              <a:t>Financial Impact of SREB Seats at Auburn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148CA-76A8-2365-995F-8D58191D8A10}"/>
              </a:ext>
            </a:extLst>
          </p:cNvPr>
          <p:cNvSpPr txBox="1"/>
          <p:nvPr/>
        </p:nvSpPr>
        <p:spPr>
          <a:xfrm>
            <a:off x="1175657" y="1861517"/>
            <a:ext cx="94488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Kentucky will pay the SREB $5,244,760 in FY 2023-24 for 152 seats at Auburn​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AU CVM invoices the SREB each semester for each verified Kentucky resident at the contract rate​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Kentucky residents pay in-state tuition and fees to Auburn University​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Four-year tuition savings to Kentucky students for an AU DVM degree:  $127,500</a:t>
            </a:r>
          </a:p>
        </p:txBody>
      </p:sp>
    </p:spTree>
    <p:extLst>
      <p:ext uri="{BB962C8B-B14F-4D97-AF65-F5344CB8AC3E}">
        <p14:creationId xmlns:p14="http://schemas.microsoft.com/office/powerpoint/2010/main" val="36230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7679" y="522513"/>
            <a:ext cx="10515600" cy="792231"/>
          </a:xfrm>
        </p:spPr>
        <p:txBody>
          <a:bodyPr/>
          <a:lstStyle/>
          <a:p>
            <a:r>
              <a:rPr lang="en-US" sz="4000" b="1" dirty="0"/>
              <a:t>AU CVM Class of 2027 (Current 1</a:t>
            </a:r>
            <a:r>
              <a:rPr lang="en-US" sz="4000" b="1" baseline="30000" dirty="0"/>
              <a:t>st</a:t>
            </a:r>
            <a:r>
              <a:rPr lang="en-US" sz="4000" b="1" dirty="0"/>
              <a:t> Year Class)​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C7D47-F17A-862E-6094-44303112027C}"/>
              </a:ext>
            </a:extLst>
          </p:cNvPr>
          <p:cNvSpPr txBox="1"/>
          <p:nvPr/>
        </p:nvSpPr>
        <p:spPr>
          <a:xfrm>
            <a:off x="923109" y="2073429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136 applicants for 38 Kentucky seats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184 applicants for 41 Alabama seats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897 applicants for 51 at-large seats 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27/130 (21%)  male students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15/130 (12%) URM students</a:t>
            </a:r>
            <a:r>
              <a:rPr lang="en-US" dirty="0"/>
              <a:t>​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5 Hispanic​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5 Black​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3 Asian​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2 Native American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D00B63-4C18-EF6E-1A09-C103B440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77" y="2009774"/>
            <a:ext cx="5329070" cy="32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4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7679" y="522513"/>
            <a:ext cx="10515600" cy="792231"/>
          </a:xfrm>
        </p:spPr>
        <p:txBody>
          <a:bodyPr/>
          <a:lstStyle/>
          <a:p>
            <a:r>
              <a:rPr lang="en-US" sz="4000" b="1" dirty="0"/>
              <a:t>Class of 2027 Statistics for All Students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148CA-76A8-2365-995F-8D58191D8A10}"/>
              </a:ext>
            </a:extLst>
          </p:cNvPr>
          <p:cNvSpPr txBox="1"/>
          <p:nvPr/>
        </p:nvSpPr>
        <p:spPr>
          <a:xfrm>
            <a:off x="896982" y="2053105"/>
            <a:ext cx="94488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dirty="0"/>
              <a:t>Overall GPA = 3.70 </a:t>
            </a:r>
            <a:r>
              <a:rPr lang="nb-NO" sz="2600" dirty="0">
                <a:solidFill>
                  <a:schemeClr val="accent1">
                    <a:lumMod val="75000"/>
                  </a:schemeClr>
                </a:solidFill>
              </a:rPr>
              <a:t>(Kentucky = 3.41)​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​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Science GPA = 3.66 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(Kentucky = 3.32)</a:t>
            </a:r>
            <a:r>
              <a:rPr lang="fr-FR" sz="2600" dirty="0"/>
              <a:t>​</a:t>
            </a:r>
            <a:r>
              <a:rPr lang="en-US" sz="2600" dirty="0"/>
              <a:t>​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Organic/Physics GPA = 3.50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(Kentucky = 2.97)</a:t>
            </a:r>
            <a:r>
              <a:rPr lang="en-US" sz="2600" dirty="0"/>
              <a:t>​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600" dirty="0"/>
              <a:t>Trend GPA = 3.71 </a:t>
            </a:r>
            <a:r>
              <a:rPr lang="da-DK" sz="2600" dirty="0">
                <a:solidFill>
                  <a:schemeClr val="accent1">
                    <a:lumMod val="75000"/>
                  </a:schemeClr>
                </a:solidFill>
              </a:rPr>
              <a:t>(Kentucky = 3.43)​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Hours of Veterinary Experience = 2,820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(Kentucky= 3,575)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EFF120-9487-805F-6F85-5A0DC510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79" y="455791"/>
            <a:ext cx="11811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9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87587" y="722114"/>
            <a:ext cx="10515600" cy="792231"/>
          </a:xfrm>
        </p:spPr>
        <p:txBody>
          <a:bodyPr/>
          <a:lstStyle/>
          <a:p>
            <a:r>
              <a:rPr lang="en-US" sz="4000" b="1" dirty="0"/>
              <a:t>Return to Kentucky After Graduation​</a:t>
            </a:r>
            <a:br>
              <a:rPr lang="en-US" sz="4000" b="1" dirty="0"/>
            </a:br>
            <a:endParaRPr lang="en-US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D1DA54-0E51-0555-D8D8-3AA99DA9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21" y="947957"/>
            <a:ext cx="7484996" cy="48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2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42257" y="801187"/>
            <a:ext cx="10515600" cy="792231"/>
          </a:xfrm>
        </p:spPr>
        <p:txBody>
          <a:bodyPr/>
          <a:lstStyle/>
          <a:p>
            <a:r>
              <a:rPr lang="en-US" sz="4000" b="1" dirty="0"/>
              <a:t>Initiatives to Address the Rural Shortage​</a:t>
            </a:r>
            <a:br>
              <a:rPr lang="en-US" sz="4000" b="1" dirty="0"/>
            </a:br>
            <a:r>
              <a:rPr lang="en-US" sz="3200" b="1" dirty="0"/>
              <a:t>(Kentucky-Focused Projects Conducted by the AU CVM)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148CA-76A8-2365-995F-8D58191D8A10}"/>
              </a:ext>
            </a:extLst>
          </p:cNvPr>
          <p:cNvSpPr txBox="1"/>
          <p:nvPr/>
        </p:nvSpPr>
        <p:spPr>
          <a:xfrm>
            <a:off x="896981" y="2013228"/>
            <a:ext cx="999728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USDA-NIFA Veterinary Services Grant Program (VSGP) grants​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September 2017-August 2022 ($246,495)​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September 2023-August 2026 ($230,323)​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Kentucky Agricultural Development Fund (KADF) Contract​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August 2023-August 2025 ($128,365)​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Jointly funded by the AU CVM, KADF, and Kentucky Veterinary Medical Association​</a:t>
            </a:r>
          </a:p>
        </p:txBody>
      </p:sp>
    </p:spTree>
    <p:extLst>
      <p:ext uri="{BB962C8B-B14F-4D97-AF65-F5344CB8AC3E}">
        <p14:creationId xmlns:p14="http://schemas.microsoft.com/office/powerpoint/2010/main" val="159582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42257" y="801187"/>
            <a:ext cx="10515600" cy="792231"/>
          </a:xfrm>
        </p:spPr>
        <p:txBody>
          <a:bodyPr/>
          <a:lstStyle/>
          <a:p>
            <a:r>
              <a:rPr lang="en-US" sz="4000" b="1" dirty="0"/>
              <a:t>Initiatives to Address the Rural Shortage</a:t>
            </a:r>
            <a:r>
              <a:rPr lang="en-US" sz="4800" b="1" dirty="0"/>
              <a:t>​</a:t>
            </a:r>
            <a:br>
              <a:rPr lang="en-US" sz="4800" b="1" dirty="0"/>
            </a:br>
            <a:r>
              <a:rPr lang="en-US" sz="3200" b="1" dirty="0"/>
              <a:t>(Kentucky-Focused Projects Conducted by the AU CVM)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148CA-76A8-2365-995F-8D58191D8A10}"/>
              </a:ext>
            </a:extLst>
          </p:cNvPr>
          <p:cNvSpPr txBox="1"/>
          <p:nvPr/>
        </p:nvSpPr>
        <p:spPr>
          <a:xfrm>
            <a:off x="836023" y="2061814"/>
            <a:ext cx="9448800" cy="280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​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Recruitment efforts, practice management rotations, externships, and preceptorships in federally identified rural shortage areas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Camus et al., </a:t>
            </a:r>
            <a:r>
              <a:rPr lang="en-US" sz="2400" b="0" i="0" u="sng" strike="noStrike" dirty="0">
                <a:solidFill>
                  <a:srgbClr val="ED7D31"/>
                </a:solidFill>
                <a:effectLst/>
                <a:latin typeface="Calibri" panose="020F0502020204030204" pitchFamily="34" charset="0"/>
                <a:hlinkClick r:id="rId2"/>
              </a:rPr>
              <a:t>Community of origin, preferred community, and gender are predictors for veterinary graduates from Auburn University choosing rural food animal employment</a:t>
            </a: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, Journal of the American Veterinary Medical Association, Sept. 6, 2023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9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5726" y="1243458"/>
            <a:ext cx="10515600" cy="792231"/>
          </a:xfrm>
        </p:spPr>
        <p:txBody>
          <a:bodyPr/>
          <a:lstStyle/>
          <a:p>
            <a:pPr algn="ctr"/>
            <a:r>
              <a:rPr lang="en-US" sz="4000" b="1" dirty="0"/>
              <a:t>USDA-NIFA Veterinary Services Grant 1:​</a:t>
            </a:r>
            <a:br>
              <a:rPr lang="en-US" sz="4000" b="1" dirty="0"/>
            </a:br>
            <a:r>
              <a:rPr lang="en-US" sz="2400" b="1" i="1" dirty="0"/>
              <a:t>Recruitment and Support of Veterinarians in Underserved Rural Areas of Kentucky (2018-2022)​</a:t>
            </a:r>
            <a:endParaRPr lang="en-US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148CA-76A8-2365-995F-8D58191D8A10}"/>
              </a:ext>
            </a:extLst>
          </p:cNvPr>
          <p:cNvSpPr txBox="1"/>
          <p:nvPr/>
        </p:nvSpPr>
        <p:spPr>
          <a:xfrm>
            <a:off x="923109" y="2566911"/>
            <a:ext cx="94488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/>
              <a:t>​</a:t>
            </a:r>
            <a:r>
              <a:rPr lang="en-US" sz="2400" b="1" i="1" dirty="0"/>
              <a:t>Key Outcomes: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20 senior students conducted 8-week capstone training experiences in rural Kentucky practices​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 (95%) became licensed and accepted jobs in rural practice​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15 (75%) became licensed and accepted jobs in rural Kentucky </a:t>
            </a:r>
          </a:p>
          <a:p>
            <a:pPr marL="1257300" lvl="2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Two are now practice owners</a:t>
            </a:r>
          </a:p>
        </p:txBody>
      </p:sp>
    </p:spTree>
    <p:extLst>
      <p:ext uri="{BB962C8B-B14F-4D97-AF65-F5344CB8AC3E}">
        <p14:creationId xmlns:p14="http://schemas.microsoft.com/office/powerpoint/2010/main" val="287061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692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Office Theme</vt:lpstr>
      <vt:lpstr>SREB Contract for Veterinary Education Kentucky and Auburn University</vt:lpstr>
      <vt:lpstr>SREB Contract </vt:lpstr>
      <vt:lpstr>Financial Impact of SREB Seats at Auburn</vt:lpstr>
      <vt:lpstr>AU CVM Class of 2027 (Current 1st Year Class)​</vt:lpstr>
      <vt:lpstr>Class of 2027 Statistics for All Students</vt:lpstr>
      <vt:lpstr>Return to Kentucky After Graduation​ </vt:lpstr>
      <vt:lpstr>Initiatives to Address the Rural Shortage​ (Kentucky-Focused Projects Conducted by the AU CVM)</vt:lpstr>
      <vt:lpstr>Initiatives to Address the Rural Shortage​ (Kentucky-Focused Projects Conducted by the AU CVM)</vt:lpstr>
      <vt:lpstr>USDA-NIFA Veterinary Services Grant 1:​ Recruitment and Support of Veterinarians in Underserved Rural Areas of Kentucky (2018-2022)​</vt:lpstr>
      <vt:lpstr>USDA-NIFA Veterinary Services Grant 2:​ A bookend approach to recruit students and retain food animal veterinary practitioners in Veterinary Shortage Situations in Kentucky (2023-2026)​​</vt:lpstr>
      <vt:lpstr>Kentucky Agricultural Development Fund Contract:​ Recruitment and Support of Veterinarians in Underserved Rural Areas of Kentucky (2023-2025)​</vt:lpstr>
      <vt:lpstr>PowerPoint Presentation</vt:lpstr>
    </vt:vector>
  </TitlesOfParts>
  <Company>Auburn University CVM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Silas G Zee</dc:creator>
  <cp:lastModifiedBy>Spoonamore, Susan (LRC)</cp:lastModifiedBy>
  <cp:revision>47</cp:revision>
  <cp:lastPrinted>2023-10-17T12:05:47Z</cp:lastPrinted>
  <dcterms:created xsi:type="dcterms:W3CDTF">2015-04-03T13:07:16Z</dcterms:created>
  <dcterms:modified xsi:type="dcterms:W3CDTF">2023-10-17T12:06:30Z</dcterms:modified>
</cp:coreProperties>
</file>