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3" r:id="rId9"/>
    <p:sldId id="264" r:id="rId10"/>
    <p:sldId id="271" r:id="rId11"/>
    <p:sldId id="265" r:id="rId12"/>
    <p:sldId id="262" r:id="rId13"/>
    <p:sldId id="266" r:id="rId14"/>
    <p:sldId id="267" r:id="rId15"/>
    <p:sldId id="269" r:id="rId16"/>
    <p:sldId id="270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I2WoSjEyEAmnHz6GU1QN1Baul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10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9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2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/>
          <p:nvPr/>
        </p:nvSpPr>
        <p:spPr>
          <a:xfrm>
            <a:off x="0" y="4478041"/>
            <a:ext cx="9144000" cy="664490"/>
          </a:xfrm>
          <a:prstGeom prst="rect">
            <a:avLst/>
          </a:prstGeom>
          <a:solidFill>
            <a:srgbClr val="F7BF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52761" y="4712530"/>
            <a:ext cx="1762004" cy="19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1449" y="4588070"/>
            <a:ext cx="2414357" cy="44598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Murray State School of Veterinary Medicine </a:t>
            </a:r>
            <a:b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/>
          </a:p>
        </p:txBody>
      </p:sp>
      <p:sp>
        <p:nvSpPr>
          <p:cNvPr id="83" name="Google Shape;83;p1"/>
          <p:cNvSpPr txBox="1">
            <a:spLocks noGrp="1"/>
          </p:cNvSpPr>
          <p:nvPr>
            <p:ph type="subTitle" idx="1"/>
          </p:nvPr>
        </p:nvSpPr>
        <p:spPr>
          <a:xfrm>
            <a:off x="1230085" y="390167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en-US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10/19/2023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en-US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Joint Agriculture Committee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E5794-D939-43A1-82D9-6A25E44A2235}"/>
              </a:ext>
            </a:extLst>
          </p:cNvPr>
          <p:cNvSpPr txBox="1"/>
          <p:nvPr/>
        </p:nvSpPr>
        <p:spPr>
          <a:xfrm>
            <a:off x="195566" y="1939797"/>
            <a:ext cx="2796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Brian Parr- Dean of the Hutson School of Agriculture</a:t>
            </a:r>
          </a:p>
          <a:p>
            <a:r>
              <a:rPr lang="en-US" b="1" dirty="0"/>
              <a:t>Jordan Smith- Director of Governmental Affairs</a:t>
            </a:r>
          </a:p>
          <a:p>
            <a:r>
              <a:rPr lang="en-US" b="1" dirty="0"/>
              <a:t>Jason Peake- Peake and Associates LLC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"/>
          <p:cNvSpPr txBox="1">
            <a:spLocks noGrp="1"/>
          </p:cNvSpPr>
          <p:nvPr>
            <p:ph type="title"/>
          </p:nvPr>
        </p:nvSpPr>
        <p:spPr>
          <a:xfrm>
            <a:off x="123371" y="273844"/>
            <a:ext cx="8882743" cy="42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Times New Roman"/>
              <a:buNone/>
            </a:pPr>
            <a:r>
              <a:rPr lang="en-US" sz="27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 Animal Veterinarians And Student Loans</a:t>
            </a:r>
            <a:br>
              <a:rPr lang="en-US" dirty="0"/>
            </a:br>
            <a:endParaRPr dirty="0"/>
          </a:p>
        </p:txBody>
      </p:sp>
      <p:sp>
        <p:nvSpPr>
          <p:cNvPr id="181" name="Google Shape;181;p16"/>
          <p:cNvSpPr txBox="1">
            <a:spLocks noGrp="1"/>
          </p:cNvSpPr>
          <p:nvPr>
            <p:ph type="body" idx="1"/>
          </p:nvPr>
        </p:nvSpPr>
        <p:spPr>
          <a:xfrm>
            <a:off x="72571" y="544286"/>
            <a:ext cx="8948058" cy="390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Food animal exclusive and food animal predominant practice together attracted 2.7% of all graduates.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Full-time positions in equine practice were accepted by 1.4% of all graduates.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combat the problem of recent graduates choosing areas of focus other than large animal, prioritize placements at large animal veterinary clinics and increase training large animal vets.</a:t>
            </a:r>
            <a:endParaRPr b="1"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colleges of veterinary medicine are diversified, but largely focused on pets. MSU has an opportunity to establish itself as the leading large animal school of veterinary medicine.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New endowment to support rural students studying veterinary medicine- $4.2 million</a:t>
            </a:r>
            <a:endParaRPr b="1"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Public Service Loan Forgiveness Program.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Veterinary Medicine Loan Repayment Program.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body" idx="1"/>
          </p:nvPr>
        </p:nvSpPr>
        <p:spPr>
          <a:xfrm>
            <a:off x="468993" y="374989"/>
            <a:ext cx="4698093" cy="392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8148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currently 33 Colleges of Veterinary Medicine in the United States.</a:t>
            </a:r>
            <a:endParaRPr dirty="0"/>
          </a:p>
          <a:p>
            <a:pPr marL="171450" lvl="0" indent="-18148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 States do not have veterinary schools and each year there is a shortage of seats for students interested in studying veterinary medicine. </a:t>
            </a:r>
            <a:endParaRPr dirty="0"/>
          </a:p>
          <a:p>
            <a:pPr marL="171450" lvl="0" indent="-4813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822" y="1095828"/>
            <a:ext cx="3598413" cy="2400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Potential Impact</a:t>
            </a:r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5017407" cy="277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Job Creation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new school will address the shortage of veterinarians in Kentucky. </a:t>
            </a:r>
            <a:endParaRPr dirty="0"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estimated 50–70 veterinarians graduate each year with an increased </a:t>
            </a:r>
            <a:r>
              <a:rPr lang="en-US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likelihood to remain in Kentucky. </a:t>
            </a:r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u="sng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Emergency veterinary care facility</a:t>
            </a:r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Bolster potential veterinarians from </a:t>
            </a:r>
            <a:r>
              <a:rPr lang="en-US" u="sng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rural areas</a:t>
            </a:r>
            <a:endParaRPr u="sng" dirty="0">
              <a:solidFill>
                <a:srgbClr val="FF0000"/>
              </a:solidFill>
            </a:endParaRPr>
          </a:p>
          <a:p>
            <a:pPr marL="171450" lvl="0" indent="-4813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2571" y="646440"/>
            <a:ext cx="2330705" cy="349738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Times New Roman"/>
              <a:buNone/>
            </a:pPr>
            <a:r>
              <a:rPr lang="en-US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few words From Pre-Vet Students...</a:t>
            </a:r>
            <a:br>
              <a:rPr lang="en-US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11"/>
          <p:cNvSpPr txBox="1">
            <a:spLocks noGrp="1"/>
          </p:cNvSpPr>
          <p:nvPr>
            <p:ph type="body" idx="1"/>
          </p:nvPr>
        </p:nvSpPr>
        <p:spPr>
          <a:xfrm>
            <a:off x="548821" y="104264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“It isn't just a passion, it is a dream for most of us. Going through your undergrad and spending all the time taking the hard classes just to not get accepted into a Veterinary School is very discouraging. Everyone always says, "follow your dreams," however that is not possible unless you get accepted.”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“Murray State has been a great pre-vet program and I could only imagine how great of a vet school they could have here!”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“Murray State's Pre-Veterinary undergraduate path leads students in the right direction with an enormous amount of knowledge before ever stepping foot into veterinary school.”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Clinical/Distributed Model</a:t>
            </a:r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body" idx="1"/>
          </p:nvPr>
        </p:nvSpPr>
        <p:spPr>
          <a:xfrm>
            <a:off x="628650" y="1268016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Distributed learning is an instructional model that allows instructor, students, and</a:t>
            </a:r>
            <a:r>
              <a:rPr lang="en-US" dirty="0">
                <a:ea typeface="Times New Roman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content to be located in different, non-centralized locations so that instruction and learning can occur independent of time and place.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 world immersion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Networking &amp; job offers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Tailor student clinical year focus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creates their own geography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Industry standard equipment exposure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Clinical partners screen and hire top students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Increased stakeholder engagement in training students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Reduced construction cost (approximately $150 million)</a:t>
            </a:r>
            <a:endParaRPr dirty="0"/>
          </a:p>
        </p:txBody>
      </p:sp>
      <p:pic>
        <p:nvPicPr>
          <p:cNvPr id="156" name="Google Shape;15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7399" y="1966686"/>
            <a:ext cx="3071196" cy="204668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 txBox="1">
            <a:spLocks noGrp="1"/>
          </p:cNvSpPr>
          <p:nvPr>
            <p:ph type="title"/>
          </p:nvPr>
        </p:nvSpPr>
        <p:spPr>
          <a:xfrm>
            <a:off x="0" y="578644"/>
            <a:ext cx="9085943" cy="422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VISION OF MSU SCHOOL OF VETERINARY MEDICINE</a:t>
            </a:r>
            <a:br>
              <a:rPr lang="en-US" sz="28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80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14"/>
          <p:cNvSpPr txBox="1">
            <a:spLocks noGrp="1"/>
          </p:cNvSpPr>
          <p:nvPr>
            <p:ph type="body" idx="1"/>
          </p:nvPr>
        </p:nvSpPr>
        <p:spPr>
          <a:xfrm>
            <a:off x="628650" y="1209562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71450" lvl="0" indent="-1714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Curriculum: 3-year, 9-semester, year-round Clinical/Distributed Model of Veterinary education program; years 1 &amp; 2 – preclinical training at the new Murray facility, year 3 – clinical partnership training with existing practices, non-profits, and industries</a:t>
            </a:r>
            <a:endParaRPr dirty="0"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 Size: up to 70/class for a maximum total of 140 veterinary students on campus (year 1 &amp; 2 students)</a:t>
            </a:r>
            <a:endParaRPr dirty="0"/>
          </a:p>
          <a:p>
            <a:pPr marL="171450" indent="-171481">
              <a:buClr>
                <a:srgbClr val="002060"/>
              </a:buClr>
              <a:buSzPct val="100000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Facility: Focused on lecture halls, skills labs, research labs, and student amenity and support spaces and e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mergency care facility</a:t>
            </a:r>
            <a:endParaRPr dirty="0"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Location: university-owned land west of the A. Carman Health Technology Center (home of the Veterinary Technology/Pre-Veterinary Medicine Program) on the West Farm in coordination with:</a:t>
            </a:r>
            <a:endParaRPr dirty="0"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Rudolph Equine Education Center, Eldon Heathcott Rodeo Facility, West Farm Beef Center, North Farm Complex, Breathitt Veterinary Center, Eagle Rest Farm, and the Hopkinsville Regional Campus facilities</a:t>
            </a:r>
          </a:p>
          <a:p>
            <a:pPr marL="171450" lvl="0" indent="-6813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Estimated Timeline and Cost of </a:t>
            </a:r>
            <a:b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Construction: </a:t>
            </a:r>
            <a:endParaRPr dirty="0"/>
          </a:p>
        </p:txBody>
      </p:sp>
      <p:sp>
        <p:nvSpPr>
          <p:cNvPr id="174" name="Google Shape;174;p15"/>
          <p:cNvSpPr txBox="1">
            <a:spLocks noGrp="1"/>
          </p:cNvSpPr>
          <p:nvPr>
            <p:ph type="body" idx="1"/>
          </p:nvPr>
        </p:nvSpPr>
        <p:spPr>
          <a:xfrm>
            <a:off x="628649" y="1369219"/>
            <a:ext cx="5285921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Planning – Fall 2023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 – Summer 2024- Spring 2025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Begin Construction – Summer 2025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Occupancy – Fall 2027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endParaRPr lang="en-US" dirty="0">
              <a:solidFill>
                <a:srgbClr val="002060"/>
              </a:solidFill>
              <a:latin typeface="Times New Roman"/>
              <a:cs typeface="Times New Roman"/>
              <a:sym typeface="Times New Roman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Construction- ~$89 million</a:t>
            </a:r>
            <a:endParaRPr dirty="0"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  <p:pic>
        <p:nvPicPr>
          <p:cNvPr id="175" name="Google Shape;1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4058" y="512091"/>
            <a:ext cx="2440936" cy="365985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3058" y="2352959"/>
            <a:ext cx="3172487" cy="206211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87" name="Google Shape;187;p17"/>
          <p:cNvSpPr txBox="1">
            <a:spLocks noGrp="1"/>
          </p:cNvSpPr>
          <p:nvPr>
            <p:ph type="title"/>
          </p:nvPr>
        </p:nvSpPr>
        <p:spPr>
          <a:xfrm>
            <a:off x="290286" y="3166836"/>
            <a:ext cx="428171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7200"/>
              <a:buFont typeface="Times New Roman"/>
              <a:buNone/>
            </a:pPr>
            <a:r>
              <a:rPr lang="en-US" sz="7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Discussion</a:t>
            </a:r>
            <a:endParaRPr/>
          </a:p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455" y="109359"/>
            <a:ext cx="4093029" cy="272764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89" name="Google Shape;18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8113" y="109358"/>
            <a:ext cx="2987431" cy="197917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/>
        </p:nvSpPr>
        <p:spPr>
          <a:xfrm>
            <a:off x="685800" y="1308176"/>
            <a:ext cx="77724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Murray State University’s Hutson School of Agriculture is perfectly positioned to address the growing need for rural veterinarians in Kentucky. </a:t>
            </a:r>
            <a:endParaRPr dirty="0"/>
          </a:p>
          <a:p>
            <a:pPr marL="28575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Kentucky has a need for rural and large animal veterinarians that has not been met by the current approach to training Kentucky students.</a:t>
            </a:r>
            <a:endParaRPr dirty="0"/>
          </a:p>
        </p:txBody>
      </p:sp>
      <p:sp>
        <p:nvSpPr>
          <p:cNvPr id="89" name="Google Shape;89;p2"/>
          <p:cNvSpPr txBox="1"/>
          <p:nvPr/>
        </p:nvSpPr>
        <p:spPr>
          <a:xfrm>
            <a:off x="914399" y="230958"/>
            <a:ext cx="67128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Feasibility Study- Peake et al.</a:t>
            </a:r>
            <a:endParaRPr sz="3200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628650" y="6299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Support Structure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95" name="Google Shape;95;p3"/>
          <p:cNvSpPr txBox="1">
            <a:spLocks noGrp="1"/>
          </p:cNvSpPr>
          <p:nvPr>
            <p:ph type="body" idx="1"/>
          </p:nvPr>
        </p:nvSpPr>
        <p:spPr>
          <a:xfrm>
            <a:off x="577849" y="1057162"/>
            <a:ext cx="8457293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Rudolph Equine Education Center and Eldon Heathcott Rodeo Facility located on the West Farm complex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West Farm Complex, which houses the university’s certified Angus herd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 Farm Complex, which houses the university’s swine unit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Breathitt Veterinary Center, a veterinary diagnostic laboratory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Eagle Rest Farm, a 534-acre farm and historic cattle ranch in Ballard County, located about 60 miles northwest of campus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Hopkinsville Regional Campus Facilities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Carman Pavilion Pre-Vet/Vet Tech Teaching Facility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2770055" cy="218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2285999"/>
            <a:ext cx="2852827" cy="218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4818" y="0"/>
            <a:ext cx="3089182" cy="218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8843" y="2285999"/>
            <a:ext cx="3008306" cy="218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0055" y="0"/>
            <a:ext cx="3284763" cy="218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52827" y="2285999"/>
            <a:ext cx="3286016" cy="2189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>
            <a:spLocks noGrp="1"/>
          </p:cNvSpPr>
          <p:nvPr>
            <p:ph type="title"/>
          </p:nvPr>
        </p:nvSpPr>
        <p:spPr>
          <a:xfrm>
            <a:off x="628650" y="1214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Kentucky Livestock Industry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body" idx="1"/>
          </p:nvPr>
        </p:nvSpPr>
        <p:spPr>
          <a:xfrm>
            <a:off x="174172" y="1020876"/>
            <a:ext cx="5123542" cy="324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171450" lvl="0" indent="-1714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3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Kentucky’s livestock industry is well known. Kentucky consistently ranks in the top 10 in domestic cattle production and has a world renowned horse industry. </a:t>
            </a:r>
            <a:endParaRPr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3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a combined 2,304,500 head of livestock in Kentucky. </a:t>
            </a:r>
            <a:endParaRPr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3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Given that there are 54 sole large animal practice veterinarians covering the state and 2.3 million large animals.</a:t>
            </a:r>
            <a:endParaRPr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sz="33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works out to 42,676 large animals per large animal veterinarian.</a:t>
            </a:r>
            <a:endParaRPr/>
          </a:p>
          <a:p>
            <a:pPr marL="171450" lvl="0" indent="-722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lvl="0" indent="-8813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6982" y="1326073"/>
            <a:ext cx="3459572" cy="230550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Status of Veterinary Medicine</a:t>
            </a:r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44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Currently there is a national need (unmet by existing veterinary college/school graduates). 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number is compounded by the fact that an increase of younger veterinarians are not seeking 40hr/week positions, so 5,000 individuals are needed to meet FTE demand between 3,000 – 4,000.</a:t>
            </a:r>
            <a:endParaRPr dirty="0"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Kentucky Veterinarian Status</a:t>
            </a:r>
            <a:endParaRPr lang="en-US" dirty="0"/>
          </a:p>
        </p:txBody>
      </p:sp>
      <p:sp>
        <p:nvSpPr>
          <p:cNvPr id="131" name="Google Shape;131;p8"/>
          <p:cNvSpPr txBox="1">
            <a:spLocks noGrp="1"/>
          </p:cNvSpPr>
          <p:nvPr>
            <p:ph type="body" idx="1"/>
          </p:nvPr>
        </p:nvSpPr>
        <p:spPr>
          <a:xfrm>
            <a:off x="628650" y="1035390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3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AutoNum type="arabicPeriod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from the Board of Veterinary Examiners identify 1,564 practicing veterinarians with addresses in Kentucky and 2,613 licensed veterinarians in total.</a:t>
            </a:r>
            <a:endParaRPr dirty="0"/>
          </a:p>
          <a:p>
            <a:pPr marL="457200" lvl="0" indent="-45723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AutoNum type="arabicPeriod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largest concentration are practicing in urban counties near Louisville and Lexington.</a:t>
            </a:r>
            <a:endParaRPr dirty="0"/>
          </a:p>
          <a:p>
            <a:pPr marL="457200" lvl="0" indent="-45723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AutoNum type="arabicPeriod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Just over half of Kentuckians who benefit from the veterinary contract spaces program at that institution return to Kentucky to practice after graduation.</a:t>
            </a:r>
            <a:endParaRPr dirty="0"/>
          </a:p>
          <a:p>
            <a:pPr marL="171450" lvl="0" indent="-4813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3531-F5EB-4551-9892-7A956AF3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F38FE-D424-4682-9478-C3A7EAC63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3" y="1458656"/>
            <a:ext cx="5203594" cy="282263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5071A-6242-4653-B97C-E9EEF7ED8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9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628649" y="273844"/>
            <a:ext cx="839197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00"/>
              <a:buFont typeface="Times New Roman"/>
              <a:buNone/>
            </a:pPr>
            <a: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Future Veterinarian Needs</a:t>
            </a:r>
            <a:br>
              <a:rPr lang="en-US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Sources: AVMA 2023 State of the Profession</a:t>
            </a:r>
            <a:endParaRPr sz="2200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9"/>
          <p:cNvSpPr txBox="1">
            <a:spLocks noGrp="1"/>
          </p:cNvSpPr>
          <p:nvPr>
            <p:ph type="body" idx="1"/>
          </p:nvPr>
        </p:nvSpPr>
        <p:spPr>
          <a:xfrm>
            <a:off x="628649" y="1369219"/>
            <a:ext cx="8137979" cy="304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Veterinary positions will grow by 19.3% between 2016 and 2026, with 704 total openings during that time.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Veterinary Medicine is a “fast growing” occupation in Kentucky.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shortage of rural food animal veterinarians available for herd health visits/consultations, surgery and emergency after hour visits is putting Kentucky producer’s herds and flocks 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risk</a:t>
            </a: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the absence of veterinary consultation, producers may use veterinary pharmaceuticals inappropriately, putting a potentially dangerous product into the food chain. (USDA NIFA, 2023,paragraph 10).</a:t>
            </a:r>
            <a:endParaRPr dirty="0"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7267</TotalTime>
  <Words>1069</Words>
  <Application>Microsoft Office PowerPoint</Application>
  <PresentationFormat>On-screen Show (16:9)</PresentationFormat>
  <Paragraphs>78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Murray State School of Veterinary Medicine  </vt:lpstr>
      <vt:lpstr>PowerPoint Presentation</vt:lpstr>
      <vt:lpstr>Existing Support Structure</vt:lpstr>
      <vt:lpstr>PowerPoint Presentation</vt:lpstr>
      <vt:lpstr>Kentucky Livestock Industry</vt:lpstr>
      <vt:lpstr>Current Status of Veterinary Medicine</vt:lpstr>
      <vt:lpstr>Kentucky Veterinarian Status</vt:lpstr>
      <vt:lpstr>PowerPoint Presentation</vt:lpstr>
      <vt:lpstr>Future Veterinarian Needs Data Sources: AVMA 2023 State of the Profession</vt:lpstr>
      <vt:lpstr>Large Animal Veterinarians And Student Loans </vt:lpstr>
      <vt:lpstr>PowerPoint Presentation</vt:lpstr>
      <vt:lpstr>Potential Impact</vt:lpstr>
      <vt:lpstr>A few words From Pre-Vet Students... </vt:lpstr>
      <vt:lpstr>The Clinical/Distributed Model</vt:lpstr>
      <vt:lpstr>VISION OF MSU SCHOOL OF VETERINARY MEDICINE </vt:lpstr>
      <vt:lpstr>Estimated Timeline and Cost of  Construction: 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Murray State School of Veterinary Medicine  Task Force Meeting</dc:title>
  <dc:creator>Microsoft Office User</dc:creator>
  <cp:lastModifiedBy>Spoonamore, Susan (LRC)</cp:lastModifiedBy>
  <cp:revision>9</cp:revision>
  <dcterms:created xsi:type="dcterms:W3CDTF">2023-10-09T18:16:07Z</dcterms:created>
  <dcterms:modified xsi:type="dcterms:W3CDTF">2023-10-17T12:14:32Z</dcterms:modified>
</cp:coreProperties>
</file>