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65" r:id="rId4"/>
    <p:sldId id="270" r:id="rId5"/>
    <p:sldId id="261" r:id="rId6"/>
    <p:sldId id="262" r:id="rId7"/>
    <p:sldId id="259" r:id="rId8"/>
    <p:sldId id="271" r:id="rId9"/>
    <p:sldId id="260" r:id="rId10"/>
  </p:sldIdLst>
  <p:sldSz cx="18288000" cy="10287000"/>
  <p:notesSz cx="6858000" cy="9144000"/>
  <p:embeddedFontLst>
    <p:embeddedFont>
      <p:font typeface="Canva Sans Bold" panose="020B0803030501040103" pitchFamily="34" charset="0"/>
      <p:regular r:id="rId12"/>
      <p:bold r:id="rId13"/>
    </p:embeddedFont>
    <p:embeddedFont>
      <p:font typeface="Cooper Hewitt" pitchFamily="2" charset="77"/>
      <p:regular r:id="rId14"/>
      <p:bold r:id="rId15"/>
    </p:embeddedFont>
    <p:embeddedFont>
      <p:font typeface="Cooper Hewitt Bold" pitchFamily="2" charset="77"/>
      <p:regular r:id="rId16"/>
      <p:bold r:id="rId17"/>
    </p:embeddedFont>
    <p:embeddedFont>
      <p:font typeface="Glacial Indifference Bold"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24" autoAdjust="0"/>
    <p:restoredTop sz="94657" autoAdjust="0"/>
  </p:normalViewPr>
  <p:slideViewPr>
    <p:cSldViewPr>
      <p:cViewPr varScale="1">
        <p:scale>
          <a:sx n="62" d="100"/>
          <a:sy n="62" d="100"/>
        </p:scale>
        <p:origin x="240"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64559-031C-A04A-94E7-02CE5CDCFE1F}" type="datetimeFigureOut">
              <a:rPr lang="en-US" smtClean="0"/>
              <a:t>10/31/24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04A86-77AB-334D-9B85-4300DEC08D1E}" type="slidenum">
              <a:rPr lang="en-US" smtClean="0"/>
              <a:t>‹#›</a:t>
            </a:fld>
            <a:endParaRPr lang="en-US" dirty="0"/>
          </a:p>
        </p:txBody>
      </p:sp>
    </p:spTree>
    <p:extLst>
      <p:ext uri="{BB962C8B-B14F-4D97-AF65-F5344CB8AC3E}">
        <p14:creationId xmlns:p14="http://schemas.microsoft.com/office/powerpoint/2010/main" val="429352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304A86-77AB-334D-9B85-4300DEC08D1E}" type="slidenum">
              <a:rPr lang="en-US" smtClean="0"/>
              <a:t>6</a:t>
            </a:fld>
            <a:endParaRPr lang="en-US" dirty="0"/>
          </a:p>
        </p:txBody>
      </p:sp>
    </p:spTree>
    <p:extLst>
      <p:ext uri="{BB962C8B-B14F-4D97-AF65-F5344CB8AC3E}">
        <p14:creationId xmlns:p14="http://schemas.microsoft.com/office/powerpoint/2010/main" val="344850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kypork.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npp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3" name="TextBox 3"/>
          <p:cNvSpPr txBox="1"/>
          <p:nvPr/>
        </p:nvSpPr>
        <p:spPr>
          <a:xfrm>
            <a:off x="1649692" y="1190625"/>
            <a:ext cx="11646061" cy="1205458"/>
          </a:xfrm>
          <a:prstGeom prst="rect">
            <a:avLst/>
          </a:prstGeom>
        </p:spPr>
        <p:txBody>
          <a:bodyPr lIns="0" tIns="0" rIns="0" bIns="0" rtlCol="0" anchor="t">
            <a:spAutoFit/>
          </a:bodyPr>
          <a:lstStyle/>
          <a:p>
            <a:pPr algn="l">
              <a:lnSpc>
                <a:spcPts val="9429"/>
              </a:lnSpc>
            </a:pPr>
            <a:r>
              <a:rPr lang="en-US" sz="9336" b="1" dirty="0">
                <a:solidFill>
                  <a:srgbClr val="3C4FD8"/>
                </a:solidFill>
                <a:latin typeface="Glacial Indifference Bold"/>
                <a:ea typeface="Glacial Indifference Bold"/>
                <a:cs typeface="Glacial Indifference Bold"/>
                <a:sym typeface="Glacial Indifference Bold"/>
              </a:rPr>
              <a:t>AGRICULTURE IJC </a:t>
            </a:r>
          </a:p>
        </p:txBody>
      </p:sp>
      <p:sp>
        <p:nvSpPr>
          <p:cNvPr id="4" name="TextBox 4"/>
          <p:cNvSpPr txBox="1"/>
          <p:nvPr/>
        </p:nvSpPr>
        <p:spPr>
          <a:xfrm>
            <a:off x="1649692" y="2874301"/>
            <a:ext cx="13992790" cy="1424814"/>
          </a:xfrm>
          <a:prstGeom prst="rect">
            <a:avLst/>
          </a:prstGeom>
        </p:spPr>
        <p:txBody>
          <a:bodyPr lIns="0" tIns="0" rIns="0" bIns="0" rtlCol="0" anchor="t">
            <a:spAutoFit/>
          </a:bodyPr>
          <a:lstStyle/>
          <a:p>
            <a:pPr algn="l">
              <a:lnSpc>
                <a:spcPts val="5740"/>
              </a:lnSpc>
            </a:pPr>
            <a:r>
              <a:rPr lang="en-US" sz="4100" b="1" spc="364" dirty="0">
                <a:solidFill>
                  <a:srgbClr val="3C4FD8"/>
                </a:solidFill>
                <a:latin typeface="Cooper Hewitt Bold"/>
                <a:ea typeface="Cooper Hewitt Bold"/>
                <a:cs typeface="Cooper Hewitt Bold"/>
                <a:sym typeface="Cooper Hewitt Bold"/>
              </a:rPr>
              <a:t>KENTUCKY PORK PRODUCERS</a:t>
            </a:r>
          </a:p>
          <a:p>
            <a:pPr algn="l">
              <a:lnSpc>
                <a:spcPts val="5740"/>
              </a:lnSpc>
            </a:pPr>
            <a:r>
              <a:rPr lang="en-US" sz="4100" b="1" spc="364" dirty="0">
                <a:solidFill>
                  <a:srgbClr val="3C4FD8"/>
                </a:solidFill>
                <a:latin typeface="Cooper Hewitt Bold"/>
                <a:ea typeface="Cooper Hewitt Bold"/>
                <a:cs typeface="Cooper Hewitt Bold"/>
                <a:sym typeface="Cooper Hewitt Bold"/>
              </a:rPr>
              <a:t>NOVEMBER 2024</a:t>
            </a:r>
          </a:p>
        </p:txBody>
      </p:sp>
      <p:sp>
        <p:nvSpPr>
          <p:cNvPr id="5" name="Freeform 3">
            <a:extLst>
              <a:ext uri="{FF2B5EF4-FFF2-40B4-BE49-F238E27FC236}">
                <a16:creationId xmlns:a16="http://schemas.microsoft.com/office/drawing/2014/main" id="{05D438B9-9A0C-8699-F6D0-1308D4E781A0}"/>
              </a:ext>
            </a:extLst>
          </p:cNvPr>
          <p:cNvSpPr/>
          <p:nvPr/>
        </p:nvSpPr>
        <p:spPr>
          <a:xfrm>
            <a:off x="14390745" y="8840753"/>
            <a:ext cx="3897255" cy="1446247"/>
          </a:xfrm>
          <a:custGeom>
            <a:avLst/>
            <a:gdLst/>
            <a:ahLst/>
            <a:cxnLst/>
            <a:rect l="l" t="t" r="r" b="b"/>
            <a:pathLst>
              <a:path w="3897255" h="1446247">
                <a:moveTo>
                  <a:pt x="0" y="0"/>
                </a:moveTo>
                <a:lnTo>
                  <a:pt x="3897255" y="0"/>
                </a:lnTo>
                <a:lnTo>
                  <a:pt x="3897255" y="1446247"/>
                </a:lnTo>
                <a:lnTo>
                  <a:pt x="0" y="1446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744588" y="534113"/>
            <a:ext cx="14798825" cy="9218773"/>
          </a:xfrm>
          <a:custGeom>
            <a:avLst/>
            <a:gdLst/>
            <a:ahLst/>
            <a:cxnLst/>
            <a:rect l="l" t="t" r="r" b="b"/>
            <a:pathLst>
              <a:path w="14798825" h="9218773">
                <a:moveTo>
                  <a:pt x="0" y="0"/>
                </a:moveTo>
                <a:lnTo>
                  <a:pt x="14798824" y="0"/>
                </a:lnTo>
                <a:lnTo>
                  <a:pt x="14798824" y="9218774"/>
                </a:lnTo>
                <a:lnTo>
                  <a:pt x="0" y="9218774"/>
                </a:lnTo>
                <a:lnTo>
                  <a:pt x="0" y="0"/>
                </a:lnTo>
                <a:close/>
              </a:path>
            </a:pathLst>
          </a:custGeom>
          <a:blipFill>
            <a:blip r:embed="rId2"/>
            <a:stretch>
              <a:fillRect l="-16108" t="-17464" r="-8057"/>
            </a:stretch>
          </a:blipFill>
        </p:spPr>
        <p:txBody>
          <a:bodyPr/>
          <a:lstStyle/>
          <a:p>
            <a:endParaRPr lang="en-US" dirty="0"/>
          </a:p>
        </p:txBody>
      </p:sp>
      <p:sp>
        <p:nvSpPr>
          <p:cNvPr id="3" name="Freeform 3"/>
          <p:cNvSpPr/>
          <p:nvPr/>
        </p:nvSpPr>
        <p:spPr>
          <a:xfrm>
            <a:off x="7195373" y="5857422"/>
            <a:ext cx="3897255" cy="1446247"/>
          </a:xfrm>
          <a:custGeom>
            <a:avLst/>
            <a:gdLst/>
            <a:ahLst/>
            <a:cxnLst/>
            <a:rect l="l" t="t" r="r" b="b"/>
            <a:pathLst>
              <a:path w="3897255" h="1446247">
                <a:moveTo>
                  <a:pt x="0" y="0"/>
                </a:moveTo>
                <a:lnTo>
                  <a:pt x="3897254" y="0"/>
                </a:lnTo>
                <a:lnTo>
                  <a:pt x="3897254" y="1446247"/>
                </a:lnTo>
                <a:lnTo>
                  <a:pt x="0" y="1446247"/>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3270884" y="7000009"/>
            <a:ext cx="2953468" cy="1047246"/>
          </a:xfrm>
          <a:prstGeom prst="rect">
            <a:avLst/>
          </a:prstGeom>
        </p:spPr>
        <p:txBody>
          <a:bodyPr lIns="0" tIns="0" rIns="0" bIns="0" rtlCol="0" anchor="t">
            <a:spAutoFit/>
          </a:bodyPr>
          <a:lstStyle/>
          <a:p>
            <a:pPr algn="ctr">
              <a:lnSpc>
                <a:spcPts val="4227"/>
              </a:lnSpc>
            </a:pPr>
            <a:r>
              <a:rPr lang="en-US" sz="3019" b="1" dirty="0">
                <a:solidFill>
                  <a:srgbClr val="000000"/>
                </a:solidFill>
                <a:latin typeface="Canva Sans Bold"/>
                <a:ea typeface="Canva Sans Bold"/>
                <a:cs typeface="Canva Sans Bold"/>
                <a:sym typeface="Canva Sans Bold"/>
              </a:rPr>
              <a:t>Build Trust and Add Value</a:t>
            </a:r>
          </a:p>
        </p:txBody>
      </p:sp>
      <p:sp>
        <p:nvSpPr>
          <p:cNvPr id="5" name="TextBox 5"/>
          <p:cNvSpPr txBox="1"/>
          <p:nvPr/>
        </p:nvSpPr>
        <p:spPr>
          <a:xfrm>
            <a:off x="12064177" y="6706388"/>
            <a:ext cx="4527690" cy="1653538"/>
          </a:xfrm>
          <a:prstGeom prst="rect">
            <a:avLst/>
          </a:prstGeom>
        </p:spPr>
        <p:txBody>
          <a:bodyPr lIns="0" tIns="0" rIns="0" bIns="0" rtlCol="0" anchor="t">
            <a:spAutoFit/>
          </a:bodyPr>
          <a:lstStyle/>
          <a:p>
            <a:pPr algn="ctr">
              <a:lnSpc>
                <a:spcPts val="3360"/>
              </a:lnSpc>
            </a:pPr>
            <a:r>
              <a:rPr lang="en-US" sz="2400" b="1" dirty="0">
                <a:solidFill>
                  <a:srgbClr val="000000"/>
                </a:solidFill>
                <a:latin typeface="Canva Sans Bold"/>
                <a:ea typeface="Canva Sans Bold"/>
                <a:cs typeface="Canva Sans Bold"/>
                <a:sym typeface="Canva Sans Bold"/>
              </a:rPr>
              <a:t>Fighting for reasonable public policy defending our freedom to operate and expanding access to global markets.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4634" y="0"/>
            <a:ext cx="17398732" cy="10287000"/>
          </a:xfrm>
          <a:custGeom>
            <a:avLst/>
            <a:gdLst/>
            <a:ahLst/>
            <a:cxnLst/>
            <a:rect l="l" t="t" r="r" b="b"/>
            <a:pathLst>
              <a:path w="17398732" h="10287000">
                <a:moveTo>
                  <a:pt x="0" y="0"/>
                </a:moveTo>
                <a:lnTo>
                  <a:pt x="17398732" y="0"/>
                </a:lnTo>
                <a:lnTo>
                  <a:pt x="17398732" y="10287000"/>
                </a:lnTo>
                <a:lnTo>
                  <a:pt x="0" y="10287000"/>
                </a:lnTo>
                <a:lnTo>
                  <a:pt x="0" y="0"/>
                </a:lnTo>
                <a:close/>
              </a:path>
            </a:pathLst>
          </a:custGeom>
          <a:blipFill>
            <a:blip r:embed="rId2"/>
            <a:stretch>
              <a:fillRect/>
            </a:stretch>
          </a:blipFill>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9304020"/>
          </a:xfrm>
          <a:custGeom>
            <a:avLst/>
            <a:gdLst/>
            <a:ahLst/>
            <a:cxnLst/>
            <a:rect l="l" t="t" r="r" b="b"/>
            <a:pathLst>
              <a:path w="18288000" h="9304020">
                <a:moveTo>
                  <a:pt x="0" y="0"/>
                </a:moveTo>
                <a:lnTo>
                  <a:pt x="18288000" y="0"/>
                </a:lnTo>
                <a:lnTo>
                  <a:pt x="18288000" y="9304020"/>
                </a:lnTo>
                <a:lnTo>
                  <a:pt x="0" y="930402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390745" y="8840753"/>
            <a:ext cx="3897255" cy="1446247"/>
          </a:xfrm>
          <a:custGeom>
            <a:avLst/>
            <a:gdLst/>
            <a:ahLst/>
            <a:cxnLst/>
            <a:rect l="l" t="t" r="r" b="b"/>
            <a:pathLst>
              <a:path w="3897255" h="1446247">
                <a:moveTo>
                  <a:pt x="0" y="0"/>
                </a:moveTo>
                <a:lnTo>
                  <a:pt x="3897255" y="0"/>
                </a:lnTo>
                <a:lnTo>
                  <a:pt x="3897255" y="1446247"/>
                </a:lnTo>
                <a:lnTo>
                  <a:pt x="0" y="1446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0BA8E6-7955-6EB1-BC8F-66859CA0F17A}"/>
            </a:ext>
          </a:extLst>
        </p:cNvPr>
        <p:cNvGrpSpPr/>
        <p:nvPr/>
      </p:nvGrpSpPr>
      <p:grpSpPr>
        <a:xfrm>
          <a:off x="0" y="0"/>
          <a:ext cx="0" cy="0"/>
          <a:chOff x="0" y="0"/>
          <a:chExt cx="0" cy="0"/>
        </a:xfrm>
      </p:grpSpPr>
      <p:pic>
        <p:nvPicPr>
          <p:cNvPr id="2050" name="Picture 2" descr="6,200+ Hog Barn Stock Photos, Pictures &amp; Royalty-Free Images - iStock | Hog  confinement, Poultry farm, Pigs">
            <a:extLst>
              <a:ext uri="{FF2B5EF4-FFF2-40B4-BE49-F238E27FC236}">
                <a16:creationId xmlns:a16="http://schemas.microsoft.com/office/drawing/2014/main" id="{0587D1BE-8AB7-066B-F47E-8D56EB818521}"/>
              </a:ext>
            </a:extLst>
          </p:cNvPr>
          <p:cNvPicPr>
            <a:picLocks noChangeAspect="1" noChangeArrowheads="1"/>
          </p:cNvPicPr>
          <p:nvPr/>
        </p:nvPicPr>
        <p:blipFill>
          <a:blip r:embed="rId2">
            <a:alphaModFix amt="74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389" r="4495"/>
          <a:stretch/>
        </p:blipFill>
        <p:spPr bwMode="auto">
          <a:xfrm>
            <a:off x="-3276600" y="-10391"/>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D4050337-EB94-941E-256C-9EEE6FE999AD}"/>
              </a:ext>
            </a:extLst>
          </p:cNvPr>
          <p:cNvSpPr txBox="1"/>
          <p:nvPr/>
        </p:nvSpPr>
        <p:spPr>
          <a:xfrm>
            <a:off x="11658600" y="0"/>
            <a:ext cx="5733283" cy="28498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100" b="1" spc="167" dirty="0">
                <a:solidFill>
                  <a:srgbClr val="3C4FD8"/>
                </a:solidFill>
                <a:latin typeface="+mj-lt"/>
                <a:ea typeface="+mj-ea"/>
                <a:cs typeface="+mj-cs"/>
                <a:sym typeface="Cooper Hewitt"/>
              </a:rPr>
              <a:t>SPRINKLERS</a:t>
            </a:r>
          </a:p>
          <a:p>
            <a:pPr>
              <a:lnSpc>
                <a:spcPct val="90000"/>
              </a:lnSpc>
              <a:spcBef>
                <a:spcPct val="0"/>
              </a:spcBef>
              <a:spcAft>
                <a:spcPts val="600"/>
              </a:spcAft>
            </a:pPr>
            <a:r>
              <a:rPr lang="en-US" sz="4000" b="1" spc="167" dirty="0">
                <a:solidFill>
                  <a:srgbClr val="3C4FD8"/>
                </a:solidFill>
                <a:latin typeface="+mj-lt"/>
                <a:ea typeface="+mj-ea"/>
                <a:cs typeface="+mj-cs"/>
                <a:sym typeface="Cooper Hewitt"/>
              </a:rPr>
              <a:t>(Fire suppression)</a:t>
            </a:r>
          </a:p>
          <a:p>
            <a:pPr>
              <a:lnSpc>
                <a:spcPct val="90000"/>
              </a:lnSpc>
              <a:spcBef>
                <a:spcPct val="0"/>
              </a:spcBef>
              <a:spcAft>
                <a:spcPts val="600"/>
              </a:spcAft>
            </a:pPr>
            <a:r>
              <a:rPr lang="en-US" sz="5100" b="1" spc="167" dirty="0">
                <a:solidFill>
                  <a:srgbClr val="3C4FD8"/>
                </a:solidFill>
                <a:latin typeface="+mj-lt"/>
                <a:ea typeface="+mj-ea"/>
                <a:cs typeface="+mj-cs"/>
                <a:sym typeface="Cooper Hewitt"/>
              </a:rPr>
              <a:t>(NFPA 150)</a:t>
            </a:r>
          </a:p>
        </p:txBody>
      </p:sp>
      <p:sp>
        <p:nvSpPr>
          <p:cNvPr id="3" name="TextBox 3">
            <a:extLst>
              <a:ext uri="{FF2B5EF4-FFF2-40B4-BE49-F238E27FC236}">
                <a16:creationId xmlns:a16="http://schemas.microsoft.com/office/drawing/2014/main" id="{5BF85F3F-AF88-E65B-CC1E-B01474651C37}"/>
              </a:ext>
            </a:extLst>
          </p:cNvPr>
          <p:cNvSpPr txBox="1"/>
          <p:nvPr/>
        </p:nvSpPr>
        <p:spPr>
          <a:xfrm>
            <a:off x="11430000" y="2552700"/>
            <a:ext cx="6705600" cy="7277100"/>
          </a:xfrm>
          <a:prstGeom prst="rect">
            <a:avLst/>
          </a:prstGeom>
        </p:spPr>
        <p:txBody>
          <a:bodyPr vert="horz" lIns="91440" tIns="45720" rIns="91440" bIns="45720" rtlCol="0">
            <a:normAutofit fontScale="85000" lnSpcReduction="10000"/>
          </a:bodyPr>
          <a:lstStyle/>
          <a:p>
            <a:pPr marL="593769" lvl="1" indent="-228600">
              <a:lnSpc>
                <a:spcPct val="90000"/>
              </a:lnSpc>
              <a:spcAft>
                <a:spcPts val="600"/>
              </a:spcAft>
              <a:buFont typeface="Arial" panose="020B0604020202020204" pitchFamily="34" charset="0"/>
              <a:buChar char="•"/>
            </a:pPr>
            <a:r>
              <a:rPr lang="en-US" sz="4000" b="1" spc="167" dirty="0">
                <a:solidFill>
                  <a:srgbClr val="3C4FD8"/>
                </a:solidFill>
                <a:sym typeface="Cooper Hewitt"/>
              </a:rPr>
              <a:t>What happened?</a:t>
            </a:r>
          </a:p>
          <a:p>
            <a:pPr marL="1050969" lvl="2" indent="-228600">
              <a:lnSpc>
                <a:spcPct val="90000"/>
              </a:lnSpc>
              <a:spcAft>
                <a:spcPts val="600"/>
              </a:spcAft>
              <a:buFont typeface="Arial" panose="020B0604020202020204" pitchFamily="34" charset="0"/>
              <a:buChar char="•"/>
            </a:pPr>
            <a:r>
              <a:rPr lang="en-US" sz="2800" spc="167" dirty="0">
                <a:sym typeface="Cooper Hewitt"/>
              </a:rPr>
              <a:t>National Fire Protection Association Standards Council adopted into their code:</a:t>
            </a:r>
          </a:p>
          <a:p>
            <a:pPr marL="754084" lvl="2" indent="-228600">
              <a:lnSpc>
                <a:spcPct val="90000"/>
              </a:lnSpc>
              <a:spcAft>
                <a:spcPts val="600"/>
              </a:spcAft>
              <a:buFont typeface="Arial" panose="020B0604020202020204" pitchFamily="34" charset="0"/>
              <a:buChar char="•"/>
            </a:pPr>
            <a:endParaRPr lang="en-US" sz="2800" spc="167" dirty="0">
              <a:sym typeface="Cooper Hewitt"/>
            </a:endParaRPr>
          </a:p>
          <a:p>
            <a:pPr indent="-228600">
              <a:lnSpc>
                <a:spcPct val="90000"/>
              </a:lnSpc>
              <a:spcAft>
                <a:spcPts val="600"/>
              </a:spcAft>
              <a:buFont typeface="Arial" panose="020B0604020202020204" pitchFamily="34" charset="0"/>
              <a:buChar char="•"/>
            </a:pPr>
            <a:r>
              <a:rPr lang="en-US" sz="2800" u="none" strike="noStrike" dirty="0">
                <a:effectLst/>
              </a:rPr>
              <a:t>3.5.1 Automatic Fire Sprinklers.</a:t>
            </a:r>
          </a:p>
          <a:p>
            <a:pPr indent="-228600">
              <a:lnSpc>
                <a:spcPct val="90000"/>
              </a:lnSpc>
              <a:spcAft>
                <a:spcPts val="600"/>
              </a:spcAft>
              <a:buFont typeface="Arial" panose="020B0604020202020204" pitchFamily="34" charset="0"/>
              <a:buChar char="•"/>
            </a:pPr>
            <a:endParaRPr lang="en-US" sz="2800" u="none" strike="noStrike" dirty="0">
              <a:effectLst/>
            </a:endParaRPr>
          </a:p>
          <a:p>
            <a:pPr indent="-228600">
              <a:lnSpc>
                <a:spcPct val="90000"/>
              </a:lnSpc>
              <a:spcAft>
                <a:spcPts val="600"/>
              </a:spcAft>
              <a:buFont typeface="Arial" panose="020B0604020202020204" pitchFamily="34" charset="0"/>
              <a:buChar char="•"/>
            </a:pPr>
            <a:r>
              <a:rPr lang="en-US" sz="2800" u="none" strike="noStrike" dirty="0">
                <a:effectLst/>
              </a:rPr>
              <a:t>3.5.1.1 Class A Facilities meeting or exceeding the US Environmental Protection Agency animal size threshold of a Medium Concentrated Animal Feeding Operation shall be provided with automatic fire sprinklers in accordance with Section 9.2, unless otherwise permitted by 17.3.5.1.2 .</a:t>
            </a:r>
          </a:p>
          <a:p>
            <a:pPr indent="-228600">
              <a:lnSpc>
                <a:spcPct val="90000"/>
              </a:lnSpc>
              <a:spcAft>
                <a:spcPts val="600"/>
              </a:spcAft>
              <a:buFont typeface="Arial" panose="020B0604020202020204" pitchFamily="34" charset="0"/>
              <a:buChar char="•"/>
            </a:pPr>
            <a:endParaRPr lang="en-US" sz="2800" u="none" strike="noStrike" dirty="0">
              <a:effectLst/>
            </a:endParaRPr>
          </a:p>
          <a:p>
            <a:pPr indent="-228600">
              <a:lnSpc>
                <a:spcPct val="90000"/>
              </a:lnSpc>
              <a:spcAft>
                <a:spcPts val="600"/>
              </a:spcAft>
              <a:buFont typeface="Arial" panose="020B0604020202020204" pitchFamily="34" charset="0"/>
              <a:buChar char="•"/>
            </a:pPr>
            <a:r>
              <a:rPr lang="en-US" sz="2800" u="none" strike="noStrike" dirty="0">
                <a:effectLst/>
              </a:rPr>
              <a:t>3.5.1.2 Where approved by the AHJ, sprinkler protection required by 17.3.5.1 shall not be required where equivalent alternative active or passive protection, or a combination thereof, is provided.</a:t>
            </a:r>
          </a:p>
          <a:p>
            <a:pPr indent="-228600">
              <a:lnSpc>
                <a:spcPct val="90000"/>
              </a:lnSpc>
              <a:spcAft>
                <a:spcPts val="600"/>
              </a:spcAft>
              <a:buFont typeface="Arial" panose="020B0604020202020204" pitchFamily="34" charset="0"/>
              <a:buChar char="•"/>
            </a:pPr>
            <a:endParaRPr lang="en-US" sz="2800" dirty="0"/>
          </a:p>
          <a:p>
            <a:pPr lvl="1" indent="-228600">
              <a:lnSpc>
                <a:spcPct val="90000"/>
              </a:lnSpc>
              <a:spcAft>
                <a:spcPts val="600"/>
              </a:spcAft>
              <a:buFont typeface="Arial" panose="020B0604020202020204" pitchFamily="34" charset="0"/>
              <a:buChar char="•"/>
            </a:pPr>
            <a:r>
              <a:rPr lang="en-US" sz="2800" i="1" u="none" strike="noStrike" dirty="0">
                <a:effectLst/>
              </a:rPr>
              <a:t>Historically, Kentucky has NOT adopted the NFPA code but the International Fire Code. </a:t>
            </a:r>
          </a:p>
          <a:p>
            <a:pPr lvl="1" indent="-228600">
              <a:lnSpc>
                <a:spcPct val="90000"/>
              </a:lnSpc>
              <a:spcAft>
                <a:spcPts val="600"/>
              </a:spcAft>
              <a:buFont typeface="Arial" panose="020B0604020202020204" pitchFamily="34" charset="0"/>
              <a:buChar char="•"/>
            </a:pPr>
            <a:endParaRPr lang="en-US" sz="1700" b="0" i="0" u="none" strike="noStrike" dirty="0">
              <a:effectLst/>
            </a:endParaRPr>
          </a:p>
        </p:txBody>
      </p:sp>
      <p:sp>
        <p:nvSpPr>
          <p:cNvPr id="9" name="TextBox 8">
            <a:extLst>
              <a:ext uri="{FF2B5EF4-FFF2-40B4-BE49-F238E27FC236}">
                <a16:creationId xmlns:a16="http://schemas.microsoft.com/office/drawing/2014/main" id="{2B4F419C-ED8D-12AD-0E25-DE23FF452C16}"/>
              </a:ext>
            </a:extLst>
          </p:cNvPr>
          <p:cNvSpPr txBox="1"/>
          <p:nvPr/>
        </p:nvSpPr>
        <p:spPr>
          <a:xfrm>
            <a:off x="1143000" y="1424934"/>
            <a:ext cx="9372600" cy="7417415"/>
          </a:xfrm>
          <a:prstGeom prst="rect">
            <a:avLst/>
          </a:prstGeom>
          <a:solidFill>
            <a:schemeClr val="bg1"/>
          </a:solidFill>
        </p:spPr>
        <p:txBody>
          <a:bodyPr wrap="square" rtlCol="0">
            <a:spAutoFit/>
          </a:bodyPr>
          <a:lstStyle/>
          <a:p>
            <a:r>
              <a:rPr lang="en-US" sz="4400" b="1" dirty="0">
                <a:solidFill>
                  <a:srgbClr val="3C4FD8"/>
                </a:solidFill>
              </a:rPr>
              <a:t>Extremist led</a:t>
            </a:r>
            <a:r>
              <a:rPr lang="en-US" sz="3600" dirty="0"/>
              <a:t>:</a:t>
            </a:r>
          </a:p>
          <a:p>
            <a:r>
              <a:rPr lang="en-US" sz="3600" dirty="0"/>
              <a:t>It is important to note that this was pushed through this committee by </a:t>
            </a:r>
            <a:r>
              <a:rPr lang="en-US" sz="3600" b="1" dirty="0">
                <a:solidFill>
                  <a:srgbClr val="3C4FD8"/>
                </a:solidFill>
              </a:rPr>
              <a:t>the Animal Welfare Institute</a:t>
            </a:r>
            <a:r>
              <a:rPr lang="en-US" sz="3600" dirty="0"/>
              <a:t>, whose interests are </a:t>
            </a:r>
            <a:r>
              <a:rPr lang="en-US" sz="3600" b="1" dirty="0">
                <a:solidFill>
                  <a:srgbClr val="3C4FD8"/>
                </a:solidFill>
              </a:rPr>
              <a:t>to put farmers out of business</a:t>
            </a:r>
            <a:r>
              <a:rPr lang="en-US" sz="3600" dirty="0">
                <a:solidFill>
                  <a:srgbClr val="3C4FD8"/>
                </a:solidFill>
              </a:rPr>
              <a:t>. </a:t>
            </a:r>
          </a:p>
          <a:p>
            <a:endParaRPr lang="en-US" sz="3600" dirty="0"/>
          </a:p>
          <a:p>
            <a:r>
              <a:rPr lang="en-US" sz="3600" dirty="0"/>
              <a:t>This was noted in the appeals process (which failed), and the organization has since changed the wording of its website mission. </a:t>
            </a:r>
          </a:p>
          <a:p>
            <a:endParaRPr lang="en-US" sz="3600" dirty="0"/>
          </a:p>
          <a:p>
            <a:r>
              <a:rPr lang="en-US" sz="3600" dirty="0"/>
              <a:t>This was the second attempt to pass this. The first failed in 2012 when the Humane Society of the United States introduced it. </a:t>
            </a:r>
          </a:p>
        </p:txBody>
      </p:sp>
    </p:spTree>
    <p:extLst>
      <p:ext uri="{BB962C8B-B14F-4D97-AF65-F5344CB8AC3E}">
        <p14:creationId xmlns:p14="http://schemas.microsoft.com/office/powerpoint/2010/main" val="94738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90D88D-C105-F52D-B156-E2884CB17AB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A890C231-37E6-D8D2-10E1-60047310706A}"/>
              </a:ext>
            </a:extLst>
          </p:cNvPr>
          <p:cNvSpPr txBox="1"/>
          <p:nvPr/>
        </p:nvSpPr>
        <p:spPr>
          <a:xfrm>
            <a:off x="457200" y="523806"/>
            <a:ext cx="6019800" cy="2139805"/>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5400" b="1" spc="167" dirty="0">
                <a:solidFill>
                  <a:srgbClr val="3C4FD8"/>
                </a:solidFill>
                <a:latin typeface="+mj-lt"/>
                <a:ea typeface="+mj-ea"/>
                <a:cs typeface="+mj-cs"/>
                <a:sym typeface="Cooper Hewitt"/>
              </a:rPr>
              <a:t>SPRINKLERS</a:t>
            </a:r>
          </a:p>
          <a:p>
            <a:pPr>
              <a:lnSpc>
                <a:spcPct val="90000"/>
              </a:lnSpc>
              <a:spcBef>
                <a:spcPct val="0"/>
              </a:spcBef>
              <a:spcAft>
                <a:spcPts val="600"/>
              </a:spcAft>
            </a:pPr>
            <a:r>
              <a:rPr lang="en-US" sz="5400" b="1" spc="167" dirty="0">
                <a:solidFill>
                  <a:srgbClr val="3C4FD8"/>
                </a:solidFill>
                <a:latin typeface="+mj-lt"/>
                <a:ea typeface="+mj-ea"/>
                <a:cs typeface="+mj-cs"/>
                <a:sym typeface="Cooper Hewitt"/>
              </a:rPr>
              <a:t>(Fire suppression)</a:t>
            </a:r>
          </a:p>
          <a:p>
            <a:pPr>
              <a:lnSpc>
                <a:spcPct val="90000"/>
              </a:lnSpc>
              <a:spcBef>
                <a:spcPct val="0"/>
              </a:spcBef>
              <a:spcAft>
                <a:spcPts val="600"/>
              </a:spcAft>
            </a:pPr>
            <a:r>
              <a:rPr lang="en-US" sz="5400" b="1" spc="167" dirty="0">
                <a:solidFill>
                  <a:srgbClr val="3C4FD8"/>
                </a:solidFill>
                <a:latin typeface="+mj-lt"/>
                <a:ea typeface="+mj-ea"/>
                <a:cs typeface="+mj-cs"/>
                <a:sym typeface="Cooper Hewitt"/>
              </a:rPr>
              <a:t>(NFPA 150)</a:t>
            </a:r>
          </a:p>
        </p:txBody>
      </p:sp>
      <p:sp>
        <p:nvSpPr>
          <p:cNvPr id="3" name="TextBox 3">
            <a:extLst>
              <a:ext uri="{FF2B5EF4-FFF2-40B4-BE49-F238E27FC236}">
                <a16:creationId xmlns:a16="http://schemas.microsoft.com/office/drawing/2014/main" id="{F2D08CD0-9B8D-F251-8712-89D1290C274C}"/>
              </a:ext>
            </a:extLst>
          </p:cNvPr>
          <p:cNvSpPr txBox="1"/>
          <p:nvPr/>
        </p:nvSpPr>
        <p:spPr>
          <a:xfrm>
            <a:off x="9524999" y="723900"/>
            <a:ext cx="8617527" cy="9563100"/>
          </a:xfrm>
          <a:prstGeom prst="rect">
            <a:avLst/>
          </a:prstGeom>
        </p:spPr>
        <p:txBody>
          <a:bodyPr vert="horz" lIns="91440" tIns="45720" rIns="91440" bIns="45720" rtlCol="0" anchor="ctr">
            <a:normAutofit fontScale="85000" lnSpcReduction="20000"/>
          </a:bodyPr>
          <a:lstStyle/>
          <a:p>
            <a:pPr marL="68284" lvl="1">
              <a:lnSpc>
                <a:spcPct val="90000"/>
              </a:lnSpc>
              <a:spcAft>
                <a:spcPts val="600"/>
              </a:spcAft>
            </a:pPr>
            <a:r>
              <a:rPr lang="en-US" sz="4300" b="1" u="sng" spc="167" dirty="0">
                <a:solidFill>
                  <a:srgbClr val="3C4FD8"/>
                </a:solidFill>
                <a:sym typeface="Cooper Hewitt"/>
              </a:rPr>
              <a:t>Significant impacts such as</a:t>
            </a:r>
            <a:r>
              <a:rPr lang="en-US" sz="4300" spc="167" dirty="0">
                <a:sym typeface="Cooper Hewitt"/>
              </a:rPr>
              <a:t>:</a:t>
            </a:r>
          </a:p>
          <a:p>
            <a:pPr marL="68284" lvl="1">
              <a:lnSpc>
                <a:spcPct val="90000"/>
              </a:lnSpc>
              <a:spcAft>
                <a:spcPts val="600"/>
              </a:spcAft>
            </a:pPr>
            <a:r>
              <a:rPr lang="en-US" sz="3500" spc="167" dirty="0">
                <a:sym typeface="Cooper Hewitt"/>
              </a:rPr>
              <a:t>$9-15 per square foot</a:t>
            </a:r>
          </a:p>
          <a:p>
            <a:pPr marL="68284" lvl="1">
              <a:lnSpc>
                <a:spcPct val="90000"/>
              </a:lnSpc>
              <a:spcAft>
                <a:spcPts val="600"/>
              </a:spcAft>
            </a:pPr>
            <a:r>
              <a:rPr lang="en-US" sz="3500" spc="167" dirty="0">
                <a:sym typeface="Cooper Hewitt"/>
              </a:rPr>
              <a:t>1750 square foot barn</a:t>
            </a:r>
          </a:p>
          <a:p>
            <a:pPr marL="68284" lvl="1">
              <a:lnSpc>
                <a:spcPct val="90000"/>
              </a:lnSpc>
              <a:spcAft>
                <a:spcPts val="600"/>
              </a:spcAft>
            </a:pPr>
            <a:r>
              <a:rPr lang="en-US" sz="3500" b="1" u="sng" spc="167" dirty="0">
                <a:solidFill>
                  <a:srgbClr val="3C4FD8"/>
                </a:solidFill>
                <a:sym typeface="Cooper Hewitt"/>
              </a:rPr>
              <a:t>=$26,000+ to install</a:t>
            </a:r>
          </a:p>
          <a:p>
            <a:pPr marL="68284" lvl="1">
              <a:lnSpc>
                <a:spcPct val="90000"/>
              </a:lnSpc>
              <a:spcAft>
                <a:spcPts val="600"/>
              </a:spcAft>
            </a:pPr>
            <a:r>
              <a:rPr lang="en-US" sz="3500" spc="167" dirty="0">
                <a:sym typeface="Cooper Hewitt"/>
              </a:rPr>
              <a:t>Most producers have at least 2 barns this size.</a:t>
            </a:r>
          </a:p>
          <a:p>
            <a:pPr marL="68284" lvl="1">
              <a:lnSpc>
                <a:spcPct val="90000"/>
              </a:lnSpc>
              <a:spcAft>
                <a:spcPts val="600"/>
              </a:spcAft>
            </a:pPr>
            <a:endParaRPr lang="en-US" sz="3500" spc="167" dirty="0">
              <a:sym typeface="Cooper Hewitt"/>
            </a:endParaRPr>
          </a:p>
          <a:p>
            <a:pPr marL="68284" lvl="1">
              <a:lnSpc>
                <a:spcPct val="90000"/>
              </a:lnSpc>
              <a:spcAft>
                <a:spcPts val="600"/>
              </a:spcAft>
            </a:pPr>
            <a:r>
              <a:rPr lang="en-US" sz="3500" b="1" u="sng" spc="167" dirty="0">
                <a:solidFill>
                  <a:srgbClr val="3C4FD8"/>
                </a:solidFill>
                <a:sym typeface="Cooper Hewitt"/>
              </a:rPr>
              <a:t>A dedicated water source </a:t>
            </a:r>
            <a:r>
              <a:rPr lang="en-US" sz="3500" spc="167" dirty="0">
                <a:sym typeface="Cooper Hewitt"/>
              </a:rPr>
              <a:t>would also be needed until fire departments extinguish the fire. </a:t>
            </a:r>
          </a:p>
          <a:p>
            <a:pPr marL="68284" lvl="1">
              <a:lnSpc>
                <a:spcPct val="90000"/>
              </a:lnSpc>
              <a:spcAft>
                <a:spcPts val="600"/>
              </a:spcAft>
            </a:pPr>
            <a:endParaRPr lang="en-US" sz="3500" spc="167" dirty="0">
              <a:sym typeface="Cooper Hewitt"/>
            </a:endParaRPr>
          </a:p>
          <a:p>
            <a:pPr marL="68284" lvl="1">
              <a:lnSpc>
                <a:spcPct val="90000"/>
              </a:lnSpc>
              <a:spcAft>
                <a:spcPts val="600"/>
              </a:spcAft>
            </a:pPr>
            <a:r>
              <a:rPr lang="en-US" sz="3500" spc="167" dirty="0">
                <a:sym typeface="Cooper Hewitt"/>
              </a:rPr>
              <a:t>Periodic inspections and significant inspections</a:t>
            </a:r>
          </a:p>
          <a:p>
            <a:pPr marL="68284" lvl="1">
              <a:lnSpc>
                <a:spcPct val="90000"/>
              </a:lnSpc>
              <a:spcAft>
                <a:spcPts val="600"/>
              </a:spcAft>
            </a:pPr>
            <a:r>
              <a:rPr lang="en-US" sz="3500" spc="167" dirty="0">
                <a:sym typeface="Cooper Hewitt"/>
              </a:rPr>
              <a:t>	Creating </a:t>
            </a:r>
            <a:r>
              <a:rPr lang="en-US" sz="3500" b="1" u="sng" spc="167" dirty="0">
                <a:solidFill>
                  <a:srgbClr val="3C4FD8"/>
                </a:solidFill>
                <a:sym typeface="Cooper Hewitt"/>
              </a:rPr>
              <a:t>biosecurity risks</a:t>
            </a:r>
            <a:r>
              <a:rPr lang="en-US" sz="3500" spc="167" dirty="0">
                <a:sym typeface="Cooper Hewitt"/>
              </a:rPr>
              <a:t>.</a:t>
            </a:r>
          </a:p>
          <a:p>
            <a:pPr marL="68284" lvl="1">
              <a:lnSpc>
                <a:spcPct val="90000"/>
              </a:lnSpc>
              <a:spcAft>
                <a:spcPts val="600"/>
              </a:spcAft>
            </a:pPr>
            <a:endParaRPr lang="en-US" sz="3500" spc="167" dirty="0">
              <a:sym typeface="Cooper Hewitt"/>
            </a:endParaRPr>
          </a:p>
          <a:p>
            <a:pPr marL="68284" lvl="1">
              <a:lnSpc>
                <a:spcPct val="90000"/>
              </a:lnSpc>
              <a:spcAft>
                <a:spcPts val="600"/>
              </a:spcAft>
            </a:pPr>
            <a:r>
              <a:rPr lang="en-US" sz="3500" spc="167" dirty="0">
                <a:sym typeface="Cooper Hewitt"/>
              </a:rPr>
              <a:t>NFPA research indicates that the operation of ventilation systems in conjunction with the sprinkler reduces functionality and will likely </a:t>
            </a:r>
            <a:r>
              <a:rPr lang="en-US" sz="3500" b="1" u="sng" spc="167" dirty="0">
                <a:solidFill>
                  <a:srgbClr val="3C4FD8"/>
                </a:solidFill>
                <a:sym typeface="Cooper Hewitt"/>
              </a:rPr>
              <a:t>shut down ventilation systems </a:t>
            </a:r>
            <a:r>
              <a:rPr lang="en-US" sz="3500" spc="167" dirty="0">
                <a:sym typeface="Cooper Hewitt"/>
              </a:rPr>
              <a:t>for sprinklers to work properly, resulting in </a:t>
            </a:r>
            <a:r>
              <a:rPr lang="en-US" sz="3500" b="1" u="sng" spc="167" dirty="0">
                <a:solidFill>
                  <a:srgbClr val="3C4FD8"/>
                </a:solidFill>
                <a:sym typeface="Cooper Hewitt"/>
              </a:rPr>
              <a:t>severe animal welfare concerns. </a:t>
            </a:r>
          </a:p>
          <a:p>
            <a:pPr marL="68284" lvl="1">
              <a:lnSpc>
                <a:spcPct val="90000"/>
              </a:lnSpc>
              <a:spcAft>
                <a:spcPts val="600"/>
              </a:spcAft>
            </a:pPr>
            <a:endParaRPr lang="en-US" sz="3500" spc="167" dirty="0">
              <a:sym typeface="Cooper Hewitt"/>
            </a:endParaRPr>
          </a:p>
          <a:p>
            <a:pPr marL="68284" lvl="1">
              <a:lnSpc>
                <a:spcPct val="90000"/>
              </a:lnSpc>
              <a:spcAft>
                <a:spcPts val="600"/>
              </a:spcAft>
            </a:pPr>
            <a:r>
              <a:rPr lang="en-US" sz="3500" spc="167" dirty="0">
                <a:sym typeface="Cooper Hewitt"/>
              </a:rPr>
              <a:t>Excess water also creates problems for deep pit barns, possibly resulting in </a:t>
            </a:r>
            <a:r>
              <a:rPr lang="en-US" sz="3500" b="1" u="sng" spc="167" dirty="0">
                <a:solidFill>
                  <a:srgbClr val="3C4FD8"/>
                </a:solidFill>
                <a:sym typeface="Cooper Hewitt"/>
              </a:rPr>
              <a:t>serious environmental situations with overflow waste</a:t>
            </a:r>
            <a:r>
              <a:rPr lang="en-US" sz="3500" spc="167" dirty="0">
                <a:sym typeface="Cooper Hewitt"/>
              </a:rPr>
              <a:t>.</a:t>
            </a:r>
          </a:p>
          <a:p>
            <a:pPr marL="593769" lvl="1" indent="-228600">
              <a:lnSpc>
                <a:spcPct val="90000"/>
              </a:lnSpc>
              <a:spcAft>
                <a:spcPts val="600"/>
              </a:spcAft>
              <a:buFont typeface="Arial" panose="020B0604020202020204" pitchFamily="34" charset="0"/>
              <a:buChar char="•"/>
            </a:pPr>
            <a:endParaRPr lang="en-US" sz="700" spc="167" dirty="0">
              <a:sym typeface="Cooper Hewitt"/>
            </a:endParaRPr>
          </a:p>
        </p:txBody>
      </p:sp>
      <p:pic>
        <p:nvPicPr>
          <p:cNvPr id="1026" name="Picture 2" descr="Swine Ventilation - Choosing a Fan - VAL-CO">
            <a:extLst>
              <a:ext uri="{FF2B5EF4-FFF2-40B4-BE49-F238E27FC236}">
                <a16:creationId xmlns:a16="http://schemas.microsoft.com/office/drawing/2014/main" id="{7BC7CB3F-B9C8-62E6-1A9B-9529D0158089}"/>
              </a:ext>
            </a:extLst>
          </p:cNvPr>
          <p:cNvPicPr>
            <a:picLocks noChangeAspect="1" noChangeArrowheads="1"/>
          </p:cNvPicPr>
          <p:nvPr/>
        </p:nvPicPr>
        <p:blipFill rotWithShape="1">
          <a:blip r:embed="rId3">
            <a:alphaModFix amt="7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0000" t="-271"/>
          <a:stretch/>
        </p:blipFill>
        <p:spPr bwMode="auto">
          <a:xfrm>
            <a:off x="0" y="5600314"/>
            <a:ext cx="9220200" cy="5038629"/>
          </a:xfrm>
          <a:prstGeom prst="rect">
            <a:avLst/>
          </a:prstGeom>
          <a:noFill/>
          <a:effectLst>
            <a:outerShdw blurRad="50800" dist="38100" dir="16200000" rotWithShape="0">
              <a:prstClr val="black">
                <a:alpha val="40000"/>
              </a:prstClr>
            </a:outerShdw>
            <a:softEdge rad="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A5C623-3BA9-5C51-4A14-E592A8775DCA}"/>
              </a:ext>
            </a:extLst>
          </p:cNvPr>
          <p:cNvSpPr txBox="1"/>
          <p:nvPr/>
        </p:nvSpPr>
        <p:spPr>
          <a:xfrm>
            <a:off x="152400" y="2528704"/>
            <a:ext cx="5882989" cy="2662267"/>
          </a:xfrm>
          <a:prstGeom prst="rect">
            <a:avLst/>
          </a:prstGeom>
          <a:noFill/>
        </p:spPr>
        <p:txBody>
          <a:bodyPr wrap="square" rtlCol="0">
            <a:spAutoFit/>
          </a:bodyPr>
          <a:lstStyle/>
          <a:p>
            <a:pPr marL="593769" lvl="1" indent="-228600">
              <a:lnSpc>
                <a:spcPct val="90000"/>
              </a:lnSpc>
              <a:spcAft>
                <a:spcPts val="600"/>
              </a:spcAft>
              <a:buFont typeface="Arial" panose="020B0604020202020204" pitchFamily="34" charset="0"/>
              <a:buChar char="•"/>
            </a:pPr>
            <a:r>
              <a:rPr lang="en-US" sz="3600" b="1" spc="167" dirty="0">
                <a:sym typeface="Cooper Hewitt"/>
              </a:rPr>
              <a:t>Why it matters</a:t>
            </a:r>
            <a:r>
              <a:rPr lang="en-US" sz="3600" spc="167" dirty="0">
                <a:sym typeface="Cooper Hewitt"/>
              </a:rPr>
              <a:t>?</a:t>
            </a:r>
          </a:p>
          <a:p>
            <a:pPr marL="593769" lvl="1" indent="-228600">
              <a:lnSpc>
                <a:spcPct val="90000"/>
              </a:lnSpc>
              <a:spcAft>
                <a:spcPts val="600"/>
              </a:spcAft>
              <a:buFont typeface="Arial" panose="020B0604020202020204" pitchFamily="34" charset="0"/>
              <a:buChar char="•"/>
            </a:pPr>
            <a:r>
              <a:rPr lang="en-US" sz="2400" spc="167" dirty="0">
                <a:sym typeface="Cooper Hewitt"/>
              </a:rPr>
              <a:t>Without preemptive language to protect livestock producers such code in the future could force them to install fire sprinkler systems in new barns as well as those going through major retrofit. </a:t>
            </a:r>
          </a:p>
        </p:txBody>
      </p:sp>
    </p:spTree>
    <p:extLst>
      <p:ext uri="{BB962C8B-B14F-4D97-AF65-F5344CB8AC3E}">
        <p14:creationId xmlns:p14="http://schemas.microsoft.com/office/powerpoint/2010/main" val="411285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9701722" y="0"/>
            <a:ext cx="11457609" cy="10287000"/>
          </a:xfrm>
          <a:custGeom>
            <a:avLst/>
            <a:gdLst/>
            <a:ahLst/>
            <a:cxnLst/>
            <a:rect l="l" t="t" r="r" b="b"/>
            <a:pathLst>
              <a:path w="11457609" h="10287000">
                <a:moveTo>
                  <a:pt x="0" y="0"/>
                </a:moveTo>
                <a:lnTo>
                  <a:pt x="11457608" y="0"/>
                </a:lnTo>
                <a:lnTo>
                  <a:pt x="11457608" y="10287000"/>
                </a:lnTo>
                <a:lnTo>
                  <a:pt x="0" y="10287000"/>
                </a:lnTo>
                <a:lnTo>
                  <a:pt x="0" y="0"/>
                </a:lnTo>
                <a:close/>
              </a:path>
            </a:pathLst>
          </a:custGeom>
          <a:blipFill>
            <a:blip r:embed="rId2"/>
            <a:stretch>
              <a:fillRect l="-34401" r="-273"/>
            </a:stretch>
          </a:blipFill>
        </p:spPr>
        <p:txBody>
          <a:bodyPr/>
          <a:lstStyle/>
          <a:p>
            <a:endParaRPr lang="en-US" dirty="0"/>
          </a:p>
        </p:txBody>
      </p:sp>
      <p:sp>
        <p:nvSpPr>
          <p:cNvPr id="3" name="TextBox 3"/>
          <p:cNvSpPr txBox="1"/>
          <p:nvPr/>
        </p:nvSpPr>
        <p:spPr>
          <a:xfrm>
            <a:off x="0" y="2737098"/>
            <a:ext cx="9448799" cy="7176836"/>
          </a:xfrm>
          <a:prstGeom prst="rect">
            <a:avLst/>
          </a:prstGeom>
        </p:spPr>
        <p:txBody>
          <a:bodyPr wrap="square" lIns="0" tIns="0" rIns="0" bIns="0" rtlCol="0" anchor="t">
            <a:spAutoFit/>
          </a:bodyPr>
          <a:lstStyle/>
          <a:p>
            <a:pPr marL="593769" lvl="1" indent="-296885" algn="l">
              <a:lnSpc>
                <a:spcPts val="4675"/>
              </a:lnSpc>
              <a:buFont typeface="Arial"/>
              <a:buChar char="•"/>
            </a:pPr>
            <a:r>
              <a:rPr lang="en-US" sz="3200" b="1" spc="167" dirty="0">
                <a:solidFill>
                  <a:srgbClr val="3C4FD8"/>
                </a:solidFill>
                <a:ea typeface="Cooper Hewitt"/>
                <a:cs typeface="Cooper Hewitt"/>
                <a:sym typeface="Cooper Hewitt"/>
              </a:rPr>
              <a:t>Kentucky Pork Producers ask:</a:t>
            </a:r>
          </a:p>
          <a:p>
            <a:pPr marL="1050969" lvl="2" indent="-296885">
              <a:lnSpc>
                <a:spcPts val="4675"/>
              </a:lnSpc>
              <a:buFont typeface="Arial"/>
              <a:buChar char="•"/>
            </a:pPr>
            <a:r>
              <a:rPr lang="en-US" sz="2800" b="1" spc="167" dirty="0">
                <a:solidFill>
                  <a:srgbClr val="3C4FD8"/>
                </a:solidFill>
                <a:ea typeface="Cooper Hewitt"/>
                <a:cs typeface="Cooper Hewitt"/>
                <a:sym typeface="Cooper Hewitt"/>
              </a:rPr>
              <a:t>Proactive language to protect livestock producers </a:t>
            </a:r>
            <a:r>
              <a:rPr lang="en-US" sz="2800" b="1" spc="167" dirty="0">
                <a:solidFill>
                  <a:srgbClr val="555555"/>
                </a:solidFill>
                <a:ea typeface="Cooper Hewitt"/>
                <a:cs typeface="Cooper Hewitt"/>
                <a:sym typeface="Cooper Hewitt"/>
              </a:rPr>
              <a:t>from possible future fire code adoption that could </a:t>
            </a:r>
            <a:r>
              <a:rPr lang="en-US" sz="2800" b="1" spc="167" dirty="0">
                <a:solidFill>
                  <a:srgbClr val="3C4FD8"/>
                </a:solidFill>
                <a:ea typeface="Cooper Hewitt"/>
                <a:cs typeface="Cooper Hewitt"/>
                <a:sym typeface="Cooper Hewitt"/>
              </a:rPr>
              <a:t>negatively impact their operations</a:t>
            </a:r>
            <a:r>
              <a:rPr lang="en-US" sz="2800" b="1" spc="167" dirty="0">
                <a:solidFill>
                  <a:srgbClr val="555555"/>
                </a:solidFill>
                <a:ea typeface="Cooper Hewitt"/>
                <a:cs typeface="Cooper Hewitt"/>
                <a:sym typeface="Cooper Hewitt"/>
              </a:rPr>
              <a:t>. </a:t>
            </a:r>
          </a:p>
          <a:p>
            <a:pPr marL="1050969" lvl="2" indent="-296885">
              <a:lnSpc>
                <a:spcPts val="4675"/>
              </a:lnSpc>
              <a:buFont typeface="Arial"/>
              <a:buChar char="•"/>
            </a:pPr>
            <a:r>
              <a:rPr lang="en-US" sz="2800" b="1" spc="167" dirty="0">
                <a:solidFill>
                  <a:srgbClr val="3C4FD8"/>
                </a:solidFill>
                <a:ea typeface="Cooper Hewitt"/>
                <a:cs typeface="Cooper Hewitt"/>
                <a:sym typeface="Cooper Hewitt"/>
              </a:rPr>
              <a:t>Animal care and protection of their animals is the top priority for pork producers</a:t>
            </a:r>
            <a:r>
              <a:rPr lang="en-US" sz="2800" b="1" spc="167" dirty="0">
                <a:solidFill>
                  <a:srgbClr val="555555"/>
                </a:solidFill>
                <a:ea typeface="Cooper Hewitt"/>
                <a:cs typeface="Cooper Hewitt"/>
                <a:sym typeface="Cooper Hewitt"/>
              </a:rPr>
              <a:t>. Pork producers, in conjunction with their insurers, already implement construction and designs- not needing a code to do this for them. A blanket sprinkler requirement for all livestock farms, without scientific basis and disregard to feasibility, is improper. </a:t>
            </a:r>
          </a:p>
        </p:txBody>
      </p:sp>
      <p:sp>
        <p:nvSpPr>
          <p:cNvPr id="4" name="TextBox 4"/>
          <p:cNvSpPr txBox="1"/>
          <p:nvPr/>
        </p:nvSpPr>
        <p:spPr>
          <a:xfrm>
            <a:off x="990600" y="571500"/>
            <a:ext cx="7379127" cy="2148280"/>
          </a:xfrm>
          <a:prstGeom prst="rect">
            <a:avLst/>
          </a:prstGeom>
        </p:spPr>
        <p:txBody>
          <a:bodyPr lIns="0" tIns="0" rIns="0" bIns="0" rtlCol="0" anchor="t">
            <a:spAutoFit/>
          </a:bodyPr>
          <a:lstStyle/>
          <a:p>
            <a:pPr>
              <a:lnSpc>
                <a:spcPct val="90000"/>
              </a:lnSpc>
              <a:spcBef>
                <a:spcPct val="0"/>
              </a:spcBef>
              <a:spcAft>
                <a:spcPts val="600"/>
              </a:spcAft>
            </a:pPr>
            <a:r>
              <a:rPr lang="en-US" sz="4800" b="1" spc="167" dirty="0">
                <a:solidFill>
                  <a:srgbClr val="3C4FD8"/>
                </a:solidFill>
                <a:latin typeface="+mj-lt"/>
                <a:ea typeface="+mj-ea"/>
                <a:cs typeface="+mj-cs"/>
                <a:sym typeface="Cooper Hewitt"/>
              </a:rPr>
              <a:t>SPRINKLERS</a:t>
            </a:r>
          </a:p>
          <a:p>
            <a:pPr>
              <a:lnSpc>
                <a:spcPct val="90000"/>
              </a:lnSpc>
              <a:spcBef>
                <a:spcPct val="0"/>
              </a:spcBef>
              <a:spcAft>
                <a:spcPts val="600"/>
              </a:spcAft>
            </a:pPr>
            <a:r>
              <a:rPr lang="en-US" sz="4800" b="1" spc="167" dirty="0">
                <a:solidFill>
                  <a:srgbClr val="3C4FD8"/>
                </a:solidFill>
                <a:latin typeface="+mj-lt"/>
                <a:ea typeface="+mj-ea"/>
                <a:cs typeface="+mj-cs"/>
                <a:sym typeface="Cooper Hewitt"/>
              </a:rPr>
              <a:t>(Fire suppression)</a:t>
            </a:r>
          </a:p>
          <a:p>
            <a:pPr>
              <a:lnSpc>
                <a:spcPct val="90000"/>
              </a:lnSpc>
              <a:spcBef>
                <a:spcPct val="0"/>
              </a:spcBef>
              <a:spcAft>
                <a:spcPts val="600"/>
              </a:spcAft>
            </a:pPr>
            <a:r>
              <a:rPr lang="en-US" sz="4800" b="1" spc="167" dirty="0">
                <a:solidFill>
                  <a:srgbClr val="3C4FD8"/>
                </a:solidFill>
                <a:latin typeface="+mj-lt"/>
                <a:ea typeface="+mj-ea"/>
                <a:cs typeface="+mj-cs"/>
                <a:sym typeface="Cooper Hewitt"/>
              </a:rPr>
              <a:t>(NFPA 150)</a:t>
            </a:r>
          </a:p>
        </p:txBody>
      </p:sp>
      <p:sp>
        <p:nvSpPr>
          <p:cNvPr id="10" name="Freeform 3">
            <a:extLst>
              <a:ext uri="{FF2B5EF4-FFF2-40B4-BE49-F238E27FC236}">
                <a16:creationId xmlns:a16="http://schemas.microsoft.com/office/drawing/2014/main" id="{C2D97A78-BCBF-B5FB-FCF5-2BEBDD48D301}"/>
              </a:ext>
            </a:extLst>
          </p:cNvPr>
          <p:cNvSpPr/>
          <p:nvPr/>
        </p:nvSpPr>
        <p:spPr>
          <a:xfrm>
            <a:off x="14390745" y="8840753"/>
            <a:ext cx="3897255" cy="1446247"/>
          </a:xfrm>
          <a:custGeom>
            <a:avLst/>
            <a:gdLst/>
            <a:ahLst/>
            <a:cxnLst/>
            <a:rect l="l" t="t" r="r" b="b"/>
            <a:pathLst>
              <a:path w="3897255" h="1446247">
                <a:moveTo>
                  <a:pt x="0" y="0"/>
                </a:moveTo>
                <a:lnTo>
                  <a:pt x="3897255" y="0"/>
                </a:lnTo>
                <a:lnTo>
                  <a:pt x="3897255" y="1446247"/>
                </a:lnTo>
                <a:lnTo>
                  <a:pt x="0" y="1446247"/>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3574F5-76D9-0505-5FB9-2BE4D07F5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951" y="0"/>
            <a:ext cx="7949045" cy="10287000"/>
          </a:xfrm>
          <a:prstGeom prst="rect">
            <a:avLst/>
          </a:prstGeom>
        </p:spPr>
      </p:pic>
      <p:sp>
        <p:nvSpPr>
          <p:cNvPr id="4" name="TextBox 3">
            <a:extLst>
              <a:ext uri="{FF2B5EF4-FFF2-40B4-BE49-F238E27FC236}">
                <a16:creationId xmlns:a16="http://schemas.microsoft.com/office/drawing/2014/main" id="{C7794118-BCCF-38DF-0E54-8754F0B8AAE1}"/>
              </a:ext>
            </a:extLst>
          </p:cNvPr>
          <p:cNvSpPr txBox="1"/>
          <p:nvPr/>
        </p:nvSpPr>
        <p:spPr>
          <a:xfrm>
            <a:off x="914400" y="419100"/>
            <a:ext cx="6172200" cy="8525411"/>
          </a:xfrm>
          <a:prstGeom prst="rect">
            <a:avLst/>
          </a:prstGeom>
          <a:noFill/>
        </p:spPr>
        <p:txBody>
          <a:bodyPr wrap="square" rtlCol="0">
            <a:spAutoFit/>
          </a:bodyPr>
          <a:lstStyle/>
          <a:p>
            <a:r>
              <a:rPr lang="en-US" sz="4800" b="1" dirty="0">
                <a:solidFill>
                  <a:srgbClr val="3C4FD8"/>
                </a:solidFill>
              </a:rPr>
              <a:t>Food security is national security. </a:t>
            </a:r>
          </a:p>
          <a:p>
            <a:endParaRPr lang="en-US" sz="3200" dirty="0"/>
          </a:p>
          <a:p>
            <a:pPr marL="457200" indent="-457200">
              <a:buFont typeface="Arial" panose="020B0604020202020204" pitchFamily="34" charset="0"/>
              <a:buChar char="•"/>
            </a:pPr>
            <a:r>
              <a:rPr lang="en-US" sz="3200" dirty="0"/>
              <a:t>A reminder of what can happen when extremist groups work to push through policy.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Putting family farms out of business.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Adding to food cost.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Hindering food availability.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Threatening food security. </a:t>
            </a:r>
          </a:p>
          <a:p>
            <a:endParaRPr lang="en-US" dirty="0"/>
          </a:p>
          <a:p>
            <a:endParaRPr lang="en-US" dirty="0"/>
          </a:p>
        </p:txBody>
      </p:sp>
      <p:sp>
        <p:nvSpPr>
          <p:cNvPr id="5" name="Freeform 3">
            <a:extLst>
              <a:ext uri="{FF2B5EF4-FFF2-40B4-BE49-F238E27FC236}">
                <a16:creationId xmlns:a16="http://schemas.microsoft.com/office/drawing/2014/main" id="{1B39D4D9-D37F-8910-075C-19419292138E}"/>
              </a:ext>
            </a:extLst>
          </p:cNvPr>
          <p:cNvSpPr/>
          <p:nvPr/>
        </p:nvSpPr>
        <p:spPr>
          <a:xfrm>
            <a:off x="14554200" y="8944511"/>
            <a:ext cx="3733800" cy="1342489"/>
          </a:xfrm>
          <a:custGeom>
            <a:avLst/>
            <a:gdLst/>
            <a:ahLst/>
            <a:cxnLst/>
            <a:rect l="l" t="t" r="r" b="b"/>
            <a:pathLst>
              <a:path w="3897255" h="1446247">
                <a:moveTo>
                  <a:pt x="0" y="0"/>
                </a:moveTo>
                <a:lnTo>
                  <a:pt x="3897255" y="0"/>
                </a:lnTo>
                <a:lnTo>
                  <a:pt x="3897255" y="1446247"/>
                </a:lnTo>
                <a:lnTo>
                  <a:pt x="0" y="1446247"/>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91181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sp>
        <p:nvSpPr>
          <p:cNvPr id="3" name="TextBox 3"/>
          <p:cNvSpPr txBox="1"/>
          <p:nvPr/>
        </p:nvSpPr>
        <p:spPr>
          <a:xfrm>
            <a:off x="2147605" y="1485900"/>
            <a:ext cx="13992790" cy="2155783"/>
          </a:xfrm>
          <a:prstGeom prst="rect">
            <a:avLst/>
          </a:prstGeom>
        </p:spPr>
        <p:txBody>
          <a:bodyPr lIns="0" tIns="0" rIns="0" bIns="0" rtlCol="0" anchor="t">
            <a:spAutoFit/>
          </a:bodyPr>
          <a:lstStyle/>
          <a:p>
            <a:pPr algn="ctr">
              <a:lnSpc>
                <a:spcPts val="5740"/>
              </a:lnSpc>
            </a:pPr>
            <a:r>
              <a:rPr lang="en-US" sz="4100" b="1" spc="364" dirty="0">
                <a:solidFill>
                  <a:srgbClr val="004AAD"/>
                </a:solidFill>
                <a:latin typeface="Cooper Hewitt Bold"/>
                <a:ea typeface="Cooper Hewitt Bold"/>
                <a:cs typeface="Cooper Hewitt Bold"/>
                <a:sym typeface="Cooper Hewitt Bold"/>
              </a:rPr>
              <a:t>Thank you.</a:t>
            </a:r>
          </a:p>
          <a:p>
            <a:pPr algn="ctr">
              <a:lnSpc>
                <a:spcPts val="5740"/>
              </a:lnSpc>
            </a:pPr>
            <a:r>
              <a:rPr lang="en-US" sz="4100" b="1" spc="364" dirty="0">
                <a:solidFill>
                  <a:srgbClr val="004AAD"/>
                </a:solidFill>
                <a:latin typeface="Cooper Hewitt Bold"/>
                <a:ea typeface="Cooper Hewitt Bold"/>
                <a:cs typeface="Cooper Hewitt Bold"/>
                <a:sym typeface="Cooper Hewitt Bold"/>
                <a:hlinkClick r:id="rId3"/>
              </a:rPr>
              <a:t>www.kypork.org</a:t>
            </a:r>
            <a:endParaRPr lang="en-US" sz="4100" b="1" spc="364">
              <a:solidFill>
                <a:srgbClr val="004AAD"/>
              </a:solidFill>
              <a:latin typeface="Cooper Hewitt Bold"/>
              <a:ea typeface="Cooper Hewitt Bold"/>
              <a:cs typeface="Cooper Hewitt Bold"/>
              <a:sym typeface="Cooper Hewitt Bold"/>
            </a:endParaRPr>
          </a:p>
          <a:p>
            <a:pPr algn="ctr">
              <a:lnSpc>
                <a:spcPts val="5740"/>
              </a:lnSpc>
            </a:pPr>
            <a:r>
              <a:rPr lang="en-US" sz="4100" b="1" spc="364" dirty="0">
                <a:solidFill>
                  <a:srgbClr val="004AAD"/>
                </a:solidFill>
                <a:latin typeface="Cooper Hewitt Bold"/>
                <a:ea typeface="Cooper Hewitt Bold"/>
                <a:cs typeface="Cooper Hewitt Bold"/>
                <a:sym typeface="Cooper Hewitt Bold"/>
                <a:hlinkClick r:id="rId4"/>
              </a:rPr>
              <a:t>www.nppc.org</a:t>
            </a:r>
            <a:endParaRPr lang="en-US" sz="4100" b="1" spc="364">
              <a:solidFill>
                <a:srgbClr val="004AAD"/>
              </a:solidFill>
              <a:latin typeface="Cooper Hewitt Bold"/>
              <a:ea typeface="Cooper Hewitt Bold"/>
              <a:cs typeface="Cooper Hewitt Bold"/>
              <a:sym typeface="Cooper Hewitt Bold"/>
            </a:endParaRPr>
          </a:p>
        </p:txBody>
      </p:sp>
      <p:sp>
        <p:nvSpPr>
          <p:cNvPr id="4" name="Freeform 3">
            <a:extLst>
              <a:ext uri="{FF2B5EF4-FFF2-40B4-BE49-F238E27FC236}">
                <a16:creationId xmlns:a16="http://schemas.microsoft.com/office/drawing/2014/main" id="{6456FBE9-306A-D827-B467-55B5BEE62E03}"/>
              </a:ext>
            </a:extLst>
          </p:cNvPr>
          <p:cNvSpPr/>
          <p:nvPr/>
        </p:nvSpPr>
        <p:spPr>
          <a:xfrm>
            <a:off x="14390745" y="8840753"/>
            <a:ext cx="3897255" cy="1446247"/>
          </a:xfrm>
          <a:custGeom>
            <a:avLst/>
            <a:gdLst/>
            <a:ahLst/>
            <a:cxnLst/>
            <a:rect l="l" t="t" r="r" b="b"/>
            <a:pathLst>
              <a:path w="3897255" h="1446247">
                <a:moveTo>
                  <a:pt x="0" y="0"/>
                </a:moveTo>
                <a:lnTo>
                  <a:pt x="3897255" y="0"/>
                </a:lnTo>
                <a:lnTo>
                  <a:pt x="3897255" y="1446247"/>
                </a:lnTo>
                <a:lnTo>
                  <a:pt x="0" y="144624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1412</TotalTime>
  <Words>526</Words>
  <Application>Microsoft Macintosh PowerPoint</Application>
  <PresentationFormat>Custom</PresentationFormat>
  <Paragraphs>64</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Glacial Indifference Bold</vt:lpstr>
      <vt:lpstr>Cooper Hewitt Bold</vt:lpstr>
      <vt:lpstr>Canva Sans Bold</vt:lpstr>
      <vt:lpstr>Calibri</vt:lpstr>
      <vt:lpstr>Cooper Hewitt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KFB Swine Committee 2024</dc:title>
  <cp:lastModifiedBy>nelliskypork</cp:lastModifiedBy>
  <cp:revision>3</cp:revision>
  <dcterms:created xsi:type="dcterms:W3CDTF">2006-08-16T00:00:00Z</dcterms:created>
  <dcterms:modified xsi:type="dcterms:W3CDTF">2024-11-01T12:43:08Z</dcterms:modified>
  <dc:identifier>DAGRmw2R9HQ</dc:identifier>
</cp:coreProperties>
</file>