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80" r:id="rId3"/>
    <p:sldId id="281" r:id="rId4"/>
    <p:sldId id="282" r:id="rId5"/>
    <p:sldId id="283" r:id="rId6"/>
    <p:sldId id="284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85" r:id="rId21"/>
    <p:sldId id="270" r:id="rId22"/>
    <p:sldId id="271" r:id="rId23"/>
    <p:sldId id="272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79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222222"/>
              </a:solidFill>
              <a:prstDash val="solid"/>
              <a:miter lim="400000"/>
            </a:ln>
          </a:top>
          <a:bottom>
            <a:ln w="3175" cap="flat">
              <a:solidFill>
                <a:srgbClr val="222222"/>
              </a:solidFill>
              <a:prstDash val="solid"/>
              <a:miter lim="400000"/>
            </a:ln>
          </a:bottom>
          <a:insideH>
            <a:ln w="3175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222222"/>
              </a:solidFill>
              <a:prstDash val="solid"/>
              <a:miter lim="400000"/>
            </a:ln>
          </a:right>
          <a:top>
            <a:ln w="3175" cap="flat">
              <a:solidFill>
                <a:srgbClr val="222222"/>
              </a:solidFill>
              <a:prstDash val="solid"/>
              <a:miter lim="400000"/>
            </a:ln>
          </a:top>
          <a:bottom>
            <a:ln w="3175" cap="flat">
              <a:solidFill>
                <a:srgbClr val="222222"/>
              </a:solidFill>
              <a:prstDash val="solid"/>
              <a:miter lim="400000"/>
            </a:ln>
          </a:bottom>
          <a:insideH>
            <a:ln w="3175" cap="flat">
              <a:solidFill>
                <a:srgbClr val="222222"/>
              </a:solidFill>
              <a:prstDash val="solid"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222222"/>
              </a:solidFill>
              <a:prstDash val="solid"/>
              <a:miter lim="400000"/>
            </a:ln>
          </a:bottom>
          <a:insideH>
            <a:ln w="3175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3175" cap="flat">
              <a:solidFill>
                <a:srgbClr val="5F6568"/>
              </a:solidFill>
              <a:prstDash val="solid"/>
              <a:miter lim="400000"/>
            </a:ln>
          </a:left>
          <a:right>
            <a:ln w="3175" cap="flat">
              <a:solidFill>
                <a:srgbClr val="5F6568"/>
              </a:solidFill>
              <a:prstDash val="solid"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F6568"/>
              </a:solidFill>
              <a:prstDash val="solid"/>
              <a:miter lim="400000"/>
            </a:ln>
          </a:right>
          <a:top>
            <a:ln w="3175" cap="flat">
              <a:solidFill>
                <a:srgbClr val="5F6568"/>
              </a:solidFill>
              <a:prstDash val="solid"/>
              <a:miter lim="400000"/>
            </a:ln>
          </a:top>
          <a:bottom>
            <a:ln w="3175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3175" cap="flat">
              <a:solidFill>
                <a:srgbClr val="5F6568"/>
              </a:solidFill>
              <a:prstDash val="solid"/>
              <a:miter lim="400000"/>
            </a:ln>
          </a:left>
          <a:right>
            <a:ln w="3175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F6568"/>
              </a:solidFill>
              <a:prstDash val="solid"/>
              <a:miter lim="400000"/>
            </a:ln>
          </a:bottom>
          <a:insideH>
            <a:ln w="3175" cap="flat">
              <a:solidFill>
                <a:srgbClr val="5F6568"/>
              </a:solidFill>
              <a:prstDash val="solid"/>
              <a:miter lim="400000"/>
            </a:ln>
          </a:insideH>
          <a:insideV>
            <a:ln w="3175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ood Bullying White Bricks copy.jpg" descr="Food Bullying White Bricks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582" y="-2331767"/>
            <a:ext cx="26887191" cy="18201542"/>
          </a:xfrm>
          <a:prstGeom prst="rect">
            <a:avLst/>
          </a:prstGeom>
          <a:ln w="3175">
            <a:miter lim="400000"/>
          </a:ln>
        </p:spPr>
      </p:pic>
      <p:pic>
        <p:nvPicPr>
          <p:cNvPr id="12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5">
            <a:off x="4313914" y="8902751"/>
            <a:ext cx="18076139" cy="63791"/>
          </a:xfrm>
          <a:prstGeom prst="rect">
            <a:avLst/>
          </a:prstGeom>
        </p:spPr>
      </p:pic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5762624" y="9268337"/>
            <a:ext cx="12858753" cy="214312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2624" y="7392423"/>
            <a:ext cx="12858753" cy="1428751"/>
          </a:xfrm>
          <a:prstGeom prst="rect">
            <a:avLst/>
          </a:prstGeom>
        </p:spPr>
        <p:txBody>
          <a:bodyPr lIns="28575" tIns="28575" rIns="28575" bIns="28575" numCol="1" spcCol="38100" anchor="b">
            <a:normAutofit/>
          </a:bodyPr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2628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"/>
          <p:cNvSpPr/>
          <p:nvPr/>
        </p:nvSpPr>
        <p:spPr>
          <a:xfrm flipV="1">
            <a:off x="5762624" y="3785980"/>
            <a:ext cx="12858752" cy="208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Text"/>
          <p:cNvSpPr txBox="1">
            <a:spLocks noGrp="1"/>
          </p:cNvSpPr>
          <p:nvPr>
            <p:ph type="body" sz="quarter" idx="21"/>
          </p:nvPr>
        </p:nvSpPr>
        <p:spPr>
          <a:xfrm>
            <a:off x="5762624" y="3213099"/>
            <a:ext cx="11787191" cy="501651"/>
          </a:xfrm>
          <a:prstGeom prst="rect">
            <a:avLst/>
          </a:prstGeom>
        </p:spPr>
        <p:txBody>
          <a:bodyPr lIns="28575" tIns="28575" rIns="28575" bIns="28575" numCol="1" spcCol="38100"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3000" cap="all" spc="15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2624" y="5172075"/>
            <a:ext cx="12858753" cy="4829176"/>
          </a:xfrm>
          <a:prstGeom prst="rect">
            <a:avLst/>
          </a:prstGeom>
        </p:spPr>
        <p:txBody>
          <a:bodyPr lIns="28575" tIns="28575" rIns="28575" bIns="28575" numCol="1" spcCol="38100">
            <a:normAutofit/>
          </a:bodyPr>
          <a:lstStyle>
            <a:lvl1pPr marL="582083" indent="-582083" defTabSz="825500"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17083" indent="-582083" defTabSz="825500"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852083" indent="-582083" defTabSz="825500"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487083" indent="-582083" defTabSz="825500"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22083" indent="-582083" defTabSz="825500">
              <a:spcBef>
                <a:spcPts val="3900"/>
              </a:spcBef>
              <a:buClr>
                <a:schemeClr val="accent1"/>
              </a:buClr>
              <a:buSzPct val="125000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sz="quarter" idx="21"/>
          </p:nvPr>
        </p:nvSpPr>
        <p:spPr>
          <a:xfrm>
            <a:off x="12192000" y="2900362"/>
            <a:ext cx="6858001" cy="4029076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22" name="Image"/>
          <p:cNvSpPr>
            <a:spLocks noGrp="1"/>
          </p:cNvSpPr>
          <p:nvPr>
            <p:ph type="pic" sz="quarter" idx="22"/>
          </p:nvPr>
        </p:nvSpPr>
        <p:spPr>
          <a:xfrm>
            <a:off x="12192000" y="6629400"/>
            <a:ext cx="6858001" cy="4667251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23" name="Image"/>
          <p:cNvSpPr>
            <a:spLocks noGrp="1"/>
          </p:cNvSpPr>
          <p:nvPr>
            <p:ph type="pic" sz="quarter" idx="23"/>
          </p:nvPr>
        </p:nvSpPr>
        <p:spPr>
          <a:xfrm>
            <a:off x="5226842" y="3000374"/>
            <a:ext cx="6990905" cy="7715252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 flipV="1">
            <a:off x="5762624" y="3785980"/>
            <a:ext cx="12858752" cy="208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2" name="Callout"/>
          <p:cNvSpPr/>
          <p:nvPr/>
        </p:nvSpPr>
        <p:spPr>
          <a:xfrm>
            <a:off x="715059" y="3806396"/>
            <a:ext cx="23097729" cy="7216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0335"/>
                </a:lnTo>
                <a:lnTo>
                  <a:pt x="19719" y="20335"/>
                </a:lnTo>
                <a:lnTo>
                  <a:pt x="20011" y="21600"/>
                </a:lnTo>
                <a:lnTo>
                  <a:pt x="20303" y="20335"/>
                </a:lnTo>
                <a:lnTo>
                  <a:pt x="21600" y="20335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28575" tIns="28575" rIns="28575" bIns="28575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sz="36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endParaRPr/>
          </a:p>
        </p:txBody>
      </p:sp>
      <p:sp>
        <p:nvSpPr>
          <p:cNvPr id="133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6276974" y="5300662"/>
            <a:ext cx="11844340" cy="1687836"/>
          </a:xfrm>
          <a:prstGeom prst="rect">
            <a:avLst/>
          </a:prstGeom>
        </p:spPr>
        <p:txBody>
          <a:bodyPr lIns="28575" tIns="28575" rIns="28575" bIns="28575" numCol="1" spcCol="38100">
            <a:spAutoFit/>
          </a:bodyPr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34" name="Johnny Appleseed"/>
          <p:cNvSpPr txBox="1">
            <a:spLocks noGrp="1"/>
          </p:cNvSpPr>
          <p:nvPr>
            <p:ph type="body" sz="quarter" idx="22"/>
          </p:nvPr>
        </p:nvSpPr>
        <p:spPr>
          <a:xfrm>
            <a:off x="11332771" y="11542959"/>
            <a:ext cx="12858753" cy="1052834"/>
          </a:xfrm>
          <a:prstGeom prst="rect">
            <a:avLst/>
          </a:prstGeom>
        </p:spPr>
        <p:txBody>
          <a:bodyPr lIns="28575" tIns="28575" rIns="28575" bIns="28575" numCol="1" spcCol="38100" anchor="ctr">
            <a:spAutoFit/>
          </a:bodyPr>
          <a:lstStyle>
            <a:lvl1pPr marL="0" indent="0" algn="r" defTabSz="8255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7800">
                <a:solidFill>
                  <a:schemeClr val="accent4">
                    <a:hueOff val="-1395324"/>
                    <a:satOff val="-3373"/>
                    <a:lumOff val="-9849"/>
                  </a:schemeClr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35" name="Text"/>
          <p:cNvSpPr txBox="1">
            <a:spLocks noGrp="1"/>
          </p:cNvSpPr>
          <p:nvPr>
            <p:ph type="body" sz="quarter" idx="23"/>
          </p:nvPr>
        </p:nvSpPr>
        <p:spPr>
          <a:xfrm>
            <a:off x="5762624" y="3213099"/>
            <a:ext cx="11787191" cy="501651"/>
          </a:xfrm>
          <a:prstGeom prst="rect">
            <a:avLst/>
          </a:prstGeom>
        </p:spPr>
        <p:txBody>
          <a:bodyPr lIns="28575" tIns="28575" rIns="28575" bIns="28575" numCol="1" spcCol="38100"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3000" cap="all" spc="15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ype a quote here."/>
          <p:cNvSpPr txBox="1">
            <a:spLocks noGrp="1"/>
          </p:cNvSpPr>
          <p:nvPr>
            <p:ph type="body" sz="quarter" idx="21"/>
          </p:nvPr>
        </p:nvSpPr>
        <p:spPr>
          <a:xfrm>
            <a:off x="11549062" y="5093493"/>
            <a:ext cx="7072314" cy="3317499"/>
          </a:xfrm>
          <a:prstGeom prst="rect">
            <a:avLst/>
          </a:prstGeom>
        </p:spPr>
        <p:txBody>
          <a:bodyPr lIns="28575" tIns="28575" rIns="28575" bIns="28575" numCol="1" spcCol="38100">
            <a:spAutoFit/>
          </a:bodyPr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2800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44" name="Image"/>
          <p:cNvSpPr>
            <a:spLocks noGrp="1"/>
          </p:cNvSpPr>
          <p:nvPr>
            <p:ph type="pic" sz="quarter" idx="22"/>
          </p:nvPr>
        </p:nvSpPr>
        <p:spPr>
          <a:xfrm>
            <a:off x="5226842" y="3000374"/>
            <a:ext cx="6990905" cy="7715252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45" name="Johnny Appleseed"/>
          <p:cNvSpPr txBox="1">
            <a:spLocks noGrp="1"/>
          </p:cNvSpPr>
          <p:nvPr>
            <p:ph type="body" sz="quarter" idx="23"/>
          </p:nvPr>
        </p:nvSpPr>
        <p:spPr>
          <a:xfrm>
            <a:off x="11549062" y="8964611"/>
            <a:ext cx="7072314" cy="1073154"/>
          </a:xfrm>
          <a:prstGeom prst="rect">
            <a:avLst/>
          </a:prstGeom>
        </p:spPr>
        <p:txBody>
          <a:bodyPr lIns="28575" tIns="28575" rIns="28575" bIns="28575" numCol="1" spcCol="38100"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None/>
              <a:defRPr sz="80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Johnny Appleseed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mage"/>
          <p:cNvSpPr>
            <a:spLocks noGrp="1"/>
          </p:cNvSpPr>
          <p:nvPr>
            <p:ph type="pic" sz="half" idx="21"/>
          </p:nvPr>
        </p:nvSpPr>
        <p:spPr>
          <a:xfrm>
            <a:off x="5312567" y="2314574"/>
            <a:ext cx="13758866" cy="9082089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Food Bullying White Bricks copy.jpg" descr="Food Bullying White Bricks copy.jpg"/>
          <p:cNvPicPr>
            <a:picLocks noChangeAspect="1"/>
          </p:cNvPicPr>
          <p:nvPr/>
        </p:nvPicPr>
        <p:blipFill rotWithShape="1">
          <a:blip r:embed="rId2"/>
          <a:srcRect l="1094" t="9554" r="1555" b="9554"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ln w="3175">
            <a:miter lim="400000"/>
          </a:ln>
        </p:spPr>
      </p:pic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286" y="7414881"/>
            <a:ext cx="5243962" cy="5310534"/>
          </a:xfrm>
          <a:prstGeom prst="rect">
            <a:avLst/>
          </a:prstGeom>
          <a:ln w="3175">
            <a:miter lim="400000"/>
          </a:ln>
        </p:spPr>
      </p:pic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3021985" y="1689887"/>
            <a:ext cx="18517667" cy="2397936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0600"/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28328" y="4506355"/>
            <a:ext cx="8277823" cy="5264053"/>
          </a:xfrm>
          <a:prstGeom prst="rect">
            <a:avLst/>
          </a:prstGeom>
        </p:spPr>
        <p:txBody>
          <a:bodyPr lIns="40183" tIns="40183" rIns="40183" bIns="40183" numCol="1" spcCol="38100" anchor="ctr"/>
          <a:lstStyle>
            <a:lvl1pPr marL="1025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1pPr>
            <a:lvl2pPr marL="14699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2pPr>
            <a:lvl3pPr marL="1914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3pPr>
            <a:lvl4pPr marL="23589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4pPr>
            <a:lvl5pPr marL="2803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26143" y="10293697"/>
            <a:ext cx="321668" cy="385168"/>
          </a:xfrm>
          <a:prstGeom prst="rect">
            <a:avLst/>
          </a:prstGeom>
        </p:spPr>
        <p:txBody>
          <a:bodyPr lIns="40183" tIns="40183" rIns="40183" bIns="40183"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ine"/>
          <p:cNvSpPr/>
          <p:nvPr/>
        </p:nvSpPr>
        <p:spPr>
          <a:xfrm flipV="1">
            <a:off x="3619499" y="2761974"/>
            <a:ext cx="17145001" cy="277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38100" tIns="38100" rIns="38100" bIns="38100" anchor="ctr"/>
          <a:lstStyle/>
          <a:p>
            <a:pPr defTabSz="457200">
              <a:spcBef>
                <a:spcPts val="0"/>
              </a:spcBef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" name="Text"/>
          <p:cNvSpPr txBox="1">
            <a:spLocks noGrp="1"/>
          </p:cNvSpPr>
          <p:nvPr>
            <p:ph type="body" sz="quarter" idx="21"/>
          </p:nvPr>
        </p:nvSpPr>
        <p:spPr>
          <a:xfrm>
            <a:off x="3619499" y="2120899"/>
            <a:ext cx="15716253" cy="546101"/>
          </a:xfrm>
          <a:prstGeom prst="rect">
            <a:avLst/>
          </a:prstGeom>
        </p:spPr>
        <p:txBody>
          <a:bodyPr lIns="38100" tIns="38100" rIns="38100" bIns="38100" numCol="1" spcCol="38100"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3200" cap="all" spc="16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3619499" y="3333750"/>
            <a:ext cx="17145003" cy="762000"/>
          </a:xfrm>
          <a:prstGeom prst="rect">
            <a:avLst/>
          </a:prstGeom>
          <a:noFill/>
        </p:spPr>
        <p:txBody>
          <a:bodyPr lIns="38100" tIns="38100" rIns="38100" bIns="38100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84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619499" y="4610100"/>
            <a:ext cx="17145003" cy="6438901"/>
          </a:xfrm>
          <a:prstGeom prst="rect">
            <a:avLst/>
          </a:prstGeom>
        </p:spPr>
        <p:txBody>
          <a:bodyPr lIns="38100" tIns="38100" rIns="38100" bIns="38100" numCol="1" spcCol="38100">
            <a:normAutofit/>
          </a:bodyPr>
          <a:lstStyle>
            <a:lvl1pPr marL="608541" indent="-608541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43541" indent="-608541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878541" indent="-608541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13541" indent="-608541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48541" indent="-608541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6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78607" y="2171699"/>
            <a:ext cx="479029" cy="546101"/>
          </a:xfrm>
          <a:prstGeom prst="rect">
            <a:avLst/>
          </a:prstGeom>
        </p:spPr>
        <p:txBody>
          <a:bodyPr lIns="38100" tIns="38100" rIns="38100" bIns="38100"/>
          <a:lstStyle>
            <a:lvl1pPr algn="r" defTabSz="825500">
              <a:lnSpc>
                <a:spcPct val="80000"/>
              </a:lnSpc>
              <a:defRPr sz="32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Food Bullying White Bricks copy.jpg" descr="Food Bullying White Bricks copy.jpg"/>
          <p:cNvPicPr>
            <a:picLocks noChangeAspect="1"/>
          </p:cNvPicPr>
          <p:nvPr/>
        </p:nvPicPr>
        <p:blipFill>
          <a:blip r:embed="rId2">
            <a:alphaModFix amt="97809"/>
          </a:blip>
          <a:stretch>
            <a:fillRect/>
          </a:stretch>
        </p:blipFill>
        <p:spPr>
          <a:xfrm>
            <a:off x="-1732216" y="-2205920"/>
            <a:ext cx="24289069" cy="16442717"/>
          </a:xfrm>
          <a:prstGeom prst="rect">
            <a:avLst/>
          </a:prstGeom>
          <a:ln w="3175">
            <a:solidFill>
              <a:srgbClr val="F3F7F5"/>
            </a:solidFill>
            <a:miter lim="400000"/>
          </a:ln>
        </p:spPr>
      </p:pic>
      <p:pic>
        <p:nvPicPr>
          <p:cNvPr id="198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6" y="2384044"/>
            <a:ext cx="17246601" cy="101877"/>
          </a:xfrm>
          <a:prstGeom prst="rect">
            <a:avLst/>
          </a:prstGeom>
        </p:spPr>
      </p:pic>
      <p:sp>
        <p:nvSpPr>
          <p:cNvPr id="200" name="Image"/>
          <p:cNvSpPr>
            <a:spLocks noGrp="1"/>
          </p:cNvSpPr>
          <p:nvPr>
            <p:ph type="pic" sz="half" idx="21"/>
          </p:nvPr>
        </p:nvSpPr>
        <p:spPr>
          <a:xfrm>
            <a:off x="12992100" y="1714499"/>
            <a:ext cx="9321204" cy="10287001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629265" y="1275495"/>
            <a:ext cx="8858252" cy="762001"/>
          </a:xfrm>
          <a:prstGeom prst="rect">
            <a:avLst/>
          </a:prstGeom>
          <a:noFill/>
        </p:spPr>
        <p:txBody>
          <a:bodyPr lIns="38100" tIns="38100" rIns="38100" bIns="38100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619499" y="2832469"/>
            <a:ext cx="8858252" cy="6438901"/>
          </a:xfrm>
          <a:prstGeom prst="rect">
            <a:avLst/>
          </a:prstGeom>
        </p:spPr>
        <p:txBody>
          <a:bodyPr lIns="38100" tIns="38100" rIns="38100" bIns="38100" numCol="1" spcCol="38100">
            <a:normAutofit/>
          </a:bodyPr>
          <a:lstStyle>
            <a:lvl1pPr marL="620888" indent="-620888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33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68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603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38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78607" y="2171699"/>
            <a:ext cx="479029" cy="546101"/>
          </a:xfrm>
          <a:prstGeom prst="rect">
            <a:avLst/>
          </a:prstGeom>
        </p:spPr>
        <p:txBody>
          <a:bodyPr lIns="38100" tIns="38100" rIns="38100" bIns="38100"/>
          <a:lstStyle>
            <a:lvl1pPr algn="r" defTabSz="825500">
              <a:lnSpc>
                <a:spcPct val="80000"/>
              </a:lnSpc>
              <a:defRPr sz="32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sz="half" idx="21"/>
          </p:nvPr>
        </p:nvSpPr>
        <p:spPr>
          <a:xfrm>
            <a:off x="5312567" y="2314574"/>
            <a:ext cx="13758866" cy="9082089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4" name="Line"/>
          <p:cNvSpPr/>
          <p:nvPr/>
        </p:nvSpPr>
        <p:spPr>
          <a:xfrm flipV="1">
            <a:off x="5762624" y="7857918"/>
            <a:ext cx="12858752" cy="208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5762624" y="8086725"/>
            <a:ext cx="12858753" cy="214312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2624" y="6372224"/>
            <a:ext cx="12858753" cy="1428751"/>
          </a:xfrm>
          <a:prstGeom prst="rect">
            <a:avLst/>
          </a:prstGeom>
        </p:spPr>
        <p:txBody>
          <a:bodyPr lIns="28575" tIns="28575" rIns="28575" bIns="28575" numCol="1" spcCol="38100" anchor="b">
            <a:normAutofit/>
          </a:bodyPr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2628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mage"/>
          <p:cNvSpPr>
            <a:spLocks noGrp="1"/>
          </p:cNvSpPr>
          <p:nvPr>
            <p:ph type="pic" idx="21"/>
          </p:nvPr>
        </p:nvSpPr>
        <p:spPr>
          <a:xfrm>
            <a:off x="7280671" y="357187"/>
            <a:ext cx="19638531" cy="13037345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3940968" y="2786062"/>
            <a:ext cx="8251032" cy="3839767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rgbClr val="85C92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40968" y="6804421"/>
            <a:ext cx="8251032" cy="4107658"/>
          </a:xfrm>
          <a:prstGeom prst="rect">
            <a:avLst/>
          </a:prstGeom>
        </p:spPr>
        <p:txBody>
          <a:bodyPr numCol="1" spcCol="38100"/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  <a:lvl2pPr marL="0" indent="0" algn="ctr">
              <a:spcBef>
                <a:spcPts val="0"/>
              </a:spcBef>
              <a:buClrTx/>
              <a:buSzTx/>
              <a:buNone/>
            </a:lvl2pPr>
            <a:lvl3pPr marL="0" indent="0" algn="ctr">
              <a:spcBef>
                <a:spcPts val="0"/>
              </a:spcBef>
              <a:buClrTx/>
              <a:buSzTx/>
              <a:buNone/>
            </a:lvl3pPr>
            <a:lvl4pPr marL="0" indent="0" algn="ctr">
              <a:spcBef>
                <a:spcPts val="0"/>
              </a:spcBef>
              <a:buClrTx/>
              <a:buSzTx/>
              <a:buNone/>
            </a:lvl4pPr>
            <a:lvl5pPr marL="0" indent="0" algn="ctr">
              <a:spcBef>
                <a:spcPts val="0"/>
              </a:spcBef>
              <a:buClrTx/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5833" y="4656006"/>
            <a:ext cx="11762870" cy="11912204"/>
          </a:xfrm>
          <a:prstGeom prst="rect">
            <a:avLst/>
          </a:prstGeom>
          <a:ln w="3175">
            <a:miter lim="400000"/>
          </a:ln>
        </p:spPr>
      </p:pic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2906" y="5103350"/>
            <a:ext cx="11762871" cy="11912205"/>
          </a:xfrm>
          <a:prstGeom prst="rect">
            <a:avLst/>
          </a:prstGeom>
          <a:ln w="3175">
            <a:miter lim="400000"/>
          </a:ln>
        </p:spPr>
      </p:pic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-655491" y="11875"/>
            <a:ext cx="26312200" cy="30242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Image"/>
          <p:cNvSpPr>
            <a:spLocks noGrp="1"/>
          </p:cNvSpPr>
          <p:nvPr>
            <p:ph type="pic" idx="21"/>
          </p:nvPr>
        </p:nvSpPr>
        <p:spPr>
          <a:xfrm>
            <a:off x="8806391" y="1593750"/>
            <a:ext cx="20771424" cy="13789434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-39580" y="-48625"/>
            <a:ext cx="24658383" cy="3084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3214687"/>
            <a:ext cx="7090173" cy="9358313"/>
          </a:xfrm>
          <a:prstGeom prst="rect">
            <a:avLst/>
          </a:prstGeom>
        </p:spPr>
        <p:txBody>
          <a:bodyPr numCol="1" spcCol="38100" anchor="ctr"/>
          <a:lstStyle>
            <a:lvl1pPr>
              <a:buClr>
                <a:srgbClr val="7FDA2E"/>
              </a:buClr>
            </a:lvl1pPr>
            <a:lvl2pPr>
              <a:buClr>
                <a:srgbClr val="7FDA2E"/>
              </a:buClr>
            </a:lvl2pPr>
            <a:lvl3pPr>
              <a:buClr>
                <a:srgbClr val="7FDA2E"/>
              </a:buClr>
            </a:lvl3pPr>
            <a:lvl4pPr>
              <a:buClr>
                <a:srgbClr val="7FDA2E"/>
              </a:buClr>
            </a:lvl4pPr>
            <a:lvl5pPr>
              <a:buClr>
                <a:srgbClr val="7FDA2E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Food Bullying White Bricks copy.jpg" descr="Food Bullying White Bricks copy.jpg"/>
          <p:cNvPicPr>
            <a:picLocks noChangeAspect="1"/>
          </p:cNvPicPr>
          <p:nvPr/>
        </p:nvPicPr>
        <p:blipFill>
          <a:blip r:embed="rId2">
            <a:alphaModFix amt="97809"/>
          </a:blip>
          <a:stretch>
            <a:fillRect/>
          </a:stretch>
        </p:blipFill>
        <p:spPr>
          <a:xfrm>
            <a:off x="-1732216" y="-2948227"/>
            <a:ext cx="26482130" cy="17927331"/>
          </a:xfrm>
          <a:prstGeom prst="rect">
            <a:avLst/>
          </a:prstGeom>
          <a:ln w="3175">
            <a:solidFill>
              <a:srgbClr val="F3F7F5"/>
            </a:solidFill>
            <a:miter lim="400000"/>
          </a:ln>
        </p:spPr>
      </p:pic>
      <p:pic>
        <p:nvPicPr>
          <p:cNvPr id="267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5">
            <a:off x="935692" y="1186193"/>
            <a:ext cx="21146314" cy="101940"/>
          </a:xfrm>
          <a:prstGeom prst="rect">
            <a:avLst/>
          </a:prstGeom>
        </p:spPr>
      </p:pic>
      <p:sp>
        <p:nvSpPr>
          <p:cNvPr id="269" name="Image"/>
          <p:cNvSpPr>
            <a:spLocks noGrp="1"/>
          </p:cNvSpPr>
          <p:nvPr>
            <p:ph type="pic" sz="half" idx="21"/>
          </p:nvPr>
        </p:nvSpPr>
        <p:spPr>
          <a:xfrm>
            <a:off x="12992100" y="1714499"/>
            <a:ext cx="9321204" cy="10287001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xfrm>
            <a:off x="1223383" y="1638320"/>
            <a:ext cx="8858252" cy="762001"/>
          </a:xfrm>
          <a:prstGeom prst="rect">
            <a:avLst/>
          </a:prstGeom>
          <a:noFill/>
        </p:spPr>
        <p:txBody>
          <a:bodyPr lIns="38100" tIns="38100" rIns="38100" bIns="38100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23383" y="2747900"/>
            <a:ext cx="8858252" cy="6438902"/>
          </a:xfrm>
          <a:prstGeom prst="rect">
            <a:avLst/>
          </a:prstGeom>
        </p:spPr>
        <p:txBody>
          <a:bodyPr lIns="38100" tIns="38100" rIns="38100" bIns="38100" numCol="1" spcCol="38100">
            <a:normAutofit/>
          </a:bodyPr>
          <a:lstStyle>
            <a:lvl1pPr marL="620888" indent="-620888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33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68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603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38500" indent="-69850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278607" y="2171699"/>
            <a:ext cx="479029" cy="546101"/>
          </a:xfrm>
          <a:prstGeom prst="rect">
            <a:avLst/>
          </a:prstGeom>
        </p:spPr>
        <p:txBody>
          <a:bodyPr lIns="38100" tIns="38100" rIns="38100" bIns="38100"/>
          <a:lstStyle>
            <a:lvl1pPr algn="r" defTabSz="825500">
              <a:lnSpc>
                <a:spcPct val="80000"/>
              </a:lnSpc>
              <a:defRPr sz="32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-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19728656" y="-150599"/>
            <a:ext cx="4908820" cy="14170209"/>
          </a:xfrm>
          <a:prstGeom prst="rect">
            <a:avLst/>
          </a:prstGeom>
          <a:solidFill>
            <a:srgbClr val="F29031">
              <a:alpha val="9700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 defTabSz="821531">
              <a:spcBef>
                <a:spcPts val="0"/>
              </a:spcBef>
              <a:defRPr sz="5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0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1785937"/>
            <a:ext cx="14716126" cy="10144126"/>
          </a:xfrm>
          <a:prstGeom prst="rect">
            <a:avLst/>
          </a:prstGeom>
        </p:spPr>
        <p:txBody>
          <a:bodyPr numCol="1" spcCol="38100" anchor="ctr"/>
          <a:lstStyle>
            <a:lvl1pPr marL="1107163" indent="-789663">
              <a:spcBef>
                <a:spcPts val="5900"/>
              </a:spcBef>
              <a:buClr>
                <a:srgbClr val="F29031"/>
              </a:buClr>
              <a:defRPr sz="5800"/>
            </a:lvl1pPr>
            <a:lvl2pPr marL="1551663" indent="-789663">
              <a:spcBef>
                <a:spcPts val="5900"/>
              </a:spcBef>
              <a:buClr>
                <a:srgbClr val="F29031"/>
              </a:buClr>
              <a:defRPr sz="5800"/>
            </a:lvl2pPr>
            <a:lvl3pPr marL="1996163" indent="-789663">
              <a:spcBef>
                <a:spcPts val="5900"/>
              </a:spcBef>
              <a:buClr>
                <a:srgbClr val="F29031"/>
              </a:buClr>
              <a:defRPr sz="5800"/>
            </a:lvl3pPr>
            <a:lvl4pPr marL="2440663" indent="-789663">
              <a:spcBef>
                <a:spcPts val="5900"/>
              </a:spcBef>
              <a:buClr>
                <a:srgbClr val="F29031"/>
              </a:buClr>
              <a:defRPr sz="5800"/>
            </a:lvl4pPr>
            <a:lvl5pPr marL="2885163" indent="-789663">
              <a:spcBef>
                <a:spcPts val="5900"/>
              </a:spcBef>
              <a:buClr>
                <a:srgbClr val="F29031"/>
              </a:buClr>
              <a:defRPr sz="5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Food Bullying White Bricks copy.jpg" descr="Food Bullying White Bricks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3620" y="-5227226"/>
            <a:ext cx="32385423" cy="21923621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pic>
        <p:nvPicPr>
          <p:cNvPr id="289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" y="1314082"/>
            <a:ext cx="23025099" cy="165469"/>
          </a:xfrm>
          <a:prstGeom prst="rect">
            <a:avLst/>
          </a:prstGeom>
        </p:spPr>
      </p:pic>
      <p:sp>
        <p:nvSpPr>
          <p:cNvPr id="291" name="Image"/>
          <p:cNvSpPr>
            <a:spLocks noGrp="1"/>
          </p:cNvSpPr>
          <p:nvPr>
            <p:ph type="pic" idx="21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  <a:noFill/>
        </p:spPr>
        <p:txBody>
          <a:bodyPr lIns="50800" tIns="50800" rIns="50800" bIns="50800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10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 lIns="50800" tIns="50800" rIns="50800" bIns="50800" numCol="1" spcCol="38100">
            <a:normAutofit/>
          </a:bodyPr>
          <a:lstStyle>
            <a:lvl1pPr marL="634999" indent="-634999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49375" indent="-714375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84375" indent="-714375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619375" indent="-714375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54375" indent="-714375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5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lIns="50800" tIns="50800" rIns="50800" bIns="50800"/>
          <a:lstStyle>
            <a:lvl1pPr algn="r"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539" y="6752308"/>
            <a:ext cx="8325294" cy="8430986"/>
          </a:xfrm>
          <a:prstGeom prst="rect">
            <a:avLst/>
          </a:prstGeom>
          <a:ln w="3175">
            <a:miter lim="400000"/>
          </a:ln>
        </p:spPr>
      </p:pic>
      <p:sp>
        <p:nvSpPr>
          <p:cNvPr id="302" name="Title Text"/>
          <p:cNvSpPr txBox="1">
            <a:spLocks noGrp="1"/>
          </p:cNvSpPr>
          <p:nvPr>
            <p:ph type="title"/>
          </p:nvPr>
        </p:nvSpPr>
        <p:spPr>
          <a:xfrm>
            <a:off x="3962400" y="1052623"/>
            <a:ext cx="16459200" cy="2392326"/>
          </a:xfrm>
          <a:prstGeom prst="rect">
            <a:avLst/>
          </a:prstGeom>
        </p:spPr>
        <p:txBody>
          <a:bodyPr lIns="63795" tIns="63795" rIns="63795" bIns="63795"/>
          <a:lstStyle>
            <a:lvl1pPr>
              <a:defRPr sz="10800"/>
            </a:lvl1pPr>
          </a:lstStyle>
          <a:p>
            <a:r>
              <a:t>Title Text</a:t>
            </a:r>
          </a:p>
        </p:txBody>
      </p:sp>
      <p:sp>
        <p:nvSpPr>
          <p:cNvPr id="3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621078" y="3604437"/>
            <a:ext cx="13141843" cy="8357192"/>
          </a:xfrm>
          <a:prstGeom prst="rect">
            <a:avLst/>
          </a:prstGeom>
        </p:spPr>
        <p:txBody>
          <a:bodyPr lIns="63795" tIns="63795" rIns="63795" bIns="63795" numCol="1" spcCol="38100" anchor="ctr"/>
          <a:lstStyle>
            <a:lvl1pPr marL="1025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1pPr>
            <a:lvl2pPr marL="14699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2pPr>
            <a:lvl3pPr marL="1914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3pPr>
            <a:lvl4pPr marL="23589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4pPr>
            <a:lvl5pPr marL="2803474" indent="-707974">
              <a:spcBef>
                <a:spcPts val="3300"/>
              </a:spcBef>
              <a:buClrTx/>
              <a:defRPr sz="5200">
                <a:solidFill>
                  <a:srgbClr val="60606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4180" y="12312501"/>
            <a:ext cx="419692" cy="495892"/>
          </a:xfrm>
          <a:prstGeom prst="rect">
            <a:avLst/>
          </a:prstGeom>
        </p:spPr>
        <p:txBody>
          <a:bodyPr lIns="63795" tIns="63795" rIns="63795" bIns="63795"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"/>
          <p:cNvSpPr/>
          <p:nvPr/>
        </p:nvSpPr>
        <p:spPr>
          <a:xfrm flipV="1">
            <a:off x="5762624" y="7857918"/>
            <a:ext cx="12858752" cy="208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5762624" y="8086725"/>
            <a:ext cx="12858753" cy="214312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2624" y="6372224"/>
            <a:ext cx="12858753" cy="1428751"/>
          </a:xfrm>
          <a:prstGeom prst="rect">
            <a:avLst/>
          </a:prstGeom>
        </p:spPr>
        <p:txBody>
          <a:bodyPr lIns="28575" tIns="28575" rIns="28575" bIns="28575" numCol="1" spcCol="38100" anchor="b">
            <a:normAutofit/>
          </a:bodyPr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54515" y="3328987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 Text"/>
          <p:cNvSpPr txBox="1">
            <a:spLocks noGrp="1"/>
          </p:cNvSpPr>
          <p:nvPr>
            <p:ph type="title"/>
          </p:nvPr>
        </p:nvSpPr>
        <p:spPr>
          <a:xfrm>
            <a:off x="5222358" y="1052623"/>
            <a:ext cx="13939285" cy="2711303"/>
          </a:xfrm>
          <a:prstGeom prst="rect">
            <a:avLst/>
          </a:prstGeom>
          <a:noFill/>
        </p:spPr>
        <p:txBody>
          <a:bodyPr lIns="63795" tIns="63795" rIns="63795" bIns="63795">
            <a:normAutofit/>
          </a:bodyPr>
          <a:lstStyle>
            <a:lvl1pPr>
              <a:defRPr sz="10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222358" y="3987209"/>
            <a:ext cx="13939285" cy="7894676"/>
          </a:xfrm>
          <a:prstGeom prst="rect">
            <a:avLst/>
          </a:prstGeom>
        </p:spPr>
        <p:txBody>
          <a:bodyPr lIns="63795" tIns="63795" rIns="63795" bIns="63795" numCol="1" spcCol="38100" anchor="ctr">
            <a:normAutofit/>
          </a:bodyPr>
          <a:lstStyle>
            <a:lvl1pPr marL="584868" indent="-584868">
              <a:spcBef>
                <a:spcPts val="5900"/>
              </a:spcBef>
              <a:buClrTx/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29368" indent="-584868">
              <a:spcBef>
                <a:spcPts val="5900"/>
              </a:spcBef>
              <a:buClrTx/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73868" indent="-584868">
              <a:spcBef>
                <a:spcPts val="5900"/>
              </a:spcBef>
              <a:buClrTx/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18368" indent="-584868">
              <a:spcBef>
                <a:spcPts val="5900"/>
              </a:spcBef>
              <a:buClrTx/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62868" indent="-584868">
              <a:spcBef>
                <a:spcPts val="5900"/>
              </a:spcBef>
              <a:buClrTx/>
              <a:buSzPct val="75000"/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8534" y="12360348"/>
            <a:ext cx="450984" cy="457792"/>
          </a:xfrm>
          <a:prstGeom prst="rect">
            <a:avLst/>
          </a:prstGeom>
        </p:spPr>
        <p:txBody>
          <a:bodyPr lIns="63795" tIns="63795" rIns="63795" bIns="63795"/>
          <a:lstStyle>
            <a:lvl1pPr>
              <a:defRPr sz="2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6739646"/>
            <a:ext cx="9322595" cy="9440948"/>
          </a:xfrm>
          <a:prstGeom prst="rect">
            <a:avLst/>
          </a:prstGeom>
          <a:ln w="3175">
            <a:miter lim="400000"/>
          </a:ln>
        </p:spPr>
      </p:pic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2976562" y="357187"/>
            <a:ext cx="18430876" cy="267890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1" spcCol="38100" anchor="ctr"/>
          <a:lstStyle>
            <a:lvl1pPr marL="1107163" indent="-789663">
              <a:spcBef>
                <a:spcPts val="3300"/>
              </a:spcBef>
              <a:buClrTx/>
              <a:defRPr sz="5800">
                <a:solidFill>
                  <a:srgbClr val="606060"/>
                </a:solidFill>
              </a:defRPr>
            </a:lvl1pPr>
            <a:lvl2pPr marL="1551663" indent="-789663">
              <a:spcBef>
                <a:spcPts val="3300"/>
              </a:spcBef>
              <a:buClrTx/>
              <a:defRPr sz="5800">
                <a:solidFill>
                  <a:srgbClr val="606060"/>
                </a:solidFill>
              </a:defRPr>
            </a:lvl2pPr>
            <a:lvl3pPr marL="1996163" indent="-789663">
              <a:spcBef>
                <a:spcPts val="3300"/>
              </a:spcBef>
              <a:buClrTx/>
              <a:defRPr sz="5800">
                <a:solidFill>
                  <a:srgbClr val="606060"/>
                </a:solidFill>
              </a:defRPr>
            </a:lvl3pPr>
            <a:lvl4pPr marL="2440663" indent="-789663">
              <a:spcBef>
                <a:spcPts val="3300"/>
              </a:spcBef>
              <a:buClrTx/>
              <a:defRPr sz="5800">
                <a:solidFill>
                  <a:srgbClr val="606060"/>
                </a:solidFill>
              </a:defRPr>
            </a:lvl4pPr>
            <a:lvl5pPr marL="2885163" indent="-789663">
              <a:spcBef>
                <a:spcPts val="3300"/>
              </a:spcBef>
              <a:buClrTx/>
              <a:defRPr sz="5800">
                <a:solidFill>
                  <a:srgbClr val="60606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Food Bullying White Bricks copy.jpg" descr="Food Bullying White Bricks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51" y="-2118072"/>
            <a:ext cx="24677509" cy="16705678"/>
          </a:xfrm>
          <a:prstGeom prst="rect">
            <a:avLst/>
          </a:prstGeom>
          <a:ln w="3175">
            <a:miter lim="400000"/>
          </a:ln>
        </p:spPr>
      </p:pic>
      <p:sp>
        <p:nvSpPr>
          <p:cNvPr id="331" name="Image"/>
          <p:cNvSpPr>
            <a:spLocks noGrp="1"/>
          </p:cNvSpPr>
          <p:nvPr>
            <p:ph type="pic" sz="half" idx="21"/>
          </p:nvPr>
        </p:nvSpPr>
        <p:spPr>
          <a:xfrm>
            <a:off x="847353" y="991180"/>
            <a:ext cx="10631917" cy="11733521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332" name="Title Text"/>
          <p:cNvSpPr txBox="1">
            <a:spLocks noGrp="1"/>
          </p:cNvSpPr>
          <p:nvPr>
            <p:ph type="title"/>
          </p:nvPr>
        </p:nvSpPr>
        <p:spPr>
          <a:xfrm>
            <a:off x="11549062" y="8086725"/>
            <a:ext cx="9737640" cy="214312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3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038431" y="5187207"/>
            <a:ext cx="7072314" cy="1428751"/>
          </a:xfrm>
          <a:prstGeom prst="rect">
            <a:avLst/>
          </a:prstGeom>
        </p:spPr>
        <p:txBody>
          <a:bodyPr lIns="28575" tIns="28575" rIns="28575" bIns="28575" numCol="1" spcCol="38100" anchor="b">
            <a:normAutofit/>
          </a:bodyPr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2628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Text"/>
          <p:cNvSpPr txBox="1">
            <a:spLocks noGrp="1"/>
          </p:cNvSpPr>
          <p:nvPr>
            <p:ph type="title"/>
          </p:nvPr>
        </p:nvSpPr>
        <p:spPr>
          <a:xfrm>
            <a:off x="5762624" y="6193630"/>
            <a:ext cx="12858753" cy="3571877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2628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Food Bullying White Bricks copy.jpg" descr="Food Bullying White Bricks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851" y="-2118072"/>
            <a:ext cx="24677509" cy="16705678"/>
          </a:xfrm>
          <a:prstGeom prst="rect">
            <a:avLst/>
          </a:prstGeom>
          <a:ln w="3175">
            <a:miter lim="400000"/>
          </a:ln>
        </p:spPr>
      </p:pic>
      <p:pic>
        <p:nvPicPr>
          <p:cNvPr id="53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11">
            <a:off x="10857699" y="7918377"/>
            <a:ext cx="9023578" cy="50946"/>
          </a:xfrm>
          <a:prstGeom prst="rect">
            <a:avLst/>
          </a:prstGeom>
        </p:spPr>
      </p:pic>
      <p:sp>
        <p:nvSpPr>
          <p:cNvPr id="55" name="Image"/>
          <p:cNvSpPr>
            <a:spLocks noGrp="1"/>
          </p:cNvSpPr>
          <p:nvPr>
            <p:ph type="pic" sz="half" idx="21"/>
          </p:nvPr>
        </p:nvSpPr>
        <p:spPr>
          <a:xfrm>
            <a:off x="847353" y="991180"/>
            <a:ext cx="10631917" cy="11733521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1549062" y="8086725"/>
            <a:ext cx="9737640" cy="214312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defRPr sz="298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33331" y="6372224"/>
            <a:ext cx="7072315" cy="1428751"/>
          </a:xfrm>
          <a:prstGeom prst="rect">
            <a:avLst/>
          </a:prstGeom>
        </p:spPr>
        <p:txBody>
          <a:bodyPr lIns="28575" tIns="28575" rIns="28575" bIns="28575" numCol="1" spcCol="38100" anchor="b">
            <a:normAutofit/>
          </a:bodyPr>
          <a:lstStyle>
            <a:lvl1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 defTabSz="825500">
              <a:lnSpc>
                <a:spcPct val="80000"/>
              </a:lnSpc>
              <a:spcBef>
                <a:spcPts val="3200"/>
              </a:spcBef>
              <a:buClrTx/>
              <a:buSzTx/>
              <a:buNone/>
              <a:defRPr sz="7200" cap="all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2628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Line"/>
          <p:cNvSpPr/>
          <p:nvPr/>
        </p:nvSpPr>
        <p:spPr>
          <a:xfrm flipV="1">
            <a:off x="5762624" y="3785980"/>
            <a:ext cx="12858752" cy="208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Text"/>
          <p:cNvSpPr txBox="1">
            <a:spLocks noGrp="1"/>
          </p:cNvSpPr>
          <p:nvPr>
            <p:ph type="body" sz="quarter" idx="21"/>
          </p:nvPr>
        </p:nvSpPr>
        <p:spPr>
          <a:xfrm>
            <a:off x="5762624" y="3213099"/>
            <a:ext cx="11787191" cy="501651"/>
          </a:xfrm>
          <a:prstGeom prst="rect">
            <a:avLst/>
          </a:prstGeom>
        </p:spPr>
        <p:txBody>
          <a:bodyPr lIns="28575" tIns="28575" rIns="28575" bIns="28575" numCol="1" spcCol="38100"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3000" cap="all" spc="15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5762624" y="4214812"/>
            <a:ext cx="12858753" cy="571501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Line"/>
          <p:cNvSpPr/>
          <p:nvPr/>
        </p:nvSpPr>
        <p:spPr>
          <a:xfrm flipV="1">
            <a:off x="5762624" y="3785980"/>
            <a:ext cx="12858752" cy="208"/>
          </a:xfrm>
          <a:prstGeom prst="line">
            <a:avLst/>
          </a:prstGeom>
          <a:ln w="3175">
            <a:solidFill>
              <a:srgbClr val="A6AAA9"/>
            </a:solidFill>
            <a:miter lim="400000"/>
          </a:ln>
        </p:spPr>
        <p:txBody>
          <a:bodyPr lIns="28575" tIns="28575" rIns="28575" bIns="28575" anchor="ctr"/>
          <a:lstStyle/>
          <a:p>
            <a:pPr defTabSz="457200">
              <a:spcBef>
                <a:spcPts val="0"/>
              </a:spcBef>
              <a:defRPr sz="9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Text"/>
          <p:cNvSpPr txBox="1">
            <a:spLocks noGrp="1"/>
          </p:cNvSpPr>
          <p:nvPr>
            <p:ph type="body" sz="quarter" idx="21"/>
          </p:nvPr>
        </p:nvSpPr>
        <p:spPr>
          <a:xfrm>
            <a:off x="5762624" y="3213099"/>
            <a:ext cx="11787191" cy="501651"/>
          </a:xfrm>
          <a:prstGeom prst="rect">
            <a:avLst/>
          </a:prstGeom>
        </p:spPr>
        <p:txBody>
          <a:bodyPr lIns="28575" tIns="28575" rIns="28575" bIns="28575" numCol="1" spcCol="38100"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3000" cap="all" spc="15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r>
              <a:t>Text</a:t>
            </a:r>
          </a:p>
        </p:txBody>
      </p:sp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5762624" y="4214812"/>
            <a:ext cx="12858753" cy="571501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62624" y="5172075"/>
            <a:ext cx="12858753" cy="4829176"/>
          </a:xfrm>
          <a:prstGeom prst="rect">
            <a:avLst/>
          </a:prstGeom>
        </p:spPr>
        <p:txBody>
          <a:bodyPr lIns="28575" tIns="28575" rIns="28575" bIns="28575" numCol="1" spcCol="38100">
            <a:normAutofit/>
          </a:bodyPr>
          <a:lstStyle>
            <a:lvl1pPr marL="582083" indent="-582083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17083" indent="-582083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852083" indent="-582083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487083" indent="-582083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22083" indent="-582083" defTabSz="825500">
              <a:spcBef>
                <a:spcPts val="3900"/>
              </a:spcBef>
              <a:buClr>
                <a:schemeClr val="accent1"/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 B.jpg" descr="IMAGE 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030" y="10231074"/>
            <a:ext cx="3908600" cy="3958221"/>
          </a:xfrm>
          <a:prstGeom prst="rect">
            <a:avLst/>
          </a:prstGeom>
          <a:ln w="3175">
            <a:miter lim="400000"/>
          </a:ln>
        </p:spPr>
      </p:pic>
      <p:pic>
        <p:nvPicPr>
          <p:cNvPr id="87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5">
            <a:off x="2028771" y="2529446"/>
            <a:ext cx="19272002" cy="25711"/>
          </a:xfrm>
          <a:prstGeom prst="rect">
            <a:avLst/>
          </a:prstGeom>
        </p:spPr>
      </p:pic>
      <p:sp>
        <p:nvSpPr>
          <p:cNvPr id="89" name="Title Text"/>
          <p:cNvSpPr txBox="1">
            <a:spLocks noGrp="1"/>
          </p:cNvSpPr>
          <p:nvPr>
            <p:ph type="title"/>
          </p:nvPr>
        </p:nvSpPr>
        <p:spPr>
          <a:xfrm>
            <a:off x="2188466" y="3113268"/>
            <a:ext cx="16432911" cy="571501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80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20489" y="4228738"/>
            <a:ext cx="12858753" cy="4829176"/>
          </a:xfrm>
          <a:prstGeom prst="rect">
            <a:avLst/>
          </a:prstGeom>
        </p:spPr>
        <p:txBody>
          <a:bodyPr lIns="28575" tIns="28575" rIns="28575" bIns="28575" numCol="1" spcCol="38100">
            <a:normAutofit/>
          </a:bodyPr>
          <a:lstStyle>
            <a:lvl1pPr marL="582083" indent="-582083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217083" indent="-582083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852083" indent="-582083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487083" indent="-582083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122083" indent="-582083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400">
                <a:solidFill>
                  <a:srgbClr val="838787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Food Bullying White Bricks copy.jpg" descr="Food Bullying White Bricks copy.jpg"/>
          <p:cNvPicPr>
            <a:picLocks noChangeAspect="1"/>
          </p:cNvPicPr>
          <p:nvPr/>
        </p:nvPicPr>
        <p:blipFill rotWithShape="1">
          <a:blip r:embed="rId2">
            <a:alphaModFix amt="97809"/>
          </a:blip>
          <a:srcRect t="9358" b="9358"/>
          <a:stretch/>
        </p:blipFill>
        <p:spPr>
          <a:xfrm>
            <a:off x="-118100" y="1"/>
            <a:ext cx="24926338" cy="13716000"/>
          </a:xfrm>
          <a:prstGeom prst="rect">
            <a:avLst/>
          </a:prstGeom>
          <a:ln w="3175">
            <a:solidFill>
              <a:srgbClr val="F3F7F5"/>
            </a:solidFill>
            <a:miter lim="400000"/>
          </a:ln>
        </p:spPr>
      </p:pic>
      <p:pic>
        <p:nvPicPr>
          <p:cNvPr id="99" name="Line Line" descr="Line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55">
            <a:off x="824236" y="3197105"/>
            <a:ext cx="20174719" cy="63825"/>
          </a:xfrm>
          <a:prstGeom prst="rect">
            <a:avLst/>
          </a:prstGeom>
        </p:spPr>
      </p:pic>
      <p:sp>
        <p:nvSpPr>
          <p:cNvPr id="101" name="Image"/>
          <p:cNvSpPr>
            <a:spLocks noGrp="1"/>
          </p:cNvSpPr>
          <p:nvPr>
            <p:ph type="pic" sz="half" idx="21"/>
          </p:nvPr>
        </p:nvSpPr>
        <p:spPr>
          <a:xfrm>
            <a:off x="12786983" y="2856115"/>
            <a:ext cx="7821329" cy="8631719"/>
          </a:xfrm>
          <a:prstGeom prst="rect">
            <a:avLst/>
          </a:prstGeom>
        </p:spPr>
        <p:txBody>
          <a:bodyPr lIns="91439" tIns="45719" rIns="91439" bIns="45719" numCol="1" spcCol="38100"/>
          <a:lstStyle/>
          <a:p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925919" y="1973514"/>
            <a:ext cx="9458890" cy="1401356"/>
          </a:xfrm>
          <a:prstGeom prst="rect">
            <a:avLst/>
          </a:prstGeom>
          <a:noFill/>
        </p:spPr>
        <p:txBody>
          <a:bodyPr lIns="28575" tIns="28575" rIns="28575" bIns="28575" anchor="t">
            <a:normAutofit/>
          </a:bodyPr>
          <a:lstStyle>
            <a:lvl1pPr algn="l" defTabSz="825500">
              <a:lnSpc>
                <a:spcPct val="80000"/>
              </a:lnSpc>
              <a:spcBef>
                <a:spcPts val="3900"/>
              </a:spcBef>
              <a:defRPr sz="94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741120" y="3811490"/>
            <a:ext cx="8944596" cy="5811295"/>
          </a:xfrm>
          <a:prstGeom prst="rect">
            <a:avLst/>
          </a:prstGeom>
        </p:spPr>
        <p:txBody>
          <a:bodyPr lIns="28575" tIns="28575" rIns="28575" bIns="28575" numCol="1" spcCol="38100">
            <a:normAutofit/>
          </a:bodyPr>
          <a:lstStyle>
            <a:lvl1pPr marL="592666" indent="-592666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01750" indent="-66675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36750" indent="-66675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71750" indent="-66675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06750" indent="-666750" defTabSz="825500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4200">
                <a:solidFill>
                  <a:srgbClr val="00000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180631" y="3343274"/>
            <a:ext cx="435596" cy="501651"/>
          </a:xfrm>
          <a:prstGeom prst="rect">
            <a:avLst/>
          </a:prstGeom>
        </p:spPr>
        <p:txBody>
          <a:bodyPr lIns="28575" tIns="28575" rIns="28575" bIns="28575"/>
          <a:lstStyle>
            <a:lvl1pPr algn="r" defTabSz="825500">
              <a:lnSpc>
                <a:spcPct val="80000"/>
              </a:lnSpc>
              <a:defRPr sz="30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-97940" y="-41273"/>
            <a:ext cx="25669214" cy="3077367"/>
          </a:xfrm>
          <a:prstGeom prst="rect">
            <a:avLst/>
          </a:prstGeom>
          <a:solidFill>
            <a:srgbClr val="450E59"/>
          </a:solidFill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833937" y="3214687"/>
            <a:ext cx="14716126" cy="93583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numCol="2" spcCol="735806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882" y="12965906"/>
            <a:ext cx="460376" cy="549276"/>
          </a:xfrm>
          <a:prstGeom prst="rect">
            <a:avLst/>
          </a:prstGeom>
          <a:ln w="3175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1531">
              <a:spcBef>
                <a:spcPts val="0"/>
              </a:spcBef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ransition spd="med"/>
  <p:txStyles>
    <p:title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0" i="0" u="none" strike="noStrike" cap="none" spc="0" baseline="0">
          <a:solidFill>
            <a:srgbClr val="FFFFFF"/>
          </a:solidFill>
          <a:uFillTx/>
          <a:latin typeface="Futura"/>
          <a:ea typeface="Futura"/>
          <a:cs typeface="Futura"/>
          <a:sym typeface="Futura"/>
        </a:defRPr>
      </a:lvl9pPr>
    </p:titleStyle>
    <p:bodyStyle>
      <a:lvl1pPr marL="10475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1pPr>
      <a:lvl2pPr marL="14920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2pPr>
      <a:lvl3pPr marL="19365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3pPr>
      <a:lvl4pPr marL="23810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4pPr>
      <a:lvl5pPr marL="28255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5pPr>
      <a:lvl6pPr marL="31811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6pPr>
      <a:lvl7pPr marL="35367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7pPr>
      <a:lvl8pPr marL="38923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8pPr>
      <a:lvl9pPr marL="4247971" marR="0" indent="-730071" algn="l" defTabSz="821531" latinLnBrk="0">
        <a:lnSpc>
          <a:spcPct val="100000"/>
        </a:lnSpc>
        <a:spcBef>
          <a:spcPts val="4900"/>
        </a:spcBef>
        <a:spcAft>
          <a:spcPts val="0"/>
        </a:spcAft>
        <a:buClr>
          <a:srgbClr val="85E42D"/>
        </a:buClr>
        <a:buSzPct val="100000"/>
        <a:buFontTx/>
        <a:buChar char="•"/>
        <a:tabLst/>
        <a:defRPr sz="5000" b="0" i="0" u="none" strike="noStrike" cap="none" spc="0" baseline="0">
          <a:solidFill>
            <a:srgbClr val="868686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@teachkyag.org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mpayn@causematters.com" TargetMode="External"/><Relationship Id="rId5" Type="http://schemas.openxmlformats.org/officeDocument/2006/relationships/hyperlink" Target="mailto:tgriffin@kyretail.com" TargetMode="External"/><Relationship Id="rId4" Type="http://schemas.openxmlformats.org/officeDocument/2006/relationships/hyperlink" Target="mailto:tbrannon@murraystate.ed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reen and Black Modern Roadmap Timeline Brainstorm.jpg" descr="Green and Black Modern Roadmap Timeline Brainsto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421945"/>
            <a:ext cx="24384001" cy="9036194"/>
          </a:xfrm>
          <a:prstGeom prst="rect">
            <a:avLst/>
          </a:prstGeom>
          <a:ln w="3175">
            <a:miter lim="400000"/>
          </a:ln>
        </p:spPr>
      </p:pic>
      <p:sp>
        <p:nvSpPr>
          <p:cNvPr id="345" name="Kentucky Agriculture Strategic Roadmap…"/>
          <p:cNvSpPr txBox="1">
            <a:spLocks noGrp="1"/>
          </p:cNvSpPr>
          <p:nvPr>
            <p:ph type="title"/>
          </p:nvPr>
        </p:nvSpPr>
        <p:spPr>
          <a:xfrm>
            <a:off x="127050" y="6996427"/>
            <a:ext cx="24129900" cy="4085480"/>
          </a:xfrm>
          <a:prstGeom prst="rect">
            <a:avLst/>
          </a:prstGeom>
        </p:spPr>
        <p:txBody>
          <a:bodyPr lIns="28575" tIns="28575" rIns="28575" bIns="28575" anchor="t">
            <a:normAutofit/>
          </a:bodyPr>
          <a:lstStyle/>
          <a:p>
            <a:pPr>
              <a:defRPr sz="95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600" b="1" dirty="0">
                <a:latin typeface="Arial" panose="020B0604020202020204" pitchFamily="34" charset="0"/>
                <a:cs typeface="Arial" panose="020B0604020202020204" pitchFamily="34" charset="0"/>
              </a:rPr>
              <a:t>Kentucky Agriculture Strategic Roadmap</a:t>
            </a:r>
          </a:p>
          <a:p>
            <a:pPr>
              <a:defRPr sz="9500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pPr>
            <a:r>
              <a:rPr sz="6600" b="1" dirty="0"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Agriculture Committee</a:t>
            </a:r>
            <a:r>
              <a:rPr sz="6600" b="1" dirty="0">
                <a:latin typeface="Arial" panose="020B0604020202020204" pitchFamily="34" charset="0"/>
                <a:cs typeface="Arial" panose="020B0604020202020204" pitchFamily="34" charset="0"/>
              </a:rPr>
              <a:t> Report</a:t>
            </a:r>
          </a:p>
        </p:txBody>
      </p:sp>
      <p:pic>
        <p:nvPicPr>
          <p:cNvPr id="3" name="Picture 2" descr="A logo with a map and a orange and black outline&#10;&#10;Description automatically generated with medium confidence">
            <a:extLst>
              <a:ext uri="{FF2B5EF4-FFF2-40B4-BE49-F238E27FC236}">
                <a16:creationId xmlns:a16="http://schemas.microsoft.com/office/drawing/2014/main" id="{19C04BF9-4228-D21F-E744-AD4A1369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28" y="10009191"/>
            <a:ext cx="4546543" cy="29097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help farm transitions &amp; sustain kentucky farmlands"/>
          <p:cNvSpPr txBox="1">
            <a:spLocks noGrp="1"/>
          </p:cNvSpPr>
          <p:nvPr>
            <p:ph type="title"/>
          </p:nvPr>
        </p:nvSpPr>
        <p:spPr>
          <a:xfrm>
            <a:off x="1093589" y="961288"/>
            <a:ext cx="22465637" cy="2208458"/>
          </a:xfrm>
          <a:prstGeom prst="rect">
            <a:avLst/>
          </a:prstGeom>
        </p:spPr>
        <p:txBody>
          <a:bodyPr>
            <a:normAutofit/>
          </a:bodyPr>
          <a:lstStyle>
            <a:lvl1pPr defTabSz="751205">
              <a:spcBef>
                <a:spcPts val="3500"/>
              </a:spcBef>
              <a:defRPr sz="9555"/>
            </a:lvl1pPr>
          </a:lstStyle>
          <a:p>
            <a:r>
              <a:rPr sz="8000" b="1" dirty="0">
                <a:latin typeface="Arial" panose="020B0604020202020204" pitchFamily="34" charset="0"/>
                <a:cs typeface="Arial" panose="020B0604020202020204" pitchFamily="34" charset="0"/>
              </a:rPr>
              <a:t>help farm transitions &amp; sustain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8000" b="1" dirty="0">
                <a:latin typeface="Arial" panose="020B0604020202020204" pitchFamily="34" charset="0"/>
                <a:cs typeface="Arial" panose="020B0604020202020204" pitchFamily="34" charset="0"/>
              </a:rPr>
              <a:t>entucky farmlands</a:t>
            </a:r>
          </a:p>
        </p:txBody>
      </p:sp>
      <p:sp>
        <p:nvSpPr>
          <p:cNvPr id="359" name="Significant concern about how to transitioning assets from older to younger generation. People inheriting land who don’t want to farm.…"/>
          <p:cNvSpPr txBox="1">
            <a:spLocks noGrp="1"/>
          </p:cNvSpPr>
          <p:nvPr>
            <p:ph type="body" idx="1"/>
          </p:nvPr>
        </p:nvSpPr>
        <p:spPr>
          <a:xfrm>
            <a:off x="873599" y="3369644"/>
            <a:ext cx="20371069" cy="101939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 defTabSz="536575">
              <a:spcBef>
                <a:spcPts val="2500"/>
              </a:spcBef>
              <a:defRPr sz="481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Significant concern about how to transitioning assets from older to younger generation. People inheriting land who don’t want to farm.</a:t>
            </a:r>
          </a:p>
          <a:p>
            <a:pPr marL="685800" indent="-685800" defTabSz="536575">
              <a:spcBef>
                <a:spcPts val="2500"/>
              </a:spcBef>
              <a:defRPr sz="481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“It is nearly impossible for a young farmer to start in the business today” was a common sentiment.</a:t>
            </a:r>
          </a:p>
          <a:p>
            <a:pPr marL="685800" indent="-685800" defTabSz="536575">
              <a:spcBef>
                <a:spcPts val="2500"/>
              </a:spcBef>
              <a:defRPr sz="481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How are farmers who “look different” included in Kentucky agriculture?</a:t>
            </a:r>
          </a:p>
          <a:p>
            <a:pPr marL="685800" indent="-685800" defTabSz="536575">
              <a:spcBef>
                <a:spcPts val="2500"/>
              </a:spcBef>
              <a:defRPr sz="481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“What is going to happen to our farmland with development and all of these people moving in?” was a common theme.</a:t>
            </a:r>
          </a:p>
          <a:p>
            <a:pPr marL="685800" indent="-685800" defTabSz="536575">
              <a:spcBef>
                <a:spcPts val="2500"/>
              </a:spcBef>
              <a:defRPr sz="481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Breadth of resources available overwhelming; potential need for centralized database or mentoring.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Engage agriculture in economic development discussions"/>
          <p:cNvSpPr txBox="1">
            <a:spLocks noGrp="1"/>
          </p:cNvSpPr>
          <p:nvPr>
            <p:ph type="title"/>
          </p:nvPr>
        </p:nvSpPr>
        <p:spPr>
          <a:xfrm>
            <a:off x="873599" y="1161186"/>
            <a:ext cx="23145392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09930">
              <a:spcBef>
                <a:spcPts val="3300"/>
              </a:spcBef>
              <a:defRPr sz="903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Engage agriculture in economic development discussions</a:t>
            </a:r>
          </a:p>
        </p:txBody>
      </p:sp>
      <p:sp>
        <p:nvSpPr>
          <p:cNvPr id="362" name="Communicate the economic impact agriculture makes at local, regional, and state level. Look at dollars contributed, rather than number of jobs.…"/>
          <p:cNvSpPr txBox="1">
            <a:spLocks noGrp="1"/>
          </p:cNvSpPr>
          <p:nvPr>
            <p:ph type="body" idx="1"/>
          </p:nvPr>
        </p:nvSpPr>
        <p:spPr>
          <a:xfrm>
            <a:off x="873598" y="3369644"/>
            <a:ext cx="20176651" cy="103463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85800" indent="-685800" defTabSz="503555">
              <a:spcBef>
                <a:spcPts val="2300"/>
              </a:spcBef>
              <a:defRPr sz="4514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Communicate the economic impact agriculture makes at local, regional, and state level. Look at dollars contributed, rather than number of jobs. 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Become involved in economic development boards to increase familiarity with farms and agribusiness as a major economic contributor.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“Economic development at all levels of government could benefit from better understanding of agriculture.”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Build relationships  with local, regional, state staff and boards. Meet them where they are.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Change sentiment from “that’s undeveloped land” to understanding agriculture’s economic role across community.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rioritize workforce development"/>
          <p:cNvSpPr txBox="1">
            <a:spLocks noGrp="1"/>
          </p:cNvSpPr>
          <p:nvPr>
            <p:ph type="title"/>
          </p:nvPr>
        </p:nvSpPr>
        <p:spPr>
          <a:xfrm>
            <a:off x="943467" y="1067377"/>
            <a:ext cx="17756440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960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Prioritize workforce development </a:t>
            </a:r>
          </a:p>
        </p:txBody>
      </p:sp>
      <p:sp>
        <p:nvSpPr>
          <p:cNvPr id="365" name="An adequate employee base for farms &amp; agribusinesses, across entire state, is needed.…"/>
          <p:cNvSpPr txBox="1">
            <a:spLocks noGrp="1"/>
          </p:cNvSpPr>
          <p:nvPr>
            <p:ph type="body" idx="1"/>
          </p:nvPr>
        </p:nvSpPr>
        <p:spPr>
          <a:xfrm>
            <a:off x="943467" y="3684051"/>
            <a:ext cx="15518460" cy="94707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628650" indent="-628650" defTabSz="487044">
              <a:spcBef>
                <a:spcPts val="2300"/>
              </a:spcBef>
              <a:defRPr sz="413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An adequate employee base for farms &amp; agribusinesses, across entire state, is needed.</a:t>
            </a:r>
          </a:p>
          <a:p>
            <a:pPr marL="628650" indent="-628650" defTabSz="487044">
              <a:spcBef>
                <a:spcPts val="2300"/>
              </a:spcBef>
              <a:defRPr sz="413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Many mentioned a need to broaden young people’s understanding of career opportunities beyond farming.</a:t>
            </a:r>
          </a:p>
          <a:p>
            <a:pPr marL="628650" indent="-628650" defTabSz="487044">
              <a:spcBef>
                <a:spcPts val="2300"/>
              </a:spcBef>
              <a:defRPr sz="413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High school, community college, and university levels all mentioned, with a call for coordinated efforts for local education, certification, and higher level learning to meet needs.</a:t>
            </a:r>
          </a:p>
          <a:p>
            <a:pPr marL="628650" indent="-628650" defTabSz="487044">
              <a:spcBef>
                <a:spcPts val="2300"/>
              </a:spcBef>
              <a:defRPr sz="413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“Our next generation of workers need to be a skilled workforce. Not a lot of students coming out of local ag program; we need to find the right people to give them the right training.”</a:t>
            </a:r>
          </a:p>
        </p:txBody>
      </p:sp>
      <p:pic>
        <p:nvPicPr>
          <p:cNvPr id="366" name="456579_355241837884970_1773761566_o.jpg" descr="456579_355241837884970_177376156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3135" y="3920438"/>
            <a:ext cx="8443834" cy="587512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Foster more supply chain coordination to improve market access"/>
          <p:cNvSpPr txBox="1">
            <a:spLocks noGrp="1"/>
          </p:cNvSpPr>
          <p:nvPr>
            <p:ph type="title"/>
          </p:nvPr>
        </p:nvSpPr>
        <p:spPr>
          <a:xfrm>
            <a:off x="840129" y="1303954"/>
            <a:ext cx="19873830" cy="3603211"/>
          </a:xfrm>
          <a:prstGeom prst="rect">
            <a:avLst/>
          </a:prstGeom>
        </p:spPr>
        <p:txBody>
          <a:bodyPr>
            <a:normAutofit/>
          </a:bodyPr>
          <a:lstStyle>
            <a:lvl1pPr defTabSz="800735">
              <a:spcBef>
                <a:spcPts val="3700"/>
              </a:spcBef>
              <a:defRPr sz="10185"/>
            </a:lvl1pPr>
          </a:lstStyle>
          <a:p>
            <a:r>
              <a:rPr sz="6600" b="1" dirty="0">
                <a:latin typeface="Arial" panose="020B0604020202020204" pitchFamily="34" charset="0"/>
                <a:cs typeface="Arial" panose="020B0604020202020204" pitchFamily="34" charset="0"/>
              </a:rPr>
              <a:t>Foster more supply chain coordination to improve market access</a:t>
            </a:r>
          </a:p>
        </p:txBody>
      </p:sp>
      <p:sp>
        <p:nvSpPr>
          <p:cNvPr id="369" name="Continued need for more processors e.g. large beef, small/mid-size dairy.…"/>
          <p:cNvSpPr txBox="1">
            <a:spLocks noGrp="1"/>
          </p:cNvSpPr>
          <p:nvPr>
            <p:ph type="body" idx="1"/>
          </p:nvPr>
        </p:nvSpPr>
        <p:spPr>
          <a:xfrm>
            <a:off x="641987" y="3605303"/>
            <a:ext cx="17383797" cy="91469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71500" indent="-571500" defTabSz="462280">
              <a:spcBef>
                <a:spcPts val="2100"/>
              </a:spcBef>
              <a:defRPr sz="414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Continued need for more processors e.g. large beef, small/mid-size dairy. </a:t>
            </a:r>
          </a:p>
          <a:p>
            <a:pPr marL="571500" indent="-571500" defTabSz="462280">
              <a:spcBef>
                <a:spcPts val="2100"/>
              </a:spcBef>
              <a:defRPr sz="414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“We’re missing the middle of the value chain connection from small and mid-size farms to sell into markets.”</a:t>
            </a:r>
          </a:p>
          <a:p>
            <a:pPr marL="571500" indent="-571500" defTabSz="462280">
              <a:spcBef>
                <a:spcPts val="2100"/>
              </a:spcBef>
              <a:defRPr sz="414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Need for product aggregation, coordinated distribution, or wholesaler to allow growing number of produce farms to tap into new markets.</a:t>
            </a:r>
          </a:p>
          <a:p>
            <a:pPr marL="571500" indent="-571500" defTabSz="462280">
              <a:spcBef>
                <a:spcPts val="2100"/>
              </a:spcBef>
              <a:defRPr sz="414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“We are well situated with tourism, horses, bourbon, breweries, food. How can we make sure these are all Kentucky supply chains in a really explicit way?”</a:t>
            </a:r>
          </a:p>
          <a:p>
            <a:pPr marL="571500" indent="-571500" defTabSz="462280">
              <a:spcBef>
                <a:spcPts val="2100"/>
              </a:spcBef>
              <a:defRPr sz="414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Desire to develop relationships with institutional and international buyers.</a:t>
            </a:r>
          </a:p>
        </p:txBody>
      </p:sp>
      <p:pic>
        <p:nvPicPr>
          <p:cNvPr id="370" name="tomatoe and squash.jpg" descr="tomatoe and squ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7405" y="3752107"/>
            <a:ext cx="5910144" cy="79131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ontinue diversification and innovation"/>
          <p:cNvSpPr txBox="1">
            <a:spLocks noGrp="1"/>
          </p:cNvSpPr>
          <p:nvPr>
            <p:ph type="title"/>
          </p:nvPr>
        </p:nvSpPr>
        <p:spPr>
          <a:xfrm>
            <a:off x="873599" y="939924"/>
            <a:ext cx="21596703" cy="22084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0500"/>
            </a:lvl1pPr>
          </a:lstStyle>
          <a:p>
            <a:r>
              <a:rPr sz="8000" b="1" dirty="0">
                <a:latin typeface="Arial" panose="020B0604020202020204" pitchFamily="34" charset="0"/>
                <a:cs typeface="Arial" panose="020B0604020202020204" pitchFamily="34" charset="0"/>
              </a:rPr>
              <a:t>Continue diversification and innovation</a:t>
            </a:r>
          </a:p>
        </p:txBody>
      </p:sp>
      <p:sp>
        <p:nvSpPr>
          <p:cNvPr id="373" name="Great interest in leveraging the diversity and historic innovation of KY agriculture into the future.…"/>
          <p:cNvSpPr txBox="1">
            <a:spLocks noGrp="1"/>
          </p:cNvSpPr>
          <p:nvPr>
            <p:ph type="body" idx="1"/>
          </p:nvPr>
        </p:nvSpPr>
        <p:spPr>
          <a:xfrm>
            <a:off x="873599" y="3369644"/>
            <a:ext cx="15710606" cy="94064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Great interest in leveraging the diversity and historic innovation of KY agriculture into the future.</a:t>
            </a:r>
          </a:p>
          <a:p>
            <a:pPr marL="685800" indent="-6858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“Unless there is change, we’ll struggle in 10 years. Diversification allows us to stand out.” </a:t>
            </a:r>
          </a:p>
          <a:p>
            <a:pPr marL="685800" indent="-6858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Need more relationships between producers and processors for understanding both ways.</a:t>
            </a:r>
          </a:p>
          <a:p>
            <a:pPr marL="685800" indent="-6858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How can Kentucky leverage it’s conservation practices in carbon market and value chain's sustainability requirements?</a:t>
            </a:r>
          </a:p>
          <a:p>
            <a:pPr marL="685800" indent="-6858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Precision ag calls for more training in technology, new practices, AI, and automated systems.</a:t>
            </a:r>
          </a:p>
        </p:txBody>
      </p:sp>
      <p:pic>
        <p:nvPicPr>
          <p:cNvPr id="374" name="vegetable stand 2.jpg" descr="vegetable stand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9885" y="3818749"/>
            <a:ext cx="6540076" cy="872010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reate more value-added markets"/>
          <p:cNvSpPr txBox="1">
            <a:spLocks noGrp="1"/>
          </p:cNvSpPr>
          <p:nvPr>
            <p:ph type="title"/>
          </p:nvPr>
        </p:nvSpPr>
        <p:spPr>
          <a:xfrm>
            <a:off x="985117" y="909674"/>
            <a:ext cx="15340364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0400">
              <a:spcBef>
                <a:spcPts val="3100"/>
              </a:spcBef>
              <a:defRPr sz="1000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Create more value-added markets</a:t>
            </a:r>
          </a:p>
        </p:txBody>
      </p:sp>
      <p:sp>
        <p:nvSpPr>
          <p:cNvPr id="377" name="Building awareness of certifications to put more KY products on shelves mentioned several times. Leverage “local” Kentucky brand to create market advantage.…"/>
          <p:cNvSpPr txBox="1">
            <a:spLocks noGrp="1"/>
          </p:cNvSpPr>
          <p:nvPr>
            <p:ph type="body" idx="1"/>
          </p:nvPr>
        </p:nvSpPr>
        <p:spPr>
          <a:xfrm>
            <a:off x="698928" y="3429289"/>
            <a:ext cx="15068879" cy="982598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 defTabSz="503555">
              <a:spcBef>
                <a:spcPts val="2300"/>
              </a:spcBef>
              <a:defRPr sz="451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Building awareness of certifications to put more KY products on shelves mentioned several times. Leverage “local” Kentucky brand to create market advantage.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“We are missing value-added end users compared to the national scene. We are not a mover of the market - we have to create our own market and be diligent in finding premium pay.”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Focus on and seek new product innovation with unique partners e.g. jet fuel and biodiesel.</a:t>
            </a:r>
          </a:p>
          <a:p>
            <a:pPr marL="685800" indent="-685800" defTabSz="503555">
              <a:spcBef>
                <a:spcPts val="2300"/>
              </a:spcBef>
              <a:defRPr sz="4514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Continue to grow farmer’s markets, </a:t>
            </a:r>
            <a:r>
              <a:rPr sz="4800" dirty="0" err="1">
                <a:latin typeface="Arial" panose="020B0604020202020204" pitchFamily="34" charset="0"/>
                <a:cs typeface="Arial" panose="020B0604020202020204" pitchFamily="34" charset="0"/>
              </a:rPr>
              <a:t>agri</a:t>
            </a: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 tourism, urban ag, CSAs, etc.</a:t>
            </a:r>
          </a:p>
        </p:txBody>
      </p:sp>
      <p:pic>
        <p:nvPicPr>
          <p:cNvPr id="378" name="287485_352460688163085_1396015388_o.jpg" descr="287485_352460688163085_1396015388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374" y="3830229"/>
            <a:ext cx="9709777" cy="64763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Develop ag’s partnerships in the food &amp; health space"/>
          <p:cNvSpPr txBox="1">
            <a:spLocks noGrp="1"/>
          </p:cNvSpPr>
          <p:nvPr>
            <p:ph type="title"/>
          </p:nvPr>
        </p:nvSpPr>
        <p:spPr>
          <a:xfrm>
            <a:off x="1050361" y="1161186"/>
            <a:ext cx="21574260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34694">
              <a:spcBef>
                <a:spcPts val="3400"/>
              </a:spcBef>
              <a:defRPr sz="9167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b="1" dirty="0" err="1">
                <a:latin typeface="Arial" panose="020B0604020202020204" pitchFamily="34" charset="0"/>
                <a:cs typeface="Arial" panose="020B0604020202020204" pitchFamily="34" charset="0"/>
              </a:rPr>
              <a:t>ag’s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partnerships in the food &amp; health space</a:t>
            </a:r>
          </a:p>
        </p:txBody>
      </p:sp>
      <p:sp>
        <p:nvSpPr>
          <p:cNvPr id="381" name="Work with health professionals,  e.g. dietitians or hospital administrators.…"/>
          <p:cNvSpPr txBox="1">
            <a:spLocks noGrp="1"/>
          </p:cNvSpPr>
          <p:nvPr>
            <p:ph type="body" sz="half" idx="1"/>
          </p:nvPr>
        </p:nvSpPr>
        <p:spPr>
          <a:xfrm>
            <a:off x="873599" y="3369644"/>
            <a:ext cx="14146807" cy="103463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 defTabSz="536575">
              <a:spcBef>
                <a:spcPts val="2500"/>
              </a:spcBef>
              <a:defRPr sz="4810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Work with health professionals,  e.g. dietitians or hospital administrators.</a:t>
            </a:r>
          </a:p>
          <a:p>
            <a:pPr marL="742950" indent="-742950" defTabSz="536575">
              <a:spcBef>
                <a:spcPts val="2500"/>
              </a:spcBef>
              <a:defRPr sz="4810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Leverage </a:t>
            </a:r>
            <a:r>
              <a:rPr sz="6000" dirty="0" err="1">
                <a:latin typeface="Arial" panose="020B0604020202020204" pitchFamily="34" charset="0"/>
                <a:cs typeface="Arial" panose="020B0604020202020204" pitchFamily="34" charset="0"/>
              </a:rPr>
              <a:t>ag’s</a:t>
            </a: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 role in the food is medicine movement.</a:t>
            </a:r>
          </a:p>
          <a:p>
            <a:pPr marL="742950" indent="-742950" defTabSz="536575">
              <a:spcBef>
                <a:spcPts val="2500"/>
              </a:spcBef>
              <a:defRPr sz="4810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Build relationships with processors, chefs, food banks, retailers, and food service.</a:t>
            </a:r>
          </a:p>
          <a:p>
            <a:pPr marL="742950" indent="-742950" defTabSz="536575">
              <a:spcBef>
                <a:spcPts val="2500"/>
              </a:spcBef>
              <a:defRPr sz="4810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“There is growing momentum to understand about where food comes from and how it is produced.”</a:t>
            </a:r>
          </a:p>
        </p:txBody>
      </p:sp>
      <p:pic>
        <p:nvPicPr>
          <p:cNvPr id="382" name="cattle in snow w.jpg" descr="cattle in snow 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1195" y="4658532"/>
            <a:ext cx="9689316" cy="631420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Build understanding around farm and food"/>
          <p:cNvSpPr txBox="1">
            <a:spLocks noGrp="1"/>
          </p:cNvSpPr>
          <p:nvPr>
            <p:ph type="title"/>
          </p:nvPr>
        </p:nvSpPr>
        <p:spPr>
          <a:xfrm>
            <a:off x="873599" y="1084879"/>
            <a:ext cx="17854027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26440">
              <a:spcBef>
                <a:spcPts val="3400"/>
              </a:spcBef>
              <a:defRPr sz="924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Build understanding around farm and food</a:t>
            </a:r>
          </a:p>
        </p:txBody>
      </p:sp>
      <p:sp>
        <p:nvSpPr>
          <p:cNvPr id="385" name="Prioritize K-5, middle school, and high school engagement (in that order).…"/>
          <p:cNvSpPr txBox="1">
            <a:spLocks noGrp="1"/>
          </p:cNvSpPr>
          <p:nvPr>
            <p:ph type="body" idx="1"/>
          </p:nvPr>
        </p:nvSpPr>
        <p:spPr>
          <a:xfrm>
            <a:off x="873599" y="3369644"/>
            <a:ext cx="15358264" cy="926147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 defTabSz="520065">
              <a:spcBef>
                <a:spcPts val="2400"/>
              </a:spcBef>
              <a:defRPr sz="466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Prioritize K-5, middle school, and high school engagement (in that order). </a:t>
            </a:r>
          </a:p>
          <a:p>
            <a:pPr marL="571500" indent="-571500" defTabSz="520065">
              <a:spcBef>
                <a:spcPts val="2400"/>
              </a:spcBef>
              <a:defRPr sz="466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Develop legislative relationships with some common messages  (e.g. economic development, diversification, ag ed, development fund).</a:t>
            </a:r>
          </a:p>
          <a:p>
            <a:pPr marL="571500" indent="-571500" defTabSz="520065">
              <a:spcBef>
                <a:spcPts val="2400"/>
              </a:spcBef>
              <a:defRPr sz="466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Involvement with business, chamber, and civic group presentations and leadership groups to increase reach. This will also foster mutual understanding.</a:t>
            </a:r>
          </a:p>
          <a:p>
            <a:pPr marL="571500" indent="-571500" defTabSz="520065">
              <a:spcBef>
                <a:spcPts val="2400"/>
              </a:spcBef>
              <a:defRPr sz="466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“Lack of appreciation is a stressor to farmers - they feel devalued in their research. Help farmers share story.”</a:t>
            </a: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130" y="4747114"/>
            <a:ext cx="7749770" cy="512026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row collaboration, coordination, &amp; communications within Kentucky ag"/>
          <p:cNvSpPr txBox="1">
            <a:spLocks noGrp="1"/>
          </p:cNvSpPr>
          <p:nvPr>
            <p:ph type="title"/>
          </p:nvPr>
        </p:nvSpPr>
        <p:spPr>
          <a:xfrm>
            <a:off x="1029863" y="879933"/>
            <a:ext cx="22212140" cy="220845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60400">
              <a:spcBef>
                <a:spcPts val="3100"/>
              </a:spcBef>
              <a:defRPr sz="840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Grow collaboration, coordination, &amp; communications within Kentucky ag</a:t>
            </a:r>
          </a:p>
        </p:txBody>
      </p:sp>
      <p:sp>
        <p:nvSpPr>
          <p:cNvPr id="389" name="“Communications across the spectrum of ag is missing. What do others bring to the table and what’s their expertise?”…"/>
          <p:cNvSpPr txBox="1">
            <a:spLocks noGrp="1"/>
          </p:cNvSpPr>
          <p:nvPr>
            <p:ph type="body" idx="1"/>
          </p:nvPr>
        </p:nvSpPr>
        <p:spPr>
          <a:xfrm>
            <a:off x="1157586" y="3448214"/>
            <a:ext cx="19508018" cy="94611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indent="-8001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“Communications across the spectrum of ag is missing. What do others bring to the table and what’s their expertise?”</a:t>
            </a:r>
          </a:p>
          <a:p>
            <a:pPr marL="800100" indent="-8001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The need to coordinate and communicate with each other was a strong sentiment, especially from farmers.</a:t>
            </a:r>
          </a:p>
          <a:p>
            <a:pPr marL="800100" indent="-8001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“I don’t know what other organizations are doing, but we’re focused on…”  How can we work toward common goals?</a:t>
            </a:r>
          </a:p>
          <a:p>
            <a:pPr marL="800100" indent="-8001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How can ag organizations leverage our strengths and synergize with schools, legislators, and regulators to go beyond choir?</a:t>
            </a:r>
          </a:p>
          <a:p>
            <a:pPr marL="800100" indent="-800100" defTabSz="478790">
              <a:spcBef>
                <a:spcPts val="2200"/>
              </a:spcBef>
              <a:defRPr sz="4292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“A lot of great stuff is happening, but it’s not always known. Need better communications platform to get ag to work together more, streamline some work, and not re-create the wheel.”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work on nine strategic roadmap themes"/>
          <p:cNvSpPr txBox="1">
            <a:spLocks noGrp="1"/>
          </p:cNvSpPr>
          <p:nvPr>
            <p:ph type="title"/>
          </p:nvPr>
        </p:nvSpPr>
        <p:spPr>
          <a:xfrm>
            <a:off x="967330" y="777298"/>
            <a:ext cx="16577720" cy="220845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1300"/>
            </a:lvl1pPr>
          </a:lstStyle>
          <a:p>
            <a:r>
              <a:rPr sz="8800" b="1" dirty="0">
                <a:latin typeface="Arial" panose="020B0604020202020204" pitchFamily="34" charset="0"/>
                <a:cs typeface="Arial" panose="020B0604020202020204" pitchFamily="34" charset="0"/>
              </a:rPr>
              <a:t>work on nine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800" b="1" dirty="0">
                <a:latin typeface="Arial" panose="020B0604020202020204" pitchFamily="34" charset="0"/>
                <a:cs typeface="Arial" panose="020B0604020202020204" pitchFamily="34" charset="0"/>
              </a:rPr>
              <a:t>strategic roadmap themes</a:t>
            </a:r>
          </a:p>
        </p:txBody>
      </p:sp>
      <p:sp>
        <p:nvSpPr>
          <p:cNvPr id="392" name="19 working group meetings on Zoom to refine and prioritize actionable tactics involved 200+ ag leaders, March-May, .…"/>
          <p:cNvSpPr txBox="1">
            <a:spLocks noGrp="1"/>
          </p:cNvSpPr>
          <p:nvPr>
            <p:ph type="body" idx="1"/>
          </p:nvPr>
        </p:nvSpPr>
        <p:spPr>
          <a:xfrm>
            <a:off x="483380" y="3551886"/>
            <a:ext cx="23900620" cy="92538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0" indent="-685800" defTabSz="668655">
              <a:spcBef>
                <a:spcPts val="3100"/>
              </a:spcBef>
              <a:defRPr sz="4617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19 working group meetings on Zoom to refine and prioritize actionable tactics involved 200+ ag leaders, March-May, .</a:t>
            </a:r>
          </a:p>
          <a:p>
            <a:pPr marL="685800" indent="-685800" defTabSz="668655">
              <a:spcBef>
                <a:spcPts val="3100"/>
              </a:spcBef>
              <a:defRPr sz="4617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Two in-person interactive meetings created more feedback, initially prioritized themes, February and June.</a:t>
            </a:r>
          </a:p>
          <a:p>
            <a:pPr marL="685800" indent="-685800" defTabSz="668655">
              <a:spcBef>
                <a:spcPts val="3100"/>
              </a:spcBef>
              <a:defRPr sz="4617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KDA involvement: Meeting with Commissioner Jonathan Shell, Warren Beeler leading Economic Dev. working group, and other staff engaged. </a:t>
            </a:r>
          </a:p>
          <a:p>
            <a:pPr marL="685800" indent="-685800" defTabSz="668655">
              <a:spcBef>
                <a:spcPts val="3100"/>
              </a:spcBef>
              <a:defRPr sz="4617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 Additional in-person work in August and at Kentucky’s Agriculture Summit in November.</a:t>
            </a:r>
          </a:p>
        </p:txBody>
      </p:sp>
      <p:pic>
        <p:nvPicPr>
          <p:cNvPr id="393" name="1538667_742296135809937_1143251056_n.jpg" descr="1538667_742296135809937_114325105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050" y="0"/>
            <a:ext cx="6991350" cy="322621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97E3BC-8A86-74F0-6563-9396880FED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39250" y="2485482"/>
            <a:ext cx="9577388" cy="3248710"/>
          </a:xfrm>
        </p:spPr>
        <p:txBody>
          <a:bodyPr/>
          <a:lstStyle/>
          <a:p>
            <a:r>
              <a:rPr lang="en-US" dirty="0"/>
              <a:t>Presenting</a:t>
            </a:r>
          </a:p>
        </p:txBody>
      </p:sp>
      <p:pic>
        <p:nvPicPr>
          <p:cNvPr id="9" name="Picture Placeholder 8" descr="A logo with a map in the middle&#10;&#10;Description automatically generated">
            <a:extLst>
              <a:ext uri="{FF2B5EF4-FFF2-40B4-BE49-F238E27FC236}">
                <a16:creationId xmlns:a16="http://schemas.microsoft.com/office/drawing/2014/main" id="{47F85280-7986-5CC0-549E-0279D9D6B00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5" r="-2332"/>
          <a:stretch/>
        </p:blipFill>
        <p:spPr>
          <a:xfrm>
            <a:off x="1764989" y="4695824"/>
            <a:ext cx="6195045" cy="385762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805920-D130-EDC0-E559-ACB8D8D26F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39250" y="4479169"/>
            <a:ext cx="13735050" cy="6213239"/>
          </a:xfrm>
        </p:spPr>
        <p:txBody>
          <a:bodyPr/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Jennifer Elwell, Executive Secretary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KY Ag &amp; Environment in the Classroom</a:t>
            </a:r>
          </a:p>
          <a:p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Tod Griffin, Treasurer</a:t>
            </a:r>
          </a:p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AgriBusiness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Assn of KY, KY Retail Federation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Michele Payn, Strategic Roadmap Facilitator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Cause Matters Corp.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31083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78CB3A-B56F-7B67-AC49-82E82E0B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968" y="773364"/>
            <a:ext cx="20029081" cy="1401356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Who was involved in the Working Groups?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E3AC4-9918-BE02-58AF-FA8725260F9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44968" y="3773390"/>
            <a:ext cx="6945930" cy="935206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Agribusiness Association of Kentucky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Agribusiness Industry Network, Inc. </a:t>
            </a:r>
          </a:p>
          <a:p>
            <a:pPr>
              <a:spcBef>
                <a:spcPts val="0"/>
              </a:spcBef>
            </a:pPr>
            <a:r>
              <a:rPr lang="en-US" sz="3200" dirty="0" err="1"/>
              <a:t>AgSafe</a:t>
            </a:r>
            <a:r>
              <a:rPr lang="en-US" sz="3200" dirty="0"/>
              <a:t>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Burley and Dark Fire Tobacco Producers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CoBank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Community Farm Alliance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Eastern Kentucky University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Farm Credit Services Mid-America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Feeding Kentucky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KY Ag and Environment in the Classroom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KY Community and Technical College System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Kentucky 4-H Foundation, Inc.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Kentucky Agricultural Development Board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Kentucky Agricultural Finance Corporation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Kentucky Agricultural Leadership Program 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KY Association of Agricultural Educators</a:t>
            </a:r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CAF91BC-A75C-7296-C212-7E1E6E19D10E}"/>
              </a:ext>
            </a:extLst>
          </p:cNvPr>
          <p:cNvSpPr txBox="1">
            <a:spLocks/>
          </p:cNvSpPr>
          <p:nvPr/>
        </p:nvSpPr>
        <p:spPr>
          <a:xfrm>
            <a:off x="8298268" y="3773390"/>
            <a:ext cx="6945930" cy="95616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numCol="1" spcCol="38100">
            <a:noAutofit/>
          </a:bodyPr>
          <a:lstStyle>
            <a:lvl1pPr marL="592666" marR="0" indent="-592666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01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36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71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06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1811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5367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8923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2479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KY Association of Conservation Districts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Kentucky Board of Veterinary Examiners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Kentucky Cattlemen's Association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KY Center for Ag and Rural Development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Kentucky Chamber of Commerce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Kentucky Corn Growers Association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Dairy Development Council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Department of Agriculture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Department of Economic Development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Division of Conservation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Division of Forestry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Equine Education Project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Farm Bureau Federation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FFA Association &amp; Foundation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Horse Council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Horticulture Council </a:t>
            </a:r>
          </a:p>
          <a:p>
            <a:pPr hangingPunct="1">
              <a:spcBef>
                <a:spcPts val="0"/>
              </a:spcBef>
            </a:pPr>
            <a:r>
              <a:rPr lang="en-US" sz="2800" dirty="0"/>
              <a:t>Kentucky Office of Agricultural Policy </a:t>
            </a:r>
          </a:p>
          <a:p>
            <a:pPr hangingPunct="1">
              <a:spcBef>
                <a:spcPts val="0"/>
              </a:spcBef>
            </a:pPr>
            <a:r>
              <a:rPr lang="en-US" sz="2800" dirty="0"/>
              <a:t>Kentucky Pork Producers Association </a:t>
            </a:r>
          </a:p>
          <a:p>
            <a:pPr marL="0" indent="0" hangingPunct="1">
              <a:spcBef>
                <a:spcPts val="0"/>
              </a:spcBef>
              <a:buNone/>
            </a:pPr>
            <a:endParaRPr lang="en-US" sz="30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5D1F87-53EF-B351-927E-AC03F277F290}"/>
              </a:ext>
            </a:extLst>
          </p:cNvPr>
          <p:cNvSpPr txBox="1">
            <a:spLocks/>
          </p:cNvSpPr>
          <p:nvPr/>
        </p:nvSpPr>
        <p:spPr>
          <a:xfrm>
            <a:off x="15651568" y="3773390"/>
            <a:ext cx="6945930" cy="956161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numCol="1" spcCol="38100">
            <a:noAutofit/>
          </a:bodyPr>
          <a:lstStyle>
            <a:lvl1pPr marL="592666" marR="0" indent="-592666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1301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936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2571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3206750" marR="0" indent="-666750" algn="l" defTabSz="825500" latinLnBrk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  <a:lvl6pPr marL="31811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6pPr>
            <a:lvl7pPr marL="35367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7pPr>
            <a:lvl8pPr marL="38923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8pPr>
            <a:lvl9pPr marL="4247971" marR="0" indent="-730071" algn="l" defTabSz="821531" latinLnBrk="0">
              <a:lnSpc>
                <a:spcPct val="100000"/>
              </a:lnSpc>
              <a:spcBef>
                <a:spcPts val="4900"/>
              </a:spcBef>
              <a:spcAft>
                <a:spcPts val="0"/>
              </a:spcAft>
              <a:buClr>
                <a:srgbClr val="85E42D"/>
              </a:buClr>
              <a:buSzPct val="100000"/>
              <a:buFontTx/>
              <a:buChar char="•"/>
              <a:tabLst/>
              <a:defRPr sz="5000" b="0" i="0" u="none" strike="noStrike" cap="none" spc="0" baseline="0">
                <a:solidFill>
                  <a:srgbClr val="868686"/>
                </a:solidFill>
                <a:uFillTx/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hangingPunct="1">
              <a:spcBef>
                <a:spcPts val="0"/>
              </a:spcBef>
            </a:pPr>
            <a:r>
              <a:rPr lang="en-US" sz="3200" dirty="0"/>
              <a:t>Kentucky Poultry Federation </a:t>
            </a:r>
          </a:p>
          <a:p>
            <a:pPr hangingPunct="1">
              <a:spcBef>
                <a:spcPts val="0"/>
              </a:spcBef>
            </a:pPr>
            <a:r>
              <a:rPr lang="en-US" sz="3200" dirty="0"/>
              <a:t>Kentucky Sheep and Goat Development Office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Soybean Association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State Beekeepers Association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State University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Veterinary Medical Association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Women in Agriculture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Kentucky Woodland Owners Association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Louisville Agricultural Club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Murray State University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Organic Association of Kentucky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University of Kentucky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USDA (Various Offices)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WAVE Ag Initiative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Western Kentucky University </a:t>
            </a:r>
          </a:p>
          <a:p>
            <a:pPr hangingPunct="1">
              <a:spcBef>
                <a:spcPts val="0"/>
              </a:spcBef>
            </a:pPr>
            <a:r>
              <a:rPr lang="en-US" sz="3000" dirty="0"/>
              <a:t>WKDZ/Alan Watts </a:t>
            </a:r>
          </a:p>
        </p:txBody>
      </p:sp>
    </p:spTree>
    <p:extLst>
      <p:ext uri="{BB962C8B-B14F-4D97-AF65-F5344CB8AC3E}">
        <p14:creationId xmlns:p14="http://schemas.microsoft.com/office/powerpoint/2010/main" val="239182296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roadmap Strategies"/>
          <p:cNvSpPr txBox="1">
            <a:spLocks noGrp="1"/>
          </p:cNvSpPr>
          <p:nvPr>
            <p:ph type="title"/>
          </p:nvPr>
        </p:nvSpPr>
        <p:spPr>
          <a:xfrm>
            <a:off x="906583" y="1525644"/>
            <a:ext cx="15048764" cy="14013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3419">
              <a:spcBef>
                <a:spcPts val="3200"/>
              </a:spcBef>
              <a:defRPr sz="10500"/>
            </a:lvl1pPr>
          </a:lstStyle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oadmap Strategies</a:t>
            </a:r>
          </a:p>
        </p:txBody>
      </p:sp>
      <p:sp>
        <p:nvSpPr>
          <p:cNvPr id="396" name="Help protect farm transitions and sustain Kentucky farmlands.…"/>
          <p:cNvSpPr txBox="1">
            <a:spLocks noGrp="1"/>
          </p:cNvSpPr>
          <p:nvPr>
            <p:ph type="body" sz="quarter" idx="1"/>
          </p:nvPr>
        </p:nvSpPr>
        <p:spPr>
          <a:xfrm>
            <a:off x="906583" y="3664119"/>
            <a:ext cx="11750633" cy="107549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971550" indent="-971550" defTabSz="561340">
              <a:spcBef>
                <a:spcPts val="1700"/>
              </a:spcBef>
              <a:buClrTx/>
              <a:buSzPct val="100000"/>
              <a:buFontTx/>
              <a:buAutoNum type="arabicPeriod"/>
              <a:defRPr sz="510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Help protect farm transitions and sustain Kentucky farmlands.</a:t>
            </a:r>
          </a:p>
          <a:p>
            <a:pPr marL="971550" indent="-971550" defTabSz="561340">
              <a:spcBef>
                <a:spcPts val="1700"/>
              </a:spcBef>
              <a:buClrTx/>
              <a:buSzPct val="100000"/>
              <a:buFontTx/>
              <a:buAutoNum type="arabicPeriod"/>
              <a:defRPr sz="510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Engage agriculture in Kentucky’s economic development discussions.</a:t>
            </a:r>
          </a:p>
          <a:p>
            <a:pPr marL="971550" indent="-971550" defTabSz="561340">
              <a:spcBef>
                <a:spcPts val="1700"/>
              </a:spcBef>
              <a:buClrTx/>
              <a:buSzPct val="100000"/>
              <a:buFontTx/>
              <a:buAutoNum type="arabicPeriod"/>
              <a:defRPr sz="510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Prioritize workforce development.</a:t>
            </a:r>
          </a:p>
          <a:p>
            <a:pPr marL="971550" indent="-971550" defTabSz="561340">
              <a:spcBef>
                <a:spcPts val="1700"/>
              </a:spcBef>
              <a:buClrTx/>
              <a:buSzPct val="100000"/>
              <a:buFontTx/>
              <a:buAutoNum type="arabicPeriod"/>
              <a:defRPr sz="510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Foster more supply chain coordination to improve market access.</a:t>
            </a:r>
          </a:p>
          <a:p>
            <a:pPr marL="971550" indent="-971550" defTabSz="561340">
              <a:spcBef>
                <a:spcPts val="1700"/>
              </a:spcBef>
              <a:buClrTx/>
              <a:buSzPct val="100000"/>
              <a:buFontTx/>
              <a:buAutoNum type="arabicPeriod"/>
              <a:defRPr sz="5100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Continue diversification and innovation across farm, food, fuel and fiber</a:t>
            </a:r>
            <a:r>
              <a:rPr sz="4800" dirty="0"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.</a:t>
            </a:r>
          </a:p>
        </p:txBody>
      </p:sp>
      <p:sp>
        <p:nvSpPr>
          <p:cNvPr id="397" name="Create more value-added markets across Commonwealth.…"/>
          <p:cNvSpPr txBox="1"/>
          <p:nvPr/>
        </p:nvSpPr>
        <p:spPr>
          <a:xfrm>
            <a:off x="13520491" y="3333196"/>
            <a:ext cx="10421860" cy="1039174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>
            <a:normAutofit/>
          </a:bodyPr>
          <a:lstStyle/>
          <a:p>
            <a:pPr marL="933450" indent="-933450" defTabSz="577850">
              <a:spcBef>
                <a:spcPts val="1700"/>
              </a:spcBef>
              <a:buSzPct val="100000"/>
              <a:buAutoNum type="arabicPeriod" startAt="6"/>
              <a:defRPr sz="4900">
                <a:solidFill>
                  <a:srgbClr val="000000"/>
                </a:solidFill>
              </a:defRPr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Create more value-added markets across Commonwealth.</a:t>
            </a:r>
          </a:p>
          <a:p>
            <a:pPr marL="933450" indent="-933450" defTabSz="577850">
              <a:spcBef>
                <a:spcPts val="1700"/>
              </a:spcBef>
              <a:buSzPct val="100000"/>
              <a:buAutoNum type="arabicPeriod" startAt="6"/>
              <a:defRPr sz="4900">
                <a:solidFill>
                  <a:srgbClr val="000000"/>
                </a:solidFill>
              </a:defRPr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Develop agriculture’s partnerships in the food and health space. </a:t>
            </a:r>
          </a:p>
          <a:p>
            <a:pPr marL="933450" indent="-933450" defTabSz="577850">
              <a:spcBef>
                <a:spcPts val="1700"/>
              </a:spcBef>
              <a:buSzPct val="100000"/>
              <a:buAutoNum type="arabicPeriod" startAt="6"/>
              <a:defRPr sz="4900">
                <a:solidFill>
                  <a:srgbClr val="000000"/>
                </a:solidFill>
              </a:defRPr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Build understanding around farm and food amongst all Kentuckians.</a:t>
            </a:r>
          </a:p>
          <a:p>
            <a:pPr marL="933450" indent="-933450" defTabSz="577850">
              <a:spcBef>
                <a:spcPts val="1700"/>
              </a:spcBef>
              <a:buSzPct val="100000"/>
              <a:buAutoNum type="arabicPeriod" startAt="6"/>
              <a:defRPr sz="4900">
                <a:solidFill>
                  <a:srgbClr val="000000"/>
                </a:solidFill>
              </a:defRPr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Grow collaboration, coordination, and communications within Kentucky ag.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Help protect farm transitions &amp; sustain Kentucky farmlands."/>
          <p:cNvSpPr txBox="1">
            <a:spLocks noGrp="1"/>
          </p:cNvSpPr>
          <p:nvPr>
            <p:ph type="title" idx="4294967295"/>
          </p:nvPr>
        </p:nvSpPr>
        <p:spPr>
          <a:xfrm>
            <a:off x="2540794" y="1697037"/>
            <a:ext cx="18959512" cy="6054725"/>
          </a:xfrm>
          <a:prstGeom prst="rect">
            <a:avLst/>
          </a:prstGeom>
          <a:noFill/>
        </p:spPr>
        <p:txBody>
          <a:bodyPr/>
          <a:lstStyle>
            <a:lvl1pPr>
              <a:defRPr sz="12500"/>
            </a:lvl1pPr>
          </a:lstStyle>
          <a:p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protect farm transitions &amp; sustain Kentucky farmlands.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2873375"/>
            <a:ext cx="18959513" cy="6054725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agriculture in Kentucky’s economic development discussions.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7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workforce development to provide an adequate employee base and broaden young people’s understanding of career opportunities in agriculture.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b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diversification and innovation across farm, food, fuel and fiber</a:t>
            </a: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ea typeface="Times Roman"/>
                <a:cs typeface="Arial" panose="020B0604020202020204" pitchFamily="34" charset="0"/>
                <a:sym typeface="Times Roman"/>
              </a:rPr>
              <a:t>.</a:t>
            </a:r>
            <a:endParaRPr sz="11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8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more supply chain coordination to improve market access.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7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agriculture’s partnerships in the food and health space.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more value-added markets across the Commonwealth.</a:t>
            </a:r>
            <a:b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understanding around farm and food amongst all Kentuckians.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A146BB-D798-34E1-CD40-8A553206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3488" y="1008514"/>
            <a:ext cx="13734288" cy="5715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Members</a:t>
            </a:r>
          </a:p>
        </p:txBody>
      </p:sp>
      <p:pic>
        <p:nvPicPr>
          <p:cNvPr id="7" name="Picture 6" descr="A logo with a map and a orange and black outline&#10;&#10;Description automatically generated with medium confidence">
            <a:extLst>
              <a:ext uri="{FF2B5EF4-FFF2-40B4-BE49-F238E27FC236}">
                <a16:creationId xmlns:a16="http://schemas.microsoft.com/office/drawing/2014/main" id="{9C514FA3-FC7E-A38F-325D-71179D1B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93" y="374733"/>
            <a:ext cx="2932445" cy="1876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A8C35-4092-243C-7B96-7ABBB347B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538" y="2251497"/>
            <a:ext cx="18214159" cy="10009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72A130-1EDD-5EE4-E50E-4BFD008D8E16}"/>
              </a:ext>
            </a:extLst>
          </p:cNvPr>
          <p:cNvSpPr txBox="1"/>
          <p:nvPr/>
        </p:nvSpPr>
        <p:spPr>
          <a:xfrm>
            <a:off x="5762623" y="12127475"/>
            <a:ext cx="13125352" cy="863057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More than 50 agricultural organizations,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institutions, and cooperatives.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0315786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Engage agriculture in Kentucky’s economic development discussions."/>
          <p:cNvSpPr txBox="1">
            <a:spLocks noGrp="1"/>
          </p:cNvSpPr>
          <p:nvPr>
            <p:ph type="title" idx="4294967295"/>
          </p:nvPr>
        </p:nvSpPr>
        <p:spPr>
          <a:xfrm>
            <a:off x="2712243" y="1641475"/>
            <a:ext cx="18959513" cy="1043305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12500"/>
            </a:lvl1pPr>
          </a:lstStyle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 collaboration, coordination, and communications within Kentucky ag.</a:t>
            </a:r>
            <a:endParaRPr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>
      <p:transition spd="slow">
        <p:push dir="d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reen and Black Modern Roadmap Timeline Brainstorm.jpg" descr="Green and Black Modern Roadmap Timeline Brainstorm.jpg"/>
          <p:cNvPicPr>
            <a:picLocks noChangeAspect="1"/>
          </p:cNvPicPr>
          <p:nvPr/>
        </p:nvPicPr>
        <p:blipFill rotWithShape="1">
          <a:blip r:embed="rId2"/>
          <a:srcRect t="27095"/>
          <a:stretch/>
        </p:blipFill>
        <p:spPr>
          <a:xfrm>
            <a:off x="723565" y="509456"/>
            <a:ext cx="23160870" cy="6257366"/>
          </a:xfrm>
          <a:prstGeom prst="rect">
            <a:avLst/>
          </a:prstGeom>
          <a:ln w="3175">
            <a:miter lim="400000"/>
          </a:ln>
        </p:spPr>
      </p:pic>
      <p:sp>
        <p:nvSpPr>
          <p:cNvPr id="417" name="Kentucky Agriculture Strategic Roadmap"/>
          <p:cNvSpPr txBox="1">
            <a:spLocks noGrp="1"/>
          </p:cNvSpPr>
          <p:nvPr>
            <p:ph type="title"/>
          </p:nvPr>
        </p:nvSpPr>
        <p:spPr>
          <a:xfrm>
            <a:off x="1088603" y="7153915"/>
            <a:ext cx="22580082" cy="4085480"/>
          </a:xfrm>
          <a:prstGeom prst="rect">
            <a:avLst/>
          </a:prstGeom>
        </p:spPr>
        <p:txBody>
          <a:bodyPr lIns="28575" tIns="28575" rIns="28575" bIns="28575" anchor="t">
            <a:normAutofit/>
          </a:bodyPr>
          <a:lstStyle>
            <a:lvl1pPr defTabSz="681870">
              <a:defRPr sz="10375" cap="all">
                <a:solidFill>
                  <a:schemeClr val="accent1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r>
              <a:rPr sz="7200" b="1" dirty="0">
                <a:latin typeface="Arial" panose="020B0604020202020204" pitchFamily="34" charset="0"/>
                <a:cs typeface="Arial" panose="020B0604020202020204" pitchFamily="34" charset="0"/>
              </a:rPr>
              <a:t>Kentucky Agriculture Strategic Roadmap</a:t>
            </a:r>
          </a:p>
        </p:txBody>
      </p:sp>
      <p:sp>
        <p:nvSpPr>
          <p:cNvPr id="418" name="Tod Griffin, KAC Treasurer, ___________…"/>
          <p:cNvSpPr txBox="1"/>
          <p:nvPr/>
        </p:nvSpPr>
        <p:spPr>
          <a:xfrm>
            <a:off x="1065989" y="8693212"/>
            <a:ext cx="14351974" cy="417422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5" tIns="28575" rIns="28575" bIns="28575" anchor="ctr">
            <a:spAutoFit/>
          </a:bodyPr>
          <a:lstStyle/>
          <a:p>
            <a:pPr marL="625704" indent="-625704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3400">
                <a:solidFill>
                  <a:srgbClr val="000000"/>
                </a:solidFill>
              </a:defRPr>
            </a:pPr>
            <a:r>
              <a:rPr lang="en-US" dirty="0"/>
              <a:t>Jennifer Elwell, KAC Executive Secretary, </a:t>
            </a:r>
            <a:r>
              <a:rPr lang="en-US" dirty="0">
                <a:hlinkClick r:id="rId3"/>
              </a:rPr>
              <a:t>Jennifer@teachkyag.org</a:t>
            </a:r>
            <a:r>
              <a:rPr lang="en-US" dirty="0"/>
              <a:t> </a:t>
            </a:r>
          </a:p>
          <a:p>
            <a:pPr marL="625704" indent="-625704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3400">
                <a:solidFill>
                  <a:srgbClr val="000000"/>
                </a:solidFill>
              </a:defRPr>
            </a:pPr>
            <a:r>
              <a:rPr lang="en-US" dirty="0"/>
              <a:t>Dr. Tony Brannon, KAC Chair, </a:t>
            </a:r>
            <a:r>
              <a:rPr lang="en-US" dirty="0">
                <a:hlinkClick r:id="rId4"/>
              </a:rPr>
              <a:t>tbrannon@murraystate.edu</a:t>
            </a:r>
            <a:r>
              <a:rPr lang="en-US" dirty="0"/>
              <a:t> </a:t>
            </a:r>
          </a:p>
          <a:p>
            <a:pPr marL="625704" indent="-625704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3400">
                <a:solidFill>
                  <a:srgbClr val="000000"/>
                </a:solidFill>
              </a:defRPr>
            </a:pPr>
            <a:r>
              <a:rPr dirty="0"/>
              <a:t>Tod Griffin, KAC Treasurer, </a:t>
            </a:r>
            <a:r>
              <a:rPr lang="en-US" dirty="0">
                <a:hlinkClick r:id="rId5"/>
              </a:rPr>
              <a:t>tgriffin@kyretail.com</a:t>
            </a:r>
            <a:r>
              <a:rPr lang="en-US" dirty="0"/>
              <a:t> </a:t>
            </a:r>
            <a:endParaRPr dirty="0"/>
          </a:p>
          <a:p>
            <a:pPr marL="625704" indent="-625704">
              <a:spcBef>
                <a:spcPts val="3900"/>
              </a:spcBef>
              <a:buClr>
                <a:schemeClr val="accent4">
                  <a:hueOff val="-1395324"/>
                  <a:satOff val="-3373"/>
                  <a:lumOff val="-9849"/>
                </a:schemeClr>
              </a:buClr>
              <a:buSzPct val="104999"/>
              <a:buFont typeface="Avenir Next Regular"/>
              <a:buChar char="▸"/>
              <a:defRPr sz="3400">
                <a:solidFill>
                  <a:srgbClr val="000000"/>
                </a:solidFill>
              </a:defRPr>
            </a:pPr>
            <a:r>
              <a:rPr dirty="0"/>
              <a:t>Michele Payn, Cause Matters Corp., Strategic Roadmap Consultant, </a:t>
            </a:r>
            <a:r>
              <a:rPr dirty="0">
                <a:hlinkClick r:id="rId6"/>
              </a:rPr>
              <a:t>mpayn@causematters.com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" name="Picture 1" descr="A logo with a map and a orange and black outline&#10;&#10;Description automatically generated with medium confidence">
            <a:extLst>
              <a:ext uri="{FF2B5EF4-FFF2-40B4-BE49-F238E27FC236}">
                <a16:creationId xmlns:a16="http://schemas.microsoft.com/office/drawing/2014/main" id="{6AEA0544-D16B-91BF-6C3B-D664816E92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671" y="9784502"/>
            <a:ext cx="4546543" cy="2909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A146BB-D798-34E1-CD40-8A553206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3" y="2881312"/>
            <a:ext cx="12858753" cy="5715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</p:txBody>
      </p:sp>
      <p:pic>
        <p:nvPicPr>
          <p:cNvPr id="7" name="Picture 6" descr="A logo with a map and a orange and black outline&#10;&#10;Description automatically generated with medium confidence">
            <a:extLst>
              <a:ext uri="{FF2B5EF4-FFF2-40B4-BE49-F238E27FC236}">
                <a16:creationId xmlns:a16="http://schemas.microsoft.com/office/drawing/2014/main" id="{9C514FA3-FC7E-A38F-325D-71179D1B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253" y="1479335"/>
            <a:ext cx="3324520" cy="2127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72A130-1EDD-5EE4-E50E-4BFD008D8E16}"/>
              </a:ext>
            </a:extLst>
          </p:cNvPr>
          <p:cNvSpPr txBox="1"/>
          <p:nvPr/>
        </p:nvSpPr>
        <p:spPr>
          <a:xfrm>
            <a:off x="4081272" y="4565601"/>
            <a:ext cx="16221456" cy="610038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8575" tIns="28575" rIns="28575" bIns="28575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Plan programs for its members and disseminate information that creates an understanding and appreciation of Kentucky agriculture.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Avenir Next Medium"/>
              </a:rPr>
              <a:t>Serve as liaison between private and public agricultural organizations, the Commissioner of Agriculture, the Governor, and the legislature to develop and effectively utilize our agricultural resources.</a:t>
            </a:r>
          </a:p>
        </p:txBody>
      </p:sp>
    </p:spTree>
    <p:extLst>
      <p:ext uri="{BB962C8B-B14F-4D97-AF65-F5344CB8AC3E}">
        <p14:creationId xmlns:p14="http://schemas.microsoft.com/office/powerpoint/2010/main" val="41283038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A146BB-D798-34E1-CD40-8A553206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3" y="2881312"/>
            <a:ext cx="12858753" cy="57150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Our leadership</a:t>
            </a:r>
          </a:p>
        </p:txBody>
      </p:sp>
      <p:pic>
        <p:nvPicPr>
          <p:cNvPr id="7" name="Picture 6" descr="A logo with a map and a orange and black outline&#10;&#10;Description automatically generated with medium confidence">
            <a:extLst>
              <a:ext uri="{FF2B5EF4-FFF2-40B4-BE49-F238E27FC236}">
                <a16:creationId xmlns:a16="http://schemas.microsoft.com/office/drawing/2014/main" id="{9C514FA3-FC7E-A38F-325D-71179D1B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4253" y="1479335"/>
            <a:ext cx="3324520" cy="21276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EAFCD7-7CF1-5982-BB41-A1897ADE2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22" y="4295772"/>
            <a:ext cx="22675146" cy="72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169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91B62C-1BD2-5375-E037-AEA31841C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38936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28 focus groups with 120+ Participants"/>
          <p:cNvSpPr txBox="1">
            <a:spLocks noGrp="1"/>
          </p:cNvSpPr>
          <p:nvPr>
            <p:ph type="title"/>
          </p:nvPr>
        </p:nvSpPr>
        <p:spPr>
          <a:xfrm>
            <a:off x="896267" y="1162019"/>
            <a:ext cx="15329732" cy="220845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69594">
              <a:spcBef>
                <a:spcPts val="2600"/>
              </a:spcBef>
              <a:defRPr sz="8832"/>
            </a:pP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28 focus groups with 120</a:t>
            </a:r>
            <a:r>
              <a:rPr b="1" baseline="31999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 Participants</a:t>
            </a:r>
          </a:p>
        </p:txBody>
      </p:sp>
      <p:sp>
        <p:nvSpPr>
          <p:cNvPr id="348" name="Three sets of interactive focus groups on Zoom, mid-December to early February.…"/>
          <p:cNvSpPr txBox="1">
            <a:spLocks noGrp="1"/>
          </p:cNvSpPr>
          <p:nvPr>
            <p:ph type="body" idx="1"/>
          </p:nvPr>
        </p:nvSpPr>
        <p:spPr>
          <a:xfrm>
            <a:off x="619304" y="3551886"/>
            <a:ext cx="15079847" cy="10209135"/>
          </a:xfrm>
          <a:prstGeom prst="rect">
            <a:avLst/>
          </a:prstGeom>
        </p:spPr>
        <p:txBody>
          <a:bodyPr/>
          <a:lstStyle/>
          <a:p>
            <a:pPr marL="625704" indent="-625704">
              <a:defRPr sz="5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Three sets of interactive focus groups on Zoom, mid-December to early February.</a:t>
            </a:r>
          </a:p>
          <a:p>
            <a:pPr marL="625704" indent="-625704">
              <a:defRPr sz="5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Membership organizations, farmers, agribusiness, check-off programs, academia, government officials, food advocates, Extension, educators, elected officials, et al from across the Commonwealth were involved, from young farmers to retirees.</a:t>
            </a:r>
          </a:p>
          <a:p>
            <a:pPr marL="625704" indent="-625704">
              <a:defRPr sz="54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All focus groups led by Michele Payn.</a:t>
            </a:r>
          </a:p>
        </p:txBody>
      </p:sp>
      <p:pic>
        <p:nvPicPr>
          <p:cNvPr id="349" name="120815acp359mb266.jpg" descr="120815acp359mb2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583" y="3912835"/>
            <a:ext cx="9404014" cy="627424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Bringing together diverse voices in kentucky agriculture"/>
          <p:cNvSpPr txBox="1">
            <a:spLocks noGrp="1"/>
          </p:cNvSpPr>
          <p:nvPr>
            <p:ph type="title"/>
          </p:nvPr>
        </p:nvSpPr>
        <p:spPr>
          <a:xfrm>
            <a:off x="774999" y="910286"/>
            <a:ext cx="21645774" cy="2208458"/>
          </a:xfrm>
          <a:prstGeom prst="rect">
            <a:avLst/>
          </a:prstGeom>
        </p:spPr>
        <p:txBody>
          <a:bodyPr>
            <a:normAutofit/>
          </a:bodyPr>
          <a:lstStyle>
            <a:lvl1pPr defTabSz="544830">
              <a:spcBef>
                <a:spcPts val="2500"/>
              </a:spcBef>
              <a:defRPr sz="8448"/>
            </a:lvl1pPr>
          </a:lstStyle>
          <a:p>
            <a:r>
              <a:rPr sz="8000" b="1" dirty="0">
                <a:latin typeface="Arial" panose="020B0604020202020204" pitchFamily="34" charset="0"/>
                <a:cs typeface="Arial" panose="020B0604020202020204" pitchFamily="34" charset="0"/>
              </a:rPr>
              <a:t>Bringing together diverse voices in </a:t>
            </a:r>
            <a:r>
              <a:rPr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kentucky</a:t>
            </a:r>
            <a:r>
              <a:rPr sz="8000" b="1" dirty="0">
                <a:latin typeface="Arial" panose="020B0604020202020204" pitchFamily="34" charset="0"/>
                <a:cs typeface="Arial" panose="020B0604020202020204" pitchFamily="34" charset="0"/>
              </a:rPr>
              <a:t> agriculture</a:t>
            </a:r>
          </a:p>
        </p:txBody>
      </p:sp>
      <p:sp>
        <p:nvSpPr>
          <p:cNvPr id="352" name="First group (34): Active leaders within KAC membership…"/>
          <p:cNvSpPr txBox="1">
            <a:spLocks noGrp="1"/>
          </p:cNvSpPr>
          <p:nvPr>
            <p:ph type="body" idx="1"/>
          </p:nvPr>
        </p:nvSpPr>
        <p:spPr>
          <a:xfrm>
            <a:off x="483380" y="3551886"/>
            <a:ext cx="22229012" cy="110213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800100" indent="-800100" defTabSz="726440">
              <a:spcBef>
                <a:spcPts val="3400"/>
              </a:spcBef>
              <a:defRPr sz="5016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First group (34): Active leaders within KAC membership</a:t>
            </a:r>
          </a:p>
          <a:p>
            <a:pPr marL="800100" indent="-800100" defTabSz="726440">
              <a:spcBef>
                <a:spcPts val="3400"/>
              </a:spcBef>
              <a:defRPr sz="5016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Second group (48): KAC membership, plus people suggested by first focus group, and interested KALP alumni </a:t>
            </a:r>
          </a:p>
          <a:p>
            <a:pPr marL="800100" indent="-800100" defTabSz="726440">
              <a:spcBef>
                <a:spcPts val="3400"/>
              </a:spcBef>
              <a:defRPr sz="5016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Third group (39): new KDA staff, groups not historically involved with KAC, and recommendations of other focus group participants</a:t>
            </a:r>
          </a:p>
          <a:p>
            <a:pPr marL="800100" indent="-800100" defTabSz="726440">
              <a:spcBef>
                <a:spcPts val="3400"/>
              </a:spcBef>
              <a:defRPr sz="5016"/>
            </a:pPr>
            <a:r>
              <a:rPr sz="6000" dirty="0">
                <a:latin typeface="Arial" panose="020B0604020202020204" pitchFamily="34" charset="0"/>
                <a:cs typeface="Arial" panose="020B0604020202020204" pitchFamily="34" charset="0"/>
              </a:rPr>
              <a:t>Commodity farmers, organic growers, minorities, woodland owners, CSAs, veterinarians, federal/state/local government staff, executives, specialty/niche farmers, processors, funding institutions, educators, livestock &amp; horse owners, and produce growers were involved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ix questions discussed in every focus group"/>
          <p:cNvSpPr txBox="1">
            <a:spLocks noGrp="1"/>
          </p:cNvSpPr>
          <p:nvPr>
            <p:ph type="title"/>
          </p:nvPr>
        </p:nvSpPr>
        <p:spPr>
          <a:xfrm>
            <a:off x="957562" y="1181652"/>
            <a:ext cx="18559687" cy="22084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85165">
              <a:spcBef>
                <a:spcPts val="3200"/>
              </a:spcBef>
              <a:defRPr sz="9130"/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Six questions discussed in every focus group</a:t>
            </a:r>
          </a:p>
        </p:txBody>
      </p:sp>
      <p:sp>
        <p:nvSpPr>
          <p:cNvPr id="355" name="What’s missing for Kentucky agriculture?…"/>
          <p:cNvSpPr txBox="1">
            <a:spLocks noGrp="1"/>
          </p:cNvSpPr>
          <p:nvPr>
            <p:ph type="body" idx="1"/>
          </p:nvPr>
        </p:nvSpPr>
        <p:spPr>
          <a:xfrm>
            <a:off x="957562" y="3390110"/>
            <a:ext cx="19558867" cy="10209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What’s missing for Kentucky agriculture?</a:t>
            </a:r>
          </a:p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In 10 years, how is Kentucky agriculture going to stand out?</a:t>
            </a:r>
          </a:p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Why is there a gap of understanding between our urban neighbors and producers?</a:t>
            </a:r>
          </a:p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Who specifically needs to learn more about Kentucky agriculture?</a:t>
            </a:r>
          </a:p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Who do you need to work with that you’re not today? </a:t>
            </a:r>
          </a:p>
          <a:p>
            <a:pPr marL="613190" indent="-613190" defTabSz="808990">
              <a:spcBef>
                <a:spcPts val="3800"/>
              </a:spcBef>
              <a:defRPr sz="4900"/>
            </a:pP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What would make the Kentucky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Agriculture Summit</a:t>
            </a:r>
            <a:r>
              <a:rPr sz="5400" dirty="0">
                <a:latin typeface="Arial" panose="020B0604020202020204" pitchFamily="34" charset="0"/>
                <a:cs typeface="Arial" panose="020B0604020202020204" pitchFamily="34" charset="0"/>
              </a:rPr>
              <a:t> valuable to you?</a:t>
            </a:r>
          </a:p>
        </p:txBody>
      </p:sp>
      <p:pic>
        <p:nvPicPr>
          <p:cNvPr id="356" name="Food question mark.png" descr="Food question ma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985" y="-68695"/>
            <a:ext cx="5641540" cy="846127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d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</p:bldLst>
  </p:timing>
</p:sld>
</file>

<file path=ppt/theme/theme1.xml><?xml version="1.0" encoding="utf-8"?>
<a:theme xmlns:a="http://schemas.openxmlformats.org/drawingml/2006/main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8575" tIns="28575" rIns="28575" bIns="28575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1812</Words>
  <Application>Microsoft Office PowerPoint</Application>
  <PresentationFormat>Custom</PresentationFormat>
  <Paragraphs>163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Avenir Next Medium</vt:lpstr>
      <vt:lpstr>Avenir Next Regular</vt:lpstr>
      <vt:lpstr>DIN Alternate Bold</vt:lpstr>
      <vt:lpstr>Futura</vt:lpstr>
      <vt:lpstr>Helvetica Light</vt:lpstr>
      <vt:lpstr>Helvetica Neue</vt:lpstr>
      <vt:lpstr>Palatino</vt:lpstr>
      <vt:lpstr>New_Template7</vt:lpstr>
      <vt:lpstr>Kentucky Agriculture Strategic Roadmap Joint Agriculture Committee Report</vt:lpstr>
      <vt:lpstr>PowerPoint Presentation</vt:lpstr>
      <vt:lpstr>Our Members</vt:lpstr>
      <vt:lpstr>Our Mission</vt:lpstr>
      <vt:lpstr>Our leadership</vt:lpstr>
      <vt:lpstr>PowerPoint Presentation</vt:lpstr>
      <vt:lpstr>28 focus groups with 120+ Participants</vt:lpstr>
      <vt:lpstr>Bringing together diverse voices in kentucky agriculture</vt:lpstr>
      <vt:lpstr>Six questions discussed in every focus group</vt:lpstr>
      <vt:lpstr>help farm transitions &amp; sustain Kentucky farmlands</vt:lpstr>
      <vt:lpstr>Engage agriculture in economic development discussions</vt:lpstr>
      <vt:lpstr>Prioritize workforce development </vt:lpstr>
      <vt:lpstr>Foster more supply chain coordination to improve market access</vt:lpstr>
      <vt:lpstr>Continue diversification and innovation</vt:lpstr>
      <vt:lpstr>Create more value-added markets</vt:lpstr>
      <vt:lpstr>Develop ag’s partnerships in the food &amp; health space</vt:lpstr>
      <vt:lpstr>Build understanding around farm and food</vt:lpstr>
      <vt:lpstr>Grow collaboration, coordination, &amp; communications within Kentucky ag</vt:lpstr>
      <vt:lpstr>work on nine strategic roadmap themes</vt:lpstr>
      <vt:lpstr>Who was involved in the Working Groups?</vt:lpstr>
      <vt:lpstr>roadmap Strategies</vt:lpstr>
      <vt:lpstr> 1. Help protect farm transitions &amp; sustain Kentucky farmlands.</vt:lpstr>
      <vt:lpstr>2. Engage agriculture in Kentucky’s economic development discussions.</vt:lpstr>
      <vt:lpstr>3. Prioritize workforce development to provide an adequate employee base and broaden young people’s understanding of career opportunities in agriculture.</vt:lpstr>
      <vt:lpstr>4. Continue diversification and innovation across farm, food, fuel and fiber.</vt:lpstr>
      <vt:lpstr>5. Foster more supply chain coordination to improve market access.</vt:lpstr>
      <vt:lpstr>6. Develop agriculture’s partnerships in the food and health space.</vt:lpstr>
      <vt:lpstr>7. Create more value-added markets across the Commonwealth. </vt:lpstr>
      <vt:lpstr>8. Build understanding around farm and food amongst all Kentuckians.</vt:lpstr>
      <vt:lpstr>9. Grow collaboration, coordination, and communications within Kentucky ag.</vt:lpstr>
      <vt:lpstr>Kentucky Agriculture Strategic 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Elwell</dc:creator>
  <cp:lastModifiedBy>Jennifer Elwell</cp:lastModifiedBy>
  <cp:revision>4</cp:revision>
  <dcterms:modified xsi:type="dcterms:W3CDTF">2024-06-03T17:37:33Z</dcterms:modified>
</cp:coreProperties>
</file>