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4"/>
  </p:sldMasterIdLst>
  <p:notesMasterIdLst>
    <p:notesMasterId r:id="rId26"/>
  </p:notesMasterIdLst>
  <p:handoutMasterIdLst>
    <p:handoutMasterId r:id="rId27"/>
  </p:handoutMasterIdLst>
  <p:sldIdLst>
    <p:sldId id="285" r:id="rId5"/>
    <p:sldId id="302" r:id="rId6"/>
    <p:sldId id="306" r:id="rId7"/>
    <p:sldId id="259" r:id="rId8"/>
    <p:sldId id="312" r:id="rId9"/>
    <p:sldId id="313" r:id="rId10"/>
    <p:sldId id="314" r:id="rId11"/>
    <p:sldId id="296" r:id="rId12"/>
    <p:sldId id="304" r:id="rId13"/>
    <p:sldId id="307" r:id="rId14"/>
    <p:sldId id="308" r:id="rId15"/>
    <p:sldId id="309" r:id="rId16"/>
    <p:sldId id="310" r:id="rId17"/>
    <p:sldId id="311" r:id="rId18"/>
    <p:sldId id="315" r:id="rId19"/>
    <p:sldId id="316" r:id="rId20"/>
    <p:sldId id="317" r:id="rId21"/>
    <p:sldId id="318" r:id="rId22"/>
    <p:sldId id="321" r:id="rId23"/>
    <p:sldId id="319" r:id="rId24"/>
    <p:sldId id="320"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11C32"/>
    <a:srgbClr val="1F4F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799B23B-EC83-4686-B30A-512413B5E67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307" y="7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413764-5AD9-E889-944D-1707A854A1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8045D53-BE96-955D-B578-2BF8F356B7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4B9C3D-A6AA-4477-AC5E-4C46DDCA9DCD}" type="datetimeFigureOut">
              <a:rPr lang="en-US" smtClean="0"/>
              <a:t>7/15/2024</a:t>
            </a:fld>
            <a:endParaRPr lang="en-US"/>
          </a:p>
        </p:txBody>
      </p:sp>
      <p:sp>
        <p:nvSpPr>
          <p:cNvPr id="4" name="Footer Placeholder 3">
            <a:extLst>
              <a:ext uri="{FF2B5EF4-FFF2-40B4-BE49-F238E27FC236}">
                <a16:creationId xmlns:a16="http://schemas.microsoft.com/office/drawing/2014/main" id="{63ED3793-52FB-891B-2A0C-91D8927163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CB8DAAB-C45C-E833-ECEB-14DCA0F17FC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DE28C3-D699-4CA0-B343-5111DC591998}" type="slidenum">
              <a:rPr lang="en-US" smtClean="0"/>
              <a:t>‹#›</a:t>
            </a:fld>
            <a:endParaRPr lang="en-US"/>
          </a:p>
        </p:txBody>
      </p:sp>
    </p:spTree>
    <p:extLst>
      <p:ext uri="{BB962C8B-B14F-4D97-AF65-F5344CB8AC3E}">
        <p14:creationId xmlns:p14="http://schemas.microsoft.com/office/powerpoint/2010/main" val="1871809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7/15/2024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a:t>
            </a:fld>
            <a:endParaRPr lang="en-US"/>
          </a:p>
        </p:txBody>
      </p:sp>
    </p:spTree>
    <p:extLst>
      <p:ext uri="{BB962C8B-B14F-4D97-AF65-F5344CB8AC3E}">
        <p14:creationId xmlns:p14="http://schemas.microsoft.com/office/powerpoint/2010/main" val="3505806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10</a:t>
            </a:fld>
            <a:endParaRPr lang="en-US"/>
          </a:p>
        </p:txBody>
      </p:sp>
    </p:spTree>
    <p:extLst>
      <p:ext uri="{BB962C8B-B14F-4D97-AF65-F5344CB8AC3E}">
        <p14:creationId xmlns:p14="http://schemas.microsoft.com/office/powerpoint/2010/main" val="1408559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11</a:t>
            </a:fld>
            <a:endParaRPr lang="en-US"/>
          </a:p>
        </p:txBody>
      </p:sp>
    </p:spTree>
    <p:extLst>
      <p:ext uri="{BB962C8B-B14F-4D97-AF65-F5344CB8AC3E}">
        <p14:creationId xmlns:p14="http://schemas.microsoft.com/office/powerpoint/2010/main" val="4074692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12</a:t>
            </a:fld>
            <a:endParaRPr lang="en-US"/>
          </a:p>
        </p:txBody>
      </p:sp>
    </p:spTree>
    <p:extLst>
      <p:ext uri="{BB962C8B-B14F-4D97-AF65-F5344CB8AC3E}">
        <p14:creationId xmlns:p14="http://schemas.microsoft.com/office/powerpoint/2010/main" val="2291734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13</a:t>
            </a:fld>
            <a:endParaRPr lang="en-US"/>
          </a:p>
        </p:txBody>
      </p:sp>
    </p:spTree>
    <p:extLst>
      <p:ext uri="{BB962C8B-B14F-4D97-AF65-F5344CB8AC3E}">
        <p14:creationId xmlns:p14="http://schemas.microsoft.com/office/powerpoint/2010/main" val="1701721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14</a:t>
            </a:fld>
            <a:endParaRPr lang="en-US"/>
          </a:p>
        </p:txBody>
      </p:sp>
    </p:spTree>
    <p:extLst>
      <p:ext uri="{BB962C8B-B14F-4D97-AF65-F5344CB8AC3E}">
        <p14:creationId xmlns:p14="http://schemas.microsoft.com/office/powerpoint/2010/main" val="1663910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15</a:t>
            </a:fld>
            <a:endParaRPr lang="en-US"/>
          </a:p>
        </p:txBody>
      </p:sp>
    </p:spTree>
    <p:extLst>
      <p:ext uri="{BB962C8B-B14F-4D97-AF65-F5344CB8AC3E}">
        <p14:creationId xmlns:p14="http://schemas.microsoft.com/office/powerpoint/2010/main" val="2957331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16</a:t>
            </a:fld>
            <a:endParaRPr lang="en-US"/>
          </a:p>
        </p:txBody>
      </p:sp>
    </p:spTree>
    <p:extLst>
      <p:ext uri="{BB962C8B-B14F-4D97-AF65-F5344CB8AC3E}">
        <p14:creationId xmlns:p14="http://schemas.microsoft.com/office/powerpoint/2010/main" val="748062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17</a:t>
            </a:fld>
            <a:endParaRPr lang="en-US"/>
          </a:p>
        </p:txBody>
      </p:sp>
    </p:spTree>
    <p:extLst>
      <p:ext uri="{BB962C8B-B14F-4D97-AF65-F5344CB8AC3E}">
        <p14:creationId xmlns:p14="http://schemas.microsoft.com/office/powerpoint/2010/main" val="104522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18</a:t>
            </a:fld>
            <a:endParaRPr lang="en-US"/>
          </a:p>
        </p:txBody>
      </p:sp>
    </p:spTree>
    <p:extLst>
      <p:ext uri="{BB962C8B-B14F-4D97-AF65-F5344CB8AC3E}">
        <p14:creationId xmlns:p14="http://schemas.microsoft.com/office/powerpoint/2010/main" val="2235435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19</a:t>
            </a:fld>
            <a:endParaRPr lang="en-US"/>
          </a:p>
        </p:txBody>
      </p:sp>
    </p:spTree>
    <p:extLst>
      <p:ext uri="{BB962C8B-B14F-4D97-AF65-F5344CB8AC3E}">
        <p14:creationId xmlns:p14="http://schemas.microsoft.com/office/powerpoint/2010/main" val="121453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2</a:t>
            </a:fld>
            <a:endParaRPr lang="en-US"/>
          </a:p>
        </p:txBody>
      </p:sp>
    </p:spTree>
    <p:extLst>
      <p:ext uri="{BB962C8B-B14F-4D97-AF65-F5344CB8AC3E}">
        <p14:creationId xmlns:p14="http://schemas.microsoft.com/office/powerpoint/2010/main" val="1838294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20</a:t>
            </a:fld>
            <a:endParaRPr lang="en-US"/>
          </a:p>
        </p:txBody>
      </p:sp>
    </p:spTree>
    <p:extLst>
      <p:ext uri="{BB962C8B-B14F-4D97-AF65-F5344CB8AC3E}">
        <p14:creationId xmlns:p14="http://schemas.microsoft.com/office/powerpoint/2010/main" val="2608094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21</a:t>
            </a:fld>
            <a:endParaRPr lang="en-US"/>
          </a:p>
        </p:txBody>
      </p:sp>
    </p:spTree>
    <p:extLst>
      <p:ext uri="{BB962C8B-B14F-4D97-AF65-F5344CB8AC3E}">
        <p14:creationId xmlns:p14="http://schemas.microsoft.com/office/powerpoint/2010/main" val="4017956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3</a:t>
            </a:fld>
            <a:endParaRPr lang="en-US"/>
          </a:p>
        </p:txBody>
      </p:sp>
    </p:spTree>
    <p:extLst>
      <p:ext uri="{BB962C8B-B14F-4D97-AF65-F5344CB8AC3E}">
        <p14:creationId xmlns:p14="http://schemas.microsoft.com/office/powerpoint/2010/main" val="406372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4</a:t>
            </a:fld>
            <a:endParaRPr lang="en-US"/>
          </a:p>
        </p:txBody>
      </p:sp>
    </p:spTree>
    <p:extLst>
      <p:ext uri="{BB962C8B-B14F-4D97-AF65-F5344CB8AC3E}">
        <p14:creationId xmlns:p14="http://schemas.microsoft.com/office/powerpoint/2010/main" val="4267251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5</a:t>
            </a:fld>
            <a:endParaRPr lang="en-US"/>
          </a:p>
        </p:txBody>
      </p:sp>
    </p:spTree>
    <p:extLst>
      <p:ext uri="{BB962C8B-B14F-4D97-AF65-F5344CB8AC3E}">
        <p14:creationId xmlns:p14="http://schemas.microsoft.com/office/powerpoint/2010/main" val="2323901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6</a:t>
            </a:fld>
            <a:endParaRPr lang="en-US"/>
          </a:p>
        </p:txBody>
      </p:sp>
    </p:spTree>
    <p:extLst>
      <p:ext uri="{BB962C8B-B14F-4D97-AF65-F5344CB8AC3E}">
        <p14:creationId xmlns:p14="http://schemas.microsoft.com/office/powerpoint/2010/main" val="2795925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7</a:t>
            </a:fld>
            <a:endParaRPr lang="en-US"/>
          </a:p>
        </p:txBody>
      </p:sp>
    </p:spTree>
    <p:extLst>
      <p:ext uri="{BB962C8B-B14F-4D97-AF65-F5344CB8AC3E}">
        <p14:creationId xmlns:p14="http://schemas.microsoft.com/office/powerpoint/2010/main" val="2504467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8</a:t>
            </a:fld>
            <a:endParaRPr lang="en-US"/>
          </a:p>
        </p:txBody>
      </p:sp>
    </p:spTree>
    <p:extLst>
      <p:ext uri="{BB962C8B-B14F-4D97-AF65-F5344CB8AC3E}">
        <p14:creationId xmlns:p14="http://schemas.microsoft.com/office/powerpoint/2010/main" val="185389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B040C8-62D2-4EA7-B200-D3B8C06AAFD8}" type="slidenum">
              <a:rPr lang="en-US" smtClean="0"/>
              <a:t>9</a:t>
            </a:fld>
            <a:endParaRPr lang="en-US"/>
          </a:p>
        </p:txBody>
      </p:sp>
    </p:spTree>
    <p:extLst>
      <p:ext uri="{BB962C8B-B14F-4D97-AF65-F5344CB8AC3E}">
        <p14:creationId xmlns:p14="http://schemas.microsoft.com/office/powerpoint/2010/main" val="2271578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8A66DDD-7D9C-9641-30E9-932C5FD2DAE5}"/>
              </a:ext>
              <a:ext uri="{C183D7F6-B498-43B3-948B-1728B52AA6E4}">
                <adec:decorative xmlns:adec="http://schemas.microsoft.com/office/drawing/2017/decorative" val="1"/>
              </a:ext>
            </a:extLst>
          </p:cNvPr>
          <p:cNvSpPr/>
          <p:nvPr userDrawn="1"/>
        </p:nvSpPr>
        <p:spPr>
          <a:xfrm>
            <a:off x="9683715" y="0"/>
            <a:ext cx="2497331"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F640F8B-6B6E-1B1A-7CC7-F44CB188B411}"/>
              </a:ext>
              <a:ext uri="{C183D7F6-B498-43B3-948B-1728B52AA6E4}">
                <adec:decorative xmlns:adec="http://schemas.microsoft.com/office/drawing/2017/decorative" val="1"/>
              </a:ext>
            </a:extLst>
          </p:cNvPr>
          <p:cNvSpPr/>
          <p:nvPr userDrawn="1"/>
        </p:nvSpPr>
        <p:spPr>
          <a:xfrm>
            <a:off x="0" y="0"/>
            <a:ext cx="2527294" cy="685800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48633"/>
            <a:ext cx="7156415" cy="3360734"/>
          </a:xfrm>
        </p:spPr>
        <p:txBody>
          <a:bodyPr tIns="0" bIns="0" anchor="ctr">
            <a:noAutofit/>
          </a:bodyPr>
          <a:lstStyle>
            <a:lvl1pPr algn="ctr">
              <a:defRPr sz="5400">
                <a:solidFill>
                  <a:schemeClr val="tx2"/>
                </a:solidFill>
              </a:defRPr>
            </a:lvl1pPr>
          </a:lstStyle>
          <a:p>
            <a:r>
              <a:rPr lang="en-US"/>
              <a:t>Click to Add title</a:t>
            </a:r>
          </a:p>
        </p:txBody>
      </p:sp>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C859A209-D12B-6E67-931A-5CB9E71100EC}"/>
              </a:ext>
              <a:ext uri="{C183D7F6-B498-43B3-948B-1728B52AA6E4}">
                <adec:decorative xmlns:adec="http://schemas.microsoft.com/office/drawing/2017/decorative" val="1"/>
              </a:ext>
            </a:extLst>
          </p:cNvPr>
          <p:cNvGrpSpPr/>
          <p:nvPr userDrawn="1"/>
        </p:nvGrpSpPr>
        <p:grpSpPr>
          <a:xfrm>
            <a:off x="1971692" y="254794"/>
            <a:ext cx="8248616" cy="6367462"/>
            <a:chOff x="1689101" y="254794"/>
            <a:chExt cx="8248616" cy="6367462"/>
          </a:xfrm>
        </p:grpSpPr>
        <p:cxnSp>
          <p:nvCxnSpPr>
            <p:cNvPr id="6" name="Straight Connector 5">
              <a:extLst>
                <a:ext uri="{FF2B5EF4-FFF2-40B4-BE49-F238E27FC236}">
                  <a16:creationId xmlns:a16="http://schemas.microsoft.com/office/drawing/2014/main" id="{28628E6D-0C29-7F8E-67C4-175F211E705F}"/>
                </a:ext>
              </a:extLst>
            </p:cNvPr>
            <p:cNvCxnSpPr>
              <a:cxnSpLocks/>
            </p:cNvCxnSpPr>
            <p:nvPr userDrawn="1"/>
          </p:nvCxnSpPr>
          <p:spPr>
            <a:xfrm>
              <a:off x="16891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Lst>
            </p:cNvPr>
            <p:cNvCxnSpPr>
              <a:cxnSpLocks/>
            </p:cNvCxnSpPr>
            <p:nvPr userDrawn="1"/>
          </p:nvCxnSpPr>
          <p:spPr>
            <a:xfrm>
              <a:off x="16891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Lst>
            </p:cNvPr>
            <p:cNvCxnSpPr>
              <a:cxnSpLocks/>
            </p:cNvCxnSpPr>
            <p:nvPr userDrawn="1"/>
          </p:nvCxnSpPr>
          <p:spPr>
            <a:xfrm>
              <a:off x="9937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Lst>
            </p:cNvPr>
            <p:cNvCxnSpPr>
              <a:cxnSpLocks/>
            </p:cNvCxnSpPr>
            <p:nvPr userDrawn="1"/>
          </p:nvCxnSpPr>
          <p:spPr>
            <a:xfrm>
              <a:off x="9937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1971690" y="1543050"/>
            <a:ext cx="8248611"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3319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6BC47-DB6B-4A01-6575-4D14CAEB30E1}"/>
              </a:ext>
              <a:ext uri="{C183D7F6-B498-43B3-948B-1728B52AA6E4}">
                <adec:decorative xmlns:adec="http://schemas.microsoft.com/office/drawing/2017/decorative" val="1"/>
              </a:ext>
            </a:extLst>
          </p:cNvPr>
          <p:cNvSpPr/>
          <p:nvPr userDrawn="1"/>
        </p:nvSpPr>
        <p:spPr>
          <a:xfrm>
            <a:off x="1" y="0"/>
            <a:ext cx="4405568" cy="6858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851400" y="586740"/>
            <a:ext cx="6643944" cy="1653540"/>
          </a:xfrm>
        </p:spPr>
        <p:txBody>
          <a:bodyPr anchor="ctr">
            <a:normAutofit/>
          </a:bodyPr>
          <a:lstStyle>
            <a:lvl1pPr marL="285750" indent="-285750">
              <a:spcAft>
                <a:spcPts val="600"/>
              </a:spcAft>
              <a:buFont typeface="Arial" panose="020B0604020202020204" pitchFamily="34" charset="0"/>
              <a:buChar char="•"/>
              <a:defRPr sz="1800">
                <a:solidFill>
                  <a:schemeClr val="tx2"/>
                </a:solidFill>
              </a:defRPr>
            </a:lvl1pPr>
            <a:lvl2pPr marL="228600" indent="0">
              <a:spcAft>
                <a:spcPts val="600"/>
              </a:spcAft>
              <a:buNone/>
              <a:defRPr sz="1800">
                <a:solidFill>
                  <a:schemeClr val="tx2"/>
                </a:solidFill>
              </a:defRPr>
            </a:lvl2pPr>
            <a:lvl3pPr>
              <a:spcAft>
                <a:spcPts val="600"/>
              </a:spcAft>
              <a:defRPr sz="1800"/>
            </a:lvl3pPr>
            <a:lvl4pPr>
              <a:spcAft>
                <a:spcPts val="600"/>
              </a:spcAft>
              <a:defRPr sz="1800"/>
            </a:lvl4pPr>
            <a:lvl5pPr>
              <a:spcAft>
                <a:spcPts val="600"/>
              </a:spcAft>
              <a:defRPr sz="1800"/>
            </a:lvl5pPr>
          </a:lstStyle>
          <a:p>
            <a:pPr lvl="0"/>
            <a:r>
              <a:rPr lang="en-US"/>
              <a:t>Click to add content</a:t>
            </a:r>
          </a:p>
          <a:p>
            <a:pPr lvl="1"/>
            <a:r>
              <a:rPr lang="en-US"/>
              <a:t>Second level</a:t>
            </a:r>
          </a:p>
        </p:txBody>
      </p:sp>
      <p:sp>
        <p:nvSpPr>
          <p:cNvPr id="6" name="Table Placeholder 5">
            <a:extLst>
              <a:ext uri="{FF2B5EF4-FFF2-40B4-BE49-F238E27FC236}">
                <a16:creationId xmlns:a16="http://schemas.microsoft.com/office/drawing/2014/main" id="{BE81C174-B581-A6F3-A3B5-8072C0050E9C}"/>
              </a:ext>
            </a:extLst>
          </p:cNvPr>
          <p:cNvSpPr>
            <a:spLocks noGrp="1"/>
          </p:cNvSpPr>
          <p:nvPr>
            <p:ph type="tbl" sz="quarter" idx="13"/>
          </p:nvPr>
        </p:nvSpPr>
        <p:spPr>
          <a:xfrm>
            <a:off x="4851400" y="2495074"/>
            <a:ext cx="6643944" cy="3776186"/>
          </a:xfrm>
        </p:spPr>
        <p:txBody>
          <a:bodyPr/>
          <a:lstStyle>
            <a:lvl1pPr>
              <a:defRPr/>
            </a:lvl1pPr>
          </a:lstStyle>
          <a:p>
            <a:pPr marL="228600" marR="0" lvl="0" indent="-228600" algn="l" defTabSz="914400" rtl="0"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en-US"/>
              <a:t>Click icon to add table</a:t>
            </a:r>
          </a:p>
        </p:txBody>
      </p:sp>
    </p:spTree>
    <p:extLst>
      <p:ext uri="{BB962C8B-B14F-4D97-AF65-F5344CB8AC3E}">
        <p14:creationId xmlns:p14="http://schemas.microsoft.com/office/powerpoint/2010/main" val="2927646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1287CC22-A7CC-E0D0-F44E-BA217E882E53}"/>
              </a:ext>
              <a:ext uri="{C183D7F6-B498-43B3-948B-1728B52AA6E4}">
                <adec:decorative xmlns:adec="http://schemas.microsoft.com/office/drawing/2017/decorative" val="1"/>
              </a:ext>
            </a:extLst>
          </p:cNvPr>
          <p:cNvSpPr/>
          <p:nvPr userDrawn="1"/>
        </p:nvSpPr>
        <p:spPr>
          <a:xfrm>
            <a:off x="0" y="0"/>
            <a:ext cx="6502400" cy="6858000"/>
          </a:xfrm>
          <a:prstGeom prst="rtTriangl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3305842" y="867412"/>
            <a:ext cx="3196558" cy="5123178"/>
          </a:xfrm>
        </p:spPr>
        <p:txBody>
          <a:bodyPr>
            <a:normAutofit/>
          </a:bodyPr>
          <a:lstStyle>
            <a:lvl1pPr>
              <a:spcAft>
                <a:spcPts val="600"/>
              </a:spcAft>
              <a:defRPr sz="1800">
                <a:solidFill>
                  <a:schemeClr val="tx2"/>
                </a:solidFill>
              </a:defRPr>
            </a:lvl1pPr>
            <a:lvl2pPr>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6753224" y="867412"/>
            <a:ext cx="4742119" cy="5123178"/>
          </a:xfrm>
        </p:spPr>
        <p:txBody>
          <a:bodyPr>
            <a:normAutofit/>
          </a:bodyPr>
          <a:lstStyle>
            <a:lvl1pPr>
              <a:spcAft>
                <a:spcPts val="600"/>
              </a:spcAft>
              <a:defRPr sz="1800">
                <a:solidFill>
                  <a:schemeClr val="tx2"/>
                </a:solidFill>
              </a:defRPr>
            </a:lvl1pPr>
            <a:lvl2pPr>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707251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lumMod val="95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AFFC437-DF02-7776-8224-91AD11D74BD6}"/>
              </a:ext>
              <a:ext uri="{C183D7F6-B498-43B3-948B-1728B52AA6E4}">
                <adec:decorative xmlns:adec="http://schemas.microsoft.com/office/drawing/2017/decorative" val="1"/>
              </a:ext>
            </a:extLst>
          </p:cNvPr>
          <p:cNvSpPr/>
          <p:nvPr userDrawn="1"/>
        </p:nvSpPr>
        <p:spPr>
          <a:xfrm>
            <a:off x="11405238" y="-4"/>
            <a:ext cx="786761"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B767E2A-FC6B-2D96-EF20-768A6E8BB6D9}"/>
              </a:ext>
              <a:ext uri="{C183D7F6-B498-43B3-948B-1728B52AA6E4}">
                <adec:decorative xmlns:adec="http://schemas.microsoft.com/office/drawing/2017/decorative" val="1"/>
              </a:ext>
            </a:extLst>
          </p:cNvPr>
          <p:cNvSpPr/>
          <p:nvPr userDrawn="1"/>
        </p:nvSpPr>
        <p:spPr>
          <a:xfrm>
            <a:off x="0" y="0"/>
            <a:ext cx="306323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1A79F2D-2D69-D1C7-FD7D-70C2EAE42085}"/>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14" name="Slide Number Placeholder 4">
            <a:extLst>
              <a:ext uri="{FF2B5EF4-FFF2-40B4-BE49-F238E27FC236}">
                <a16:creationId xmlns:a16="http://schemas.microsoft.com/office/drawing/2014/main" id="{405BE07A-FC17-07E2-4E28-5883FC2CAE76}"/>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15" name="Rectangle 14">
            <a:extLst>
              <a:ext uri="{FF2B5EF4-FFF2-40B4-BE49-F238E27FC236}">
                <a16:creationId xmlns:a16="http://schemas.microsoft.com/office/drawing/2014/main" id="{1B6D408C-2A4E-CEE1-5980-F9BC89383CA8}"/>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44E622ED-3DA5-D5E9-B688-B2000E522060}"/>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1677B7-A20C-1A5D-301E-5B7DCAF1B61A}"/>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Content Placeholder 6">
            <a:extLst>
              <a:ext uri="{FF2B5EF4-FFF2-40B4-BE49-F238E27FC236}">
                <a16:creationId xmlns:a16="http://schemas.microsoft.com/office/drawing/2014/main" id="{A6AD29FD-92CC-65CC-1E8B-437A1E59A589}"/>
              </a:ext>
            </a:extLst>
          </p:cNvPr>
          <p:cNvSpPr>
            <a:spLocks noGrp="1"/>
          </p:cNvSpPr>
          <p:nvPr>
            <p:ph sz="quarter" idx="13" hasCustomPrompt="1"/>
          </p:nvPr>
        </p:nvSpPr>
        <p:spPr>
          <a:xfrm>
            <a:off x="3489960" y="892175"/>
            <a:ext cx="7482839" cy="5073650"/>
          </a:xfrm>
          <a:effectLst/>
        </p:spPr>
        <p:txBody>
          <a:bodyPr anchor="ctr">
            <a:normAutofit/>
          </a:bodyPr>
          <a:lstStyle>
            <a:lvl1pPr marL="0" indent="0" algn="l">
              <a:spcAft>
                <a:spcPts val="1200"/>
              </a:spcAft>
              <a:buNone/>
              <a:defRPr sz="2800">
                <a:solidFill>
                  <a:schemeClr val="tx2"/>
                </a:solidFill>
              </a:defRPr>
            </a:lvl1pPr>
            <a:lvl2pPr marL="228600" indent="0" algn="l">
              <a:spcAft>
                <a:spcPts val="1200"/>
              </a:spcAft>
              <a:buNone/>
              <a:defRPr sz="2800">
                <a:solidFill>
                  <a:schemeClr val="tx2"/>
                </a:solidFill>
              </a:defRPr>
            </a:lvl2pPr>
            <a:lvl3pPr marL="457200" indent="0" algn="l">
              <a:spcAft>
                <a:spcPts val="1200"/>
              </a:spcAft>
              <a:buNone/>
              <a:defRPr sz="2800">
                <a:solidFill>
                  <a:schemeClr val="tx2"/>
                </a:solidFill>
              </a:defRPr>
            </a:lvl3pPr>
            <a:lvl4pPr marL="685800" indent="0" algn="l">
              <a:spcAft>
                <a:spcPts val="1200"/>
              </a:spcAft>
              <a:buNone/>
              <a:defRPr sz="2800">
                <a:solidFill>
                  <a:schemeClr val="tx2"/>
                </a:solidFill>
              </a:defRPr>
            </a:lvl4pPr>
            <a:lvl5pPr marL="914400" indent="0" algn="l">
              <a:spcAft>
                <a:spcPts val="1200"/>
              </a:spcAft>
              <a:buNone/>
              <a:defRPr sz="2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813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lumMod val="95000"/>
          </a:schemeClr>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6392207A-D227-5650-4C58-FA396957B724}"/>
              </a:ext>
              <a:ext uri="{C183D7F6-B498-43B3-948B-1728B52AA6E4}">
                <adec:decorative xmlns:adec="http://schemas.microsoft.com/office/drawing/2017/decorative" val="1"/>
              </a:ext>
            </a:extLst>
          </p:cNvPr>
          <p:cNvSpPr/>
          <p:nvPr userDrawn="1"/>
        </p:nvSpPr>
        <p:spPr>
          <a:xfrm>
            <a:off x="0" y="-5"/>
            <a:ext cx="1445866" cy="6858000"/>
          </a:xfrm>
          <a:custGeom>
            <a:avLst/>
            <a:gdLst>
              <a:gd name="connsiteX0" fmla="*/ 605303 w 1445866"/>
              <a:gd name="connsiteY0" fmla="*/ 6858000 h 6858000"/>
              <a:gd name="connsiteX1" fmla="*/ 233348 w 1445866"/>
              <a:gd name="connsiteY1" fmla="*/ 6858000 h 6858000"/>
              <a:gd name="connsiteX2" fmla="*/ 0 w 1445866"/>
              <a:gd name="connsiteY2" fmla="*/ 6858000 h 6858000"/>
              <a:gd name="connsiteX3" fmla="*/ 0 w 1445866"/>
              <a:gd name="connsiteY3" fmla="*/ 0 h 6858000"/>
              <a:gd name="connsiteX4" fmla="*/ 233348 w 1445866"/>
              <a:gd name="connsiteY4" fmla="*/ 0 h 6858000"/>
              <a:gd name="connsiteX5" fmla="*/ 605299 w 1445866"/>
              <a:gd name="connsiteY5" fmla="*/ 0 h 6858000"/>
              <a:gd name="connsiteX6" fmla="*/ 610635 w 1445866"/>
              <a:gd name="connsiteY6" fmla="*/ 1372 h 6858000"/>
              <a:gd name="connsiteX7" fmla="*/ 1445866 w 1445866"/>
              <a:gd name="connsiteY7" fmla="*/ 1136650 h 6858000"/>
              <a:gd name="connsiteX8" fmla="*/ 719850 w 1445866"/>
              <a:gd name="connsiteY8" fmla="*/ 2231955 h 6858000"/>
              <a:gd name="connsiteX9" fmla="*/ 555970 w 1445866"/>
              <a:gd name="connsiteY9" fmla="*/ 2282826 h 6858000"/>
              <a:gd name="connsiteX10" fmla="*/ 719850 w 1445866"/>
              <a:gd name="connsiteY10" fmla="*/ 2333697 h 6858000"/>
              <a:gd name="connsiteX11" fmla="*/ 1445866 w 1445866"/>
              <a:gd name="connsiteY11" fmla="*/ 3429001 h 6858000"/>
              <a:gd name="connsiteX12" fmla="*/ 719850 w 1445866"/>
              <a:gd name="connsiteY12" fmla="*/ 4524306 h 6858000"/>
              <a:gd name="connsiteX13" fmla="*/ 555972 w 1445866"/>
              <a:gd name="connsiteY13" fmla="*/ 4575176 h 6858000"/>
              <a:gd name="connsiteX14" fmla="*/ 719850 w 1445866"/>
              <a:gd name="connsiteY14" fmla="*/ 4626047 h 6858000"/>
              <a:gd name="connsiteX15" fmla="*/ 1445866 w 1445866"/>
              <a:gd name="connsiteY15" fmla="*/ 5721351 h 6858000"/>
              <a:gd name="connsiteX16" fmla="*/ 610635 w 1445866"/>
              <a:gd name="connsiteY16" fmla="*/ 6856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866" h="6858000">
                <a:moveTo>
                  <a:pt x="605303" y="6858000"/>
                </a:moveTo>
                <a:lnTo>
                  <a:pt x="233348" y="6858000"/>
                </a:lnTo>
                <a:lnTo>
                  <a:pt x="0" y="6858000"/>
                </a:lnTo>
                <a:lnTo>
                  <a:pt x="0" y="0"/>
                </a:lnTo>
                <a:lnTo>
                  <a:pt x="233348" y="0"/>
                </a:lnTo>
                <a:lnTo>
                  <a:pt x="605299" y="0"/>
                </a:lnTo>
                <a:lnTo>
                  <a:pt x="610635" y="1372"/>
                </a:lnTo>
                <a:cubicBezTo>
                  <a:pt x="1094526" y="151878"/>
                  <a:pt x="1445866" y="603234"/>
                  <a:pt x="1445866" y="1136650"/>
                </a:cubicBezTo>
                <a:cubicBezTo>
                  <a:pt x="1445866" y="1629034"/>
                  <a:pt x="1146499" y="2051497"/>
                  <a:pt x="719850" y="2231955"/>
                </a:cubicBezTo>
                <a:lnTo>
                  <a:pt x="555970" y="2282826"/>
                </a:lnTo>
                <a:lnTo>
                  <a:pt x="719850" y="2333697"/>
                </a:lnTo>
                <a:cubicBezTo>
                  <a:pt x="1146499" y="2514154"/>
                  <a:pt x="1445866" y="2936617"/>
                  <a:pt x="1445866" y="3429001"/>
                </a:cubicBezTo>
                <a:cubicBezTo>
                  <a:pt x="1445866" y="3921385"/>
                  <a:pt x="1146499" y="4343848"/>
                  <a:pt x="719850" y="4524306"/>
                </a:cubicBezTo>
                <a:lnTo>
                  <a:pt x="555972" y="4575176"/>
                </a:lnTo>
                <a:lnTo>
                  <a:pt x="719850" y="4626047"/>
                </a:lnTo>
                <a:cubicBezTo>
                  <a:pt x="1146499" y="4806504"/>
                  <a:pt x="1445866" y="5228967"/>
                  <a:pt x="1445866" y="5721351"/>
                </a:cubicBezTo>
                <a:cubicBezTo>
                  <a:pt x="1445866" y="6254767"/>
                  <a:pt x="1094526" y="6706123"/>
                  <a:pt x="610635" y="6856629"/>
                </a:cubicBez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3" name="Freeform: Shape 2">
            <a:extLst>
              <a:ext uri="{FF2B5EF4-FFF2-40B4-BE49-F238E27FC236}">
                <a16:creationId xmlns:a16="http://schemas.microsoft.com/office/drawing/2014/main" id="{123BCBAF-4668-B2E6-7681-7E02428B4392}"/>
              </a:ext>
              <a:ext uri="{C183D7F6-B498-43B3-948B-1728B52AA6E4}">
                <adec:decorative xmlns:adec="http://schemas.microsoft.com/office/drawing/2017/decorative" val="1"/>
              </a:ext>
            </a:extLst>
          </p:cNvPr>
          <p:cNvSpPr/>
          <p:nvPr userDrawn="1"/>
        </p:nvSpPr>
        <p:spPr>
          <a:xfrm rot="10800000">
            <a:off x="10746134" y="-4"/>
            <a:ext cx="1445866" cy="6858000"/>
          </a:xfrm>
          <a:custGeom>
            <a:avLst/>
            <a:gdLst>
              <a:gd name="connsiteX0" fmla="*/ 605303 w 1445866"/>
              <a:gd name="connsiteY0" fmla="*/ 6858000 h 6858000"/>
              <a:gd name="connsiteX1" fmla="*/ 233348 w 1445866"/>
              <a:gd name="connsiteY1" fmla="*/ 6858000 h 6858000"/>
              <a:gd name="connsiteX2" fmla="*/ 0 w 1445866"/>
              <a:gd name="connsiteY2" fmla="*/ 6858000 h 6858000"/>
              <a:gd name="connsiteX3" fmla="*/ 0 w 1445866"/>
              <a:gd name="connsiteY3" fmla="*/ 0 h 6858000"/>
              <a:gd name="connsiteX4" fmla="*/ 233348 w 1445866"/>
              <a:gd name="connsiteY4" fmla="*/ 0 h 6858000"/>
              <a:gd name="connsiteX5" fmla="*/ 605299 w 1445866"/>
              <a:gd name="connsiteY5" fmla="*/ 0 h 6858000"/>
              <a:gd name="connsiteX6" fmla="*/ 610635 w 1445866"/>
              <a:gd name="connsiteY6" fmla="*/ 1372 h 6858000"/>
              <a:gd name="connsiteX7" fmla="*/ 1445866 w 1445866"/>
              <a:gd name="connsiteY7" fmla="*/ 1136650 h 6858000"/>
              <a:gd name="connsiteX8" fmla="*/ 719850 w 1445866"/>
              <a:gd name="connsiteY8" fmla="*/ 2231955 h 6858000"/>
              <a:gd name="connsiteX9" fmla="*/ 555970 w 1445866"/>
              <a:gd name="connsiteY9" fmla="*/ 2282826 h 6858000"/>
              <a:gd name="connsiteX10" fmla="*/ 719850 w 1445866"/>
              <a:gd name="connsiteY10" fmla="*/ 2333697 h 6858000"/>
              <a:gd name="connsiteX11" fmla="*/ 1445866 w 1445866"/>
              <a:gd name="connsiteY11" fmla="*/ 3429001 h 6858000"/>
              <a:gd name="connsiteX12" fmla="*/ 719850 w 1445866"/>
              <a:gd name="connsiteY12" fmla="*/ 4524306 h 6858000"/>
              <a:gd name="connsiteX13" fmla="*/ 555972 w 1445866"/>
              <a:gd name="connsiteY13" fmla="*/ 4575176 h 6858000"/>
              <a:gd name="connsiteX14" fmla="*/ 719850 w 1445866"/>
              <a:gd name="connsiteY14" fmla="*/ 4626047 h 6858000"/>
              <a:gd name="connsiteX15" fmla="*/ 1445866 w 1445866"/>
              <a:gd name="connsiteY15" fmla="*/ 5721351 h 6858000"/>
              <a:gd name="connsiteX16" fmla="*/ 610635 w 1445866"/>
              <a:gd name="connsiteY16" fmla="*/ 6856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45866" h="6858000">
                <a:moveTo>
                  <a:pt x="605303" y="6858000"/>
                </a:moveTo>
                <a:lnTo>
                  <a:pt x="233348" y="6858000"/>
                </a:lnTo>
                <a:lnTo>
                  <a:pt x="0" y="6858000"/>
                </a:lnTo>
                <a:lnTo>
                  <a:pt x="0" y="0"/>
                </a:lnTo>
                <a:lnTo>
                  <a:pt x="233348" y="0"/>
                </a:lnTo>
                <a:lnTo>
                  <a:pt x="605299" y="0"/>
                </a:lnTo>
                <a:lnTo>
                  <a:pt x="610635" y="1372"/>
                </a:lnTo>
                <a:cubicBezTo>
                  <a:pt x="1094526" y="151878"/>
                  <a:pt x="1445866" y="603234"/>
                  <a:pt x="1445866" y="1136650"/>
                </a:cubicBezTo>
                <a:cubicBezTo>
                  <a:pt x="1445866" y="1629034"/>
                  <a:pt x="1146499" y="2051497"/>
                  <a:pt x="719850" y="2231955"/>
                </a:cubicBezTo>
                <a:lnTo>
                  <a:pt x="555970" y="2282826"/>
                </a:lnTo>
                <a:lnTo>
                  <a:pt x="719850" y="2333697"/>
                </a:lnTo>
                <a:cubicBezTo>
                  <a:pt x="1146499" y="2514154"/>
                  <a:pt x="1445866" y="2936617"/>
                  <a:pt x="1445866" y="3429001"/>
                </a:cubicBezTo>
                <a:cubicBezTo>
                  <a:pt x="1445866" y="3921385"/>
                  <a:pt x="1146499" y="4343848"/>
                  <a:pt x="719850" y="4524306"/>
                </a:cubicBezTo>
                <a:lnTo>
                  <a:pt x="555972" y="4575176"/>
                </a:lnTo>
                <a:lnTo>
                  <a:pt x="719850" y="4626047"/>
                </a:lnTo>
                <a:cubicBezTo>
                  <a:pt x="1146499" y="4806504"/>
                  <a:pt x="1445866" y="5228967"/>
                  <a:pt x="1445866" y="5721351"/>
                </a:cubicBezTo>
                <a:cubicBezTo>
                  <a:pt x="1445866" y="6254767"/>
                  <a:pt x="1094526" y="6706123"/>
                  <a:pt x="610635" y="6856629"/>
                </a:cubicBezTo>
                <a:close/>
              </a:path>
            </a:pathLst>
          </a:cu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2"/>
              </a:solidFill>
            </a:endParaRPr>
          </a:p>
        </p:txBody>
      </p:sp>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6" name="Straight Connector 5">
            <a:extLst>
              <a:ext uri="{FF2B5EF4-FFF2-40B4-BE49-F238E27FC236}">
                <a16:creationId xmlns:a16="http://schemas.microsoft.com/office/drawing/2014/main" id="{28628E6D-0C29-7F8E-67C4-175F211E705F}"/>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 uri="{C183D7F6-B498-43B3-948B-1728B52AA6E4}">
                <adec:decorative xmlns:adec="http://schemas.microsoft.com/office/drawing/2017/decorative" val="1"/>
              </a:ext>
            </a:extLst>
          </p:cNvPr>
          <p:cNvCxnSpPr>
            <a:cxnSpLocks/>
          </p:cNvCxnSpPr>
          <p:nvPr userDrawn="1"/>
        </p:nvCxnSpPr>
        <p:spPr>
          <a:xfrm>
            <a:off x="9683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 uri="{C183D7F6-B498-43B3-948B-1728B52AA6E4}">
                <adec:decorative xmlns:adec="http://schemas.microsoft.com/office/drawing/2017/decorative" val="1"/>
              </a:ext>
            </a:extLst>
          </p:cNvPr>
          <p:cNvCxnSpPr>
            <a:cxnSpLocks/>
          </p:cNvCxnSpPr>
          <p:nvPr userDrawn="1"/>
        </p:nvCxnSpPr>
        <p:spPr>
          <a:xfrm>
            <a:off x="9683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2517792" y="1543050"/>
            <a:ext cx="7165925"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86423"/>
            <a:ext cx="7156415" cy="1740548"/>
          </a:xfrm>
        </p:spPr>
        <p:txBody>
          <a:bodyPr anchor="b">
            <a:noAutofit/>
          </a:bodyPr>
          <a:lstStyle>
            <a:lvl1pPr algn="ctr">
              <a:defRPr sz="4000">
                <a:solidFill>
                  <a:schemeClr val="tx2"/>
                </a:solidFill>
              </a:defRPr>
            </a:lvl1pPr>
          </a:lstStyle>
          <a:p>
            <a:r>
              <a:rPr lang="en-US"/>
              <a:t>Click to Add title</a:t>
            </a:r>
          </a:p>
        </p:txBody>
      </p:sp>
      <p:sp>
        <p:nvSpPr>
          <p:cNvPr id="11" name="Content Placeholder 6">
            <a:extLst>
              <a:ext uri="{FF2B5EF4-FFF2-40B4-BE49-F238E27FC236}">
                <a16:creationId xmlns:a16="http://schemas.microsoft.com/office/drawing/2014/main" id="{3DD99B65-6C51-CA99-9872-6FD254075A80}"/>
              </a:ext>
            </a:extLst>
          </p:cNvPr>
          <p:cNvSpPr>
            <a:spLocks noGrp="1"/>
          </p:cNvSpPr>
          <p:nvPr>
            <p:ph sz="quarter" idx="13" hasCustomPrompt="1"/>
          </p:nvPr>
        </p:nvSpPr>
        <p:spPr>
          <a:xfrm>
            <a:off x="3521271" y="3670658"/>
            <a:ext cx="5149459" cy="1510939"/>
          </a:xfrm>
        </p:spPr>
        <p:txBody>
          <a:bodyPr lIns="182880">
            <a:noAutofit/>
          </a:bodyPr>
          <a:lstStyle>
            <a:lvl1pPr marL="0" indent="0" algn="ctr">
              <a:lnSpc>
                <a:spcPct val="150000"/>
              </a:lnSpc>
              <a:spcBef>
                <a:spcPts val="0"/>
              </a:spcBef>
              <a:buNone/>
              <a:defRPr sz="2000">
                <a:solidFill>
                  <a:schemeClr val="tx2"/>
                </a:solidFill>
              </a:defRPr>
            </a:lvl1pPr>
            <a:lvl2pPr marL="228600" indent="0" algn="ctr">
              <a:buNone/>
              <a:defRPr sz="2000"/>
            </a:lvl2pPr>
            <a:lvl3pPr marL="457200" indent="0" algn="ctr">
              <a:buNone/>
              <a:defRPr sz="2000"/>
            </a:lvl3pPr>
            <a:lvl4pPr marL="685800" indent="0" algn="ctr">
              <a:buNone/>
              <a:defRPr sz="2000"/>
            </a:lvl4pPr>
            <a:lvl5pPr marL="914400" indent="0" algn="ctr">
              <a:buNone/>
              <a:defRPr sz="2000"/>
            </a:lvl5pPr>
          </a:lstStyle>
          <a:p>
            <a:pPr lvl="0"/>
            <a:r>
              <a:rPr lang="en-US"/>
              <a:t>Click to add content</a:t>
            </a:r>
          </a:p>
        </p:txBody>
      </p:sp>
    </p:spTree>
    <p:extLst>
      <p:ext uri="{BB962C8B-B14F-4D97-AF65-F5344CB8AC3E}">
        <p14:creationId xmlns:p14="http://schemas.microsoft.com/office/powerpoint/2010/main" val="1512516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lumMod val="95000"/>
          </a:schemeClr>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BCEE60A-6295-FCD1-542F-52EA50B3B4A9}"/>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51031"/>
          <a:stretch/>
        </p:blipFill>
        <p:spPr>
          <a:xfrm rot="16200000">
            <a:off x="7083880" y="1749876"/>
            <a:ext cx="6858000" cy="3358241"/>
          </a:xfrm>
          <a:prstGeom prst="rect">
            <a:avLst/>
          </a:prstGeom>
        </p:spPr>
      </p:pic>
      <p:pic>
        <p:nvPicPr>
          <p:cNvPr id="3" name="Graphic 2">
            <a:extLst>
              <a:ext uri="{FF2B5EF4-FFF2-40B4-BE49-F238E27FC236}">
                <a16:creationId xmlns:a16="http://schemas.microsoft.com/office/drawing/2014/main" id="{02E5EBF7-4D05-239B-0B70-F9AD5B569091}"/>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b="21667"/>
          <a:stretch/>
        </p:blipFill>
        <p:spPr>
          <a:xfrm rot="5400000">
            <a:off x="-742950" y="742950"/>
            <a:ext cx="6858000" cy="5372100"/>
          </a:xfrm>
          <a:prstGeom prst="rect">
            <a:avLst/>
          </a:prstGeom>
        </p:spPr>
      </p:pic>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5372100" y="892175"/>
            <a:ext cx="3461659" cy="5073650"/>
          </a:xfrm>
          <a:effectLst/>
        </p:spPr>
        <p:txBody>
          <a:bodyPr anchor="ctr">
            <a:normAutofit/>
          </a:bodyPr>
          <a:lstStyle>
            <a:lvl1pPr marL="0" indent="0" algn="ctr">
              <a:spcAft>
                <a:spcPts val="600"/>
              </a:spcAft>
              <a:buNone/>
              <a:defRPr sz="2400">
                <a:solidFill>
                  <a:schemeClr val="tx2"/>
                </a:solidFill>
              </a:defRPr>
            </a:lvl1pPr>
            <a:lvl2pPr marL="228600" indent="0" algn="ctr">
              <a:spcAft>
                <a:spcPts val="600"/>
              </a:spcAft>
              <a:buNone/>
              <a:defRPr sz="2000">
                <a:solidFill>
                  <a:schemeClr val="tx2"/>
                </a:solidFill>
              </a:defRPr>
            </a:lvl2pPr>
            <a:lvl3pPr marL="457200" indent="0" algn="ctr">
              <a:spcAft>
                <a:spcPts val="600"/>
              </a:spcAft>
              <a:buNone/>
              <a:defRPr sz="2000">
                <a:solidFill>
                  <a:schemeClr val="tx2"/>
                </a:solidFill>
              </a:defRPr>
            </a:lvl3pPr>
            <a:lvl4pPr marL="685800" indent="0" algn="ctr">
              <a:spcAft>
                <a:spcPts val="600"/>
              </a:spcAft>
              <a:buNone/>
              <a:defRPr sz="2000">
                <a:solidFill>
                  <a:schemeClr val="tx2"/>
                </a:solidFill>
              </a:defRPr>
            </a:lvl4pPr>
            <a:lvl5pPr marL="914400" indent="0" algn="ctr">
              <a:spcAft>
                <a:spcPts val="600"/>
              </a:spcAft>
              <a:buNone/>
              <a:defRPr sz="20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141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1">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EE62E882-4E93-85DF-DE0B-6F64263A3BBA}"/>
              </a:ext>
            </a:extLst>
          </p:cNvPr>
          <p:cNvSpPr>
            <a:spLocks noGrp="1"/>
          </p:cNvSpPr>
          <p:nvPr>
            <p:ph type="pic" sz="quarter" idx="10"/>
          </p:nvPr>
        </p:nvSpPr>
        <p:spPr>
          <a:xfrm>
            <a:off x="2" y="0"/>
            <a:ext cx="12191999" cy="6858000"/>
          </a:xfrm>
          <a:custGeom>
            <a:avLst/>
            <a:gdLst>
              <a:gd name="connsiteX0" fmla="*/ 9664698 w 12191999"/>
              <a:gd name="connsiteY0" fmla="*/ 0 h 6858000"/>
              <a:gd name="connsiteX1" fmla="*/ 12191999 w 12191999"/>
              <a:gd name="connsiteY1" fmla="*/ 0 h 6858000"/>
              <a:gd name="connsiteX2" fmla="*/ 12191999 w 12191999"/>
              <a:gd name="connsiteY2" fmla="*/ 6858000 h 6858000"/>
              <a:gd name="connsiteX3" fmla="*/ 9664698 w 12191999"/>
              <a:gd name="connsiteY3" fmla="*/ 6858000 h 6858000"/>
              <a:gd name="connsiteX4" fmla="*/ 0 w 12191999"/>
              <a:gd name="connsiteY4" fmla="*/ 0 h 6858000"/>
              <a:gd name="connsiteX5" fmla="*/ 2551176 w 12191999"/>
              <a:gd name="connsiteY5" fmla="*/ 0 h 6858000"/>
              <a:gd name="connsiteX6" fmla="*/ 2551176 w 12191999"/>
              <a:gd name="connsiteY6" fmla="*/ 6858000 h 6858000"/>
              <a:gd name="connsiteX7" fmla="*/ 0 w 12191999"/>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9" h="6858000">
                <a:moveTo>
                  <a:pt x="9664698" y="0"/>
                </a:moveTo>
                <a:lnTo>
                  <a:pt x="12191999" y="0"/>
                </a:lnTo>
                <a:lnTo>
                  <a:pt x="12191999" y="6858000"/>
                </a:lnTo>
                <a:lnTo>
                  <a:pt x="9664698" y="6858000"/>
                </a:lnTo>
                <a:close/>
                <a:moveTo>
                  <a:pt x="0" y="0"/>
                </a:moveTo>
                <a:lnTo>
                  <a:pt x="2551176" y="0"/>
                </a:lnTo>
                <a:lnTo>
                  <a:pt x="2551176" y="6858000"/>
                </a:lnTo>
                <a:lnTo>
                  <a:pt x="0" y="6858000"/>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47287"/>
            <a:ext cx="7156415" cy="3363427"/>
          </a:xfrm>
        </p:spPr>
        <p:txBody>
          <a:bodyPr tIns="0" bIns="0" anchor="ctr">
            <a:noAutofit/>
          </a:bodyPr>
          <a:lstStyle>
            <a:lvl1pPr algn="ctr">
              <a:defRPr sz="4400">
                <a:solidFill>
                  <a:schemeClr val="tx2"/>
                </a:solidFill>
              </a:defRPr>
            </a:lvl1pPr>
          </a:lstStyle>
          <a:p>
            <a:r>
              <a:rPr lang="en-US"/>
              <a:t>Click to Add title</a:t>
            </a:r>
          </a:p>
        </p:txBody>
      </p:sp>
    </p:spTree>
    <p:extLst>
      <p:ext uri="{BB962C8B-B14F-4D97-AF65-F5344CB8AC3E}">
        <p14:creationId xmlns:p14="http://schemas.microsoft.com/office/powerpoint/2010/main" val="1254760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bg>
      <p:bgPr>
        <a:solidFill>
          <a:schemeClr val="bg1">
            <a:lumMod val="95000"/>
          </a:schemeClr>
        </a:soli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B7CBB1-8DA1-E416-2554-28C331D0AF54}"/>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47888"/>
          <a:stretch/>
        </p:blipFill>
        <p:spPr>
          <a:xfrm rot="16200000">
            <a:off x="6976110" y="1642110"/>
            <a:ext cx="6858000" cy="3573780"/>
          </a:xfrm>
          <a:prstGeom prst="rect">
            <a:avLst/>
          </a:prstGeom>
        </p:spPr>
      </p:pic>
      <p:pic>
        <p:nvPicPr>
          <p:cNvPr id="13" name="Graphic 12">
            <a:extLst>
              <a:ext uri="{FF2B5EF4-FFF2-40B4-BE49-F238E27FC236}">
                <a16:creationId xmlns:a16="http://schemas.microsoft.com/office/drawing/2014/main" id="{1E442E8B-94A4-D6CF-E77C-A046400CB56F}"/>
              </a:ext>
              <a:ext uri="{C183D7F6-B498-43B3-948B-1728B52AA6E4}">
                <adec:decorative xmlns:adec="http://schemas.microsoft.com/office/drawing/2017/decorative" val="1"/>
              </a:ext>
            </a:extLst>
          </p:cNvPr>
          <p:cNvPicPr>
            <a:picLocks noChangeAspect="1"/>
          </p:cNvPicPr>
          <p:nvPr userDrawn="1"/>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t="1" b="47888"/>
          <a:stretch/>
        </p:blipFill>
        <p:spPr>
          <a:xfrm rot="5400000">
            <a:off x="-1718310" y="1646872"/>
            <a:ext cx="6858000" cy="3573780"/>
          </a:xfrm>
          <a:prstGeom prst="rect">
            <a:avLst/>
          </a:prstGeom>
        </p:spPr>
      </p:pic>
      <p:sp>
        <p:nvSpPr>
          <p:cNvPr id="5" name="Rectangle 4">
            <a:extLst>
              <a:ext uri="{FF2B5EF4-FFF2-40B4-BE49-F238E27FC236}">
                <a16:creationId xmlns:a16="http://schemas.microsoft.com/office/drawing/2014/main" id="{9294B31B-4290-C588-1212-26E6B428FDF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6" name="Straight Connector 5">
            <a:extLst>
              <a:ext uri="{FF2B5EF4-FFF2-40B4-BE49-F238E27FC236}">
                <a16:creationId xmlns:a16="http://schemas.microsoft.com/office/drawing/2014/main" id="{28628E6D-0C29-7F8E-67C4-175F211E705F}"/>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5D0695C-2845-A017-44FF-AC8172007732}"/>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F8C32-8C97-2BA7-D756-712EEDF1439D}"/>
              </a:ext>
              <a:ext uri="{C183D7F6-B498-43B3-948B-1728B52AA6E4}">
                <adec:decorative xmlns:adec="http://schemas.microsoft.com/office/drawing/2017/decorative" val="1"/>
              </a:ext>
            </a:extLst>
          </p:cNvPr>
          <p:cNvCxnSpPr>
            <a:cxnSpLocks/>
          </p:cNvCxnSpPr>
          <p:nvPr userDrawn="1"/>
        </p:nvCxnSpPr>
        <p:spPr>
          <a:xfrm>
            <a:off x="9683717"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A53929D-82C0-204B-3528-E111E5608AE6}"/>
              </a:ext>
              <a:ext uri="{C183D7F6-B498-43B3-948B-1728B52AA6E4}">
                <adec:decorative xmlns:adec="http://schemas.microsoft.com/office/drawing/2017/decorative" val="1"/>
              </a:ext>
            </a:extLst>
          </p:cNvPr>
          <p:cNvCxnSpPr>
            <a:cxnSpLocks/>
          </p:cNvCxnSpPr>
          <p:nvPr userDrawn="1"/>
        </p:nvCxnSpPr>
        <p:spPr>
          <a:xfrm>
            <a:off x="9683717"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C68DE2F-0A5F-60BA-E2A6-247EF7CB8573}"/>
              </a:ext>
              <a:ext uri="{C183D7F6-B498-43B3-948B-1728B52AA6E4}">
                <adec:decorative xmlns:adec="http://schemas.microsoft.com/office/drawing/2017/decorative" val="1"/>
              </a:ext>
            </a:extLst>
          </p:cNvPr>
          <p:cNvGrpSpPr/>
          <p:nvPr userDrawn="1"/>
        </p:nvGrpSpPr>
        <p:grpSpPr>
          <a:xfrm>
            <a:off x="2517792" y="1543050"/>
            <a:ext cx="7165925" cy="3771900"/>
            <a:chOff x="2517792" y="1651000"/>
            <a:chExt cx="7165925" cy="3771900"/>
          </a:xfrm>
        </p:grpSpPr>
        <p:cxnSp>
          <p:nvCxnSpPr>
            <p:cNvPr id="12" name="Straight Connector 11">
              <a:extLst>
                <a:ext uri="{FF2B5EF4-FFF2-40B4-BE49-F238E27FC236}">
                  <a16:creationId xmlns:a16="http://schemas.microsoft.com/office/drawing/2014/main" id="{D2DE19A1-6F20-44CE-16E6-E01C080DB715}"/>
                </a:ext>
              </a:extLst>
            </p:cNvPr>
            <p:cNvCxnSpPr>
              <a:cxnSpLocks/>
            </p:cNvCxnSpPr>
            <p:nvPr userDrawn="1"/>
          </p:nvCxnSpPr>
          <p:spPr>
            <a:xfrm>
              <a:off x="2527301" y="16510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302056-7C77-84A9-00C4-C936CDB0EC14}"/>
                </a:ext>
              </a:extLst>
            </p:cNvPr>
            <p:cNvCxnSpPr>
              <a:cxnSpLocks/>
            </p:cNvCxnSpPr>
            <p:nvPr userDrawn="1"/>
          </p:nvCxnSpPr>
          <p:spPr>
            <a:xfrm>
              <a:off x="2517792" y="5422900"/>
              <a:ext cx="715641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17EEDCF-A8F9-709D-CE34-6E183D26C2C2}"/>
              </a:ext>
            </a:extLst>
          </p:cNvPr>
          <p:cNvSpPr>
            <a:spLocks noGrp="1"/>
          </p:cNvSpPr>
          <p:nvPr>
            <p:ph type="title"/>
          </p:nvPr>
        </p:nvSpPr>
        <p:spPr>
          <a:xfrm>
            <a:off x="2527301" y="1786422"/>
            <a:ext cx="7156415" cy="2260117"/>
          </a:xfrm>
        </p:spPr>
        <p:txBody>
          <a:bodyPr tIns="0" bIns="0" anchor="b">
            <a:noAutofit/>
          </a:bodyPr>
          <a:lstStyle>
            <a:lvl1pPr algn="ctr">
              <a:defRPr sz="4400">
                <a:solidFill>
                  <a:schemeClr val="tx2"/>
                </a:solidFill>
              </a:defRPr>
            </a:lvl1pPr>
          </a:lstStyle>
          <a:p>
            <a:r>
              <a:rPr lang="en-US"/>
              <a:t>Click to edit Master title style</a:t>
            </a:r>
          </a:p>
        </p:txBody>
      </p:sp>
      <p:sp>
        <p:nvSpPr>
          <p:cNvPr id="3" name="Text Placeholder 3">
            <a:extLst>
              <a:ext uri="{FF2B5EF4-FFF2-40B4-BE49-F238E27FC236}">
                <a16:creationId xmlns:a16="http://schemas.microsoft.com/office/drawing/2014/main" id="{CC0E72D9-C2D7-3452-FBEB-5506D3211809}"/>
              </a:ext>
            </a:extLst>
          </p:cNvPr>
          <p:cNvSpPr>
            <a:spLocks noGrp="1"/>
          </p:cNvSpPr>
          <p:nvPr>
            <p:ph type="body" sz="quarter" idx="15" hasCustomPrompt="1"/>
          </p:nvPr>
        </p:nvSpPr>
        <p:spPr>
          <a:xfrm>
            <a:off x="2527299" y="4145100"/>
            <a:ext cx="7137395" cy="735012"/>
          </a:xfrm>
        </p:spPr>
        <p:txBody>
          <a:bodyPr anchor="ctr">
            <a:normAutofit/>
          </a:bodyPr>
          <a:lstStyle>
            <a:lvl1pPr marL="0" indent="0" algn="ctr">
              <a:buNone/>
              <a:defRPr sz="2400">
                <a:solidFill>
                  <a:schemeClr val="tx2"/>
                </a:solidFill>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add subtitle</a:t>
            </a:r>
          </a:p>
        </p:txBody>
      </p:sp>
    </p:spTree>
    <p:extLst>
      <p:ext uri="{BB962C8B-B14F-4D97-AF65-F5344CB8AC3E}">
        <p14:creationId xmlns:p14="http://schemas.microsoft.com/office/powerpoint/2010/main" val="3488264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bg1">
            <a:lumMod val="95000"/>
          </a:schemeClr>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617646-6AF6-94B0-E660-98BCAC61F95F}"/>
              </a:ext>
              <a:ext uri="{C183D7F6-B498-43B3-948B-1728B52AA6E4}">
                <adec:decorative xmlns:adec="http://schemas.microsoft.com/office/drawing/2017/decorative" val="1"/>
              </a:ext>
            </a:extLst>
          </p:cNvPr>
          <p:cNvSpPr/>
          <p:nvPr userDrawn="1"/>
        </p:nvSpPr>
        <p:spPr>
          <a:xfrm>
            <a:off x="1" y="0"/>
            <a:ext cx="4405568" cy="6858000"/>
          </a:xfrm>
          <a:prstGeom prst="rect">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4851400" y="892175"/>
            <a:ext cx="6617592" cy="5073650"/>
          </a:xfrm>
          <a:effectLst/>
        </p:spPr>
        <p:txBody>
          <a:bodyPr anchor="ctr">
            <a:normAutofit/>
          </a:bodyPr>
          <a:lstStyle>
            <a:lvl1pPr marL="0" indent="0" algn="l">
              <a:spcAft>
                <a:spcPts val="1200"/>
              </a:spcAft>
              <a:buNone/>
              <a:defRPr sz="1800">
                <a:solidFill>
                  <a:schemeClr val="tx2"/>
                </a:solidFill>
              </a:defRPr>
            </a:lvl1pPr>
            <a:lvl2pPr marL="228600" indent="0" algn="l">
              <a:spcAft>
                <a:spcPts val="1200"/>
              </a:spcAft>
              <a:buNone/>
              <a:defRPr sz="1800">
                <a:solidFill>
                  <a:schemeClr val="tx2"/>
                </a:solidFill>
              </a:defRPr>
            </a:lvl2pPr>
            <a:lvl3pPr marL="457200" indent="0" algn="l">
              <a:spcAft>
                <a:spcPts val="1200"/>
              </a:spcAft>
              <a:buNone/>
              <a:defRPr sz="1800">
                <a:solidFill>
                  <a:schemeClr val="tx2"/>
                </a:solidFill>
              </a:defRPr>
            </a:lvl3pPr>
            <a:lvl4pPr marL="685800" indent="0" algn="l">
              <a:spcAft>
                <a:spcPts val="1200"/>
              </a:spcAft>
              <a:buNone/>
              <a:defRPr sz="1800">
                <a:solidFill>
                  <a:schemeClr val="tx2"/>
                </a:solidFill>
              </a:defRPr>
            </a:lvl4pPr>
            <a:lvl5pPr marL="914400" indent="0" algn="l">
              <a:spcAft>
                <a:spcPts val="1200"/>
              </a:spcAft>
              <a:buNone/>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816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3">
    <p:bg>
      <p:bgPr>
        <a:solidFill>
          <a:schemeClr val="bg1">
            <a:lumMod val="95000"/>
          </a:schemeClr>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77A207-9B85-52B8-8ED0-3616C76742AD}"/>
              </a:ext>
            </a:extLst>
          </p:cNvPr>
          <p:cNvSpPr>
            <a:spLocks noGrp="1"/>
          </p:cNvSpPr>
          <p:nvPr>
            <p:ph type="pic" sz="quarter" idx="16"/>
          </p:nvPr>
        </p:nvSpPr>
        <p:spPr>
          <a:xfrm>
            <a:off x="0" y="0"/>
            <a:ext cx="12192000" cy="6858000"/>
          </a:xfrm>
          <a:custGeom>
            <a:avLst/>
            <a:gdLst>
              <a:gd name="connsiteX0" fmla="*/ 0 w 12192000"/>
              <a:gd name="connsiteY0" fmla="*/ 3086100 h 6858000"/>
              <a:gd name="connsiteX1" fmla="*/ 4375405 w 12192000"/>
              <a:gd name="connsiteY1" fmla="*/ 6858000 h 6858000"/>
              <a:gd name="connsiteX2" fmla="*/ 0 w 12192000"/>
              <a:gd name="connsiteY2" fmla="*/ 6858000 h 6858000"/>
              <a:gd name="connsiteX3" fmla="*/ 7816598 w 12192000"/>
              <a:gd name="connsiteY3" fmla="*/ 0 h 6858000"/>
              <a:gd name="connsiteX4" fmla="*/ 12192000 w 12192000"/>
              <a:gd name="connsiteY4" fmla="*/ 0 h 6858000"/>
              <a:gd name="connsiteX5" fmla="*/ 12192000 w 12192000"/>
              <a:gd name="connsiteY5" fmla="*/ 37718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6858000">
                <a:moveTo>
                  <a:pt x="0" y="3086100"/>
                </a:moveTo>
                <a:lnTo>
                  <a:pt x="4375405" y="6858000"/>
                </a:lnTo>
                <a:lnTo>
                  <a:pt x="0" y="6858000"/>
                </a:lnTo>
                <a:close/>
                <a:moveTo>
                  <a:pt x="7816598" y="0"/>
                </a:moveTo>
                <a:lnTo>
                  <a:pt x="12192000" y="0"/>
                </a:lnTo>
                <a:lnTo>
                  <a:pt x="12192000" y="3771898"/>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a:off x="2527301" y="1786421"/>
            <a:ext cx="7156415" cy="2258568"/>
          </a:xfrm>
        </p:spPr>
        <p:txBody>
          <a:bodyPr tIns="0" bIns="0" anchor="b">
            <a:noAutofit/>
          </a:bodyPr>
          <a:lstStyle>
            <a:lvl1pPr algn="ctr">
              <a:defRPr sz="4400">
                <a:solidFill>
                  <a:schemeClr val="tx2"/>
                </a:solidFill>
              </a:defRPr>
            </a:lvl1pPr>
          </a:lstStyle>
          <a:p>
            <a:r>
              <a:rPr lang="en-US"/>
              <a:t>Click to Add title</a:t>
            </a:r>
          </a:p>
        </p:txBody>
      </p:sp>
      <p:sp>
        <p:nvSpPr>
          <p:cNvPr id="4" name="Text Placeholder 3">
            <a:extLst>
              <a:ext uri="{FF2B5EF4-FFF2-40B4-BE49-F238E27FC236}">
                <a16:creationId xmlns:a16="http://schemas.microsoft.com/office/drawing/2014/main" id="{F7745489-5B17-0977-F512-70D9A108715B}"/>
              </a:ext>
            </a:extLst>
          </p:cNvPr>
          <p:cNvSpPr>
            <a:spLocks noGrp="1"/>
          </p:cNvSpPr>
          <p:nvPr>
            <p:ph type="body" sz="quarter" idx="15" hasCustomPrompt="1"/>
          </p:nvPr>
        </p:nvSpPr>
        <p:spPr>
          <a:xfrm>
            <a:off x="2527299" y="4142232"/>
            <a:ext cx="7156415" cy="735012"/>
          </a:xfrm>
        </p:spPr>
        <p:txBody>
          <a:bodyPr anchor="ctr">
            <a:normAutofit/>
          </a:bodyPr>
          <a:lstStyle>
            <a:lvl1pPr marL="0" indent="0" algn="ctr">
              <a:buNone/>
              <a:defRPr sz="2400">
                <a:solidFill>
                  <a:schemeClr val="tx2"/>
                </a:solidFill>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a:t>Click to add subtitle</a:t>
            </a:r>
          </a:p>
        </p:txBody>
      </p:sp>
    </p:spTree>
    <p:extLst>
      <p:ext uri="{BB962C8B-B14F-4D97-AF65-F5344CB8AC3E}">
        <p14:creationId xmlns:p14="http://schemas.microsoft.com/office/powerpoint/2010/main" val="906157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39" name="Freeform: Shape 38">
            <a:extLst>
              <a:ext uri="{FF2B5EF4-FFF2-40B4-BE49-F238E27FC236}">
                <a16:creationId xmlns:a16="http://schemas.microsoft.com/office/drawing/2014/main" id="{45346F93-664A-16A2-A824-FBB5F60B0938}"/>
              </a:ext>
              <a:ext uri="{C183D7F6-B498-43B3-948B-1728B52AA6E4}">
                <adec:decorative xmlns:adec="http://schemas.microsoft.com/office/drawing/2017/decorative" val="1"/>
              </a:ext>
            </a:extLst>
          </p:cNvPr>
          <p:cNvSpPr/>
          <p:nvPr userDrawn="1"/>
        </p:nvSpPr>
        <p:spPr>
          <a:xfrm>
            <a:off x="0" y="0"/>
            <a:ext cx="3987468" cy="6858000"/>
          </a:xfrm>
          <a:custGeom>
            <a:avLst/>
            <a:gdLst>
              <a:gd name="connsiteX0" fmla="*/ 0 w 3987468"/>
              <a:gd name="connsiteY0" fmla="*/ 0 h 6858000"/>
              <a:gd name="connsiteX1" fmla="*/ 2450595 w 3987468"/>
              <a:gd name="connsiteY1" fmla="*/ 0 h 6858000"/>
              <a:gd name="connsiteX2" fmla="*/ 2774950 w 3987468"/>
              <a:gd name="connsiteY2" fmla="*/ 0 h 6858000"/>
              <a:gd name="connsiteX3" fmla="*/ 3146901 w 3987468"/>
              <a:gd name="connsiteY3" fmla="*/ 0 h 6858000"/>
              <a:gd name="connsiteX4" fmla="*/ 3152237 w 3987468"/>
              <a:gd name="connsiteY4" fmla="*/ 1372 h 6858000"/>
              <a:gd name="connsiteX5" fmla="*/ 3987468 w 3987468"/>
              <a:gd name="connsiteY5" fmla="*/ 1136650 h 6858000"/>
              <a:gd name="connsiteX6" fmla="*/ 3261452 w 3987468"/>
              <a:gd name="connsiteY6" fmla="*/ 2231955 h 6858000"/>
              <a:gd name="connsiteX7" fmla="*/ 3097572 w 3987468"/>
              <a:gd name="connsiteY7" fmla="*/ 2282826 h 6858000"/>
              <a:gd name="connsiteX8" fmla="*/ 3261452 w 3987468"/>
              <a:gd name="connsiteY8" fmla="*/ 2333697 h 6858000"/>
              <a:gd name="connsiteX9" fmla="*/ 3987468 w 3987468"/>
              <a:gd name="connsiteY9" fmla="*/ 3429001 h 6858000"/>
              <a:gd name="connsiteX10" fmla="*/ 3261452 w 3987468"/>
              <a:gd name="connsiteY10" fmla="*/ 4524306 h 6858000"/>
              <a:gd name="connsiteX11" fmla="*/ 3097574 w 3987468"/>
              <a:gd name="connsiteY11" fmla="*/ 4575176 h 6858000"/>
              <a:gd name="connsiteX12" fmla="*/ 3261452 w 3987468"/>
              <a:gd name="connsiteY12" fmla="*/ 4626047 h 6858000"/>
              <a:gd name="connsiteX13" fmla="*/ 3987468 w 3987468"/>
              <a:gd name="connsiteY13" fmla="*/ 5721351 h 6858000"/>
              <a:gd name="connsiteX14" fmla="*/ 3152237 w 3987468"/>
              <a:gd name="connsiteY14" fmla="*/ 6856629 h 6858000"/>
              <a:gd name="connsiteX15" fmla="*/ 3146905 w 3987468"/>
              <a:gd name="connsiteY15" fmla="*/ 6858000 h 6858000"/>
              <a:gd name="connsiteX16" fmla="*/ 2774950 w 3987468"/>
              <a:gd name="connsiteY16" fmla="*/ 6858000 h 6858000"/>
              <a:gd name="connsiteX17" fmla="*/ 2450591 w 3987468"/>
              <a:gd name="connsiteY17" fmla="*/ 6858000 h 6858000"/>
              <a:gd name="connsiteX18" fmla="*/ 0 w 3987468"/>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7468" h="6858000">
                <a:moveTo>
                  <a:pt x="0" y="0"/>
                </a:moveTo>
                <a:lnTo>
                  <a:pt x="2450595" y="0"/>
                </a:lnTo>
                <a:lnTo>
                  <a:pt x="2774950" y="0"/>
                </a:lnTo>
                <a:lnTo>
                  <a:pt x="3146901" y="0"/>
                </a:lnTo>
                <a:lnTo>
                  <a:pt x="3152237" y="1372"/>
                </a:lnTo>
                <a:cubicBezTo>
                  <a:pt x="3636128" y="151878"/>
                  <a:pt x="3987468" y="603234"/>
                  <a:pt x="3987468" y="1136650"/>
                </a:cubicBezTo>
                <a:cubicBezTo>
                  <a:pt x="3987468" y="1629034"/>
                  <a:pt x="3688101" y="2051497"/>
                  <a:pt x="3261452" y="2231955"/>
                </a:cubicBezTo>
                <a:lnTo>
                  <a:pt x="3097572" y="2282826"/>
                </a:lnTo>
                <a:lnTo>
                  <a:pt x="3261452" y="2333697"/>
                </a:lnTo>
                <a:cubicBezTo>
                  <a:pt x="3688101" y="2514154"/>
                  <a:pt x="3987468" y="2936617"/>
                  <a:pt x="3987468" y="3429001"/>
                </a:cubicBezTo>
                <a:cubicBezTo>
                  <a:pt x="3987468" y="3921385"/>
                  <a:pt x="3688101" y="4343848"/>
                  <a:pt x="3261452" y="4524306"/>
                </a:cubicBezTo>
                <a:lnTo>
                  <a:pt x="3097574" y="4575176"/>
                </a:lnTo>
                <a:lnTo>
                  <a:pt x="3261452" y="4626047"/>
                </a:lnTo>
                <a:cubicBezTo>
                  <a:pt x="3688101" y="4806504"/>
                  <a:pt x="3987468" y="5228967"/>
                  <a:pt x="3987468" y="5721351"/>
                </a:cubicBezTo>
                <a:cubicBezTo>
                  <a:pt x="3987468" y="6254767"/>
                  <a:pt x="3636128" y="6706123"/>
                  <a:pt x="3152237" y="6856629"/>
                </a:cubicBezTo>
                <a:lnTo>
                  <a:pt x="3146905" y="6858000"/>
                </a:lnTo>
                <a:lnTo>
                  <a:pt x="2774950" y="6858000"/>
                </a:lnTo>
                <a:lnTo>
                  <a:pt x="2450591" y="6858000"/>
                </a:lnTo>
                <a:lnTo>
                  <a:pt x="0" y="685800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465411" y="765810"/>
            <a:ext cx="7029933" cy="2471470"/>
          </a:xfrm>
        </p:spPr>
        <p:txBody>
          <a:bodyPr>
            <a:normAutofit/>
          </a:bodyPr>
          <a:lstStyle>
            <a:lvl1pPr marL="0" indent="0">
              <a:spcAft>
                <a:spcPts val="600"/>
              </a:spcAft>
              <a:buNone/>
              <a:defRPr sz="1800">
                <a:solidFill>
                  <a:schemeClr val="tx2"/>
                </a:solidFill>
              </a:defRPr>
            </a:lvl1pPr>
            <a:lvl2pPr marL="228600">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4465411" y="3599130"/>
            <a:ext cx="7029933" cy="2471470"/>
          </a:xfrm>
        </p:spPr>
        <p:txBody>
          <a:bodyPr>
            <a:normAutofit/>
          </a:bodyPr>
          <a:lstStyle>
            <a:lvl1pPr marL="0" indent="0">
              <a:spcAft>
                <a:spcPts val="600"/>
              </a:spcAft>
              <a:buNone/>
              <a:defRPr sz="1800">
                <a:solidFill>
                  <a:schemeClr val="tx2"/>
                </a:solidFill>
              </a:defRPr>
            </a:lvl1pPr>
            <a:lvl2pPr marL="228600">
              <a:spcAft>
                <a:spcPts val="600"/>
              </a:spcAft>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1134033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A06B8E3C-9527-FBC2-184C-8D90C4520973}"/>
              </a:ext>
              <a:ext uri="{C183D7F6-B498-43B3-948B-1728B52AA6E4}">
                <adec:decorative xmlns:adec="http://schemas.microsoft.com/office/drawing/2017/decorative" val="1"/>
              </a:ext>
            </a:extLst>
          </p:cNvPr>
          <p:cNvSpPr/>
          <p:nvPr userDrawn="1"/>
        </p:nvSpPr>
        <p:spPr>
          <a:xfrm>
            <a:off x="0" y="-29052"/>
            <a:ext cx="3634741" cy="6949440"/>
          </a:xfrm>
          <a:custGeom>
            <a:avLst/>
            <a:gdLst>
              <a:gd name="connsiteX0" fmla="*/ 160021 w 3634741"/>
              <a:gd name="connsiteY0" fmla="*/ 0 h 6949440"/>
              <a:gd name="connsiteX1" fmla="*/ 3634741 w 3634741"/>
              <a:gd name="connsiteY1" fmla="*/ 3474720 h 6949440"/>
              <a:gd name="connsiteX2" fmla="*/ 160021 w 3634741"/>
              <a:gd name="connsiteY2" fmla="*/ 6949440 h 6949440"/>
              <a:gd name="connsiteX3" fmla="*/ 0 w 3634741"/>
              <a:gd name="connsiteY3" fmla="*/ 6941360 h 6949440"/>
              <a:gd name="connsiteX4" fmla="*/ 0 w 3634741"/>
              <a:gd name="connsiteY4" fmla="*/ 8081 h 694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41" h="6949440">
                <a:moveTo>
                  <a:pt x="160021" y="0"/>
                </a:moveTo>
                <a:cubicBezTo>
                  <a:pt x="2079056" y="0"/>
                  <a:pt x="3634741" y="1555685"/>
                  <a:pt x="3634741" y="3474720"/>
                </a:cubicBezTo>
                <a:cubicBezTo>
                  <a:pt x="3634741" y="5393755"/>
                  <a:pt x="2079056" y="6949440"/>
                  <a:pt x="160021" y="6949440"/>
                </a:cubicBezTo>
                <a:lnTo>
                  <a:pt x="0" y="6941360"/>
                </a:lnTo>
                <a:lnTo>
                  <a:pt x="0" y="8081"/>
                </a:ln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B04769DB-2A07-BC51-5527-403CA838F4C5}"/>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E8D0011-1BF5-77D1-D2AC-ABFFC21247C9}"/>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2B36471-5251-E878-F044-38C6E40BC5DE}"/>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itle 1">
            <a:extLst>
              <a:ext uri="{FF2B5EF4-FFF2-40B4-BE49-F238E27FC236}">
                <a16:creationId xmlns:a16="http://schemas.microsoft.com/office/drawing/2014/main" id="{8AEBCDBA-FCC7-7DE8-DA64-AEF047502AF0}"/>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16" name="Slide Number Placeholder 4">
            <a:extLst>
              <a:ext uri="{FF2B5EF4-FFF2-40B4-BE49-F238E27FC236}">
                <a16:creationId xmlns:a16="http://schemas.microsoft.com/office/drawing/2014/main" id="{3CC93403-272F-4058-38E7-95034FA1AFCF}"/>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10" name="Content Placeholder 3">
            <a:extLst>
              <a:ext uri="{FF2B5EF4-FFF2-40B4-BE49-F238E27FC236}">
                <a16:creationId xmlns:a16="http://schemas.microsoft.com/office/drawing/2014/main" id="{E6D26F94-DE81-6530-E728-ABDCC088359D}"/>
              </a:ext>
            </a:extLst>
          </p:cNvPr>
          <p:cNvSpPr>
            <a:spLocks noGrp="1"/>
          </p:cNvSpPr>
          <p:nvPr>
            <p:ph sz="half" idx="2" hasCustomPrompt="1"/>
          </p:nvPr>
        </p:nvSpPr>
        <p:spPr>
          <a:xfrm>
            <a:off x="4080572" y="1483837"/>
            <a:ext cx="2929829" cy="3890326"/>
          </a:xfrm>
        </p:spPr>
        <p:txBody>
          <a:bodyPr>
            <a:normAutofit/>
          </a:bodyPr>
          <a:lstStyle>
            <a:lvl1pPr marL="285750" indent="-285750">
              <a:spcAft>
                <a:spcPts val="600"/>
              </a:spcAft>
              <a:buFont typeface="Arial" panose="020B0604020202020204" pitchFamily="34" charset="0"/>
              <a:buChar char="•"/>
              <a:defRPr sz="1800">
                <a:solidFill>
                  <a:schemeClr val="tx2"/>
                </a:solidFill>
              </a:defRPr>
            </a:lvl1pPr>
            <a:lvl2pPr marL="514350" indent="-285750">
              <a:spcAft>
                <a:spcPts val="600"/>
              </a:spcAft>
              <a:buFont typeface="Arial" panose="020B0604020202020204" pitchFamily="34" charset="0"/>
              <a:buChar char="•"/>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
        <p:nvSpPr>
          <p:cNvPr id="24" name="Content Placeholder 3">
            <a:extLst>
              <a:ext uri="{FF2B5EF4-FFF2-40B4-BE49-F238E27FC236}">
                <a16:creationId xmlns:a16="http://schemas.microsoft.com/office/drawing/2014/main" id="{AFFC2B28-B6DF-BDF7-16A8-28ECC1D99214}"/>
              </a:ext>
            </a:extLst>
          </p:cNvPr>
          <p:cNvSpPr>
            <a:spLocks noGrp="1"/>
          </p:cNvSpPr>
          <p:nvPr>
            <p:ph sz="half" idx="14" hasCustomPrompt="1"/>
          </p:nvPr>
        </p:nvSpPr>
        <p:spPr>
          <a:xfrm>
            <a:off x="7261226" y="1483837"/>
            <a:ext cx="4234117" cy="3890326"/>
          </a:xfrm>
        </p:spPr>
        <p:txBody>
          <a:bodyPr>
            <a:normAutofit/>
          </a:bodyPr>
          <a:lstStyle>
            <a:lvl1pPr marL="0" indent="0">
              <a:spcAft>
                <a:spcPts val="600"/>
              </a:spcAft>
              <a:buFont typeface="Arial" panose="020B0604020202020204" pitchFamily="34" charset="0"/>
              <a:buNone/>
              <a:defRPr sz="1800">
                <a:solidFill>
                  <a:schemeClr val="tx2"/>
                </a:solidFill>
              </a:defRPr>
            </a:lvl1pPr>
            <a:lvl2pPr marL="283464" indent="-283464">
              <a:spcAft>
                <a:spcPts val="600"/>
              </a:spcAft>
              <a:buFont typeface="Arial" panose="020B0604020202020204" pitchFamily="34" charset="0"/>
              <a:buChar char="•"/>
              <a:defRPr sz="1800">
                <a:solidFill>
                  <a:schemeClr val="tx2"/>
                </a:solidFill>
              </a:defRPr>
            </a:lvl2pPr>
            <a:lvl3pPr>
              <a:spcAft>
                <a:spcPts val="600"/>
              </a:spcAft>
              <a:defRPr sz="1800">
                <a:solidFill>
                  <a:schemeClr val="tx2"/>
                </a:solidFill>
              </a:defRPr>
            </a:lvl3pPr>
            <a:lvl4pPr>
              <a:spcAft>
                <a:spcPts val="600"/>
              </a:spcAft>
              <a:defRPr sz="1800">
                <a:solidFill>
                  <a:schemeClr val="tx2"/>
                </a:solidFill>
              </a:defRPr>
            </a:lvl4pPr>
            <a:lvl5pPr>
              <a:spcAft>
                <a:spcPts val="600"/>
              </a:spcAft>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a:p>
            <a:pPr lvl="1"/>
            <a:endParaRPr lang="en-US"/>
          </a:p>
        </p:txBody>
      </p:sp>
    </p:spTree>
    <p:extLst>
      <p:ext uri="{BB962C8B-B14F-4D97-AF65-F5344CB8AC3E}">
        <p14:creationId xmlns:p14="http://schemas.microsoft.com/office/powerpoint/2010/main" val="338645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lumMod val="95000"/>
          </a:schemeClr>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D9E1A91-D555-1AE6-2CDF-324AF09F213D}"/>
              </a:ext>
              <a:ext uri="{C183D7F6-B498-43B3-948B-1728B52AA6E4}">
                <adec:decorative xmlns:adec="http://schemas.microsoft.com/office/drawing/2017/decorative" val="1"/>
              </a:ext>
            </a:extLst>
          </p:cNvPr>
          <p:cNvSpPr/>
          <p:nvPr userDrawn="1"/>
        </p:nvSpPr>
        <p:spPr>
          <a:xfrm>
            <a:off x="0" y="-29052"/>
            <a:ext cx="3634741" cy="6949440"/>
          </a:xfrm>
          <a:custGeom>
            <a:avLst/>
            <a:gdLst>
              <a:gd name="connsiteX0" fmla="*/ 160021 w 3634741"/>
              <a:gd name="connsiteY0" fmla="*/ 0 h 6949440"/>
              <a:gd name="connsiteX1" fmla="*/ 3634741 w 3634741"/>
              <a:gd name="connsiteY1" fmla="*/ 3474720 h 6949440"/>
              <a:gd name="connsiteX2" fmla="*/ 160021 w 3634741"/>
              <a:gd name="connsiteY2" fmla="*/ 6949440 h 6949440"/>
              <a:gd name="connsiteX3" fmla="*/ 0 w 3634741"/>
              <a:gd name="connsiteY3" fmla="*/ 6941360 h 6949440"/>
              <a:gd name="connsiteX4" fmla="*/ 0 w 3634741"/>
              <a:gd name="connsiteY4" fmla="*/ 8081 h 6949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4741" h="6949440">
                <a:moveTo>
                  <a:pt x="160021" y="0"/>
                </a:moveTo>
                <a:cubicBezTo>
                  <a:pt x="2079056" y="0"/>
                  <a:pt x="3634741" y="1555685"/>
                  <a:pt x="3634741" y="3474720"/>
                </a:cubicBezTo>
                <a:cubicBezTo>
                  <a:pt x="3634741" y="5393755"/>
                  <a:pt x="2079056" y="6949440"/>
                  <a:pt x="160021" y="6949440"/>
                </a:cubicBezTo>
                <a:lnTo>
                  <a:pt x="0" y="6941360"/>
                </a:lnTo>
                <a:lnTo>
                  <a:pt x="0" y="8081"/>
                </a:ln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17EEDCF-A8F9-709D-CE34-6E183D26C2C2}"/>
              </a:ext>
            </a:extLst>
          </p:cNvPr>
          <p:cNvSpPr>
            <a:spLocks noGrp="1"/>
          </p:cNvSpPr>
          <p:nvPr>
            <p:ph type="title" hasCustomPrompt="1"/>
          </p:nvPr>
        </p:nvSpPr>
        <p:spPr>
          <a:xfrm rot="16200000">
            <a:off x="-1749423" y="2290758"/>
            <a:ext cx="6276974" cy="2276477"/>
          </a:xfrm>
          <a:effectLst/>
        </p:spPr>
        <p:txBody>
          <a:bodyPr tIns="0" bIns="0" anchor="ctr">
            <a:noAutofit/>
          </a:bodyPr>
          <a:lstStyle>
            <a:lvl1pPr algn="ctr">
              <a:defRPr sz="4000" b="0" cap="all" spc="0" baseline="0">
                <a:solidFill>
                  <a:schemeClr val="tx2"/>
                </a:solidFill>
              </a:defRPr>
            </a:lvl1pPr>
          </a:lstStyle>
          <a:p>
            <a:r>
              <a:rPr lang="en-US"/>
              <a:t>Click to Add title</a:t>
            </a:r>
          </a:p>
        </p:txBody>
      </p:sp>
      <p:sp>
        <p:nvSpPr>
          <p:cNvPr id="5" name="Slide Number Placeholder 4">
            <a:extLst>
              <a:ext uri="{FF2B5EF4-FFF2-40B4-BE49-F238E27FC236}">
                <a16:creationId xmlns:a16="http://schemas.microsoft.com/office/drawing/2014/main" id="{540552D2-6E8F-FBA4-5AAD-121E6FDF38F3}"/>
              </a:ext>
            </a:extLst>
          </p:cNvPr>
          <p:cNvSpPr>
            <a:spLocks noGrp="1"/>
          </p:cNvSpPr>
          <p:nvPr>
            <p:ph type="sldNum" sz="quarter" idx="12"/>
          </p:nvPr>
        </p:nvSpPr>
        <p:spPr>
          <a:xfrm>
            <a:off x="2194590" y="3062287"/>
            <a:ext cx="665421" cy="766763"/>
          </a:xfrm>
          <a:prstGeom prst="rect">
            <a:avLst/>
          </a:prstGeom>
          <a:noFill/>
          <a:effectLst/>
        </p:spPr>
        <p:txBody>
          <a:bodyPr lIns="0" rIns="0"/>
          <a:lstStyle>
            <a:lvl1pPr algn="ctr">
              <a:defRPr lang="en-US" sz="1800" b="1" kern="1200" cap="all" spc="150" baseline="0" smtClean="0">
                <a:solidFill>
                  <a:schemeClr val="tx2"/>
                </a:solidFill>
                <a:latin typeface="+mn-lt"/>
                <a:ea typeface="+mn-ea"/>
                <a:cs typeface="+mn-cs"/>
              </a:defRPr>
            </a:lvl1pPr>
          </a:lstStyle>
          <a:p>
            <a:fld id="{8A7A6979-0714-4377-B894-6BE4C2D6E202}" type="slidenum">
              <a:rPr lang="en-US" smtClean="0"/>
              <a:pPr/>
              <a:t>‹#›</a:t>
            </a:fld>
            <a:endParaRPr lang="en-US"/>
          </a:p>
        </p:txBody>
      </p:sp>
      <p:sp>
        <p:nvSpPr>
          <p:cNvPr id="7" name="Content Placeholder 6">
            <a:extLst>
              <a:ext uri="{FF2B5EF4-FFF2-40B4-BE49-F238E27FC236}">
                <a16:creationId xmlns:a16="http://schemas.microsoft.com/office/drawing/2014/main" id="{1607AAD3-3E7E-4AA4-9B8A-E76C79C5D091}"/>
              </a:ext>
            </a:extLst>
          </p:cNvPr>
          <p:cNvSpPr>
            <a:spLocks noGrp="1"/>
          </p:cNvSpPr>
          <p:nvPr>
            <p:ph sz="quarter" idx="13" hasCustomPrompt="1"/>
          </p:nvPr>
        </p:nvSpPr>
        <p:spPr>
          <a:xfrm>
            <a:off x="4108481" y="892176"/>
            <a:ext cx="4578319" cy="5073648"/>
          </a:xfrm>
          <a:effectLst/>
        </p:spPr>
        <p:txBody>
          <a:bodyPr anchor="ctr">
            <a:normAutofit/>
          </a:bodyPr>
          <a:lstStyle>
            <a:lvl1pPr marL="0" indent="0" algn="l">
              <a:spcAft>
                <a:spcPts val="1200"/>
              </a:spcAft>
              <a:buNone/>
              <a:defRPr sz="1800">
                <a:solidFill>
                  <a:schemeClr val="tx2"/>
                </a:solidFill>
              </a:defRPr>
            </a:lvl1pPr>
            <a:lvl2pPr marL="228600" indent="0" algn="l">
              <a:spcAft>
                <a:spcPts val="1200"/>
              </a:spcAft>
              <a:buNone/>
              <a:defRPr sz="1800">
                <a:solidFill>
                  <a:schemeClr val="tx2"/>
                </a:solidFill>
              </a:defRPr>
            </a:lvl2pPr>
            <a:lvl3pPr marL="457200" indent="0" algn="l">
              <a:spcAft>
                <a:spcPts val="1200"/>
              </a:spcAft>
              <a:buNone/>
              <a:defRPr sz="1800">
                <a:solidFill>
                  <a:schemeClr val="tx2"/>
                </a:solidFill>
              </a:defRPr>
            </a:lvl3pPr>
            <a:lvl4pPr marL="685800" indent="0" algn="l">
              <a:spcAft>
                <a:spcPts val="1200"/>
              </a:spcAft>
              <a:buNone/>
              <a:defRPr sz="1800">
                <a:solidFill>
                  <a:schemeClr val="tx2"/>
                </a:solidFill>
              </a:defRPr>
            </a:lvl4pPr>
            <a:lvl5pPr marL="914400" indent="0" algn="l">
              <a:spcAft>
                <a:spcPts val="1200"/>
              </a:spcAft>
              <a:buNone/>
              <a:defRPr sz="1800">
                <a:solidFill>
                  <a:schemeClr val="tx2"/>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3BE6FE2D-89F6-4F06-E60F-5C1CB044DC50}"/>
              </a:ext>
            </a:extLst>
          </p:cNvPr>
          <p:cNvSpPr>
            <a:spLocks noGrp="1"/>
          </p:cNvSpPr>
          <p:nvPr>
            <p:ph type="pic" sz="quarter" idx="14"/>
          </p:nvPr>
        </p:nvSpPr>
        <p:spPr>
          <a:xfrm>
            <a:off x="9042400" y="892176"/>
            <a:ext cx="2430462" cy="5073648"/>
          </a:xfrm>
        </p:spPr>
        <p:txBody>
          <a:bodyPr/>
          <a:lstStyle/>
          <a:p>
            <a:r>
              <a:rPr lang="en-US"/>
              <a:t>Click icon to add picture</a:t>
            </a:r>
          </a:p>
        </p:txBody>
      </p:sp>
      <p:sp>
        <p:nvSpPr>
          <p:cNvPr id="20" name="Rectangle 19">
            <a:extLst>
              <a:ext uri="{FF2B5EF4-FFF2-40B4-BE49-F238E27FC236}">
                <a16:creationId xmlns:a16="http://schemas.microsoft.com/office/drawing/2014/main" id="{9C667425-5376-9A12-6412-4B63AC528F92}"/>
              </a:ext>
              <a:ext uri="{C183D7F6-B498-43B3-948B-1728B52AA6E4}">
                <adec:decorative xmlns:adec="http://schemas.microsoft.com/office/drawing/2017/decorative" val="1"/>
              </a:ext>
            </a:extLst>
          </p:cNvPr>
          <p:cNvSpPr/>
          <p:nvPr userDrawn="1"/>
        </p:nvSpPr>
        <p:spPr>
          <a:xfrm>
            <a:off x="250825" y="254794"/>
            <a:ext cx="11690350" cy="6348413"/>
          </a:xfrm>
          <a:prstGeom prst="rect">
            <a:avLst/>
          </a:prstGeom>
          <a:noFill/>
          <a:ln w="444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cxnSp>
        <p:nvCxnSpPr>
          <p:cNvPr id="21" name="Straight Connector 20">
            <a:extLst>
              <a:ext uri="{FF2B5EF4-FFF2-40B4-BE49-F238E27FC236}">
                <a16:creationId xmlns:a16="http://schemas.microsoft.com/office/drawing/2014/main" id="{A1CB2DD8-1852-5728-5E46-28CF0864B9BE}"/>
              </a:ext>
              <a:ext uri="{C183D7F6-B498-43B3-948B-1728B52AA6E4}">
                <adec:decorative xmlns:adec="http://schemas.microsoft.com/office/drawing/2017/decorative" val="1"/>
              </a:ext>
            </a:extLst>
          </p:cNvPr>
          <p:cNvCxnSpPr>
            <a:cxnSpLocks/>
          </p:cNvCxnSpPr>
          <p:nvPr userDrawn="1"/>
        </p:nvCxnSpPr>
        <p:spPr>
          <a:xfrm>
            <a:off x="2527301" y="254794"/>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741730C-9E61-193C-BBD3-080BB83366EF}"/>
              </a:ext>
              <a:ext uri="{C183D7F6-B498-43B3-948B-1728B52AA6E4}">
                <adec:decorative xmlns:adec="http://schemas.microsoft.com/office/drawing/2017/decorative" val="1"/>
              </a:ext>
            </a:extLst>
          </p:cNvPr>
          <p:cNvCxnSpPr>
            <a:cxnSpLocks/>
          </p:cNvCxnSpPr>
          <p:nvPr userDrawn="1"/>
        </p:nvCxnSpPr>
        <p:spPr>
          <a:xfrm>
            <a:off x="2527301" y="3822700"/>
            <a:ext cx="0" cy="2799556"/>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581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noFill/>
          <a:ln w="31750" cap="sq">
            <a:no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9B8B6D2-5532-4B59-9C5A-AB106F128946}" type="datetime1">
              <a:rPr lang="en-US" smtClean="0"/>
              <a:t>7/15/2024</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spTree>
  </p:cSld>
  <p:clrMap bg1="lt1" tx1="dk1" bg2="lt2" tx2="dk2" accent1="accent1" accent2="accent2" accent3="accent3" accent4="accent4" accent5="accent5" accent6="accent6" hlink="hlink" folHlink="folHlink"/>
  <p:sldLayoutIdLst>
    <p:sldLayoutId id="2147483738" r:id="rId1"/>
    <p:sldLayoutId id="2147483730" r:id="rId2"/>
    <p:sldLayoutId id="2147483747" r:id="rId3"/>
    <p:sldLayoutId id="2147483748" r:id="rId4"/>
    <p:sldLayoutId id="2147483708" r:id="rId5"/>
    <p:sldLayoutId id="2147483746" r:id="rId6"/>
    <p:sldLayoutId id="2147483725" r:id="rId7"/>
    <p:sldLayoutId id="2147483742" r:id="rId8"/>
    <p:sldLayoutId id="2147483736" r:id="rId9"/>
    <p:sldLayoutId id="2147483745" r:id="rId10"/>
    <p:sldLayoutId id="2147483741" r:id="rId11"/>
    <p:sldLayoutId id="2147483718" r:id="rId12"/>
    <p:sldLayoutId id="2147483737" r:id="rId13"/>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8.png"/><Relationship Id="rId7"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green outline of a state with sunburst&#10;&#10;Description automatically generated">
            <a:extLst>
              <a:ext uri="{FF2B5EF4-FFF2-40B4-BE49-F238E27FC236}">
                <a16:creationId xmlns:a16="http://schemas.microsoft.com/office/drawing/2014/main" id="{7552138D-3BE5-F48B-62FD-66978B71B933}"/>
              </a:ext>
            </a:extLst>
          </p:cNvPr>
          <p:cNvPicPr>
            <a:picLocks noChangeAspect="1"/>
          </p:cNvPicPr>
          <p:nvPr/>
        </p:nvPicPr>
        <p:blipFill>
          <a:blip r:embed="rId3"/>
          <a:stretch>
            <a:fillRect/>
          </a:stretch>
        </p:blipFill>
        <p:spPr>
          <a:xfrm>
            <a:off x="803149" y="208186"/>
            <a:ext cx="4895687" cy="5896095"/>
          </a:xfrm>
          <a:prstGeom prst="rect">
            <a:avLst/>
          </a:prstGeom>
        </p:spPr>
      </p:pic>
      <p:sp>
        <p:nvSpPr>
          <p:cNvPr id="14" name="Rectangle 13">
            <a:extLst>
              <a:ext uri="{FF2B5EF4-FFF2-40B4-BE49-F238E27FC236}">
                <a16:creationId xmlns:a16="http://schemas.microsoft.com/office/drawing/2014/main" id="{30E68831-5787-3238-13B2-F7A9BFD500DB}"/>
              </a:ext>
            </a:extLst>
          </p:cNvPr>
          <p:cNvSpPr/>
          <p:nvPr/>
        </p:nvSpPr>
        <p:spPr>
          <a:xfrm>
            <a:off x="6373090" y="0"/>
            <a:ext cx="5818910"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0F1867-109D-C9A8-EFAF-154980B786B4}"/>
              </a:ext>
            </a:extLst>
          </p:cNvPr>
          <p:cNvSpPr txBox="1"/>
          <p:nvPr/>
        </p:nvSpPr>
        <p:spPr>
          <a:xfrm>
            <a:off x="6838435" y="3157073"/>
            <a:ext cx="4881964" cy="2308324"/>
          </a:xfrm>
          <a:prstGeom prst="rect">
            <a:avLst/>
          </a:prstGeom>
          <a:noFill/>
        </p:spPr>
        <p:txBody>
          <a:bodyPr wrap="square" lIns="91440" tIns="45720" rIns="91440" bIns="45720" rtlCol="0" anchor="t">
            <a:spAutoFit/>
          </a:bodyPr>
          <a:lstStyle/>
          <a:p>
            <a:r>
              <a:rPr lang="en-US" sz="3200" b="1" u="sng" dirty="0"/>
              <a:t>Joint Committee on Agriculture</a:t>
            </a:r>
          </a:p>
          <a:p>
            <a:endParaRPr lang="en-US" sz="3200" b="1" u="sng"/>
          </a:p>
          <a:p>
            <a:endParaRPr lang="en-US" sz="2400" b="1" u="sng"/>
          </a:p>
          <a:p>
            <a:r>
              <a:rPr lang="en-US" sz="2400" b="1" dirty="0"/>
              <a:t>           </a:t>
            </a:r>
            <a:endParaRPr lang="en-US" sz="2400" b="1" u="sng" dirty="0"/>
          </a:p>
        </p:txBody>
      </p:sp>
    </p:spTree>
    <p:extLst>
      <p:ext uri="{BB962C8B-B14F-4D97-AF65-F5344CB8AC3E}">
        <p14:creationId xmlns:p14="http://schemas.microsoft.com/office/powerpoint/2010/main" val="240106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0327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10</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378691" y="240632"/>
            <a:ext cx="10925645" cy="630942"/>
          </a:xfrm>
          <a:prstGeom prst="rect">
            <a:avLst/>
          </a:prstGeom>
          <a:noFill/>
        </p:spPr>
        <p:txBody>
          <a:bodyPr wrap="square" lIns="91440" tIns="45720" rIns="91440" bIns="45720" rtlCol="0" anchor="t">
            <a:spAutoFit/>
          </a:bodyPr>
          <a:lstStyle/>
          <a:p>
            <a:pPr algn="ctr"/>
            <a:r>
              <a:rPr lang="en-US" sz="3500">
                <a:solidFill>
                  <a:srgbClr val="FFFFFF"/>
                </a:solidFill>
              </a:rPr>
              <a:t>State Fair</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1754605" y="1714498"/>
            <a:ext cx="8863262" cy="2600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a:solidFill>
                  <a:srgbClr val="FFFFFF"/>
                </a:solidFill>
                <a:latin typeface="Century Gothic"/>
                <a:cs typeface="Calibri"/>
              </a:rPr>
              <a:t>Three exciting new events at the Kentucky State Fair this year</a:t>
            </a:r>
            <a:endParaRPr lang="en-US" sz="2500">
              <a:latin typeface="Century Gothic"/>
            </a:endParaRPr>
          </a:p>
          <a:p>
            <a:pPr marL="285750" indent="-285750" algn="ctr">
              <a:buFont typeface="Arial"/>
              <a:buChar char="•"/>
            </a:pPr>
            <a:r>
              <a:rPr lang="en-US" sz="2500">
                <a:solidFill>
                  <a:srgbClr val="FFFFFF"/>
                </a:solidFill>
                <a:latin typeface="Century Gothic"/>
                <a:cs typeface="Calibri"/>
              </a:rPr>
              <a:t>Ag Land Obstacle Course</a:t>
            </a:r>
            <a:endParaRPr lang="en-US" sz="2500">
              <a:latin typeface="Century Gothic"/>
            </a:endParaRPr>
          </a:p>
          <a:p>
            <a:pPr marL="285750" indent="-285750" algn="ctr">
              <a:buFont typeface="Arial"/>
              <a:buChar char="•"/>
            </a:pPr>
            <a:r>
              <a:rPr lang="en-US" sz="2500">
                <a:solidFill>
                  <a:srgbClr val="FFFFFF"/>
                </a:solidFill>
                <a:latin typeface="Century Gothic"/>
                <a:cs typeface="Calibri"/>
              </a:rPr>
              <a:t>Sunshine Class</a:t>
            </a:r>
            <a:endParaRPr lang="en-US" sz="2500">
              <a:latin typeface="Century Gothic"/>
            </a:endParaRPr>
          </a:p>
          <a:p>
            <a:pPr marL="285750" indent="-285750" algn="ctr">
              <a:buFont typeface="Arial"/>
              <a:buChar char="•"/>
            </a:pPr>
            <a:r>
              <a:rPr lang="en-US" sz="2500">
                <a:solidFill>
                  <a:srgbClr val="FFFFFF"/>
                </a:solidFill>
                <a:latin typeface="Century Gothic"/>
                <a:cs typeface="Calibri"/>
              </a:rPr>
              <a:t>Commissioner’s Pumpkin</a:t>
            </a:r>
            <a:endParaRPr lang="en-US" sz="2500">
              <a:latin typeface="Century Gothic"/>
            </a:endParaRPr>
          </a:p>
          <a:p>
            <a:pPr algn="ctr"/>
            <a:endParaRPr lang="en-US" sz="2000">
              <a:solidFill>
                <a:srgbClr val="FFFFFF"/>
              </a:solidFill>
              <a:latin typeface="Calibri"/>
              <a:cs typeface="Calibri"/>
            </a:endParaRPr>
          </a:p>
          <a:p>
            <a:pPr algn="l"/>
            <a:endParaRPr lang="en-US"/>
          </a:p>
        </p:txBody>
      </p:sp>
      <p:pic>
        <p:nvPicPr>
          <p:cNvPr id="3" name="Picture 2">
            <a:extLst>
              <a:ext uri="{FF2B5EF4-FFF2-40B4-BE49-F238E27FC236}">
                <a16:creationId xmlns:a16="http://schemas.microsoft.com/office/drawing/2014/main" id="{41F30B09-D488-F8C4-90E6-BD485F5B0269}"/>
              </a:ext>
            </a:extLst>
          </p:cNvPr>
          <p:cNvPicPr>
            <a:picLocks noChangeAspect="1"/>
          </p:cNvPicPr>
          <p:nvPr/>
        </p:nvPicPr>
        <p:blipFill>
          <a:blip r:embed="rId4"/>
          <a:stretch>
            <a:fillRect/>
          </a:stretch>
        </p:blipFill>
        <p:spPr>
          <a:xfrm>
            <a:off x="384465" y="3245215"/>
            <a:ext cx="3307729" cy="2812365"/>
          </a:xfrm>
          <a:prstGeom prst="rect">
            <a:avLst/>
          </a:prstGeom>
        </p:spPr>
      </p:pic>
      <p:pic>
        <p:nvPicPr>
          <p:cNvPr id="7" name="Picture 6">
            <a:extLst>
              <a:ext uri="{FF2B5EF4-FFF2-40B4-BE49-F238E27FC236}">
                <a16:creationId xmlns:a16="http://schemas.microsoft.com/office/drawing/2014/main" id="{CCCCA835-655E-B7D9-F1C0-559CEB3B4121}"/>
              </a:ext>
            </a:extLst>
          </p:cNvPr>
          <p:cNvPicPr>
            <a:picLocks noChangeAspect="1"/>
          </p:cNvPicPr>
          <p:nvPr/>
        </p:nvPicPr>
        <p:blipFill>
          <a:blip r:embed="rId5"/>
          <a:stretch>
            <a:fillRect/>
          </a:stretch>
        </p:blipFill>
        <p:spPr>
          <a:xfrm>
            <a:off x="4262034" y="3948258"/>
            <a:ext cx="3848746" cy="2603585"/>
          </a:xfrm>
          <a:prstGeom prst="rect">
            <a:avLst/>
          </a:prstGeom>
        </p:spPr>
      </p:pic>
      <p:pic>
        <p:nvPicPr>
          <p:cNvPr id="13" name="Picture 12">
            <a:extLst>
              <a:ext uri="{FF2B5EF4-FFF2-40B4-BE49-F238E27FC236}">
                <a16:creationId xmlns:a16="http://schemas.microsoft.com/office/drawing/2014/main" id="{D0631AF2-7B5B-FA2B-FAD1-B4A230BF6914}"/>
              </a:ext>
            </a:extLst>
          </p:cNvPr>
          <p:cNvPicPr>
            <a:picLocks noChangeAspect="1"/>
          </p:cNvPicPr>
          <p:nvPr/>
        </p:nvPicPr>
        <p:blipFill rotWithShape="1">
          <a:blip r:embed="rId6"/>
          <a:srcRect r="418" b="28668"/>
          <a:stretch/>
        </p:blipFill>
        <p:spPr>
          <a:xfrm>
            <a:off x="8879561" y="3186193"/>
            <a:ext cx="3073188" cy="2935190"/>
          </a:xfrm>
          <a:prstGeom prst="rect">
            <a:avLst/>
          </a:prstGeom>
        </p:spPr>
      </p:pic>
    </p:spTree>
    <p:extLst>
      <p:ext uri="{BB962C8B-B14F-4D97-AF65-F5344CB8AC3E}">
        <p14:creationId xmlns:p14="http://schemas.microsoft.com/office/powerpoint/2010/main" val="3389402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0327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11</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378691" y="240632"/>
            <a:ext cx="10925645" cy="553998"/>
          </a:xfrm>
          <a:prstGeom prst="rect">
            <a:avLst/>
          </a:prstGeom>
          <a:noFill/>
        </p:spPr>
        <p:txBody>
          <a:bodyPr wrap="square" lIns="91440" tIns="45720" rIns="91440" bIns="45720" rtlCol="0" anchor="t">
            <a:spAutoFit/>
          </a:bodyPr>
          <a:lstStyle/>
          <a:p>
            <a:pPr algn="ctr"/>
            <a:r>
              <a:rPr lang="en-US" sz="3000" b="1">
                <a:solidFill>
                  <a:srgbClr val="FFFFFF"/>
                </a:solidFill>
                <a:latin typeface="Century Gothic"/>
                <a:cs typeface="Calibri"/>
              </a:rPr>
              <a:t>Resilient Food Systems Infrastructure Program (RFSI)</a:t>
            </a:r>
            <a:endParaRPr lang="en-US" sz="3000">
              <a:latin typeface="Century Gothic"/>
            </a:endParaRP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166029" y="1236634"/>
            <a:ext cx="11924176" cy="25877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latin typeface="Century Gothic"/>
                <a:cs typeface="Calibri"/>
              </a:rPr>
              <a:t>Launched in January of 2024, the RFSI program is funded by the USDA and administered by the Kentucky Department of Agriculture to address the middle-of-the-supply-chain infrastructure and equipment needs. With a little over $7M in grant funds to administer and almost $40M in applications, the program has already demonstrated the need for funding in Kentucky to address vital middle-of-the-supply-chain infrastructure needs.</a:t>
            </a:r>
            <a:endParaRPr lang="en-US" sz="2000">
              <a:latin typeface="Century Gothic"/>
            </a:endParaRPr>
          </a:p>
          <a:p>
            <a:pPr algn="ctr"/>
            <a:endParaRPr lang="en-US" sz="2500">
              <a:solidFill>
                <a:srgbClr val="FFFFFF"/>
              </a:solidFill>
              <a:latin typeface="Century Gothic"/>
              <a:cs typeface="Calibri"/>
            </a:endParaRPr>
          </a:p>
          <a:p>
            <a:pPr algn="ctr"/>
            <a:endParaRPr lang="en-US" sz="2000">
              <a:solidFill>
                <a:srgbClr val="FFFFFF"/>
              </a:solidFill>
              <a:latin typeface="Calibri"/>
              <a:cs typeface="Calibri"/>
            </a:endParaRPr>
          </a:p>
          <a:p>
            <a:pPr algn="l"/>
            <a:endParaRPr lang="en-US"/>
          </a:p>
        </p:txBody>
      </p:sp>
      <p:sp>
        <p:nvSpPr>
          <p:cNvPr id="2" name="TextBox 1">
            <a:extLst>
              <a:ext uri="{FF2B5EF4-FFF2-40B4-BE49-F238E27FC236}">
                <a16:creationId xmlns:a16="http://schemas.microsoft.com/office/drawing/2014/main" id="{FCA33E36-4132-D603-86D4-02F17E2BCE20}"/>
              </a:ext>
            </a:extLst>
          </p:cNvPr>
          <p:cNvSpPr txBox="1"/>
          <p:nvPr/>
        </p:nvSpPr>
        <p:spPr>
          <a:xfrm>
            <a:off x="1498169" y="5747287"/>
            <a:ext cx="920857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FFFF"/>
                </a:solidFill>
                <a:latin typeface="Century Gothic"/>
                <a:ea typeface="Calibri"/>
                <a:cs typeface="Calibri"/>
              </a:rPr>
              <a:t>The Department received:</a:t>
            </a:r>
          </a:p>
          <a:p>
            <a:pPr indent="457200"/>
            <a:r>
              <a:rPr lang="en-US" sz="1500">
                <a:solidFill>
                  <a:srgbClr val="FFFFFF"/>
                </a:solidFill>
                <a:latin typeface="Century Gothic"/>
                <a:ea typeface="Calibri"/>
                <a:cs typeface="Calibri"/>
              </a:rPr>
              <a:t>96 Equipment Grant Applications totaling $7,362,374</a:t>
            </a:r>
          </a:p>
          <a:p>
            <a:pPr indent="457200"/>
            <a:r>
              <a:rPr lang="en-US" sz="1500">
                <a:solidFill>
                  <a:srgbClr val="FFFFFF"/>
                </a:solidFill>
                <a:latin typeface="Century Gothic"/>
                <a:ea typeface="Calibri"/>
                <a:cs typeface="Calibri"/>
              </a:rPr>
              <a:t>42 Infrastructure Grant Applications totaling $32,404,258.22</a:t>
            </a:r>
          </a:p>
          <a:p>
            <a:pPr indent="457200"/>
            <a:r>
              <a:rPr lang="en-US" sz="1500">
                <a:solidFill>
                  <a:srgbClr val="FFFFFF"/>
                </a:solidFill>
                <a:latin typeface="Century Gothic"/>
                <a:ea typeface="Calibri"/>
                <a:cs typeface="Calibri"/>
              </a:rPr>
              <a:t>Applications came from 57 different counties from all over the Commonwealth.</a:t>
            </a:r>
            <a:endParaRPr lang="en-US" sz="1500">
              <a:solidFill>
                <a:srgbClr val="FFFFFF"/>
              </a:solidFill>
              <a:latin typeface="Century Gothic"/>
            </a:endParaRPr>
          </a:p>
        </p:txBody>
      </p:sp>
      <p:pic>
        <p:nvPicPr>
          <p:cNvPr id="6" name="Picture 5">
            <a:extLst>
              <a:ext uri="{FF2B5EF4-FFF2-40B4-BE49-F238E27FC236}">
                <a16:creationId xmlns:a16="http://schemas.microsoft.com/office/drawing/2014/main" id="{3CC27BDC-DE47-5DB8-246D-C340988B847D}"/>
              </a:ext>
            </a:extLst>
          </p:cNvPr>
          <p:cNvPicPr>
            <a:picLocks noChangeAspect="1"/>
          </p:cNvPicPr>
          <p:nvPr/>
        </p:nvPicPr>
        <p:blipFill>
          <a:blip r:embed="rId4"/>
          <a:stretch>
            <a:fillRect/>
          </a:stretch>
        </p:blipFill>
        <p:spPr>
          <a:xfrm>
            <a:off x="3629185" y="2960822"/>
            <a:ext cx="4429933" cy="2576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318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12</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Dana Feldman</a:t>
            </a:r>
          </a:p>
          <a:p>
            <a:pPr algn="ctr"/>
            <a:r>
              <a:rPr lang="en-US" sz="3000" dirty="0">
                <a:solidFill>
                  <a:srgbClr val="FFFFFF"/>
                </a:solidFill>
              </a:rPr>
              <a:t>Executive Director of Consumer and Environmental Protection</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30605" y="2010123"/>
            <a:ext cx="11731190" cy="21390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Century Gothic"/>
                <a:cs typeface="Calibri"/>
              </a:rPr>
              <a:t>Food Distribution Division</a:t>
            </a:r>
          </a:p>
          <a:p>
            <a:pPr algn="ctr"/>
            <a:endParaRPr lang="en-US" sz="2000" dirty="0">
              <a:solidFill>
                <a:srgbClr val="FFFFFF"/>
              </a:solidFill>
              <a:ea typeface="+mn-lt"/>
              <a:cs typeface="Calibri"/>
            </a:endParaRPr>
          </a:p>
          <a:p>
            <a:r>
              <a:rPr lang="en-US" sz="1500" dirty="0">
                <a:solidFill>
                  <a:srgbClr val="FFFFFF"/>
                </a:solidFill>
                <a:ea typeface="+mn-lt"/>
                <a:cs typeface="+mn-lt"/>
              </a:rPr>
              <a:t>Local Food for Schools: $3.2 million grant; $2.1 million spent to date. 120 farmers participating</a:t>
            </a:r>
            <a:endParaRPr lang="en-US" dirty="0"/>
          </a:p>
          <a:p>
            <a:endParaRPr lang="en-US" sz="1500" dirty="0">
              <a:solidFill>
                <a:srgbClr val="FFFFFF"/>
              </a:solidFill>
              <a:ea typeface="+mn-lt"/>
              <a:cs typeface="+mn-lt"/>
            </a:endParaRPr>
          </a:p>
          <a:p>
            <a:r>
              <a:rPr lang="en-US" sz="1500" dirty="0">
                <a:solidFill>
                  <a:srgbClr val="FFFFFF"/>
                </a:solidFill>
                <a:ea typeface="+mn-lt"/>
                <a:cs typeface="+mn-lt"/>
              </a:rPr>
              <a:t>Local Food Purchase Assistance: $11 million grant; $4.5 million spent to date. 128 producers participating; 80% are socially disadvantaged</a:t>
            </a:r>
            <a:endParaRPr lang="en-US" dirty="0"/>
          </a:p>
          <a:p>
            <a:endParaRPr lang="en-US" sz="1500" dirty="0">
              <a:solidFill>
                <a:srgbClr val="FFFFFF"/>
              </a:solidFill>
              <a:latin typeface="Century Gothic"/>
              <a:cs typeface="Calibri"/>
            </a:endParaRPr>
          </a:p>
          <a:p>
            <a:pPr algn="l"/>
            <a:endParaRPr lang="en-US"/>
          </a:p>
        </p:txBody>
      </p:sp>
      <p:pic>
        <p:nvPicPr>
          <p:cNvPr id="3" name="Picture 2">
            <a:extLst>
              <a:ext uri="{FF2B5EF4-FFF2-40B4-BE49-F238E27FC236}">
                <a16:creationId xmlns:a16="http://schemas.microsoft.com/office/drawing/2014/main" id="{D43905CD-85AC-7E2A-C0A5-BBD8DBE8C5D2}"/>
              </a:ext>
            </a:extLst>
          </p:cNvPr>
          <p:cNvPicPr>
            <a:picLocks noChangeAspect="1"/>
          </p:cNvPicPr>
          <p:nvPr/>
        </p:nvPicPr>
        <p:blipFill>
          <a:blip r:embed="rId4"/>
          <a:stretch>
            <a:fillRect/>
          </a:stretch>
        </p:blipFill>
        <p:spPr>
          <a:xfrm>
            <a:off x="495759" y="4147122"/>
            <a:ext cx="2983735" cy="1951442"/>
          </a:xfrm>
          <a:prstGeom prst="rect">
            <a:avLst/>
          </a:prstGeom>
        </p:spPr>
      </p:pic>
      <p:pic>
        <p:nvPicPr>
          <p:cNvPr id="6" name="Picture 5">
            <a:extLst>
              <a:ext uri="{FF2B5EF4-FFF2-40B4-BE49-F238E27FC236}">
                <a16:creationId xmlns:a16="http://schemas.microsoft.com/office/drawing/2014/main" id="{8F27A72B-6A6E-D014-0899-A983CBE48122}"/>
              </a:ext>
            </a:extLst>
          </p:cNvPr>
          <p:cNvPicPr>
            <a:picLocks noChangeAspect="1"/>
          </p:cNvPicPr>
          <p:nvPr/>
        </p:nvPicPr>
        <p:blipFill>
          <a:blip r:embed="rId5"/>
          <a:stretch>
            <a:fillRect/>
          </a:stretch>
        </p:blipFill>
        <p:spPr>
          <a:xfrm>
            <a:off x="8602337" y="4147121"/>
            <a:ext cx="2983737" cy="1951444"/>
          </a:xfrm>
          <a:prstGeom prst="rect">
            <a:avLst/>
          </a:prstGeom>
        </p:spPr>
      </p:pic>
      <p:pic>
        <p:nvPicPr>
          <p:cNvPr id="7" name="Picture 6">
            <a:extLst>
              <a:ext uri="{FF2B5EF4-FFF2-40B4-BE49-F238E27FC236}">
                <a16:creationId xmlns:a16="http://schemas.microsoft.com/office/drawing/2014/main" id="{FDC41FA0-A423-BF5A-D1B7-AE14219CC1A2}"/>
              </a:ext>
            </a:extLst>
          </p:cNvPr>
          <p:cNvPicPr>
            <a:picLocks noChangeAspect="1"/>
          </p:cNvPicPr>
          <p:nvPr/>
        </p:nvPicPr>
        <p:blipFill>
          <a:blip r:embed="rId6"/>
          <a:stretch>
            <a:fillRect/>
          </a:stretch>
        </p:blipFill>
        <p:spPr>
          <a:xfrm>
            <a:off x="4599542" y="4147122"/>
            <a:ext cx="2983735" cy="1951442"/>
          </a:xfrm>
          <a:prstGeom prst="rect">
            <a:avLst/>
          </a:prstGeom>
        </p:spPr>
      </p:pic>
    </p:spTree>
    <p:extLst>
      <p:ext uri="{BB962C8B-B14F-4D97-AF65-F5344CB8AC3E}">
        <p14:creationId xmlns:p14="http://schemas.microsoft.com/office/powerpoint/2010/main" val="3470525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13</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Dana Feldman</a:t>
            </a:r>
          </a:p>
          <a:p>
            <a:pPr algn="ctr"/>
            <a:r>
              <a:rPr lang="en-US" sz="3000" dirty="0">
                <a:solidFill>
                  <a:srgbClr val="FFFFFF"/>
                </a:solidFill>
              </a:rPr>
              <a:t>Executive Director of Consumer and Environmental Protection</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30605" y="2010123"/>
            <a:ext cx="11731190" cy="26007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Century Gothic"/>
                <a:cs typeface="Calibri"/>
              </a:rPr>
              <a:t>Environmental Services Division</a:t>
            </a:r>
          </a:p>
          <a:p>
            <a:pPr algn="ctr"/>
            <a:endParaRPr lang="en-US" sz="2000" dirty="0">
              <a:solidFill>
                <a:srgbClr val="FFFFFF"/>
              </a:solidFill>
              <a:ea typeface="+mn-lt"/>
              <a:cs typeface="Calibri"/>
            </a:endParaRPr>
          </a:p>
          <a:p>
            <a:r>
              <a:rPr lang="en-US" sz="1500" dirty="0">
                <a:solidFill>
                  <a:srgbClr val="FFFFFF"/>
                </a:solidFill>
                <a:ea typeface="+mn-lt"/>
                <a:cs typeface="+mn-lt"/>
              </a:rPr>
              <a:t>Online Pesticide Testing Program started April 1, 2024</a:t>
            </a:r>
            <a:endParaRPr lang="en-US" dirty="0"/>
          </a:p>
          <a:p>
            <a:endParaRPr lang="en-US" sz="1500" dirty="0">
              <a:solidFill>
                <a:srgbClr val="FFFFFF"/>
              </a:solidFill>
              <a:ea typeface="+mn-lt"/>
              <a:cs typeface="+mn-lt"/>
            </a:endParaRPr>
          </a:p>
          <a:p>
            <a:r>
              <a:rPr lang="en-US" sz="1500" dirty="0">
                <a:solidFill>
                  <a:srgbClr val="FFFFFF"/>
                </a:solidFill>
                <a:ea typeface="+mn-lt"/>
                <a:cs typeface="+mn-lt"/>
              </a:rPr>
              <a:t>496 online tests taken to date</a:t>
            </a:r>
            <a:endParaRPr lang="en-US" dirty="0"/>
          </a:p>
          <a:p>
            <a:endParaRPr lang="en-US" sz="1500" dirty="0">
              <a:solidFill>
                <a:srgbClr val="FFFFFF"/>
              </a:solidFill>
              <a:ea typeface="+mn-lt"/>
              <a:cs typeface="+mn-lt"/>
            </a:endParaRPr>
          </a:p>
          <a:p>
            <a:r>
              <a:rPr lang="en-US" sz="1500" dirty="0">
                <a:solidFill>
                  <a:srgbClr val="FFFFFF"/>
                </a:solidFill>
                <a:ea typeface="+mn-lt"/>
                <a:cs typeface="+mn-lt"/>
              </a:rPr>
              <a:t>About 4,000 tests annually</a:t>
            </a:r>
            <a:endParaRPr lang="en-US" dirty="0"/>
          </a:p>
          <a:p>
            <a:endParaRPr lang="en-US" sz="1500" dirty="0">
              <a:solidFill>
                <a:srgbClr val="FFFFFF"/>
              </a:solidFill>
            </a:endParaRPr>
          </a:p>
          <a:p>
            <a:endParaRPr lang="en-US" sz="1500" dirty="0">
              <a:solidFill>
                <a:srgbClr val="FFFFFF"/>
              </a:solidFill>
              <a:latin typeface="Century Gothic"/>
              <a:cs typeface="Calibri"/>
            </a:endParaRPr>
          </a:p>
          <a:p>
            <a:pPr algn="l"/>
            <a:endParaRPr lang="en-US"/>
          </a:p>
        </p:txBody>
      </p:sp>
      <p:pic>
        <p:nvPicPr>
          <p:cNvPr id="2" name="Picture 1">
            <a:extLst>
              <a:ext uri="{FF2B5EF4-FFF2-40B4-BE49-F238E27FC236}">
                <a16:creationId xmlns:a16="http://schemas.microsoft.com/office/drawing/2014/main" id="{09124455-3FE4-F2D4-34D4-8110121D029B}"/>
              </a:ext>
            </a:extLst>
          </p:cNvPr>
          <p:cNvPicPr>
            <a:picLocks noChangeAspect="1"/>
          </p:cNvPicPr>
          <p:nvPr/>
        </p:nvPicPr>
        <p:blipFill>
          <a:blip r:embed="rId4"/>
          <a:stretch>
            <a:fillRect/>
          </a:stretch>
        </p:blipFill>
        <p:spPr>
          <a:xfrm>
            <a:off x="3598843" y="3160464"/>
            <a:ext cx="6096000" cy="3429000"/>
          </a:xfrm>
          <a:prstGeom prst="rect">
            <a:avLst/>
          </a:prstGeom>
        </p:spPr>
      </p:pic>
    </p:spTree>
    <p:extLst>
      <p:ext uri="{BB962C8B-B14F-4D97-AF65-F5344CB8AC3E}">
        <p14:creationId xmlns:p14="http://schemas.microsoft.com/office/powerpoint/2010/main" val="1067650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51FA85-E4A4-E04D-AE91-751A6F418859}"/>
              </a:ext>
            </a:extLst>
          </p:cNvPr>
          <p:cNvSpPr/>
          <p:nvPr/>
        </p:nvSpPr>
        <p:spPr>
          <a:xfrm>
            <a:off x="0" y="0"/>
            <a:ext cx="4414982"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E3A01D-E273-3BA1-D2E5-2E7F6996B6DF}"/>
              </a:ext>
            </a:extLst>
          </p:cNvPr>
          <p:cNvSpPr/>
          <p:nvPr/>
        </p:nvSpPr>
        <p:spPr>
          <a:xfrm>
            <a:off x="715818" y="0"/>
            <a:ext cx="282170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17727B1-F381-91E8-C366-04743071EA39}"/>
              </a:ext>
            </a:extLst>
          </p:cNvPr>
          <p:cNvPicPr>
            <a:picLocks noChangeAspect="1"/>
          </p:cNvPicPr>
          <p:nvPr/>
        </p:nvPicPr>
        <p:blipFill>
          <a:blip r:embed="rId3"/>
          <a:stretch>
            <a:fillRect/>
          </a:stretch>
        </p:blipFill>
        <p:spPr>
          <a:xfrm>
            <a:off x="9494953" y="6064806"/>
            <a:ext cx="2456901" cy="743776"/>
          </a:xfrm>
          <a:prstGeom prst="rect">
            <a:avLst/>
          </a:prstGeom>
        </p:spPr>
      </p:pic>
      <p:sp>
        <p:nvSpPr>
          <p:cNvPr id="4" name="TextBox 3">
            <a:extLst>
              <a:ext uri="{FF2B5EF4-FFF2-40B4-BE49-F238E27FC236}">
                <a16:creationId xmlns:a16="http://schemas.microsoft.com/office/drawing/2014/main" id="{C826A9AC-ECCE-627E-91E3-0C8B11FBF8EB}"/>
              </a:ext>
            </a:extLst>
          </p:cNvPr>
          <p:cNvSpPr txBox="1"/>
          <p:nvPr/>
        </p:nvSpPr>
        <p:spPr>
          <a:xfrm>
            <a:off x="5510245" y="2408247"/>
            <a:ext cx="5604710"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latin typeface="Century Gothic"/>
                <a:cs typeface="Calibri"/>
              </a:rPr>
              <a:t>Regulation and Inspection Division</a:t>
            </a:r>
          </a:p>
          <a:p>
            <a:pPr algn="ctr"/>
            <a:endParaRPr lang="en-US" sz="2000">
              <a:solidFill>
                <a:srgbClr val="FFFFFF"/>
              </a:solidFill>
              <a:latin typeface="Century Gothic"/>
              <a:cs typeface="Calibri"/>
            </a:endParaRPr>
          </a:p>
          <a:p>
            <a:r>
              <a:rPr lang="en-US" sz="1500" dirty="0">
                <a:solidFill>
                  <a:srgbClr val="FFFFFF"/>
                </a:solidFill>
                <a:ea typeface="+mn-lt"/>
                <a:cs typeface="+mn-lt"/>
              </a:rPr>
              <a:t>70,434 Gas Pump Inspections during 2023 (initial and rechecks)</a:t>
            </a:r>
            <a:endParaRPr lang="en-US" dirty="0"/>
          </a:p>
          <a:p>
            <a:endParaRPr lang="en-US" sz="1500" dirty="0">
              <a:solidFill>
                <a:srgbClr val="FFFFFF"/>
              </a:solidFill>
              <a:ea typeface="+mn-lt"/>
              <a:cs typeface="+mn-lt"/>
            </a:endParaRPr>
          </a:p>
          <a:p>
            <a:r>
              <a:rPr lang="en-US" sz="1500" dirty="0">
                <a:solidFill>
                  <a:srgbClr val="FFFFFF"/>
                </a:solidFill>
                <a:ea typeface="+mn-lt"/>
                <a:cs typeface="+mn-lt"/>
              </a:rPr>
              <a:t>2024 Percentage Complete</a:t>
            </a:r>
            <a:endParaRPr lang="en-US" dirty="0"/>
          </a:p>
          <a:p>
            <a:endParaRPr lang="en-US" sz="1500" dirty="0">
              <a:solidFill>
                <a:srgbClr val="FFFFFF"/>
              </a:solidFill>
              <a:latin typeface="Century Gothic"/>
              <a:cs typeface="Calibri"/>
            </a:endParaRPr>
          </a:p>
          <a:p>
            <a:endParaRPr lang="en-US" sz="1500">
              <a:solidFill>
                <a:srgbClr val="FFFFFF"/>
              </a:solidFill>
              <a:latin typeface="Calibri"/>
              <a:cs typeface="Calibri"/>
            </a:endParaRPr>
          </a:p>
          <a:p>
            <a:pPr algn="l"/>
            <a:endParaRPr lang="en-US"/>
          </a:p>
        </p:txBody>
      </p:sp>
      <p:pic>
        <p:nvPicPr>
          <p:cNvPr id="2" name="Picture 1">
            <a:extLst>
              <a:ext uri="{FF2B5EF4-FFF2-40B4-BE49-F238E27FC236}">
                <a16:creationId xmlns:a16="http://schemas.microsoft.com/office/drawing/2014/main" id="{9BAA59E7-EBF3-773A-8950-54B512848EEE}"/>
              </a:ext>
            </a:extLst>
          </p:cNvPr>
          <p:cNvPicPr>
            <a:picLocks noChangeAspect="1"/>
          </p:cNvPicPr>
          <p:nvPr/>
        </p:nvPicPr>
        <p:blipFill>
          <a:blip r:embed="rId4"/>
          <a:stretch>
            <a:fillRect/>
          </a:stretch>
        </p:blipFill>
        <p:spPr>
          <a:xfrm>
            <a:off x="805953" y="1995660"/>
            <a:ext cx="2647950" cy="2857500"/>
          </a:xfrm>
          <a:prstGeom prst="rect">
            <a:avLst/>
          </a:prstGeom>
        </p:spPr>
      </p:pic>
    </p:spTree>
    <p:extLst>
      <p:ext uri="{BB962C8B-B14F-4D97-AF65-F5344CB8AC3E}">
        <p14:creationId xmlns:p14="http://schemas.microsoft.com/office/powerpoint/2010/main" val="265235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15</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Steve Velasco</a:t>
            </a:r>
          </a:p>
          <a:p>
            <a:pPr algn="ctr"/>
            <a:r>
              <a:rPr lang="en-US" sz="3000" dirty="0">
                <a:solidFill>
                  <a:srgbClr val="FFFFFF"/>
                </a:solidFill>
              </a:rPr>
              <a:t>State Veterinarian</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30605" y="2671135"/>
            <a:ext cx="11731190" cy="24468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latin typeface="Century Gothic"/>
                <a:cs typeface="Calibri"/>
              </a:rPr>
              <a:t>Mission: </a:t>
            </a:r>
          </a:p>
          <a:p>
            <a:pPr algn="ctr"/>
            <a:endParaRPr lang="en-US" sz="2000" dirty="0">
              <a:solidFill>
                <a:srgbClr val="FFFFFF"/>
              </a:solidFill>
              <a:ea typeface="+mn-lt"/>
              <a:cs typeface="Calibri"/>
            </a:endParaRPr>
          </a:p>
          <a:p>
            <a:r>
              <a:rPr lang="en-US" sz="2000">
                <a:solidFill>
                  <a:srgbClr val="FFFFFF"/>
                </a:solidFill>
                <a:latin typeface="Century Gothic"/>
                <a:cs typeface="Arial"/>
              </a:rPr>
              <a:t>•</a:t>
            </a:r>
            <a:r>
              <a:rPr lang="en-US" sz="2000" dirty="0">
                <a:solidFill>
                  <a:srgbClr val="FFFFFF"/>
                </a:solidFill>
                <a:ea typeface="+mn-lt"/>
                <a:cs typeface="+mn-lt"/>
              </a:rPr>
              <a:t>   </a:t>
            </a:r>
            <a:r>
              <a:rPr lang="en-US" sz="2000">
                <a:solidFill>
                  <a:srgbClr val="FFFFFF"/>
                </a:solidFill>
                <a:latin typeface="Century Gothic"/>
              </a:rPr>
              <a:t>Protect the health and welfare of Kentucky's livestock, poultry, and agricultural industries</a:t>
            </a:r>
          </a:p>
          <a:p>
            <a:r>
              <a:rPr lang="en-US" sz="2000">
                <a:solidFill>
                  <a:srgbClr val="FFFFFF"/>
                </a:solidFill>
                <a:latin typeface="Century Gothic"/>
                <a:cs typeface="Arial"/>
              </a:rPr>
              <a:t>•</a:t>
            </a:r>
            <a:r>
              <a:rPr lang="en-US" sz="2000">
                <a:solidFill>
                  <a:srgbClr val="FFFFFF"/>
                </a:solidFill>
                <a:latin typeface="Century Gothic"/>
              </a:rPr>
              <a:t>   Promote an environment which enhances the economic and recreational opportunities and prosperity of Kentucky agriculture</a:t>
            </a:r>
          </a:p>
          <a:p>
            <a:endParaRPr lang="en-US" sz="1500" dirty="0">
              <a:solidFill>
                <a:srgbClr val="FFFFFF"/>
              </a:solidFill>
            </a:endParaRPr>
          </a:p>
          <a:p>
            <a:endParaRPr lang="en-US" sz="1500" dirty="0">
              <a:solidFill>
                <a:srgbClr val="FFFFFF"/>
              </a:solidFill>
              <a:latin typeface="Century Gothic"/>
              <a:cs typeface="Calibri"/>
            </a:endParaRPr>
          </a:p>
          <a:p>
            <a:pPr algn="l"/>
            <a:endParaRPr lang="en-US"/>
          </a:p>
        </p:txBody>
      </p:sp>
    </p:spTree>
    <p:extLst>
      <p:ext uri="{BB962C8B-B14F-4D97-AF65-F5344CB8AC3E}">
        <p14:creationId xmlns:p14="http://schemas.microsoft.com/office/powerpoint/2010/main" val="3253594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16</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Steve Velasco</a:t>
            </a:r>
          </a:p>
          <a:p>
            <a:pPr algn="ctr"/>
            <a:r>
              <a:rPr lang="en-US" sz="3000" dirty="0">
                <a:solidFill>
                  <a:srgbClr val="FFFFFF"/>
                </a:solidFill>
              </a:rPr>
              <a:t>State Veterinarian</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58147" y="2258002"/>
            <a:ext cx="11676106" cy="46012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latin typeface="Century Gothic"/>
                <a:cs typeface="Calibri"/>
              </a:rPr>
              <a:t>Regulatory Disease Monitoring</a:t>
            </a:r>
          </a:p>
          <a:p>
            <a:pPr algn="ctr"/>
            <a:endParaRPr lang="en-US" sz="2500" dirty="0">
              <a:solidFill>
                <a:srgbClr val="FFFFFF"/>
              </a:solidFill>
              <a:ea typeface="+mn-lt"/>
              <a:cs typeface="Calibri"/>
            </a:endParaRPr>
          </a:p>
          <a:p>
            <a:pPr algn="ctr"/>
            <a:r>
              <a:rPr lang="en-US" sz="2500" dirty="0">
                <a:solidFill>
                  <a:srgbClr val="FFFFFF"/>
                </a:solidFill>
                <a:ea typeface="+mn-lt"/>
                <a:cs typeface="Calibri"/>
              </a:rPr>
              <a:t>Foreign Animal Diseases</a:t>
            </a:r>
          </a:p>
          <a:p>
            <a:pPr algn="ctr"/>
            <a:endParaRPr lang="en-US" sz="2500" dirty="0">
              <a:solidFill>
                <a:srgbClr val="FFFFFF"/>
              </a:solidFill>
              <a:latin typeface="Century Gothic"/>
              <a:cs typeface="Calibri"/>
            </a:endParaRPr>
          </a:p>
          <a:p>
            <a:pPr algn="ctr"/>
            <a:r>
              <a:rPr lang="en-US" sz="2500" dirty="0">
                <a:solidFill>
                  <a:srgbClr val="FFFFFF"/>
                </a:solidFill>
                <a:cs typeface="Calibri"/>
              </a:rPr>
              <a:t>Certification Programs &amp; ADT</a:t>
            </a:r>
          </a:p>
          <a:p>
            <a:pPr algn="ctr"/>
            <a:endParaRPr lang="en-US" sz="2500" dirty="0">
              <a:solidFill>
                <a:srgbClr val="FFFFFF"/>
              </a:solidFill>
              <a:cs typeface="Calibri"/>
            </a:endParaRPr>
          </a:p>
          <a:p>
            <a:pPr algn="ctr"/>
            <a:r>
              <a:rPr lang="en-US" sz="2500" dirty="0">
                <a:solidFill>
                  <a:srgbClr val="FFFFFF"/>
                </a:solidFill>
                <a:latin typeface="Century Gothic"/>
                <a:cs typeface="Calibri"/>
              </a:rPr>
              <a:t>Education &amp; Outreach</a:t>
            </a:r>
          </a:p>
          <a:p>
            <a:pPr algn="ctr"/>
            <a:endParaRPr lang="en-US" sz="2500" dirty="0">
              <a:solidFill>
                <a:srgbClr val="FFFFFF"/>
              </a:solidFill>
              <a:cs typeface="Calibri"/>
            </a:endParaRPr>
          </a:p>
          <a:p>
            <a:pPr algn="ctr"/>
            <a:r>
              <a:rPr lang="en-US" sz="2500" dirty="0">
                <a:solidFill>
                  <a:srgbClr val="FFFFFF"/>
                </a:solidFill>
                <a:cs typeface="Calibri"/>
              </a:rPr>
              <a:t>Emergency Management</a:t>
            </a:r>
          </a:p>
          <a:p>
            <a:endParaRPr lang="en-US" sz="2000" dirty="0">
              <a:solidFill>
                <a:srgbClr val="FFFFFF"/>
              </a:solidFill>
              <a:cs typeface="Calibri"/>
            </a:endParaRPr>
          </a:p>
          <a:p>
            <a:endParaRPr lang="en-US" sz="1500" dirty="0">
              <a:solidFill>
                <a:srgbClr val="FFFFFF"/>
              </a:solidFill>
              <a:cs typeface="Calibri"/>
            </a:endParaRPr>
          </a:p>
          <a:p>
            <a:endParaRPr lang="en-US" sz="1500" dirty="0">
              <a:solidFill>
                <a:srgbClr val="FFFFFF"/>
              </a:solidFill>
              <a:cs typeface="Calibri"/>
            </a:endParaRPr>
          </a:p>
          <a:p>
            <a:endParaRPr lang="en-US"/>
          </a:p>
        </p:txBody>
      </p:sp>
    </p:spTree>
    <p:extLst>
      <p:ext uri="{BB962C8B-B14F-4D97-AF65-F5344CB8AC3E}">
        <p14:creationId xmlns:p14="http://schemas.microsoft.com/office/powerpoint/2010/main" val="3328321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17</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Steve Velasco</a:t>
            </a:r>
          </a:p>
          <a:p>
            <a:pPr algn="ctr"/>
            <a:r>
              <a:rPr lang="en-US" sz="3000" dirty="0">
                <a:solidFill>
                  <a:srgbClr val="FFFFFF"/>
                </a:solidFill>
              </a:rPr>
              <a:t>State Veterinarian</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85689" y="1716340"/>
            <a:ext cx="11731190"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latin typeface="Century Gothic"/>
                <a:cs typeface="Calibri"/>
              </a:rPr>
              <a:t>Emerging Disease- HPAI in Dairy Cattle</a:t>
            </a:r>
          </a:p>
          <a:p>
            <a:endParaRPr lang="en-US" sz="1500" dirty="0">
              <a:solidFill>
                <a:srgbClr val="FFFFFF"/>
              </a:solidFill>
              <a:ea typeface="+mn-lt"/>
              <a:cs typeface="Calibri"/>
            </a:endParaRPr>
          </a:p>
          <a:p>
            <a:endParaRPr lang="en-US">
              <a:solidFill>
                <a:srgbClr val="B5C1A1"/>
              </a:solidFill>
              <a:cs typeface="Calibri"/>
            </a:endParaRPr>
          </a:p>
        </p:txBody>
      </p:sp>
      <p:pic>
        <p:nvPicPr>
          <p:cNvPr id="2" name="Picture 1">
            <a:extLst>
              <a:ext uri="{FF2B5EF4-FFF2-40B4-BE49-F238E27FC236}">
                <a16:creationId xmlns:a16="http://schemas.microsoft.com/office/drawing/2014/main" id="{EF78ABFD-20B6-F7D9-AEFD-00581EC00A9E}"/>
              </a:ext>
            </a:extLst>
          </p:cNvPr>
          <p:cNvPicPr>
            <a:picLocks noChangeAspect="1"/>
          </p:cNvPicPr>
          <p:nvPr/>
        </p:nvPicPr>
        <p:blipFill>
          <a:blip r:embed="rId4"/>
          <a:stretch>
            <a:fillRect/>
          </a:stretch>
        </p:blipFill>
        <p:spPr>
          <a:xfrm>
            <a:off x="8347932" y="3286698"/>
            <a:ext cx="3666979" cy="2056483"/>
          </a:xfrm>
          <a:prstGeom prst="rect">
            <a:avLst/>
          </a:prstGeom>
        </p:spPr>
      </p:pic>
      <p:sp>
        <p:nvSpPr>
          <p:cNvPr id="3" name="TextBox 2">
            <a:extLst>
              <a:ext uri="{FF2B5EF4-FFF2-40B4-BE49-F238E27FC236}">
                <a16:creationId xmlns:a16="http://schemas.microsoft.com/office/drawing/2014/main" id="{978129C8-025C-9106-C35B-53FCF22021AB}"/>
              </a:ext>
            </a:extLst>
          </p:cNvPr>
          <p:cNvSpPr txBox="1"/>
          <p:nvPr/>
        </p:nvSpPr>
        <p:spPr>
          <a:xfrm>
            <a:off x="284602" y="2203373"/>
            <a:ext cx="8189203"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FFFF"/>
                </a:solidFill>
                <a:latin typeface="Century Gothic"/>
                <a:cs typeface="Segoe UI"/>
              </a:rPr>
              <a:t>Emerging Disease Response – Kentucky Movement Requirements Intrastate </a:t>
            </a:r>
            <a:endParaRPr lang="en-US" sz="2000">
              <a:solidFill>
                <a:srgbClr val="FFFFFF"/>
              </a:solidFill>
              <a:latin typeface="Century Gothic"/>
              <a:cs typeface="Segoe UI"/>
            </a:endParaRPr>
          </a:p>
          <a:p>
            <a:endParaRPr lang="en-US" sz="2000" dirty="0">
              <a:solidFill>
                <a:srgbClr val="FFFFFF"/>
              </a:solidFill>
              <a:cs typeface="Segoe UI"/>
            </a:endParaRPr>
          </a:p>
          <a:p>
            <a:r>
              <a:rPr lang="en-US" b="1" dirty="0">
                <a:solidFill>
                  <a:srgbClr val="FFFFFF"/>
                </a:solidFill>
                <a:latin typeface="Century Gothic"/>
                <a:cs typeface="Segoe UI"/>
              </a:rPr>
              <a:t>Dairy Cattle</a:t>
            </a:r>
            <a:r>
              <a:rPr lang="en-US" dirty="0">
                <a:solidFill>
                  <a:srgbClr val="FFFFFF"/>
                </a:solidFill>
                <a:latin typeface="Century Gothic"/>
                <a:cs typeface="Segoe UI"/>
              </a:rPr>
              <a:t>:</a:t>
            </a:r>
            <a:endParaRPr lang="en-US" dirty="0">
              <a:solidFill>
                <a:srgbClr val="FFFFFF"/>
              </a:solidFill>
              <a:latin typeface="Century Gothic"/>
            </a:endParaRPr>
          </a:p>
          <a:p>
            <a:r>
              <a:rPr lang="en-US" sz="1600" dirty="0">
                <a:solidFill>
                  <a:srgbClr val="FFFFFF"/>
                </a:solidFill>
                <a:latin typeface="Century Gothic"/>
                <a:cs typeface="Arial"/>
              </a:rPr>
              <a:t>•</a:t>
            </a:r>
            <a:r>
              <a:rPr lang="en-US" sz="1600" dirty="0">
                <a:solidFill>
                  <a:srgbClr val="FFFFFF"/>
                </a:solidFill>
                <a:latin typeface="Century Gothic"/>
                <a:cs typeface="Segoe UI"/>
              </a:rPr>
              <a:t>Within Kentucky – Currently no restrictions on commercial movement</a:t>
            </a:r>
            <a:endParaRPr lang="en-US" sz="1600" dirty="0">
              <a:solidFill>
                <a:srgbClr val="FFFFFF"/>
              </a:solidFill>
              <a:latin typeface="Century Gothic"/>
            </a:endParaRPr>
          </a:p>
          <a:p>
            <a:r>
              <a:rPr lang="en-US" sz="1600" dirty="0">
                <a:solidFill>
                  <a:srgbClr val="FFFFFF"/>
                </a:solidFill>
                <a:latin typeface="Century Gothic"/>
                <a:cs typeface="Arial"/>
              </a:rPr>
              <a:t>•</a:t>
            </a:r>
            <a:r>
              <a:rPr lang="en-US" sz="1600" dirty="0">
                <a:solidFill>
                  <a:srgbClr val="FFFFFF"/>
                </a:solidFill>
                <a:latin typeface="Century Gothic"/>
                <a:cs typeface="Segoe UI"/>
              </a:rPr>
              <a:t>Exhibition Movements – Supplemental Facility Requirements may be required</a:t>
            </a:r>
            <a:endParaRPr lang="en-US" sz="1600">
              <a:solidFill>
                <a:srgbClr val="FFFFFF"/>
              </a:solidFill>
              <a:latin typeface="Century Gothic"/>
            </a:endParaRPr>
          </a:p>
          <a:p>
            <a:endParaRPr lang="en-US" sz="1600" dirty="0">
              <a:solidFill>
                <a:srgbClr val="FFFFFF"/>
              </a:solidFill>
              <a:cs typeface="Segoe UI"/>
            </a:endParaRPr>
          </a:p>
          <a:p>
            <a:r>
              <a:rPr lang="en-US" sz="1600" dirty="0">
                <a:solidFill>
                  <a:srgbClr val="FFFFFF"/>
                </a:solidFill>
                <a:latin typeface="Century Gothic"/>
                <a:cs typeface="Arial"/>
              </a:rPr>
              <a:t>•</a:t>
            </a:r>
            <a:r>
              <a:rPr lang="en-US" sz="1600" b="1" dirty="0">
                <a:solidFill>
                  <a:srgbClr val="FFFFFF"/>
                </a:solidFill>
                <a:latin typeface="Century Gothic"/>
                <a:cs typeface="Segoe UI"/>
              </a:rPr>
              <a:t>Intrastate -</a:t>
            </a:r>
            <a:r>
              <a:rPr lang="en-US" sz="1600" b="1" dirty="0">
                <a:solidFill>
                  <a:srgbClr val="FFFFFF"/>
                </a:solidFill>
                <a:latin typeface="Century Gothic"/>
                <a:cs typeface="Calibri Light"/>
              </a:rPr>
              <a:t> </a:t>
            </a:r>
            <a:r>
              <a:rPr lang="en-US" sz="1600" dirty="0">
                <a:solidFill>
                  <a:srgbClr val="FFFFFF"/>
                </a:solidFill>
                <a:latin typeface="Century Gothic"/>
                <a:cs typeface="Calibri Light"/>
              </a:rPr>
              <a:t> </a:t>
            </a:r>
            <a:r>
              <a:rPr lang="en-US" sz="1600" dirty="0">
                <a:solidFill>
                  <a:srgbClr val="FFFFFF"/>
                </a:solidFill>
                <a:latin typeface="Century Gothic"/>
                <a:cs typeface="Segoe UI"/>
              </a:rPr>
              <a:t>(within Kentucky) – Currently no response related restrictions on movement, standard movement requirements. </a:t>
            </a:r>
            <a:endParaRPr lang="en-US" sz="1400" dirty="0">
              <a:solidFill>
                <a:srgbClr val="FFFFFF"/>
              </a:solidFill>
              <a:latin typeface="Century Gothic"/>
              <a:cs typeface="Segoe UI"/>
            </a:endParaRPr>
          </a:p>
          <a:p>
            <a:endParaRPr lang="en-US" sz="1600" dirty="0">
              <a:solidFill>
                <a:srgbClr val="FFFFFF"/>
              </a:solidFill>
              <a:latin typeface="Century Gothic"/>
              <a:cs typeface="Segoe UI"/>
            </a:endParaRPr>
          </a:p>
          <a:p>
            <a:r>
              <a:rPr lang="en-US" sz="1600" dirty="0">
                <a:solidFill>
                  <a:srgbClr val="FFFFFF"/>
                </a:solidFill>
                <a:latin typeface="Century Gothic"/>
                <a:cs typeface="Arial"/>
              </a:rPr>
              <a:t>•</a:t>
            </a:r>
            <a:r>
              <a:rPr lang="en-US" sz="1600" b="1" dirty="0">
                <a:solidFill>
                  <a:srgbClr val="FFFFFF"/>
                </a:solidFill>
                <a:latin typeface="Century Gothic"/>
                <a:cs typeface="Segoe UI"/>
              </a:rPr>
              <a:t>Interstate </a:t>
            </a:r>
            <a:r>
              <a:rPr lang="en-US" sz="1600" dirty="0">
                <a:solidFill>
                  <a:srgbClr val="FFFFFF"/>
                </a:solidFill>
                <a:latin typeface="Century Gothic"/>
                <a:cs typeface="Segoe UI"/>
              </a:rPr>
              <a:t>– (Normal Commerce) – </a:t>
            </a:r>
          </a:p>
          <a:p>
            <a:r>
              <a:rPr lang="en-US" sz="1600" dirty="0">
                <a:solidFill>
                  <a:srgbClr val="FFFFFF"/>
                </a:solidFill>
                <a:latin typeface="Century Gothic"/>
                <a:cs typeface="Segoe UI"/>
              </a:rPr>
              <a:t>Out Bound - Check with destination State for requirements</a:t>
            </a:r>
            <a:endParaRPr lang="en-US" sz="1600">
              <a:solidFill>
                <a:srgbClr val="FFFFFF"/>
              </a:solidFill>
              <a:latin typeface="Century Gothic"/>
            </a:endParaRPr>
          </a:p>
          <a:p>
            <a:r>
              <a:rPr lang="en-US" sz="1600" dirty="0">
                <a:solidFill>
                  <a:srgbClr val="FFFFFF"/>
                </a:solidFill>
                <a:latin typeface="Century Gothic"/>
                <a:cs typeface="Segoe UI"/>
              </a:rPr>
              <a:t>In Bound - Must check w/ KDA/OSV for requirements (no additional incident related requirements at this time) </a:t>
            </a:r>
            <a:endParaRPr lang="en-US" sz="1600" dirty="0">
              <a:solidFill>
                <a:srgbClr val="FFFFFF"/>
              </a:solidFill>
            </a:endParaRPr>
          </a:p>
          <a:p>
            <a:r>
              <a:rPr lang="en-US" sz="1400">
                <a:solidFill>
                  <a:srgbClr val="FFFFFF"/>
                </a:solidFill>
                <a:cs typeface="Segoe UI"/>
              </a:rPr>
              <a:t>Lactating  - </a:t>
            </a:r>
            <a:r>
              <a:rPr lang="en-US" sz="1400" b="1">
                <a:solidFill>
                  <a:srgbClr val="FFFFFF"/>
                </a:solidFill>
                <a:cs typeface="Segoe UI"/>
              </a:rPr>
              <a:t>Neg HPAI Test results within 7 days </a:t>
            </a:r>
            <a:r>
              <a:rPr lang="en-US" sz="1400">
                <a:solidFill>
                  <a:srgbClr val="FFFFFF"/>
                </a:solidFill>
                <a:cs typeface="Segoe UI"/>
              </a:rPr>
              <a:t>(USDA/FO) </a:t>
            </a:r>
            <a:endParaRPr lang="en-US" sz="1400">
              <a:solidFill>
                <a:srgbClr val="B5C1A1"/>
              </a:solidFill>
              <a:cs typeface="Segoe UI"/>
            </a:endParaRPr>
          </a:p>
          <a:p>
            <a:r>
              <a:rPr lang="en-US" sz="1400">
                <a:solidFill>
                  <a:srgbClr val="FFFFFF"/>
                </a:solidFill>
                <a:cs typeface="Segoe UI"/>
              </a:rPr>
              <a:t>EXCEPTION - if moving </a:t>
            </a:r>
            <a:r>
              <a:rPr lang="en-US" sz="1400" b="1">
                <a:solidFill>
                  <a:srgbClr val="FFFFFF"/>
                </a:solidFill>
                <a:cs typeface="Segoe UI"/>
              </a:rPr>
              <a:t>directly to slaughter </a:t>
            </a:r>
            <a:r>
              <a:rPr lang="en-US" sz="1400">
                <a:solidFill>
                  <a:srgbClr val="FFFFFF"/>
                </a:solidFill>
                <a:cs typeface="Segoe UI"/>
              </a:rPr>
              <a:t>from State of origin aggregation site or facility of origin</a:t>
            </a:r>
            <a:endParaRPr lang="en-US" sz="1400">
              <a:solidFill>
                <a:srgbClr val="B5C1A1"/>
              </a:solidFill>
              <a:cs typeface="Segoe UI"/>
            </a:endParaRPr>
          </a:p>
          <a:p>
            <a:endParaRPr lang="en-US" sz="900" dirty="0">
              <a:solidFill>
                <a:srgbClr val="B5C1A1"/>
              </a:solidFill>
              <a:cs typeface="Segoe UI"/>
            </a:endParaRPr>
          </a:p>
          <a:p>
            <a:endParaRPr lang="en-US" sz="1600" dirty="0">
              <a:solidFill>
                <a:srgbClr val="FFFFFF"/>
              </a:solidFill>
              <a:cs typeface="Segoe UI"/>
            </a:endParaRPr>
          </a:p>
          <a:p>
            <a:endParaRPr lang="en-US" dirty="0">
              <a:solidFill>
                <a:srgbClr val="FFFFFF"/>
              </a:solidFill>
              <a:cs typeface="Segoe UI"/>
            </a:endParaRPr>
          </a:p>
          <a:p>
            <a:endParaRPr lang="en-US" sz="2600" dirty="0">
              <a:solidFill>
                <a:srgbClr val="FFFFFF"/>
              </a:solidFill>
              <a:cs typeface="Segoe UI"/>
            </a:endParaRPr>
          </a:p>
        </p:txBody>
      </p:sp>
    </p:spTree>
    <p:extLst>
      <p:ext uri="{BB962C8B-B14F-4D97-AF65-F5344CB8AC3E}">
        <p14:creationId xmlns:p14="http://schemas.microsoft.com/office/powerpoint/2010/main" val="3136827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347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18</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13242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Greg Shanks</a:t>
            </a:r>
          </a:p>
          <a:p>
            <a:pPr algn="ctr"/>
            <a:r>
              <a:rPr lang="en-US" sz="3000" dirty="0">
                <a:solidFill>
                  <a:srgbClr val="FFFFFF"/>
                </a:solidFill>
              </a:rPr>
              <a:t>Director of Emergency Management</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744725" y="2322267"/>
            <a:ext cx="10693769" cy="44935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rgbClr val="FFFFFF"/>
                </a:solidFill>
                <a:ea typeface="+mn-lt"/>
                <a:cs typeface="+mn-lt"/>
              </a:rPr>
              <a:t>The Division of Emergency Preparedness and Response was established in 2023 (SB46) to lead the Office of State Veterinarian efforts in mitigating the effects of, plan and prepare for, respond to and recover from natural or man-made incidents affecting food and agriculture systems in Kentucky.  </a:t>
            </a:r>
            <a:r>
              <a:rPr lang="en-US" sz="2400" dirty="0">
                <a:solidFill>
                  <a:srgbClr val="000000"/>
                </a:solidFill>
                <a:ea typeface="+mn-lt"/>
                <a:cs typeface="+mn-lt"/>
              </a:rPr>
              <a:t> </a:t>
            </a:r>
          </a:p>
          <a:p>
            <a:pPr algn="ctr"/>
            <a:endParaRPr lang="en-US" sz="2400" dirty="0">
              <a:solidFill>
                <a:srgbClr val="000000"/>
              </a:solidFill>
            </a:endParaRPr>
          </a:p>
          <a:p>
            <a:pPr algn="ctr"/>
            <a:endParaRPr lang="en-US" sz="2400" dirty="0">
              <a:solidFill>
                <a:srgbClr val="FFFFFF"/>
              </a:solidFill>
              <a:ea typeface="+mn-lt"/>
              <a:cs typeface="+mn-lt"/>
            </a:endParaRPr>
          </a:p>
          <a:p>
            <a:pPr algn="ctr"/>
            <a:r>
              <a:rPr lang="en-US" sz="2400" dirty="0">
                <a:solidFill>
                  <a:srgbClr val="FFFFFF"/>
                </a:solidFill>
                <a:ea typeface="+mn-lt"/>
                <a:cs typeface="+mn-lt"/>
              </a:rPr>
              <a:t>Currently hiring for three positions</a:t>
            </a:r>
            <a:endParaRPr lang="en-US" sz="2400" dirty="0">
              <a:solidFill>
                <a:srgbClr val="FFFFFF"/>
              </a:solidFill>
            </a:endParaRPr>
          </a:p>
          <a:p>
            <a:pPr algn="ctr"/>
            <a:endParaRPr lang="en-US" dirty="0">
              <a:solidFill>
                <a:srgbClr val="000000"/>
              </a:solidFill>
              <a:cs typeface="Calibri"/>
            </a:endParaRPr>
          </a:p>
          <a:p>
            <a:pPr algn="ctr"/>
            <a:endParaRPr lang="en-US" dirty="0">
              <a:solidFill>
                <a:srgbClr val="B5C1A1"/>
              </a:solidFill>
              <a:cs typeface="Calibri"/>
            </a:endParaRPr>
          </a:p>
          <a:p>
            <a:pPr algn="ctr"/>
            <a:endParaRPr lang="en-US" sz="2500" dirty="0">
              <a:solidFill>
                <a:srgbClr val="FFFFFF"/>
              </a:solidFill>
              <a:latin typeface="Century Gothic"/>
              <a:cs typeface="Calibri"/>
            </a:endParaRPr>
          </a:p>
          <a:p>
            <a:endParaRPr lang="en-US" sz="1500" dirty="0">
              <a:solidFill>
                <a:srgbClr val="FFFFFF"/>
              </a:solidFill>
              <a:ea typeface="+mn-lt"/>
              <a:cs typeface="Calibri"/>
            </a:endParaRPr>
          </a:p>
          <a:p>
            <a:endParaRPr lang="en-US">
              <a:solidFill>
                <a:srgbClr val="B5C1A1"/>
              </a:solidFill>
              <a:cs typeface="Calibri"/>
            </a:endParaRPr>
          </a:p>
        </p:txBody>
      </p:sp>
    </p:spTree>
    <p:extLst>
      <p:ext uri="{BB962C8B-B14F-4D97-AF65-F5344CB8AC3E}">
        <p14:creationId xmlns:p14="http://schemas.microsoft.com/office/powerpoint/2010/main" val="1269050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347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19</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13242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Greg Shanks</a:t>
            </a:r>
          </a:p>
          <a:p>
            <a:pPr algn="ctr"/>
            <a:r>
              <a:rPr lang="en-US" sz="3000" dirty="0">
                <a:solidFill>
                  <a:srgbClr val="FFFFFF"/>
                </a:solidFill>
              </a:rPr>
              <a:t>Director of Emergency Management</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85689" y="945160"/>
            <a:ext cx="11767912"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dirty="0">
              <a:solidFill>
                <a:srgbClr val="FFFFFF"/>
              </a:solidFill>
            </a:endParaRPr>
          </a:p>
          <a:p>
            <a:pPr algn="ctr"/>
            <a:endParaRPr lang="en-US" sz="2000" dirty="0">
              <a:solidFill>
                <a:srgbClr val="FFFFFF"/>
              </a:solidFill>
            </a:endParaRPr>
          </a:p>
          <a:p>
            <a:pPr algn="ctr"/>
            <a:r>
              <a:rPr lang="en-US" sz="2000" u="sng" dirty="0">
                <a:solidFill>
                  <a:srgbClr val="FFFFFF"/>
                </a:solidFill>
                <a:ea typeface="+mn-lt"/>
                <a:cs typeface="+mn-lt"/>
              </a:rPr>
              <a:t>Goals for year 2 of the division </a:t>
            </a:r>
            <a:endParaRPr lang="en-US" sz="2000" u="sng">
              <a:solidFill>
                <a:srgbClr val="FFFFFF"/>
              </a:solidFill>
            </a:endParaRPr>
          </a:p>
          <a:p>
            <a:pPr algn="ctr"/>
            <a:endParaRPr lang="en-US" sz="1600" u="sng" dirty="0">
              <a:solidFill>
                <a:srgbClr val="FFFFFF"/>
              </a:solidFill>
              <a:ea typeface="+mn-lt"/>
              <a:cs typeface="+mn-lt"/>
            </a:endParaRPr>
          </a:p>
          <a:p>
            <a:pPr marL="285750" indent="-285750" algn="ctr">
              <a:lnSpc>
                <a:spcPct val="150000"/>
              </a:lnSpc>
              <a:buFont typeface="Arial"/>
              <a:buChar char="•"/>
            </a:pPr>
            <a:r>
              <a:rPr lang="en-US" sz="1600" dirty="0">
                <a:solidFill>
                  <a:srgbClr val="FFFFFF"/>
                </a:solidFill>
                <a:ea typeface="+mn-lt"/>
                <a:cs typeface="+mn-lt"/>
              </a:rPr>
              <a:t>Develop a framework that sets KDA on a path to build a comprehensive emergency management program.  </a:t>
            </a:r>
          </a:p>
          <a:p>
            <a:pPr marL="285750" indent="-285750" algn="ctr">
              <a:lnSpc>
                <a:spcPct val="150000"/>
              </a:lnSpc>
              <a:buFont typeface="Arial"/>
              <a:buChar char="•"/>
            </a:pPr>
            <a:r>
              <a:rPr lang="en-US" sz="1600" dirty="0">
                <a:solidFill>
                  <a:srgbClr val="FFFFFF"/>
                </a:solidFill>
                <a:ea typeface="+mn-lt"/>
                <a:cs typeface="+mn-lt"/>
              </a:rPr>
              <a:t>Identify capability targets – address known gaps in training, planning, exercise, and equipment to respond to animal disease and natural / man-made incidents </a:t>
            </a:r>
            <a:endParaRPr lang="en-US" sz="1600">
              <a:solidFill>
                <a:srgbClr val="FFFFFF"/>
              </a:solidFill>
            </a:endParaRPr>
          </a:p>
          <a:p>
            <a:pPr marL="285750" indent="-285750" algn="ctr">
              <a:lnSpc>
                <a:spcPct val="150000"/>
              </a:lnSpc>
              <a:buFont typeface="Arial"/>
              <a:buChar char="•"/>
            </a:pPr>
            <a:r>
              <a:rPr lang="en-US" sz="1600" dirty="0">
                <a:solidFill>
                  <a:srgbClr val="FFFFFF"/>
                </a:solidFill>
                <a:ea typeface="+mn-lt"/>
                <a:cs typeface="+mn-lt"/>
              </a:rPr>
              <a:t>Enhance response plans for high-consequence foreign animal diseases</a:t>
            </a:r>
            <a:endParaRPr lang="en-US" sz="1600">
              <a:solidFill>
                <a:srgbClr val="FFFFFF"/>
              </a:solidFill>
            </a:endParaRPr>
          </a:p>
          <a:p>
            <a:pPr marL="285750" indent="-285750" algn="ctr">
              <a:lnSpc>
                <a:spcPct val="150000"/>
              </a:lnSpc>
              <a:buFont typeface="Arial"/>
              <a:buChar char="•"/>
            </a:pPr>
            <a:r>
              <a:rPr lang="en-US" sz="1600" dirty="0">
                <a:solidFill>
                  <a:srgbClr val="FFFFFF"/>
                </a:solidFill>
                <a:ea typeface="+mn-lt"/>
                <a:cs typeface="+mn-lt"/>
              </a:rPr>
              <a:t>Work with the Division of Emergency Management to enrich agriculture-related statewide disaster response plans. </a:t>
            </a:r>
            <a:endParaRPr lang="en-US" sz="1600">
              <a:solidFill>
                <a:srgbClr val="FFFFFF"/>
              </a:solidFill>
            </a:endParaRPr>
          </a:p>
          <a:p>
            <a:pPr marL="285750" indent="-285750" algn="ctr">
              <a:lnSpc>
                <a:spcPct val="150000"/>
              </a:lnSpc>
              <a:buFont typeface="Arial"/>
              <a:buChar char="•"/>
            </a:pPr>
            <a:r>
              <a:rPr lang="en-US" sz="1600" dirty="0">
                <a:solidFill>
                  <a:srgbClr val="FFFFFF"/>
                </a:solidFill>
                <a:ea typeface="+mn-lt"/>
                <a:cs typeface="+mn-lt"/>
              </a:rPr>
              <a:t>Establish a state-led incident management team specializing in response to animal disease. </a:t>
            </a:r>
            <a:endParaRPr lang="en-US" sz="1600">
              <a:solidFill>
                <a:srgbClr val="FFFFFF"/>
              </a:solidFill>
            </a:endParaRPr>
          </a:p>
          <a:p>
            <a:pPr marL="285750" indent="-285750" algn="ctr">
              <a:lnSpc>
                <a:spcPct val="150000"/>
              </a:lnSpc>
              <a:buFont typeface="Arial"/>
              <a:buChar char="•"/>
            </a:pPr>
            <a:r>
              <a:rPr lang="en-US" sz="1600" dirty="0">
                <a:solidFill>
                  <a:srgbClr val="FFFFFF"/>
                </a:solidFill>
                <a:ea typeface="+mn-lt"/>
                <a:cs typeface="+mn-lt"/>
              </a:rPr>
              <a:t>USDA National Animal Disease Preparedness and Response Program Grant  </a:t>
            </a:r>
          </a:p>
          <a:p>
            <a:pPr marL="742950" lvl="1" indent="-285750" algn="ctr">
              <a:lnSpc>
                <a:spcPct val="150000"/>
              </a:lnSpc>
              <a:buFont typeface="Arial"/>
              <a:buChar char="•"/>
            </a:pPr>
            <a:r>
              <a:rPr lang="en-US" sz="1600" dirty="0">
                <a:solidFill>
                  <a:srgbClr val="FFFFFF"/>
                </a:solidFill>
                <a:ea typeface="+mn-lt"/>
                <a:cs typeface="+mn-lt"/>
              </a:rPr>
              <a:t>Outreach to farms, producers, and slaughter facilities </a:t>
            </a:r>
            <a:endParaRPr lang="en-US" sz="1600">
              <a:solidFill>
                <a:srgbClr val="FFFFFF"/>
              </a:solidFill>
            </a:endParaRPr>
          </a:p>
          <a:p>
            <a:pPr marL="742950" lvl="1" indent="-285750" algn="ctr">
              <a:lnSpc>
                <a:spcPct val="150000"/>
              </a:lnSpc>
              <a:buFont typeface="Arial"/>
              <a:buChar char="•"/>
            </a:pPr>
            <a:r>
              <a:rPr lang="en-US" sz="1600" dirty="0">
                <a:solidFill>
                  <a:srgbClr val="FFFFFF"/>
                </a:solidFill>
                <a:ea typeface="+mn-lt"/>
                <a:cs typeface="+mn-lt"/>
              </a:rPr>
              <a:t>Biosecurity Plan – mitigation strategies to reduce the risk of disease transmission</a:t>
            </a:r>
            <a:endParaRPr lang="en-US" sz="1600">
              <a:solidFill>
                <a:srgbClr val="FFFFFF"/>
              </a:solidFill>
            </a:endParaRPr>
          </a:p>
          <a:p>
            <a:pPr marL="742950" lvl="1" indent="-285750" algn="ctr">
              <a:lnSpc>
                <a:spcPct val="150000"/>
              </a:lnSpc>
              <a:buFont typeface="Arial"/>
              <a:buChar char="•"/>
            </a:pPr>
            <a:r>
              <a:rPr lang="en-US" sz="1600" dirty="0">
                <a:solidFill>
                  <a:srgbClr val="FFFFFF"/>
                </a:solidFill>
                <a:ea typeface="+mn-lt"/>
                <a:cs typeface="+mn-lt"/>
              </a:rPr>
              <a:t>Secure Food Supply Plan – Goal is to avoid interruption in animal movement to commercial processing from premises with no evidence of a Foreign Animal Disease.  Maintain business continuity through response planning. </a:t>
            </a:r>
            <a:endParaRPr lang="en-US" sz="1600">
              <a:solidFill>
                <a:srgbClr val="FFFFFF"/>
              </a:solidFill>
            </a:endParaRPr>
          </a:p>
          <a:p>
            <a:pPr algn="ctr"/>
            <a:endParaRPr lang="en-US" dirty="0">
              <a:solidFill>
                <a:srgbClr val="000000"/>
              </a:solidFill>
              <a:latin typeface="Century Gothic"/>
              <a:cs typeface="Calibri"/>
            </a:endParaRPr>
          </a:p>
          <a:p>
            <a:pPr algn="ctr"/>
            <a:endParaRPr lang="en-US" dirty="0">
              <a:solidFill>
                <a:srgbClr val="B5C1A1"/>
              </a:solidFill>
              <a:ea typeface="+mn-lt"/>
              <a:cs typeface="Calibri"/>
            </a:endParaRPr>
          </a:p>
          <a:p>
            <a:pPr algn="ctr"/>
            <a:endParaRPr lang="en-US" sz="2500" dirty="0">
              <a:solidFill>
                <a:srgbClr val="FFFFFF"/>
              </a:solidFill>
              <a:cs typeface="Calibri"/>
            </a:endParaRPr>
          </a:p>
          <a:p>
            <a:endParaRPr lang="en-US" sz="1500" dirty="0">
              <a:solidFill>
                <a:srgbClr val="FFFFFF"/>
              </a:solidFill>
              <a:cs typeface="Calibri"/>
            </a:endParaRPr>
          </a:p>
          <a:p>
            <a:endParaRPr lang="en-US">
              <a:solidFill>
                <a:srgbClr val="B5C1A1"/>
              </a:solidFill>
              <a:cs typeface="Calibri"/>
            </a:endParaRPr>
          </a:p>
        </p:txBody>
      </p:sp>
    </p:spTree>
    <p:extLst>
      <p:ext uri="{BB962C8B-B14F-4D97-AF65-F5344CB8AC3E}">
        <p14:creationId xmlns:p14="http://schemas.microsoft.com/office/powerpoint/2010/main" val="1865898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1" name="Picture Placeholder 20" descr="A close-up of wheat&#10;&#10;Description automatically generated">
            <a:extLst>
              <a:ext uri="{FF2B5EF4-FFF2-40B4-BE49-F238E27FC236}">
                <a16:creationId xmlns:a16="http://schemas.microsoft.com/office/drawing/2014/main" id="{301CF6B9-F4CA-EDC9-646D-34EC64BFDFBF}"/>
              </a:ext>
            </a:extLst>
          </p:cNvPr>
          <p:cNvPicPr>
            <a:picLocks noGrp="1" noChangeAspect="1"/>
          </p:cNvPicPr>
          <p:nvPr>
            <p:ph type="pic" sz="quarter" idx="16"/>
          </p:nvPr>
        </p:nvPicPr>
        <p:blipFill>
          <a:blip r:embed="rId3">
            <a:duotone>
              <a:schemeClr val="accent5">
                <a:shade val="45000"/>
                <a:satMod val="135000"/>
              </a:schemeClr>
              <a:prstClr val="white"/>
            </a:duotone>
            <a:alphaModFix amt="70000"/>
          </a:blip>
          <a:srcRect t="9826" b="9826"/>
          <a:stretch>
            <a:fillRect/>
          </a:stretch>
        </p:blipFill>
        <p:spPr>
          <a:xfrm>
            <a:off x="9506" y="21570"/>
            <a:ext cx="12192000" cy="6858000"/>
          </a:xfrm>
        </p:spPr>
      </p:pic>
      <p:pic>
        <p:nvPicPr>
          <p:cNvPr id="28" name="Picture 27">
            <a:extLst>
              <a:ext uri="{FF2B5EF4-FFF2-40B4-BE49-F238E27FC236}">
                <a16:creationId xmlns:a16="http://schemas.microsoft.com/office/drawing/2014/main" id="{52F6A16F-46DB-AAB4-2BCC-038E7C075DE7}"/>
              </a:ext>
              <a:ext uri="{C183D7F6-B498-43B3-948B-1728B52AA6E4}">
                <adec:decorative xmlns:adec="http://schemas.microsoft.com/office/drawing/2017/decorative" val="1"/>
              </a:ext>
            </a:extLst>
          </p:cNvPr>
          <p:cNvPicPr>
            <a:picLocks noChangeAspect="1"/>
          </p:cNvPicPr>
          <p:nvPr/>
        </p:nvPicPr>
        <p:blipFill>
          <a:blip r:embed="rId4">
            <a:duotone>
              <a:schemeClr val="accent5">
                <a:shade val="45000"/>
                <a:satMod val="135000"/>
              </a:schemeClr>
              <a:prstClr val="white"/>
            </a:duotone>
            <a:alphaModFix amt="85000"/>
          </a:blip>
          <a:stretch>
            <a:fillRect/>
          </a:stretch>
        </p:blipFill>
        <p:spPr>
          <a:xfrm>
            <a:off x="8138014" y="-19942"/>
            <a:ext cx="4063492" cy="3784127"/>
          </a:xfrm>
          <a:prstGeom prst="rect">
            <a:avLst/>
          </a:prstGeom>
        </p:spPr>
      </p:pic>
      <p:sp>
        <p:nvSpPr>
          <p:cNvPr id="5" name="TextBox 4">
            <a:extLst>
              <a:ext uri="{FF2B5EF4-FFF2-40B4-BE49-F238E27FC236}">
                <a16:creationId xmlns:a16="http://schemas.microsoft.com/office/drawing/2014/main" id="{42BC9616-EE24-08A8-F60A-AEC527DC63FD}"/>
              </a:ext>
            </a:extLst>
          </p:cNvPr>
          <p:cNvSpPr txBox="1"/>
          <p:nvPr/>
        </p:nvSpPr>
        <p:spPr>
          <a:xfrm>
            <a:off x="2791812" y="980309"/>
            <a:ext cx="6612871" cy="630942"/>
          </a:xfrm>
          <a:prstGeom prst="rect">
            <a:avLst/>
          </a:prstGeom>
          <a:noFill/>
        </p:spPr>
        <p:txBody>
          <a:bodyPr wrap="square" lIns="91440" tIns="45720" rIns="91440" bIns="45720" rtlCol="0" anchor="t">
            <a:spAutoFit/>
          </a:bodyPr>
          <a:lstStyle/>
          <a:p>
            <a:r>
              <a:rPr lang="en-US" sz="3500" u="sng">
                <a:solidFill>
                  <a:srgbClr val="211C32"/>
                </a:solidFill>
              </a:rPr>
              <a:t>Commissioner Jonathan Shell</a:t>
            </a:r>
          </a:p>
        </p:txBody>
      </p:sp>
      <p:pic>
        <p:nvPicPr>
          <p:cNvPr id="18" name="Picture 17">
            <a:extLst>
              <a:ext uri="{FF2B5EF4-FFF2-40B4-BE49-F238E27FC236}">
                <a16:creationId xmlns:a16="http://schemas.microsoft.com/office/drawing/2014/main" id="{08378039-FE0A-3B3D-EEC2-7333873C5622}"/>
              </a:ext>
            </a:extLst>
          </p:cNvPr>
          <p:cNvPicPr>
            <a:picLocks noChangeAspect="1"/>
          </p:cNvPicPr>
          <p:nvPr/>
        </p:nvPicPr>
        <p:blipFill>
          <a:blip r:embed="rId5"/>
          <a:stretch>
            <a:fillRect/>
          </a:stretch>
        </p:blipFill>
        <p:spPr>
          <a:xfrm>
            <a:off x="9670472" y="6060459"/>
            <a:ext cx="2456901" cy="743776"/>
          </a:xfrm>
          <a:prstGeom prst="rect">
            <a:avLst/>
          </a:prstGeom>
        </p:spPr>
      </p:pic>
      <p:pic>
        <p:nvPicPr>
          <p:cNvPr id="2" name="Picture 1">
            <a:extLst>
              <a:ext uri="{FF2B5EF4-FFF2-40B4-BE49-F238E27FC236}">
                <a16:creationId xmlns:a16="http://schemas.microsoft.com/office/drawing/2014/main" id="{D4AA5CE0-865D-0D7D-0A7C-5E6D9AAAE5B4}"/>
              </a:ext>
            </a:extLst>
          </p:cNvPr>
          <p:cNvPicPr>
            <a:picLocks noChangeAspect="1"/>
          </p:cNvPicPr>
          <p:nvPr/>
        </p:nvPicPr>
        <p:blipFill>
          <a:blip r:embed="rId6"/>
          <a:stretch>
            <a:fillRect/>
          </a:stretch>
        </p:blipFill>
        <p:spPr>
          <a:xfrm>
            <a:off x="4450080" y="1872915"/>
            <a:ext cx="3291840" cy="4114800"/>
          </a:xfrm>
          <a:prstGeom prst="rect">
            <a:avLst/>
          </a:prstGeom>
        </p:spPr>
      </p:pic>
    </p:spTree>
    <p:extLst>
      <p:ext uri="{BB962C8B-B14F-4D97-AF65-F5344CB8AC3E}">
        <p14:creationId xmlns:p14="http://schemas.microsoft.com/office/powerpoint/2010/main" val="239240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485781" cy="11643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20</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608209" y="240632"/>
            <a:ext cx="10925645" cy="1169551"/>
          </a:xfrm>
          <a:prstGeom prst="rect">
            <a:avLst/>
          </a:prstGeom>
          <a:noFill/>
        </p:spPr>
        <p:txBody>
          <a:bodyPr wrap="square" lIns="91440" tIns="45720" rIns="91440" bIns="45720" rtlCol="0" anchor="t">
            <a:spAutoFit/>
          </a:bodyPr>
          <a:lstStyle/>
          <a:p>
            <a:pPr algn="ctr"/>
            <a:r>
              <a:rPr lang="en-US" sz="3500" dirty="0">
                <a:solidFill>
                  <a:srgbClr val="FFFFFF"/>
                </a:solidFill>
              </a:rPr>
              <a:t>Legal Update</a:t>
            </a:r>
          </a:p>
          <a:p>
            <a:pPr algn="ctr"/>
            <a:endParaRPr lang="en-US" sz="3500" dirty="0">
              <a:solidFill>
                <a:srgbClr val="FFFFFF"/>
              </a:solidFill>
            </a:endParaRP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377497" y="1412030"/>
            <a:ext cx="11462011"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rgbClr val="FFFFFF"/>
                </a:solidFill>
                <a:latin typeface="Century Gothic"/>
                <a:cs typeface="Calibri"/>
              </a:rPr>
              <a:t>Advocating for Kentucky Agriculture</a:t>
            </a:r>
          </a:p>
          <a:p>
            <a:pPr algn="ctr"/>
            <a:endParaRPr lang="en-US" sz="2000" dirty="0">
              <a:solidFill>
                <a:srgbClr val="FFFFFF"/>
              </a:solidFill>
              <a:latin typeface="Century Gothic"/>
              <a:cs typeface="Calibri"/>
            </a:endParaRPr>
          </a:p>
          <a:p>
            <a:r>
              <a:rPr lang="en-US" sz="1600" dirty="0">
                <a:solidFill>
                  <a:srgbClr val="FFFFFF"/>
                </a:solidFill>
                <a:latin typeface="Century Gothic"/>
                <a:cs typeface="Calibri"/>
              </a:rPr>
              <a:t>Commissioner Shell aggressively commented in opposition to proposed EPA action that would devastate meat processing in Kentucky and in opposition to proposed limitations on the use of </a:t>
            </a:r>
            <a:r>
              <a:rPr lang="en-US" sz="1600" err="1">
                <a:solidFill>
                  <a:srgbClr val="FFFFFF"/>
                </a:solidFill>
                <a:latin typeface="Century Gothic"/>
                <a:cs typeface="Calibri"/>
              </a:rPr>
              <a:t>acephate</a:t>
            </a:r>
            <a:r>
              <a:rPr lang="en-US" sz="1600" dirty="0">
                <a:solidFill>
                  <a:srgbClr val="FFFFFF"/>
                </a:solidFill>
                <a:latin typeface="Century Gothic"/>
                <a:cs typeface="Calibri"/>
              </a:rPr>
              <a:t>. Similarly, he’s repeatedly pointed out how the EPA’s sledgehammer approach to regulating agriculture is arbitrary, overbroad, and unnecessary.</a:t>
            </a:r>
          </a:p>
          <a:p>
            <a:pPr algn="l"/>
            <a:endParaRPr lang="en-US" sz="1600" dirty="0">
              <a:solidFill>
                <a:srgbClr val="FFFFFF"/>
              </a:solidFill>
              <a:cs typeface="Calibri"/>
            </a:endParaRPr>
          </a:p>
          <a:p>
            <a:endParaRPr lang="en-US" sz="1600" dirty="0">
              <a:solidFill>
                <a:srgbClr val="FFFFFF"/>
              </a:solidFill>
              <a:latin typeface="Century Gothic"/>
              <a:cs typeface="Calibri"/>
            </a:endParaRPr>
          </a:p>
          <a:p>
            <a:r>
              <a:rPr lang="en-US" sz="1600" dirty="0">
                <a:solidFill>
                  <a:srgbClr val="FFFFFF"/>
                </a:solidFill>
                <a:latin typeface="Century Gothic"/>
                <a:cs typeface="Calibri"/>
              </a:rPr>
              <a:t>Commissioner Shell has been actively engaging the EPA, Treasury Department, and several other federal agencies to provide guidance on existing tax credits relating to SAF production and consumption. Kentucky is uniquely poised to be a tremendous producer and consumer of sustainable aviation fuels, but the federal government can’t get out of its own way to provide commonsense guidelines and regulations to foster the necessary capital investment. </a:t>
            </a:r>
            <a:endParaRPr lang="en-US" sz="1600"/>
          </a:p>
          <a:p>
            <a:endParaRPr lang="en-US" sz="1600" dirty="0">
              <a:solidFill>
                <a:srgbClr val="FFFFFF"/>
              </a:solidFill>
              <a:cs typeface="Calibri"/>
            </a:endParaRPr>
          </a:p>
          <a:p>
            <a:r>
              <a:rPr lang="en-US" sz="1600" dirty="0">
                <a:solidFill>
                  <a:srgbClr val="FFFFFF"/>
                </a:solidFill>
                <a:latin typeface="Century Gothic"/>
                <a:cs typeface="Calibri"/>
              </a:rPr>
              <a:t>We’re ready to engage with the General Assembly in advance of the next session on Commissioner Shell’s signature initiative, Agriculture is Economic Development, and to secure the necessary closing fund appropriation to fully bring Agriculture to the table for future economic development projects. </a:t>
            </a:r>
            <a:endParaRPr lang="en-US" dirty="0">
              <a:latin typeface="Century Gothic"/>
            </a:endParaRPr>
          </a:p>
          <a:p>
            <a:endParaRPr lang="en-US" sz="1600" dirty="0">
              <a:solidFill>
                <a:srgbClr val="FFFFFF"/>
              </a:solidFill>
              <a:cs typeface="Calibri"/>
            </a:endParaRPr>
          </a:p>
          <a:p>
            <a:endParaRPr lang="en-US"/>
          </a:p>
        </p:txBody>
      </p:sp>
    </p:spTree>
    <p:extLst>
      <p:ext uri="{BB962C8B-B14F-4D97-AF65-F5344CB8AC3E}">
        <p14:creationId xmlns:p14="http://schemas.microsoft.com/office/powerpoint/2010/main" val="1182306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 name="Picture 9" descr="A green outline of a state with sunburst&#10;&#10;Description automatically generated">
            <a:extLst>
              <a:ext uri="{FF2B5EF4-FFF2-40B4-BE49-F238E27FC236}">
                <a16:creationId xmlns:a16="http://schemas.microsoft.com/office/drawing/2014/main" id="{7552138D-3BE5-F48B-62FD-66978B71B933}"/>
              </a:ext>
            </a:extLst>
          </p:cNvPr>
          <p:cNvPicPr>
            <a:picLocks noChangeAspect="1"/>
          </p:cNvPicPr>
          <p:nvPr/>
        </p:nvPicPr>
        <p:blipFill>
          <a:blip r:embed="rId3"/>
          <a:stretch>
            <a:fillRect/>
          </a:stretch>
        </p:blipFill>
        <p:spPr>
          <a:xfrm>
            <a:off x="803149" y="208186"/>
            <a:ext cx="4895687" cy="5896095"/>
          </a:xfrm>
          <a:prstGeom prst="rect">
            <a:avLst/>
          </a:prstGeom>
        </p:spPr>
      </p:pic>
      <p:sp>
        <p:nvSpPr>
          <p:cNvPr id="14" name="Rectangle 13">
            <a:extLst>
              <a:ext uri="{FF2B5EF4-FFF2-40B4-BE49-F238E27FC236}">
                <a16:creationId xmlns:a16="http://schemas.microsoft.com/office/drawing/2014/main" id="{30E68831-5787-3238-13B2-F7A9BFD500DB}"/>
              </a:ext>
            </a:extLst>
          </p:cNvPr>
          <p:cNvSpPr/>
          <p:nvPr/>
        </p:nvSpPr>
        <p:spPr>
          <a:xfrm>
            <a:off x="6373090" y="0"/>
            <a:ext cx="5818910"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B0F1867-109D-C9A8-EFAF-154980B786B4}"/>
              </a:ext>
            </a:extLst>
          </p:cNvPr>
          <p:cNvSpPr txBox="1"/>
          <p:nvPr/>
        </p:nvSpPr>
        <p:spPr>
          <a:xfrm>
            <a:off x="6838435" y="3157073"/>
            <a:ext cx="4881964" cy="1815882"/>
          </a:xfrm>
          <a:prstGeom prst="rect">
            <a:avLst/>
          </a:prstGeom>
          <a:noFill/>
        </p:spPr>
        <p:txBody>
          <a:bodyPr wrap="square" lIns="91440" tIns="45720" rIns="91440" bIns="45720" rtlCol="0" anchor="t">
            <a:spAutoFit/>
          </a:bodyPr>
          <a:lstStyle/>
          <a:p>
            <a:r>
              <a:rPr lang="en-US" sz="3200" b="1" u="sng" dirty="0"/>
              <a:t>Thank You</a:t>
            </a:r>
          </a:p>
          <a:p>
            <a:endParaRPr lang="en-US" sz="3200" b="1" u="sng"/>
          </a:p>
          <a:p>
            <a:endParaRPr lang="en-US" sz="2400" b="1" u="sng"/>
          </a:p>
          <a:p>
            <a:r>
              <a:rPr lang="en-US" sz="2400" b="1" dirty="0"/>
              <a:t>           </a:t>
            </a:r>
            <a:endParaRPr lang="en-US" sz="2400" b="1" u="sng" dirty="0"/>
          </a:p>
        </p:txBody>
      </p:sp>
    </p:spTree>
    <p:extLst>
      <p:ext uri="{BB962C8B-B14F-4D97-AF65-F5344CB8AC3E}">
        <p14:creationId xmlns:p14="http://schemas.microsoft.com/office/powerpoint/2010/main" val="141802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3</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378691" y="240632"/>
            <a:ext cx="10925645" cy="1015663"/>
          </a:xfrm>
          <a:prstGeom prst="rect">
            <a:avLst/>
          </a:prstGeom>
          <a:noFill/>
        </p:spPr>
        <p:txBody>
          <a:bodyPr wrap="square" lIns="91440" tIns="45720" rIns="91440" bIns="45720" rtlCol="0" anchor="t">
            <a:spAutoFit/>
          </a:bodyPr>
          <a:lstStyle/>
          <a:p>
            <a:pPr algn="ctr"/>
            <a:r>
              <a:rPr lang="en-US" sz="3000" dirty="0">
                <a:solidFill>
                  <a:srgbClr val="FFFFFF"/>
                </a:solidFill>
              </a:rPr>
              <a:t> Brandon Reed </a:t>
            </a:r>
            <a:endParaRPr lang="en-US" sz="3000">
              <a:solidFill>
                <a:srgbClr val="B5C1A1"/>
              </a:solidFill>
            </a:endParaRPr>
          </a:p>
          <a:p>
            <a:pPr algn="ctr"/>
            <a:r>
              <a:rPr lang="en-US" sz="3000" dirty="0">
                <a:solidFill>
                  <a:srgbClr val="FFFFFF"/>
                </a:solidFill>
              </a:rPr>
              <a:t>Executive Director Kentucky Office of Agricultural Policy</a:t>
            </a:r>
            <a:endParaRPr lang="en-US" sz="3000" dirty="0"/>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6" name="TextBox 5">
            <a:extLst>
              <a:ext uri="{FF2B5EF4-FFF2-40B4-BE49-F238E27FC236}">
                <a16:creationId xmlns:a16="http://schemas.microsoft.com/office/drawing/2014/main" id="{78585C37-0E2D-203F-E33B-305B50EB9972}"/>
              </a:ext>
            </a:extLst>
          </p:cNvPr>
          <p:cNvSpPr txBox="1"/>
          <p:nvPr/>
        </p:nvSpPr>
        <p:spPr>
          <a:xfrm>
            <a:off x="772026" y="1915025"/>
            <a:ext cx="284747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u="sng">
                <a:solidFill>
                  <a:srgbClr val="FFFFFF"/>
                </a:solidFill>
                <a:latin typeface="Calibri"/>
                <a:cs typeface="Calibri"/>
              </a:rPr>
              <a:t>KOAP Staff</a:t>
            </a:r>
          </a:p>
          <a:p>
            <a:r>
              <a:rPr lang="en-US" sz="1600">
                <a:solidFill>
                  <a:srgbClr val="FFFFFF"/>
                </a:solidFill>
                <a:latin typeface="High Tower Text"/>
                <a:cs typeface="Calibri"/>
              </a:rPr>
              <a:t>Brandon Reed</a:t>
            </a:r>
            <a:endParaRPr lang="en-US">
              <a:solidFill>
                <a:srgbClr val="FFFFFF"/>
              </a:solidFill>
            </a:endParaRPr>
          </a:p>
          <a:p>
            <a:r>
              <a:rPr lang="en-US" sz="1100">
                <a:solidFill>
                  <a:srgbClr val="FFFFFF"/>
                </a:solidFill>
                <a:latin typeface="High Tower Text"/>
                <a:cs typeface="Calibri"/>
              </a:rPr>
              <a:t>Executive Director</a:t>
            </a:r>
          </a:p>
          <a:p>
            <a:endParaRPr lang="en-US" sz="1100">
              <a:solidFill>
                <a:srgbClr val="FFFFFF"/>
              </a:solidFill>
              <a:latin typeface="High Tower Text"/>
              <a:cs typeface="Calibri"/>
            </a:endParaRPr>
          </a:p>
          <a:p>
            <a:r>
              <a:rPr lang="en-US" sz="1600">
                <a:solidFill>
                  <a:srgbClr val="FFFFFF"/>
                </a:solidFill>
                <a:latin typeface="High Tower Text"/>
                <a:cs typeface="Calibri"/>
              </a:rPr>
              <a:t>Bill McCloskey</a:t>
            </a:r>
            <a:endParaRPr lang="en-US">
              <a:solidFill>
                <a:srgbClr val="FFFFFF"/>
              </a:solidFill>
            </a:endParaRPr>
          </a:p>
          <a:p>
            <a:r>
              <a:rPr lang="en-US" sz="1100">
                <a:solidFill>
                  <a:srgbClr val="FFFFFF"/>
                </a:solidFill>
                <a:latin typeface="High Tower Text"/>
                <a:cs typeface="Calibri"/>
              </a:rPr>
              <a:t>Deputy Executive Director</a:t>
            </a:r>
            <a:endParaRPr lang="en-US">
              <a:solidFill>
                <a:srgbClr val="FFFFFF"/>
              </a:solidFill>
              <a:latin typeface="Century Gothic"/>
              <a:cs typeface="Calibri"/>
            </a:endParaRPr>
          </a:p>
          <a:p>
            <a:endParaRPr lang="en-US" sz="1100">
              <a:solidFill>
                <a:srgbClr val="FFFFFF"/>
              </a:solidFill>
              <a:latin typeface="High Tower Text"/>
              <a:cs typeface="Calibri"/>
            </a:endParaRPr>
          </a:p>
          <a:p>
            <a:r>
              <a:rPr lang="en-US" sz="1600">
                <a:solidFill>
                  <a:srgbClr val="FFFFFF"/>
                </a:solidFill>
                <a:latin typeface="High Tower Text"/>
                <a:cs typeface="Calibri"/>
              </a:rPr>
              <a:t>Bill Hearn</a:t>
            </a:r>
            <a:endParaRPr lang="en-US">
              <a:solidFill>
                <a:srgbClr val="FFFFFF"/>
              </a:solidFill>
            </a:endParaRPr>
          </a:p>
          <a:p>
            <a:r>
              <a:rPr lang="en-US" sz="1100">
                <a:solidFill>
                  <a:srgbClr val="FFFFFF"/>
                </a:solidFill>
                <a:latin typeface="High Tower Text"/>
                <a:cs typeface="Calibri"/>
              </a:rPr>
              <a:t>Fiscal Officer </a:t>
            </a:r>
          </a:p>
          <a:p>
            <a:endParaRPr lang="en-US" sz="1100">
              <a:solidFill>
                <a:srgbClr val="FFFFFF"/>
              </a:solidFill>
              <a:latin typeface="High Tower Text"/>
              <a:cs typeface="Calibri"/>
            </a:endParaRPr>
          </a:p>
          <a:p>
            <a:r>
              <a:rPr lang="en-US" sz="1600">
                <a:solidFill>
                  <a:srgbClr val="FFFFFF"/>
                </a:solidFill>
                <a:latin typeface="High Tower Text"/>
                <a:cs typeface="Calibri"/>
              </a:rPr>
              <a:t>Brian Murphy</a:t>
            </a:r>
            <a:endParaRPr lang="en-US">
              <a:solidFill>
                <a:srgbClr val="FFFFFF"/>
              </a:solidFill>
            </a:endParaRPr>
          </a:p>
          <a:p>
            <a:r>
              <a:rPr lang="en-US" sz="1100">
                <a:solidFill>
                  <a:srgbClr val="FFFFFF"/>
                </a:solidFill>
                <a:latin typeface="High Tower Text"/>
                <a:cs typeface="Calibri"/>
              </a:rPr>
              <a:t>General Counsel</a:t>
            </a:r>
            <a:endParaRPr lang="en-US">
              <a:solidFill>
                <a:srgbClr val="FFFFFF"/>
              </a:solidFill>
              <a:latin typeface="Century Gothic"/>
              <a:cs typeface="Calibri"/>
            </a:endParaRPr>
          </a:p>
          <a:p>
            <a:endParaRPr lang="en-US" sz="1100">
              <a:solidFill>
                <a:srgbClr val="FFFFFF"/>
              </a:solidFill>
              <a:latin typeface="High Tower Text"/>
              <a:cs typeface="Calibri"/>
            </a:endParaRPr>
          </a:p>
          <a:p>
            <a:r>
              <a:rPr lang="en-US" sz="1600">
                <a:solidFill>
                  <a:srgbClr val="FFFFFF"/>
                </a:solidFill>
                <a:latin typeface="High Tower Text"/>
                <a:cs typeface="Calibri"/>
              </a:rPr>
              <a:t>Chelsea Smither</a:t>
            </a:r>
            <a:endParaRPr lang="en-US">
              <a:solidFill>
                <a:srgbClr val="FFFFFF"/>
              </a:solidFill>
            </a:endParaRPr>
          </a:p>
          <a:p>
            <a:r>
              <a:rPr lang="en-US" sz="1100">
                <a:solidFill>
                  <a:srgbClr val="FFFFFF"/>
                </a:solidFill>
                <a:latin typeface="High Tower Text"/>
                <a:cs typeface="Calibri"/>
              </a:rPr>
              <a:t>KADF Project Manager</a:t>
            </a:r>
          </a:p>
          <a:p>
            <a:endParaRPr lang="en-US" sz="1100">
              <a:solidFill>
                <a:srgbClr val="FFFFFF"/>
              </a:solidFill>
              <a:latin typeface="High Tower Text"/>
              <a:cs typeface="Calibri"/>
            </a:endParaRPr>
          </a:p>
          <a:p>
            <a:r>
              <a:rPr lang="en-US" sz="1600">
                <a:solidFill>
                  <a:srgbClr val="FFFFFF"/>
                </a:solidFill>
                <a:latin typeface="High Tower Text"/>
                <a:cs typeface="Calibri"/>
              </a:rPr>
              <a:t>Hannah Sharp-Johnson</a:t>
            </a:r>
            <a:endParaRPr lang="en-US">
              <a:solidFill>
                <a:srgbClr val="FFFFFF"/>
              </a:solidFill>
            </a:endParaRPr>
          </a:p>
          <a:p>
            <a:r>
              <a:rPr lang="en-US" sz="1100">
                <a:solidFill>
                  <a:srgbClr val="FFFFFF"/>
                </a:solidFill>
                <a:latin typeface="High Tower Text"/>
                <a:cs typeface="Calibri"/>
              </a:rPr>
              <a:t>Boards &amp; Special Events Manager</a:t>
            </a:r>
          </a:p>
          <a:p>
            <a:endParaRPr lang="en-US" sz="1100">
              <a:solidFill>
                <a:srgbClr val="FFFFFF"/>
              </a:solidFill>
              <a:latin typeface="High Tower Text"/>
              <a:cs typeface="Calibri"/>
            </a:endParaRPr>
          </a:p>
          <a:p>
            <a:r>
              <a:rPr lang="en-US" sz="1600">
                <a:solidFill>
                  <a:srgbClr val="FFFFFF"/>
                </a:solidFill>
                <a:latin typeface="High Tower Text"/>
                <a:cs typeface="Calibri"/>
              </a:rPr>
              <a:t>Hunter Jones</a:t>
            </a:r>
            <a:endParaRPr lang="en-US">
              <a:solidFill>
                <a:srgbClr val="FFFFFF"/>
              </a:solidFill>
            </a:endParaRPr>
          </a:p>
          <a:p>
            <a:r>
              <a:rPr lang="en-US" sz="1100">
                <a:solidFill>
                  <a:srgbClr val="FFFFFF"/>
                </a:solidFill>
                <a:latin typeface="High Tower Text"/>
                <a:cs typeface="Calibri"/>
              </a:rPr>
              <a:t>KADF Project Manager</a:t>
            </a:r>
          </a:p>
        </p:txBody>
      </p:sp>
      <p:sp>
        <p:nvSpPr>
          <p:cNvPr id="13" name="TextBox 12">
            <a:extLst>
              <a:ext uri="{FF2B5EF4-FFF2-40B4-BE49-F238E27FC236}">
                <a16:creationId xmlns:a16="http://schemas.microsoft.com/office/drawing/2014/main" id="{7FDAB8B6-5260-19CE-32E8-4D44CE784E6D}"/>
              </a:ext>
            </a:extLst>
          </p:cNvPr>
          <p:cNvSpPr txBox="1"/>
          <p:nvPr/>
        </p:nvSpPr>
        <p:spPr>
          <a:xfrm>
            <a:off x="3128211" y="2215815"/>
            <a:ext cx="4531894" cy="40472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FFFF"/>
                </a:solidFill>
                <a:latin typeface="High Tower Text"/>
              </a:rPr>
              <a:t>Jesslyn Watson</a:t>
            </a:r>
          </a:p>
          <a:p>
            <a:r>
              <a:rPr lang="en-US" sz="1000">
                <a:solidFill>
                  <a:srgbClr val="FFFFFF"/>
                </a:solidFill>
                <a:latin typeface="High Tower Text"/>
              </a:rPr>
              <a:t>KADF Project Manager</a:t>
            </a:r>
          </a:p>
          <a:p>
            <a:endParaRPr lang="en-US" sz="1000">
              <a:solidFill>
                <a:srgbClr val="FFFFFF"/>
              </a:solidFill>
              <a:latin typeface="High Tower Text"/>
            </a:endParaRPr>
          </a:p>
          <a:p>
            <a:r>
              <a:rPr lang="en-US" sz="1500">
                <a:solidFill>
                  <a:srgbClr val="FFFFFF"/>
                </a:solidFill>
                <a:latin typeface="High Tower Text"/>
              </a:rPr>
              <a:t>Olivia Randolph</a:t>
            </a:r>
          </a:p>
          <a:p>
            <a:r>
              <a:rPr lang="en-US" sz="1000">
                <a:solidFill>
                  <a:srgbClr val="FFFFFF"/>
                </a:solidFill>
                <a:latin typeface="High Tower Text"/>
              </a:rPr>
              <a:t>KAFC Loan Programs Manager</a:t>
            </a:r>
            <a:endParaRPr lang="en-US">
              <a:solidFill>
                <a:srgbClr val="FFFFFF"/>
              </a:solidFill>
              <a:latin typeface="Century Gothic"/>
            </a:endParaRPr>
          </a:p>
          <a:p>
            <a:endParaRPr lang="en-US" sz="1000">
              <a:solidFill>
                <a:srgbClr val="FFFFFF"/>
              </a:solidFill>
              <a:latin typeface="High Tower Text"/>
            </a:endParaRPr>
          </a:p>
          <a:p>
            <a:r>
              <a:rPr lang="en-US" sz="1600">
                <a:solidFill>
                  <a:srgbClr val="FFFFFF"/>
                </a:solidFill>
                <a:latin typeface="High Tower Text"/>
              </a:rPr>
              <a:t>Rebecca </a:t>
            </a:r>
            <a:r>
              <a:rPr lang="en-US" sz="1600" err="1">
                <a:solidFill>
                  <a:srgbClr val="FFFFFF"/>
                </a:solidFill>
                <a:latin typeface="High Tower Text"/>
              </a:rPr>
              <a:t>Besok</a:t>
            </a:r>
            <a:endParaRPr lang="en-US">
              <a:solidFill>
                <a:srgbClr val="FFFFFF"/>
              </a:solidFill>
            </a:endParaRPr>
          </a:p>
          <a:p>
            <a:r>
              <a:rPr lang="en-US" sz="1100">
                <a:solidFill>
                  <a:srgbClr val="FFFFFF"/>
                </a:solidFill>
                <a:latin typeface="High Tower Text"/>
              </a:rPr>
              <a:t>KADF Project Manager</a:t>
            </a:r>
          </a:p>
          <a:p>
            <a:endParaRPr lang="en-US" sz="1100">
              <a:solidFill>
                <a:srgbClr val="FFFFFF"/>
              </a:solidFill>
              <a:latin typeface="High Tower Text"/>
            </a:endParaRPr>
          </a:p>
          <a:p>
            <a:r>
              <a:rPr lang="en-US" sz="1600">
                <a:solidFill>
                  <a:srgbClr val="FFFFFF"/>
                </a:solidFill>
                <a:latin typeface="High Tower Text"/>
              </a:rPr>
              <a:t>Sarah Bryant</a:t>
            </a:r>
            <a:endParaRPr lang="en-US">
              <a:solidFill>
                <a:srgbClr val="FFFFFF"/>
              </a:solidFill>
            </a:endParaRPr>
          </a:p>
          <a:p>
            <a:r>
              <a:rPr lang="en-US" sz="1100">
                <a:solidFill>
                  <a:srgbClr val="FFFFFF"/>
                </a:solidFill>
                <a:latin typeface="High Tower Text"/>
              </a:rPr>
              <a:t>KADF Programs Manager</a:t>
            </a:r>
          </a:p>
          <a:p>
            <a:endParaRPr lang="en-US" sz="1100">
              <a:solidFill>
                <a:srgbClr val="FFFFFF"/>
              </a:solidFill>
              <a:latin typeface="High Tower Text"/>
            </a:endParaRPr>
          </a:p>
          <a:p>
            <a:r>
              <a:rPr lang="en-US" sz="1600">
                <a:solidFill>
                  <a:srgbClr val="FFFFFF"/>
                </a:solidFill>
                <a:latin typeface="High Tower Text"/>
              </a:rPr>
              <a:t>Savanna Hill</a:t>
            </a:r>
            <a:endParaRPr lang="en-US">
              <a:solidFill>
                <a:srgbClr val="FFFFFF"/>
              </a:solidFill>
            </a:endParaRPr>
          </a:p>
          <a:p>
            <a:r>
              <a:rPr lang="en-US" sz="1100">
                <a:solidFill>
                  <a:srgbClr val="FFFFFF"/>
                </a:solidFill>
                <a:latin typeface="High Tower Text"/>
              </a:rPr>
              <a:t>KADF Project Manager</a:t>
            </a:r>
            <a:endParaRPr lang="en-US">
              <a:solidFill>
                <a:srgbClr val="FFFFFF"/>
              </a:solidFill>
              <a:latin typeface="Century Gothic"/>
            </a:endParaRPr>
          </a:p>
          <a:p>
            <a:endParaRPr lang="en-US" sz="1100">
              <a:solidFill>
                <a:srgbClr val="FFFFFF"/>
              </a:solidFill>
              <a:latin typeface="High Tower Text"/>
            </a:endParaRPr>
          </a:p>
          <a:p>
            <a:r>
              <a:rPr lang="en-US" sz="1600">
                <a:solidFill>
                  <a:srgbClr val="FFFFFF"/>
                </a:solidFill>
                <a:latin typeface="High Tower Text"/>
              </a:rPr>
              <a:t>Tera Roberts</a:t>
            </a:r>
            <a:endParaRPr lang="en-US">
              <a:solidFill>
                <a:srgbClr val="FFFFFF"/>
              </a:solidFill>
            </a:endParaRPr>
          </a:p>
          <a:p>
            <a:r>
              <a:rPr lang="en-US" sz="1100">
                <a:solidFill>
                  <a:srgbClr val="FFFFFF"/>
                </a:solidFill>
                <a:latin typeface="High Tower Text"/>
              </a:rPr>
              <a:t>KAFC Loan Programs Manager</a:t>
            </a:r>
            <a:endParaRPr lang="en-US">
              <a:solidFill>
                <a:srgbClr val="B5C1A1"/>
              </a:solidFill>
            </a:endParaRPr>
          </a:p>
          <a:p>
            <a:endParaRPr lang="en-US" sz="1100">
              <a:solidFill>
                <a:srgbClr val="FFFFFF"/>
              </a:solidFill>
              <a:latin typeface="High Tower Text"/>
            </a:endParaRPr>
          </a:p>
          <a:p>
            <a:r>
              <a:rPr lang="en-US" sz="1500">
                <a:solidFill>
                  <a:srgbClr val="FFFFFF"/>
                </a:solidFill>
                <a:latin typeface="High Tower Text"/>
              </a:rPr>
              <a:t>Jeff Parman</a:t>
            </a:r>
            <a:endParaRPr lang="en-US" sz="1500">
              <a:solidFill>
                <a:srgbClr val="B5C1A1"/>
              </a:solidFill>
              <a:latin typeface="High Tower Text"/>
            </a:endParaRPr>
          </a:p>
          <a:p>
            <a:r>
              <a:rPr lang="en-US" sz="1000">
                <a:solidFill>
                  <a:srgbClr val="FFFFFF"/>
                </a:solidFill>
                <a:latin typeface="High Tower Text"/>
              </a:rPr>
              <a:t>KADF Program Compliance Manager </a:t>
            </a:r>
            <a:endParaRPr lang="en-US"/>
          </a:p>
          <a:p>
            <a:endParaRPr lang="en-US" sz="1000">
              <a:solidFill>
                <a:srgbClr val="000000"/>
              </a:solidFill>
              <a:latin typeface="High Tower Text"/>
            </a:endParaRPr>
          </a:p>
        </p:txBody>
      </p:sp>
      <p:pic>
        <p:nvPicPr>
          <p:cNvPr id="15" name="Picture 14">
            <a:extLst>
              <a:ext uri="{FF2B5EF4-FFF2-40B4-BE49-F238E27FC236}">
                <a16:creationId xmlns:a16="http://schemas.microsoft.com/office/drawing/2014/main" id="{C3011789-4AE3-6984-B645-6F815F5980C2}"/>
              </a:ext>
            </a:extLst>
          </p:cNvPr>
          <p:cNvPicPr>
            <a:picLocks noChangeAspect="1"/>
          </p:cNvPicPr>
          <p:nvPr/>
        </p:nvPicPr>
        <p:blipFill>
          <a:blip r:embed="rId4"/>
          <a:stretch>
            <a:fillRect/>
          </a:stretch>
        </p:blipFill>
        <p:spPr>
          <a:xfrm>
            <a:off x="6644940" y="2212557"/>
            <a:ext cx="4998119" cy="3375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391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51FA85-E4A4-E04D-AE91-751A6F418859}"/>
              </a:ext>
            </a:extLst>
          </p:cNvPr>
          <p:cNvSpPr/>
          <p:nvPr/>
        </p:nvSpPr>
        <p:spPr>
          <a:xfrm>
            <a:off x="0" y="0"/>
            <a:ext cx="4414982"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E3A01D-E273-3BA1-D2E5-2E7F6996B6DF}"/>
              </a:ext>
            </a:extLst>
          </p:cNvPr>
          <p:cNvSpPr/>
          <p:nvPr/>
        </p:nvSpPr>
        <p:spPr>
          <a:xfrm>
            <a:off x="715818" y="0"/>
            <a:ext cx="2904838"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E8A2C1B-3E26-A332-F316-667E84E832D1}"/>
              </a:ext>
            </a:extLst>
          </p:cNvPr>
          <p:cNvPicPr>
            <a:picLocks noChangeAspect="1"/>
          </p:cNvPicPr>
          <p:nvPr/>
        </p:nvPicPr>
        <p:blipFill>
          <a:blip r:embed="rId3">
            <a:duotone>
              <a:schemeClr val="accent4">
                <a:shade val="45000"/>
                <a:satMod val="135000"/>
              </a:schemeClr>
              <a:prstClr val="white"/>
            </a:duotone>
          </a:blip>
          <a:stretch>
            <a:fillRect/>
          </a:stretch>
        </p:blipFill>
        <p:spPr>
          <a:xfrm>
            <a:off x="715818" y="846177"/>
            <a:ext cx="2904838" cy="5590517"/>
          </a:xfrm>
          <a:prstGeom prst="rect">
            <a:avLst/>
          </a:prstGeom>
        </p:spPr>
      </p:pic>
      <p:sp>
        <p:nvSpPr>
          <p:cNvPr id="19" name="TextBox 18">
            <a:extLst>
              <a:ext uri="{FF2B5EF4-FFF2-40B4-BE49-F238E27FC236}">
                <a16:creationId xmlns:a16="http://schemas.microsoft.com/office/drawing/2014/main" id="{FB87B00A-1DC9-3FD1-FE27-CCD937D1FCC8}"/>
              </a:ext>
            </a:extLst>
          </p:cNvPr>
          <p:cNvSpPr txBox="1"/>
          <p:nvPr/>
        </p:nvSpPr>
        <p:spPr>
          <a:xfrm>
            <a:off x="4517979" y="848590"/>
            <a:ext cx="7286579" cy="1323439"/>
          </a:xfrm>
          <a:prstGeom prst="rect">
            <a:avLst/>
          </a:prstGeom>
          <a:noFill/>
        </p:spPr>
        <p:txBody>
          <a:bodyPr wrap="square" lIns="91440" tIns="45720" rIns="91440" bIns="45720" rtlCol="0" anchor="t">
            <a:spAutoFit/>
          </a:bodyPr>
          <a:lstStyle/>
          <a:p>
            <a:r>
              <a:rPr lang="en-US" sz="4000" b="1">
                <a:solidFill>
                  <a:srgbClr val="FFFFFF"/>
                </a:solidFill>
              </a:rPr>
              <a:t>   </a:t>
            </a:r>
            <a:r>
              <a:rPr lang="en-US" sz="3200" b="1">
                <a:solidFill>
                  <a:srgbClr val="FFFFFF"/>
                </a:solidFill>
                <a:latin typeface="Century Gothic"/>
              </a:rPr>
              <a:t>2024 Combined Board Approvals:</a:t>
            </a:r>
            <a:endParaRPr lang="en-US" sz="4000" b="1" u="sng">
              <a:solidFill>
                <a:srgbClr val="FFFFFF"/>
              </a:solidFill>
              <a:latin typeface="Century Gothic"/>
            </a:endParaRPr>
          </a:p>
          <a:p>
            <a:endParaRPr lang="en-US" sz="4000" b="1">
              <a:solidFill>
                <a:srgbClr val="211C32"/>
              </a:solidFill>
            </a:endParaRPr>
          </a:p>
        </p:txBody>
      </p:sp>
      <p:pic>
        <p:nvPicPr>
          <p:cNvPr id="21" name="Picture 20">
            <a:extLst>
              <a:ext uri="{FF2B5EF4-FFF2-40B4-BE49-F238E27FC236}">
                <a16:creationId xmlns:a16="http://schemas.microsoft.com/office/drawing/2014/main" id="{117727B1-F381-91E8-C366-04743071EA39}"/>
              </a:ext>
            </a:extLst>
          </p:cNvPr>
          <p:cNvPicPr>
            <a:picLocks noChangeAspect="1"/>
          </p:cNvPicPr>
          <p:nvPr/>
        </p:nvPicPr>
        <p:blipFill>
          <a:blip r:embed="rId4"/>
          <a:stretch>
            <a:fillRect/>
          </a:stretch>
        </p:blipFill>
        <p:spPr>
          <a:xfrm>
            <a:off x="9494953" y="6064806"/>
            <a:ext cx="2456901" cy="743776"/>
          </a:xfrm>
          <a:prstGeom prst="rect">
            <a:avLst/>
          </a:prstGeom>
        </p:spPr>
      </p:pic>
      <p:sp>
        <p:nvSpPr>
          <p:cNvPr id="2" name="TextBox 1">
            <a:extLst>
              <a:ext uri="{FF2B5EF4-FFF2-40B4-BE49-F238E27FC236}">
                <a16:creationId xmlns:a16="http://schemas.microsoft.com/office/drawing/2014/main" id="{08B2593D-0F03-D483-F4E5-CE08B2CBB7F4}"/>
              </a:ext>
            </a:extLst>
          </p:cNvPr>
          <p:cNvSpPr txBox="1"/>
          <p:nvPr/>
        </p:nvSpPr>
        <p:spPr>
          <a:xfrm>
            <a:off x="5163552" y="1844842"/>
            <a:ext cx="6366710" cy="16158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700" b="1" u="sng">
                <a:solidFill>
                  <a:srgbClr val="FFFFFF"/>
                </a:solidFill>
                <a:latin typeface="Century Gothic"/>
              </a:rPr>
              <a:t>Jan. - June</a:t>
            </a:r>
            <a:endParaRPr lang="en-US" sz="2700">
              <a:solidFill>
                <a:srgbClr val="FFFFFF"/>
              </a:solidFill>
              <a:latin typeface="Century Gothic"/>
            </a:endParaRPr>
          </a:p>
          <a:p>
            <a:pPr algn="ctr"/>
            <a:r>
              <a:rPr lang="en-US" sz="2700">
                <a:solidFill>
                  <a:srgbClr val="FFFFFF"/>
                </a:solidFill>
                <a:latin typeface="Century Gothic"/>
              </a:rPr>
              <a:t>KADB    KAFC</a:t>
            </a:r>
          </a:p>
          <a:p>
            <a:pPr algn="ctr"/>
            <a:r>
              <a:rPr lang="en-US" sz="2700">
                <a:solidFill>
                  <a:srgbClr val="FFFFFF"/>
                </a:solidFill>
                <a:latin typeface="Century Gothic"/>
              </a:rPr>
              <a:t>$24.6 MM   $20.5 MM</a:t>
            </a:r>
          </a:p>
          <a:p>
            <a:pPr algn="l"/>
            <a:endParaRPr lang="en-US"/>
          </a:p>
        </p:txBody>
      </p:sp>
      <p:pic>
        <p:nvPicPr>
          <p:cNvPr id="4" name="Picture 3">
            <a:extLst>
              <a:ext uri="{FF2B5EF4-FFF2-40B4-BE49-F238E27FC236}">
                <a16:creationId xmlns:a16="http://schemas.microsoft.com/office/drawing/2014/main" id="{FC140CF2-1E08-7D49-259D-95F9B1C60DBB}"/>
              </a:ext>
            </a:extLst>
          </p:cNvPr>
          <p:cNvPicPr>
            <a:picLocks noChangeAspect="1"/>
          </p:cNvPicPr>
          <p:nvPr/>
        </p:nvPicPr>
        <p:blipFill>
          <a:blip r:embed="rId5"/>
          <a:stretch>
            <a:fillRect/>
          </a:stretch>
        </p:blipFill>
        <p:spPr>
          <a:xfrm>
            <a:off x="8486525" y="3641057"/>
            <a:ext cx="2788818" cy="1129965"/>
          </a:xfrm>
          <a:prstGeom prst="rect">
            <a:avLst/>
          </a:prstGeom>
        </p:spPr>
      </p:pic>
      <p:pic>
        <p:nvPicPr>
          <p:cNvPr id="6" name="Picture 5">
            <a:extLst>
              <a:ext uri="{FF2B5EF4-FFF2-40B4-BE49-F238E27FC236}">
                <a16:creationId xmlns:a16="http://schemas.microsoft.com/office/drawing/2014/main" id="{AC900080-62C6-CEA0-227E-C9CC16498EFB}"/>
              </a:ext>
            </a:extLst>
          </p:cNvPr>
          <p:cNvPicPr>
            <a:picLocks noChangeAspect="1"/>
          </p:cNvPicPr>
          <p:nvPr/>
        </p:nvPicPr>
        <p:blipFill>
          <a:blip r:embed="rId6"/>
          <a:stretch>
            <a:fillRect/>
          </a:stretch>
        </p:blipFill>
        <p:spPr>
          <a:xfrm>
            <a:off x="5431757" y="3726530"/>
            <a:ext cx="2431381" cy="1139491"/>
          </a:xfrm>
          <a:prstGeom prst="rect">
            <a:avLst/>
          </a:prstGeom>
        </p:spPr>
      </p:pic>
    </p:spTree>
    <p:extLst>
      <p:ext uri="{BB962C8B-B14F-4D97-AF65-F5344CB8AC3E}">
        <p14:creationId xmlns:p14="http://schemas.microsoft.com/office/powerpoint/2010/main" val="3446797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5</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87251" y="26095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Lee McIntosh</a:t>
            </a:r>
          </a:p>
          <a:p>
            <a:pPr algn="ctr"/>
            <a:r>
              <a:rPr lang="en-US" sz="3000" dirty="0">
                <a:solidFill>
                  <a:srgbClr val="FFFFFF"/>
                </a:solidFill>
              </a:rPr>
              <a:t>Executive Director of Administrative Services</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30605" y="2744581"/>
            <a:ext cx="11731190" cy="29084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cs typeface="Calibri"/>
              </a:rPr>
              <a:t>Division of Human Resources</a:t>
            </a:r>
          </a:p>
          <a:p>
            <a:pPr algn="ctr"/>
            <a:r>
              <a:rPr lang="en-US" sz="2500" dirty="0">
                <a:solidFill>
                  <a:srgbClr val="FFFFFF"/>
                </a:solidFill>
                <a:latin typeface="Century Gothic"/>
                <a:cs typeface="Calibri"/>
              </a:rPr>
              <a:t>Jennifer Wright - Director</a:t>
            </a:r>
          </a:p>
          <a:p>
            <a:pPr algn="ctr"/>
            <a:endParaRPr lang="en-US" sz="2500" dirty="0">
              <a:solidFill>
                <a:srgbClr val="FFFFFF"/>
              </a:solidFill>
              <a:cs typeface="Calibri"/>
            </a:endParaRPr>
          </a:p>
          <a:p>
            <a:pPr algn="ctr"/>
            <a:endParaRPr lang="en-US" sz="2500" dirty="0">
              <a:solidFill>
                <a:srgbClr val="FFFFFF"/>
              </a:solidFill>
              <a:cs typeface="Calibri"/>
            </a:endParaRPr>
          </a:p>
          <a:p>
            <a:pPr algn="ctr"/>
            <a:r>
              <a:rPr lang="en-US" sz="2500" dirty="0">
                <a:solidFill>
                  <a:srgbClr val="FFFFFF"/>
                </a:solidFill>
                <a:cs typeface="Calibri"/>
              </a:rPr>
              <a:t>Division of Information Technology</a:t>
            </a:r>
          </a:p>
          <a:p>
            <a:pPr algn="ctr"/>
            <a:r>
              <a:rPr lang="en-US" sz="2500" dirty="0">
                <a:solidFill>
                  <a:srgbClr val="FFFFFF"/>
                </a:solidFill>
                <a:cs typeface="Calibri"/>
              </a:rPr>
              <a:t>Kathy Harp - Director</a:t>
            </a:r>
          </a:p>
          <a:p>
            <a:endParaRPr lang="en-US" sz="1500" dirty="0">
              <a:solidFill>
                <a:srgbClr val="FFFFFF"/>
              </a:solidFill>
              <a:cs typeface="Calibri"/>
            </a:endParaRPr>
          </a:p>
          <a:p>
            <a:endParaRPr lang="en-US"/>
          </a:p>
        </p:txBody>
      </p:sp>
    </p:spTree>
    <p:extLst>
      <p:ext uri="{BB962C8B-B14F-4D97-AF65-F5344CB8AC3E}">
        <p14:creationId xmlns:p14="http://schemas.microsoft.com/office/powerpoint/2010/main" val="155598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3479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6</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96432" y="132422"/>
            <a:ext cx="11606365" cy="1092607"/>
          </a:xfrm>
          <a:prstGeom prst="rect">
            <a:avLst/>
          </a:prstGeom>
          <a:noFill/>
        </p:spPr>
        <p:txBody>
          <a:bodyPr wrap="square" lIns="91440" tIns="45720" rIns="91440" bIns="45720" rtlCol="0" anchor="t">
            <a:spAutoFit/>
          </a:bodyPr>
          <a:lstStyle/>
          <a:p>
            <a:pPr algn="ctr"/>
            <a:r>
              <a:rPr lang="en-US" sz="3500" dirty="0">
                <a:solidFill>
                  <a:srgbClr val="FFFFFF"/>
                </a:solidFill>
              </a:rPr>
              <a:t>Lee McIntosh</a:t>
            </a:r>
          </a:p>
          <a:p>
            <a:pPr algn="ctr"/>
            <a:r>
              <a:rPr lang="en-US" sz="3000" dirty="0">
                <a:solidFill>
                  <a:srgbClr val="FFFFFF"/>
                </a:solidFill>
              </a:rPr>
              <a:t>Executive Director of Administrative Services</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157159" y="1477641"/>
            <a:ext cx="11731190" cy="5463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solidFill>
                  <a:srgbClr val="FFFFFF"/>
                </a:solidFill>
                <a:cs typeface="Calibri"/>
              </a:rPr>
              <a:t>The Office of Administrative Services provides support for 222 full-time employees and 11 interns.</a:t>
            </a:r>
            <a:endParaRPr lang="en-US" dirty="0"/>
          </a:p>
          <a:p>
            <a:pPr algn="ctr"/>
            <a:endParaRPr lang="en-US"/>
          </a:p>
          <a:p>
            <a:pPr marL="285750" indent="-285750" algn="ctr">
              <a:buFont typeface="Arial"/>
              <a:buChar char="•"/>
            </a:pPr>
            <a:r>
              <a:rPr lang="en-US" dirty="0">
                <a:solidFill>
                  <a:srgbClr val="FFFFFF"/>
                </a:solidFill>
                <a:cs typeface="Calibri"/>
              </a:rPr>
              <a:t>Human Resources:  recruitment, talent and performance management, payroll, salary &amp; compensation, time &amp; attendance, administering fringe benefits such as health &amp; life insurance, training &amp; staff development and ensuring employees’ legal rights are guaranteed and protected under statutory and regulatory authorities</a:t>
            </a:r>
            <a:endParaRPr lang="en-US" dirty="0"/>
          </a:p>
          <a:p>
            <a:pPr algn="just"/>
            <a:endParaRPr lang="en-US"/>
          </a:p>
          <a:p>
            <a:pPr marL="285750" indent="-285750" algn="ctr">
              <a:buFont typeface="Arial"/>
              <a:buChar char="•"/>
            </a:pPr>
            <a:r>
              <a:rPr lang="en-US" dirty="0">
                <a:solidFill>
                  <a:srgbClr val="FFFFFF"/>
                </a:solidFill>
                <a:cs typeface="Calibri"/>
              </a:rPr>
              <a:t>Information Technology:  provides the installation, configuration, testing and maintenance of all agency hardware and software including infrastructure, networking, security, technical services and support; develop, maintain and support 100+ KDA IT systems, websites, mobile applications, and databases</a:t>
            </a:r>
            <a:endParaRPr lang="en-US" dirty="0"/>
          </a:p>
          <a:p>
            <a:pPr algn="just"/>
            <a:endParaRPr lang="en-US"/>
          </a:p>
          <a:p>
            <a:pPr marL="285750" indent="-285750" algn="ctr">
              <a:buFont typeface="Arial"/>
              <a:buChar char="•"/>
            </a:pPr>
            <a:r>
              <a:rPr lang="en-US" dirty="0">
                <a:solidFill>
                  <a:srgbClr val="FFFFFF"/>
                </a:solidFill>
                <a:cs typeface="Calibri"/>
              </a:rPr>
              <a:t>Biennial Budget Request</a:t>
            </a:r>
            <a:endParaRPr lang="en-US" dirty="0"/>
          </a:p>
          <a:p>
            <a:pPr algn="just"/>
            <a:endParaRPr lang="en-US"/>
          </a:p>
          <a:p>
            <a:pPr marL="285750" indent="-285750" algn="ctr">
              <a:buFont typeface="Arial"/>
              <a:buChar char="•"/>
            </a:pPr>
            <a:r>
              <a:rPr lang="en-US" dirty="0">
                <a:solidFill>
                  <a:srgbClr val="FFFFFF"/>
                </a:solidFill>
                <a:cs typeface="Calibri"/>
              </a:rPr>
              <a:t>Fiscal Management:  Procurement, inventory, accounts payable and accounts receivable </a:t>
            </a:r>
            <a:endParaRPr lang="en-US"/>
          </a:p>
          <a:p>
            <a:pPr algn="ctr"/>
            <a:endParaRPr lang="en-US" sz="2000" dirty="0">
              <a:solidFill>
                <a:srgbClr val="FFFFFF"/>
              </a:solidFill>
              <a:cs typeface="Calibri"/>
            </a:endParaRPr>
          </a:p>
          <a:p>
            <a:endParaRPr lang="en-US" sz="1500" dirty="0">
              <a:solidFill>
                <a:srgbClr val="FFFFFF"/>
              </a:solidFill>
              <a:cs typeface="Calibri"/>
            </a:endParaRPr>
          </a:p>
          <a:p>
            <a:endParaRPr lang="en-US"/>
          </a:p>
        </p:txBody>
      </p:sp>
    </p:spTree>
    <p:extLst>
      <p:ext uri="{BB962C8B-B14F-4D97-AF65-F5344CB8AC3E}">
        <p14:creationId xmlns:p14="http://schemas.microsoft.com/office/powerpoint/2010/main" val="3723088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9532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7</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222986" y="159964"/>
            <a:ext cx="11606365" cy="630942"/>
          </a:xfrm>
          <a:prstGeom prst="rect">
            <a:avLst/>
          </a:prstGeom>
          <a:noFill/>
        </p:spPr>
        <p:txBody>
          <a:bodyPr wrap="square" lIns="91440" tIns="45720" rIns="91440" bIns="45720" rtlCol="0" anchor="t">
            <a:spAutoFit/>
          </a:bodyPr>
          <a:lstStyle/>
          <a:p>
            <a:pPr algn="ctr"/>
            <a:r>
              <a:rPr lang="en-US" sz="3500" dirty="0">
                <a:solidFill>
                  <a:srgbClr val="FFFFFF"/>
                </a:solidFill>
              </a:rPr>
              <a:t>HB 6</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157159" y="1477641"/>
            <a:ext cx="11740370" cy="53707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Arial"/>
              <a:buChar char="•"/>
            </a:pPr>
            <a:r>
              <a:rPr lang="en-US" sz="2000" dirty="0">
                <a:solidFill>
                  <a:srgbClr val="FFFFFF"/>
                </a:solidFill>
                <a:cs typeface="Calibri"/>
              </a:rPr>
              <a:t>Provides Farms to Food Banks funds</a:t>
            </a:r>
            <a:endParaRPr lang="en-US" dirty="0"/>
          </a:p>
          <a:p>
            <a:pPr marL="742950" lvl="1" indent="-285750" algn="ctr">
              <a:buFont typeface="Arial"/>
              <a:buChar char="•"/>
            </a:pPr>
            <a:r>
              <a:rPr lang="en-US" sz="1600" dirty="0">
                <a:solidFill>
                  <a:srgbClr val="FFFFFF"/>
                </a:solidFill>
                <a:cs typeface="Calibri"/>
              </a:rPr>
              <a:t>FY2025 - $850,000</a:t>
            </a:r>
            <a:endParaRPr lang="en-US" dirty="0"/>
          </a:p>
          <a:p>
            <a:pPr marL="742950" lvl="1" indent="-285750" algn="ctr">
              <a:buFont typeface="Arial"/>
              <a:buChar char="•"/>
            </a:pPr>
            <a:r>
              <a:rPr lang="en-US" sz="1600" dirty="0">
                <a:solidFill>
                  <a:srgbClr val="FFFFFF"/>
                </a:solidFill>
                <a:cs typeface="Calibri"/>
              </a:rPr>
              <a:t>FY2026 - $1,000,000</a:t>
            </a:r>
            <a:endParaRPr lang="en-US" dirty="0"/>
          </a:p>
          <a:p>
            <a:pPr lvl="1" algn="ctr"/>
            <a:endParaRPr lang="en-US" sz="1600" dirty="0">
              <a:solidFill>
                <a:srgbClr val="FFFFFF"/>
              </a:solidFill>
              <a:cs typeface="Calibri"/>
            </a:endParaRPr>
          </a:p>
          <a:p>
            <a:pPr marL="285750" indent="-285750" algn="ctr">
              <a:buFont typeface="Arial"/>
              <a:buChar char="•"/>
            </a:pPr>
            <a:r>
              <a:rPr lang="en-US" sz="2000" dirty="0">
                <a:solidFill>
                  <a:srgbClr val="FFFFFF"/>
                </a:solidFill>
                <a:cs typeface="Calibri"/>
              </a:rPr>
              <a:t>Provides County Fair Grants funds - $750,000 each fiscal year</a:t>
            </a:r>
            <a:endParaRPr lang="en-US" dirty="0"/>
          </a:p>
          <a:p>
            <a:pPr marL="285750" indent="-285750" algn="ctr">
              <a:buFont typeface="Arial"/>
              <a:buChar char="•"/>
            </a:pPr>
            <a:r>
              <a:rPr lang="en-US" sz="2000" dirty="0">
                <a:solidFill>
                  <a:srgbClr val="FFFFFF"/>
                </a:solidFill>
                <a:cs typeface="Calibri"/>
              </a:rPr>
              <a:t>Provides $1,000,000 funds to support the Kentucky Rural Mental Health, Suicide Prevention, and Farm Safety Program</a:t>
            </a:r>
            <a:endParaRPr lang="en-US" dirty="0"/>
          </a:p>
          <a:p>
            <a:pPr algn="ctr"/>
            <a:endParaRPr lang="en-US" sz="2000" dirty="0">
              <a:solidFill>
                <a:srgbClr val="FFFFFF"/>
              </a:solidFill>
              <a:cs typeface="Calibri"/>
            </a:endParaRPr>
          </a:p>
          <a:p>
            <a:pPr marL="285750" indent="-285750" algn="ctr">
              <a:buFont typeface="Arial"/>
              <a:buChar char="•"/>
            </a:pPr>
            <a:r>
              <a:rPr lang="en-US" sz="2000" dirty="0">
                <a:solidFill>
                  <a:srgbClr val="FFFFFF"/>
                </a:solidFill>
                <a:cs typeface="Calibri"/>
              </a:rPr>
              <a:t>Provides funds to support the Division of Emergency Preparedness and Response</a:t>
            </a:r>
            <a:endParaRPr lang="en-US" dirty="0"/>
          </a:p>
          <a:p>
            <a:pPr marL="742950" lvl="1" indent="-285750" algn="ctr">
              <a:buFont typeface="Arial"/>
              <a:buChar char="•"/>
            </a:pPr>
            <a:r>
              <a:rPr lang="en-US" sz="1600" dirty="0">
                <a:solidFill>
                  <a:srgbClr val="FFFFFF"/>
                </a:solidFill>
                <a:cs typeface="Calibri"/>
              </a:rPr>
              <a:t>FY2024 - $153,900</a:t>
            </a:r>
            <a:endParaRPr lang="en-US" dirty="0"/>
          </a:p>
          <a:p>
            <a:pPr marL="742950" lvl="1" indent="-285750" algn="ctr">
              <a:buFont typeface="Arial"/>
              <a:buChar char="•"/>
            </a:pPr>
            <a:r>
              <a:rPr lang="en-US" sz="1600" dirty="0">
                <a:solidFill>
                  <a:srgbClr val="FFFFFF"/>
                </a:solidFill>
                <a:cs typeface="Calibri"/>
              </a:rPr>
              <a:t>FY2025 and FY226 - $443,900</a:t>
            </a:r>
            <a:endParaRPr lang="en-US"/>
          </a:p>
          <a:p>
            <a:pPr lvl="1" algn="ctr"/>
            <a:endParaRPr lang="en-US" sz="1600" dirty="0">
              <a:solidFill>
                <a:srgbClr val="FFFFFF"/>
              </a:solidFill>
              <a:cs typeface="Calibri"/>
            </a:endParaRPr>
          </a:p>
          <a:p>
            <a:pPr marL="285750" indent="-285750" algn="ctr">
              <a:buFont typeface="Arial"/>
              <a:buChar char="•"/>
            </a:pPr>
            <a:r>
              <a:rPr lang="en-US" sz="2000" dirty="0">
                <a:solidFill>
                  <a:srgbClr val="FFFFFF"/>
                </a:solidFill>
                <a:cs typeface="Calibri"/>
              </a:rPr>
              <a:t>Provides funds to support the Division of Regulatory Field Services</a:t>
            </a:r>
            <a:endParaRPr lang="en-US" dirty="0"/>
          </a:p>
          <a:p>
            <a:pPr marL="742950" lvl="1" indent="-285750" algn="ctr">
              <a:buFont typeface="Arial"/>
              <a:buChar char="•"/>
            </a:pPr>
            <a:r>
              <a:rPr lang="en-US" sz="1600" dirty="0">
                <a:solidFill>
                  <a:srgbClr val="FFFFFF"/>
                </a:solidFill>
                <a:cs typeface="Calibri"/>
              </a:rPr>
              <a:t>FY2025 - $553,700</a:t>
            </a:r>
            <a:endParaRPr lang="en-US" dirty="0"/>
          </a:p>
          <a:p>
            <a:pPr marL="742950" lvl="1" indent="-285750" algn="ctr">
              <a:buFont typeface="Arial"/>
              <a:buChar char="•"/>
            </a:pPr>
            <a:r>
              <a:rPr lang="en-US" sz="1600" dirty="0">
                <a:solidFill>
                  <a:srgbClr val="FFFFFF"/>
                </a:solidFill>
                <a:cs typeface="Calibri"/>
              </a:rPr>
              <a:t>FY2026 - $987,100</a:t>
            </a:r>
            <a:endParaRPr lang="en-US" dirty="0"/>
          </a:p>
          <a:p>
            <a:pPr algn="ctr"/>
            <a:endParaRPr lang="en-US" sz="2200" dirty="0">
              <a:solidFill>
                <a:srgbClr val="FFFFFF"/>
              </a:solidFill>
              <a:cs typeface="Calibri"/>
            </a:endParaRPr>
          </a:p>
          <a:p>
            <a:pPr algn="ctr"/>
            <a:endParaRPr lang="en-US" sz="2000" dirty="0">
              <a:solidFill>
                <a:srgbClr val="FFFFFF"/>
              </a:solidFill>
              <a:cs typeface="Calibri"/>
            </a:endParaRPr>
          </a:p>
          <a:p>
            <a:endParaRPr lang="en-US" sz="1500" dirty="0">
              <a:solidFill>
                <a:srgbClr val="FFFFFF"/>
              </a:solidFill>
              <a:cs typeface="Calibri"/>
            </a:endParaRPr>
          </a:p>
          <a:p>
            <a:endParaRPr lang="en-US"/>
          </a:p>
        </p:txBody>
      </p:sp>
    </p:spTree>
    <p:extLst>
      <p:ext uri="{BB962C8B-B14F-4D97-AF65-F5344CB8AC3E}">
        <p14:creationId xmlns:p14="http://schemas.microsoft.com/office/powerpoint/2010/main" val="25512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F1B5208-6789-3409-23B0-87B30593DEF0}"/>
              </a:ext>
            </a:extLst>
          </p:cNvPr>
          <p:cNvSpPr/>
          <p:nvPr/>
        </p:nvSpPr>
        <p:spPr>
          <a:xfrm>
            <a:off x="1" y="0"/>
            <a:ext cx="12191998" cy="16142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hidden="1">
            <a:extLst>
              <a:ext uri="{FF2B5EF4-FFF2-40B4-BE49-F238E27FC236}">
                <a16:creationId xmlns:a16="http://schemas.microsoft.com/office/drawing/2014/main" id="{316F188B-64AC-8821-8110-7D3C46681D2D}"/>
              </a:ext>
            </a:extLst>
          </p:cNvPr>
          <p:cNvSpPr>
            <a:spLocks noGrp="1"/>
          </p:cNvSpPr>
          <p:nvPr>
            <p:ph type="sldNum" sz="quarter" idx="4294967295"/>
          </p:nvPr>
        </p:nvSpPr>
        <p:spPr>
          <a:xfrm>
            <a:off x="2194590" y="3062287"/>
            <a:ext cx="665421" cy="766763"/>
          </a:xfrm>
        </p:spPr>
        <p:txBody>
          <a:bodyPr/>
          <a:lstStyle/>
          <a:p>
            <a:pPr>
              <a:spcAft>
                <a:spcPts val="600"/>
              </a:spcAft>
            </a:pPr>
            <a:fld id="{8A7A6979-0714-4377-B894-6BE4C2D6E202}" type="slidenum">
              <a:rPr lang="en-US" smtClean="0"/>
              <a:pPr>
                <a:spcAft>
                  <a:spcPts val="600"/>
                </a:spcAft>
              </a:pPr>
              <a:t>8</a:t>
            </a:fld>
            <a:endParaRPr lang="en-US"/>
          </a:p>
        </p:txBody>
      </p:sp>
      <p:sp>
        <p:nvSpPr>
          <p:cNvPr id="4" name="TextBox 3">
            <a:extLst>
              <a:ext uri="{FF2B5EF4-FFF2-40B4-BE49-F238E27FC236}">
                <a16:creationId xmlns:a16="http://schemas.microsoft.com/office/drawing/2014/main" id="{736442DA-E738-C453-7E44-98F30CA07E36}"/>
              </a:ext>
            </a:extLst>
          </p:cNvPr>
          <p:cNvSpPr txBox="1"/>
          <p:nvPr/>
        </p:nvSpPr>
        <p:spPr>
          <a:xfrm>
            <a:off x="378691" y="240632"/>
            <a:ext cx="10925645" cy="1169551"/>
          </a:xfrm>
          <a:prstGeom prst="rect">
            <a:avLst/>
          </a:prstGeom>
          <a:noFill/>
        </p:spPr>
        <p:txBody>
          <a:bodyPr wrap="square" lIns="91440" tIns="45720" rIns="91440" bIns="45720" rtlCol="0" anchor="t">
            <a:spAutoFit/>
          </a:bodyPr>
          <a:lstStyle/>
          <a:p>
            <a:pPr algn="ctr"/>
            <a:r>
              <a:rPr lang="en-US" sz="3500">
                <a:solidFill>
                  <a:srgbClr val="FFFFFF"/>
                </a:solidFill>
              </a:rPr>
              <a:t> Jay Hall </a:t>
            </a:r>
          </a:p>
          <a:p>
            <a:pPr algn="ctr"/>
            <a:r>
              <a:rPr lang="en-US" sz="3500">
                <a:solidFill>
                  <a:srgbClr val="FFFFFF"/>
                </a:solidFill>
              </a:rPr>
              <a:t>Executive Director of Marketing</a:t>
            </a:r>
          </a:p>
        </p:txBody>
      </p:sp>
      <p:pic>
        <p:nvPicPr>
          <p:cNvPr id="5" name="Picture 4">
            <a:extLst>
              <a:ext uri="{FF2B5EF4-FFF2-40B4-BE49-F238E27FC236}">
                <a16:creationId xmlns:a16="http://schemas.microsoft.com/office/drawing/2014/main" id="{FA158E74-CF88-19DD-FA97-0B5BCD7BE625}"/>
              </a:ext>
            </a:extLst>
          </p:cNvPr>
          <p:cNvPicPr>
            <a:picLocks noChangeAspect="1"/>
          </p:cNvPicPr>
          <p:nvPr/>
        </p:nvPicPr>
        <p:blipFill>
          <a:blip r:embed="rId3"/>
          <a:stretch>
            <a:fillRect/>
          </a:stretch>
        </p:blipFill>
        <p:spPr>
          <a:xfrm>
            <a:off x="9940061" y="6114788"/>
            <a:ext cx="2150340" cy="650971"/>
          </a:xfrm>
          <a:prstGeom prst="rect">
            <a:avLst/>
          </a:prstGeom>
        </p:spPr>
      </p:pic>
      <p:pic>
        <p:nvPicPr>
          <p:cNvPr id="8" name="Picture 7">
            <a:extLst>
              <a:ext uri="{FF2B5EF4-FFF2-40B4-BE49-F238E27FC236}">
                <a16:creationId xmlns:a16="http://schemas.microsoft.com/office/drawing/2014/main" id="{5954C6B8-7D1F-8E3E-6063-9693C3A81299}"/>
              </a:ext>
            </a:extLst>
          </p:cNvPr>
          <p:cNvPicPr>
            <a:picLocks noChangeAspect="1"/>
          </p:cNvPicPr>
          <p:nvPr/>
        </p:nvPicPr>
        <p:blipFill>
          <a:blip r:embed="rId4"/>
          <a:stretch>
            <a:fillRect/>
          </a:stretch>
        </p:blipFill>
        <p:spPr>
          <a:xfrm>
            <a:off x="1381375" y="2147790"/>
            <a:ext cx="2952250" cy="1517985"/>
          </a:xfrm>
          <a:prstGeom prst="rect">
            <a:avLst/>
          </a:prstGeom>
        </p:spPr>
      </p:pic>
      <p:sp>
        <p:nvSpPr>
          <p:cNvPr id="9" name="TextBox 8">
            <a:extLst>
              <a:ext uri="{FF2B5EF4-FFF2-40B4-BE49-F238E27FC236}">
                <a16:creationId xmlns:a16="http://schemas.microsoft.com/office/drawing/2014/main" id="{05A7317C-3273-363E-B364-1447EAA28F1C}"/>
              </a:ext>
            </a:extLst>
          </p:cNvPr>
          <p:cNvSpPr txBox="1"/>
          <p:nvPr/>
        </p:nvSpPr>
        <p:spPr>
          <a:xfrm>
            <a:off x="230605" y="4377403"/>
            <a:ext cx="560471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latin typeface="Century Gothic"/>
                <a:cs typeface="Calibri"/>
              </a:rPr>
              <a:t>Kentucky Proud</a:t>
            </a:r>
          </a:p>
          <a:p>
            <a:r>
              <a:rPr lang="en-US" sz="1500">
                <a:solidFill>
                  <a:srgbClr val="FFFFFF"/>
                </a:solidFill>
                <a:latin typeface="Century Gothic"/>
                <a:cs typeface="Calibri"/>
              </a:rPr>
              <a:t>The Kentucky Proud Brand was introduced in 2002 (It originally launched as Kentucky Fresh).  In 2008 it was codified into law as Kentucky’s official agricultural marketing brand. The Kentucky Proud program is funded through the generosity of the Kentucky Agricultural Development Fund.</a:t>
            </a:r>
            <a:endParaRPr lang="en-US" sz="1500">
              <a:solidFill>
                <a:srgbClr val="FFFFFF"/>
              </a:solidFill>
              <a:latin typeface="Century Gothic"/>
            </a:endParaRPr>
          </a:p>
          <a:p>
            <a:pPr algn="l"/>
            <a:endParaRPr lang="en-US"/>
          </a:p>
        </p:txBody>
      </p:sp>
      <p:sp>
        <p:nvSpPr>
          <p:cNvPr id="10" name="TextBox 9">
            <a:extLst>
              <a:ext uri="{FF2B5EF4-FFF2-40B4-BE49-F238E27FC236}">
                <a16:creationId xmlns:a16="http://schemas.microsoft.com/office/drawing/2014/main" id="{6718C50C-89A5-ED80-CA4B-F1CAD35576AF}"/>
              </a:ext>
            </a:extLst>
          </p:cNvPr>
          <p:cNvSpPr txBox="1"/>
          <p:nvPr/>
        </p:nvSpPr>
        <p:spPr>
          <a:xfrm>
            <a:off x="6095999" y="4380369"/>
            <a:ext cx="5604710" cy="13696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FFFFFF"/>
                </a:solidFill>
                <a:latin typeface="Century Gothic"/>
                <a:cs typeface="Calibri"/>
              </a:rPr>
              <a:t>Retail</a:t>
            </a:r>
          </a:p>
          <a:p>
            <a:r>
              <a:rPr lang="en-US" sz="1500">
                <a:solidFill>
                  <a:srgbClr val="FFFFFF"/>
                </a:solidFill>
                <a:latin typeface="Century Gothic"/>
                <a:cs typeface="Calibri"/>
              </a:rPr>
              <a:t>The Department recently participated in the Kroger Food Show. Over 60 Ky Proud vendors participated. </a:t>
            </a:r>
            <a:endParaRPr lang="en-US">
              <a:latin typeface="Century Gothic"/>
            </a:endParaRPr>
          </a:p>
          <a:p>
            <a:endParaRPr lang="en-US" sz="1500">
              <a:solidFill>
                <a:srgbClr val="FFFFFF"/>
              </a:solidFill>
              <a:latin typeface="Calibri"/>
              <a:cs typeface="Calibri"/>
            </a:endParaRPr>
          </a:p>
          <a:p>
            <a:pPr algn="l"/>
            <a:endParaRPr lang="en-US"/>
          </a:p>
        </p:txBody>
      </p:sp>
      <p:pic>
        <p:nvPicPr>
          <p:cNvPr id="11" name="Picture 10">
            <a:extLst>
              <a:ext uri="{FF2B5EF4-FFF2-40B4-BE49-F238E27FC236}">
                <a16:creationId xmlns:a16="http://schemas.microsoft.com/office/drawing/2014/main" id="{119A0117-EA43-0C2E-19A7-C06EBB50EB90}"/>
              </a:ext>
            </a:extLst>
          </p:cNvPr>
          <p:cNvPicPr>
            <a:picLocks noChangeAspect="1"/>
          </p:cNvPicPr>
          <p:nvPr/>
        </p:nvPicPr>
        <p:blipFill rotWithShape="1">
          <a:blip r:embed="rId5"/>
          <a:srcRect l="658" t="21654" r="-183" b="243"/>
          <a:stretch/>
        </p:blipFill>
        <p:spPr>
          <a:xfrm>
            <a:off x="7349288" y="1993232"/>
            <a:ext cx="3104145" cy="1840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55623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E51FA85-E4A4-E04D-AE91-751A6F418859}"/>
              </a:ext>
            </a:extLst>
          </p:cNvPr>
          <p:cNvSpPr/>
          <p:nvPr/>
        </p:nvSpPr>
        <p:spPr>
          <a:xfrm>
            <a:off x="0" y="0"/>
            <a:ext cx="4414982" cy="685800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E3A01D-E273-3BA1-D2E5-2E7F6996B6DF}"/>
              </a:ext>
            </a:extLst>
          </p:cNvPr>
          <p:cNvSpPr/>
          <p:nvPr/>
        </p:nvSpPr>
        <p:spPr>
          <a:xfrm>
            <a:off x="715818" y="0"/>
            <a:ext cx="2821709"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117727B1-F381-91E8-C366-04743071EA39}"/>
              </a:ext>
            </a:extLst>
          </p:cNvPr>
          <p:cNvPicPr>
            <a:picLocks noChangeAspect="1"/>
          </p:cNvPicPr>
          <p:nvPr/>
        </p:nvPicPr>
        <p:blipFill>
          <a:blip r:embed="rId3"/>
          <a:stretch>
            <a:fillRect/>
          </a:stretch>
        </p:blipFill>
        <p:spPr>
          <a:xfrm>
            <a:off x="9494953" y="6064806"/>
            <a:ext cx="2456901" cy="743776"/>
          </a:xfrm>
          <a:prstGeom prst="rect">
            <a:avLst/>
          </a:prstGeom>
        </p:spPr>
      </p:pic>
      <p:sp>
        <p:nvSpPr>
          <p:cNvPr id="4" name="TextBox 3">
            <a:extLst>
              <a:ext uri="{FF2B5EF4-FFF2-40B4-BE49-F238E27FC236}">
                <a16:creationId xmlns:a16="http://schemas.microsoft.com/office/drawing/2014/main" id="{C826A9AC-ECCE-627E-91E3-0C8B11FBF8EB}"/>
              </a:ext>
            </a:extLst>
          </p:cNvPr>
          <p:cNvSpPr txBox="1"/>
          <p:nvPr/>
        </p:nvSpPr>
        <p:spPr>
          <a:xfrm>
            <a:off x="5464342" y="2646946"/>
            <a:ext cx="5604710" cy="1985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dirty="0">
                <a:solidFill>
                  <a:srgbClr val="FFFFFF"/>
                </a:solidFill>
                <a:latin typeface="Century Gothic"/>
                <a:cs typeface="Calibri"/>
              </a:rPr>
              <a:t>Farmer's Markets</a:t>
            </a:r>
          </a:p>
          <a:p>
            <a:pPr algn="ctr"/>
            <a:endParaRPr lang="en-US" sz="2000">
              <a:solidFill>
                <a:srgbClr val="FFFFFF"/>
              </a:solidFill>
              <a:latin typeface="Century Gothic"/>
              <a:cs typeface="Calibri"/>
            </a:endParaRPr>
          </a:p>
          <a:p>
            <a:r>
              <a:rPr lang="en-US" sz="1500" dirty="0">
                <a:solidFill>
                  <a:srgbClr val="FFFFFF"/>
                </a:solidFill>
                <a:latin typeface="Century Gothic"/>
                <a:cs typeface="Calibri"/>
              </a:rPr>
              <a:t>There are now 178 successful and diverse farmers’ markets across the Commonwealth, spanning 114 counties and approximately 2,400 vendors.</a:t>
            </a:r>
          </a:p>
          <a:p>
            <a:endParaRPr lang="en-US" sz="1500">
              <a:solidFill>
                <a:srgbClr val="FFFFFF"/>
              </a:solidFill>
              <a:latin typeface="Calibri"/>
              <a:cs typeface="Calibri"/>
            </a:endParaRPr>
          </a:p>
          <a:p>
            <a:pPr algn="l"/>
            <a:endParaRPr lang="en-US"/>
          </a:p>
        </p:txBody>
      </p:sp>
      <p:pic>
        <p:nvPicPr>
          <p:cNvPr id="5" name="Picture 4">
            <a:extLst>
              <a:ext uri="{FF2B5EF4-FFF2-40B4-BE49-F238E27FC236}">
                <a16:creationId xmlns:a16="http://schemas.microsoft.com/office/drawing/2014/main" id="{2CACF7D8-BF28-7B9D-C6C2-982DCC76A6D3}"/>
              </a:ext>
            </a:extLst>
          </p:cNvPr>
          <p:cNvPicPr>
            <a:picLocks noChangeAspect="1"/>
          </p:cNvPicPr>
          <p:nvPr/>
        </p:nvPicPr>
        <p:blipFill>
          <a:blip r:embed="rId4"/>
          <a:stretch>
            <a:fillRect/>
          </a:stretch>
        </p:blipFill>
        <p:spPr>
          <a:xfrm>
            <a:off x="-731922" y="274051"/>
            <a:ext cx="3098133" cy="2038686"/>
          </a:xfrm>
          <a:prstGeom prst="rect">
            <a:avLst/>
          </a:prstGeom>
        </p:spPr>
      </p:pic>
      <p:pic>
        <p:nvPicPr>
          <p:cNvPr id="6" name="Picture 5">
            <a:extLst>
              <a:ext uri="{FF2B5EF4-FFF2-40B4-BE49-F238E27FC236}">
                <a16:creationId xmlns:a16="http://schemas.microsoft.com/office/drawing/2014/main" id="{F7B5F8C5-723D-B7D3-0B06-4E6509AEF065}"/>
              </a:ext>
            </a:extLst>
          </p:cNvPr>
          <p:cNvPicPr>
            <a:picLocks noChangeAspect="1"/>
          </p:cNvPicPr>
          <p:nvPr/>
        </p:nvPicPr>
        <p:blipFill>
          <a:blip r:embed="rId5"/>
          <a:stretch>
            <a:fillRect/>
          </a:stretch>
        </p:blipFill>
        <p:spPr>
          <a:xfrm>
            <a:off x="-581527" y="2650290"/>
            <a:ext cx="2947737" cy="1958474"/>
          </a:xfrm>
          <a:prstGeom prst="rect">
            <a:avLst/>
          </a:prstGeom>
        </p:spPr>
      </p:pic>
      <p:pic>
        <p:nvPicPr>
          <p:cNvPr id="7" name="Picture 6">
            <a:extLst>
              <a:ext uri="{FF2B5EF4-FFF2-40B4-BE49-F238E27FC236}">
                <a16:creationId xmlns:a16="http://schemas.microsoft.com/office/drawing/2014/main" id="{EB9C9B49-93E6-7E7F-D5C0-F3A41FBA9B86}"/>
              </a:ext>
            </a:extLst>
          </p:cNvPr>
          <p:cNvPicPr>
            <a:picLocks noChangeAspect="1"/>
          </p:cNvPicPr>
          <p:nvPr/>
        </p:nvPicPr>
        <p:blipFill rotWithShape="1">
          <a:blip r:embed="rId6"/>
          <a:srcRect l="28947" r="24506" b="-247"/>
          <a:stretch/>
        </p:blipFill>
        <p:spPr>
          <a:xfrm>
            <a:off x="2536660" y="3432342"/>
            <a:ext cx="2165694" cy="3181696"/>
          </a:xfrm>
          <a:prstGeom prst="rect">
            <a:avLst/>
          </a:prstGeom>
        </p:spPr>
      </p:pic>
      <p:pic>
        <p:nvPicPr>
          <p:cNvPr id="8" name="Picture 7">
            <a:extLst>
              <a:ext uri="{FF2B5EF4-FFF2-40B4-BE49-F238E27FC236}">
                <a16:creationId xmlns:a16="http://schemas.microsoft.com/office/drawing/2014/main" id="{C4A69C3F-1091-C991-DE43-14419B6A245B}"/>
              </a:ext>
            </a:extLst>
          </p:cNvPr>
          <p:cNvPicPr>
            <a:picLocks noChangeAspect="1"/>
          </p:cNvPicPr>
          <p:nvPr/>
        </p:nvPicPr>
        <p:blipFill>
          <a:blip r:embed="rId7"/>
          <a:stretch>
            <a:fillRect/>
          </a:stretch>
        </p:blipFill>
        <p:spPr>
          <a:xfrm>
            <a:off x="-581526" y="5086684"/>
            <a:ext cx="2947737" cy="1958474"/>
          </a:xfrm>
          <a:prstGeom prst="rect">
            <a:avLst/>
          </a:prstGeom>
        </p:spPr>
      </p:pic>
      <p:pic>
        <p:nvPicPr>
          <p:cNvPr id="9" name="Picture 8">
            <a:extLst>
              <a:ext uri="{FF2B5EF4-FFF2-40B4-BE49-F238E27FC236}">
                <a16:creationId xmlns:a16="http://schemas.microsoft.com/office/drawing/2014/main" id="{0BC94367-307F-96A5-50A3-17E526C3A567}"/>
              </a:ext>
            </a:extLst>
          </p:cNvPr>
          <p:cNvPicPr>
            <a:picLocks noChangeAspect="1"/>
          </p:cNvPicPr>
          <p:nvPr/>
        </p:nvPicPr>
        <p:blipFill rotWithShape="1">
          <a:blip r:embed="rId8"/>
          <a:srcRect l="25000" r="25987" b="-495"/>
          <a:stretch/>
        </p:blipFill>
        <p:spPr>
          <a:xfrm>
            <a:off x="2506579" y="213895"/>
            <a:ext cx="2195767" cy="3001278"/>
          </a:xfrm>
          <a:prstGeom prst="rect">
            <a:avLst/>
          </a:prstGeom>
        </p:spPr>
      </p:pic>
    </p:spTree>
    <p:extLst>
      <p:ext uri="{BB962C8B-B14F-4D97-AF65-F5344CB8AC3E}">
        <p14:creationId xmlns:p14="http://schemas.microsoft.com/office/powerpoint/2010/main" val="2782915180"/>
      </p:ext>
    </p:extLst>
  </p:cSld>
  <p:clrMapOvr>
    <a:masterClrMapping/>
  </p:clrMapOvr>
</p:sld>
</file>

<file path=ppt/theme/theme1.xml><?xml version="1.0" encoding="utf-8"?>
<a:theme xmlns:a="http://schemas.openxmlformats.org/drawingml/2006/main" name="Parcel">
  <a:themeElements>
    <a:clrScheme name="Custom 36">
      <a:dk1>
        <a:srgbClr val="B5C1A1"/>
      </a:dk1>
      <a:lt1>
        <a:srgbClr val="B5C1A1"/>
      </a:lt1>
      <a:dk2>
        <a:srgbClr val="211C32"/>
      </a:dk2>
      <a:lt2>
        <a:srgbClr val="225833"/>
      </a:lt2>
      <a:accent1>
        <a:srgbClr val="211B35"/>
      </a:accent1>
      <a:accent2>
        <a:srgbClr val="B8CA98"/>
      </a:accent2>
      <a:accent3>
        <a:srgbClr val="225833"/>
      </a:accent3>
      <a:accent4>
        <a:srgbClr val="211B35"/>
      </a:accent4>
      <a:accent5>
        <a:srgbClr val="B8CA98"/>
      </a:accent5>
      <a:accent6>
        <a:srgbClr val="225833"/>
      </a:accent6>
      <a:hlink>
        <a:srgbClr val="211B35"/>
      </a:hlink>
      <a:folHlink>
        <a:srgbClr val="B8CA98"/>
      </a:folHlink>
    </a:clrScheme>
    <a:fontScheme name="Custom 1">
      <a:majorFont>
        <a:latin typeface="Century Gothic"/>
        <a:ea typeface=""/>
        <a:cs typeface=""/>
      </a:majorFont>
      <a:minorFont>
        <a:latin typeface="Century Gothic"/>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TM56596226_Win32_LW_V0" id="{9BD71EDD-469E-4D4E-A40A-B14F6807FCBA}" vid="{17CDA7A4-B369-430D-9DFB-4C96400196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abc6e0af-4488-4946-aac8-eddccc72fb2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299C8FAAC956141A871085DD1B9FBAB" ma:contentTypeVersion="9" ma:contentTypeDescription="Create a new document." ma:contentTypeScope="" ma:versionID="8d0d2154f837199a39bb6bec882c5510">
  <xsd:schema xmlns:xsd="http://www.w3.org/2001/XMLSchema" xmlns:xs="http://www.w3.org/2001/XMLSchema" xmlns:p="http://schemas.microsoft.com/office/2006/metadata/properties" xmlns:ns3="abc6e0af-4488-4946-aac8-eddccc72fb29" xmlns:ns4="05c8229c-ab86-470b-9f14-a7712c235f5a" targetNamespace="http://schemas.microsoft.com/office/2006/metadata/properties" ma:root="true" ma:fieldsID="887086790e4742d8672780054c34ed1e" ns3:_="" ns4:_="">
    <xsd:import namespace="abc6e0af-4488-4946-aac8-eddccc72fb29"/>
    <xsd:import namespace="05c8229c-ab86-470b-9f14-a7712c235f5a"/>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6e0af-4488-4946-aac8-eddccc72fb29"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c8229c-ab86-470b-9f14-a7712c235f5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14155-A57F-48FA-B253-A79CB6269DDC}">
  <ds:schemaRefs>
    <ds:schemaRef ds:uri="http://schemas.microsoft.com/sharepoint/v3/contenttype/forms"/>
  </ds:schemaRefs>
</ds:datastoreItem>
</file>

<file path=customXml/itemProps2.xml><?xml version="1.0" encoding="utf-8"?>
<ds:datastoreItem xmlns:ds="http://schemas.openxmlformats.org/officeDocument/2006/customXml" ds:itemID="{89316C43-4A17-4971-BB8F-F0F6B8CDF2E0}">
  <ds:schemaRefs>
    <ds:schemaRef ds:uri="05c8229c-ab86-470b-9f14-a7712c235f5a"/>
    <ds:schemaRef ds:uri="abc6e0af-4488-4946-aac8-eddccc72fb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CE8AB05-1C6C-4163-B007-E0A99E7EBFF5}">
  <ds:schemaRefs>
    <ds:schemaRef ds:uri="05c8229c-ab86-470b-9f14-a7712c235f5a"/>
    <ds:schemaRef ds:uri="abc6e0af-4488-4946-aac8-eddccc72fb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Fair frames presentation</Template>
  <TotalTime>3</TotalTime>
  <Words>1321</Words>
  <Application>Microsoft Office PowerPoint</Application>
  <PresentationFormat>Widescreen</PresentationFormat>
  <Paragraphs>247</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Aptos</vt:lpstr>
      <vt:lpstr>Arial</vt:lpstr>
      <vt:lpstr>Calibri</vt:lpstr>
      <vt:lpstr>Century Gothic</vt:lpstr>
      <vt:lpstr>High Tower Text</vt:lpstr>
      <vt:lpstr>Parcel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speaking solutions</dc:title>
  <dc:creator>Wills, Delaney (AGR)</dc:creator>
  <cp:lastModifiedBy>Ludwig, Kelly (LRC)</cp:lastModifiedBy>
  <cp:revision>255</cp:revision>
  <dcterms:created xsi:type="dcterms:W3CDTF">2024-05-14T19:27:14Z</dcterms:created>
  <dcterms:modified xsi:type="dcterms:W3CDTF">2024-07-15T19:23:12Z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0x010100D299C8FAAC956141A871085DD1B9FBAB</vt:lpwstr>
  </property>
  <property fmtid="{D5CDD505-2E9C-101B-9397-08002B2CF9AE}" pid="3" name="MediaServiceImageTags">
    <vt:lpwstr/>
  </property>
</Properties>
</file>