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122" r:id="rId3"/>
    <p:sldId id="2119" r:id="rId4"/>
    <p:sldId id="2121" r:id="rId5"/>
    <p:sldId id="394" r:id="rId6"/>
    <p:sldId id="423" r:id="rId7"/>
    <p:sldId id="2120" r:id="rId8"/>
    <p:sldId id="389" r:id="rId9"/>
    <p:sldId id="2101" r:id="rId10"/>
    <p:sldId id="2081" r:id="rId11"/>
    <p:sldId id="2102" r:id="rId12"/>
    <p:sldId id="2105" r:id="rId13"/>
    <p:sldId id="2116" r:id="rId14"/>
    <p:sldId id="2108" r:id="rId15"/>
    <p:sldId id="381" r:id="rId16"/>
    <p:sldId id="384" r:id="rId17"/>
    <p:sldId id="2106" r:id="rId18"/>
    <p:sldId id="2107" r:id="rId19"/>
    <p:sldId id="2062" r:id="rId20"/>
    <p:sldId id="466" r:id="rId21"/>
    <p:sldId id="2118" r:id="rId22"/>
    <p:sldId id="2103" r:id="rId23"/>
    <p:sldId id="21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EEAC"/>
    <a:srgbClr val="000099"/>
    <a:srgbClr val="0000FF"/>
    <a:srgbClr val="977000"/>
    <a:srgbClr val="A2A2A2"/>
    <a:srgbClr val="3E6425"/>
    <a:srgbClr val="0033A0"/>
    <a:srgbClr val="1E8AFF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17-FAF0-4FEE-9429-95EF194B2823}" v="20" dt="2024-09-13T14:26:52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GHG Emission from Agricultural Activities,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AC0C-4E22-9386-B393DC88BD87}"/>
              </c:ext>
            </c:extLst>
          </c:dPt>
          <c:dPt>
            <c:idx val="1"/>
            <c:bubble3D val="0"/>
            <c:spPr>
              <a:solidFill>
                <a:srgbClr val="A2A2A2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2-AC0C-4E22-9386-B393DC88BD87}"/>
              </c:ext>
            </c:extLst>
          </c:dPt>
          <c:dPt>
            <c:idx val="2"/>
            <c:bubble3D val="0"/>
            <c:spPr>
              <a:solidFill>
                <a:srgbClr val="977000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AC0C-4E22-9386-B393DC88BD87}"/>
              </c:ext>
            </c:extLst>
          </c:dPt>
          <c:dPt>
            <c:idx val="3"/>
            <c:bubble3D val="0"/>
            <c:spPr>
              <a:solidFill>
                <a:srgbClr val="E3EEAC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4-AC0C-4E22-9386-B393DC88BD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Ag Soil Management</c:v>
                </c:pt>
                <c:pt idx="1">
                  <c:v>Enteric Fermentation</c:v>
                </c:pt>
                <c:pt idx="2">
                  <c:v>Manure Management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344.62</c:v>
                </c:pt>
                <c:pt idx="1">
                  <c:v>178.56</c:v>
                </c:pt>
                <c:pt idx="2">
                  <c:v>81.98</c:v>
                </c:pt>
                <c:pt idx="3">
                  <c:v>23.45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C-4E22-9386-B393DC88BD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9BD8E-A654-4757-A1FF-CDC10ABD67F1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A1FAC-701F-4E28-BBBB-FA0893405437}">
      <dgm:prSet phldrT="[Text]"/>
      <dgm:spPr/>
      <dgm:t>
        <a:bodyPr/>
        <a:lstStyle/>
        <a:p>
          <a:r>
            <a:rPr lang="en-US" dirty="0"/>
            <a:t>Carbon Credit 1</a:t>
          </a:r>
        </a:p>
      </dgm:t>
    </dgm:pt>
    <dgm:pt modelId="{D89A28AA-382C-4689-80E1-B2DBEC3E5680}" type="parTrans" cxnId="{D9B831F5-80F9-44B9-8885-D175440D2202}">
      <dgm:prSet/>
      <dgm:spPr/>
      <dgm:t>
        <a:bodyPr/>
        <a:lstStyle/>
        <a:p>
          <a:endParaRPr lang="en-US"/>
        </a:p>
      </dgm:t>
    </dgm:pt>
    <dgm:pt modelId="{D603655A-66C3-4710-882B-DE47472D867E}" type="sibTrans" cxnId="{D9B831F5-80F9-44B9-8885-D175440D2202}">
      <dgm:prSet/>
      <dgm:spPr/>
      <dgm:t>
        <a:bodyPr/>
        <a:lstStyle/>
        <a:p>
          <a:endParaRPr lang="en-US"/>
        </a:p>
      </dgm:t>
    </dgm:pt>
    <dgm:pt modelId="{E966C535-2731-435D-B33A-DA95122BD419}">
      <dgm:prSet phldrT="[Text]"/>
      <dgm:spPr/>
      <dgm:t>
        <a:bodyPr/>
        <a:lstStyle/>
        <a:p>
          <a:r>
            <a:rPr lang="en-US" dirty="0"/>
            <a:t>Carbon Credit 2</a:t>
          </a:r>
        </a:p>
      </dgm:t>
    </dgm:pt>
    <dgm:pt modelId="{215C8686-1B53-42C2-9D23-6C21A91F7D2A}" type="parTrans" cxnId="{0663C5F0-D495-4686-8A76-701E9392A6C6}">
      <dgm:prSet/>
      <dgm:spPr/>
      <dgm:t>
        <a:bodyPr/>
        <a:lstStyle/>
        <a:p>
          <a:endParaRPr lang="en-US"/>
        </a:p>
      </dgm:t>
    </dgm:pt>
    <dgm:pt modelId="{1152FDBF-054E-4BE3-A328-5B9A6E3365A2}" type="sibTrans" cxnId="{0663C5F0-D495-4686-8A76-701E9392A6C6}">
      <dgm:prSet/>
      <dgm:spPr/>
      <dgm:t>
        <a:bodyPr/>
        <a:lstStyle/>
        <a:p>
          <a:endParaRPr lang="en-US"/>
        </a:p>
      </dgm:t>
    </dgm:pt>
    <dgm:pt modelId="{648B5AD7-2A77-4ABC-AF87-1F774B1FC7E5}">
      <dgm:prSet phldrT="[Text]"/>
      <dgm:spPr/>
      <dgm:t>
        <a:bodyPr/>
        <a:lstStyle/>
        <a:p>
          <a:r>
            <a:rPr lang="en-US" dirty="0"/>
            <a:t>Carbon Credit 3</a:t>
          </a:r>
        </a:p>
      </dgm:t>
    </dgm:pt>
    <dgm:pt modelId="{76BBACE2-C839-4409-B739-7D0CA71AB237}" type="parTrans" cxnId="{07B0A0F8-4F5B-411A-ABF5-193F27CF34B2}">
      <dgm:prSet/>
      <dgm:spPr/>
      <dgm:t>
        <a:bodyPr/>
        <a:lstStyle/>
        <a:p>
          <a:endParaRPr lang="en-US"/>
        </a:p>
      </dgm:t>
    </dgm:pt>
    <dgm:pt modelId="{785EF4A8-9625-4911-860A-0B3393AF0808}" type="sibTrans" cxnId="{07B0A0F8-4F5B-411A-ABF5-193F27CF34B2}">
      <dgm:prSet/>
      <dgm:spPr/>
      <dgm:t>
        <a:bodyPr/>
        <a:lstStyle/>
        <a:p>
          <a:endParaRPr lang="en-US"/>
        </a:p>
      </dgm:t>
    </dgm:pt>
    <dgm:pt modelId="{BAFCFFF2-4D28-4FDE-9354-B1CD7A6E7275}">
      <dgm:prSet phldrT="[Text]" custT="1"/>
      <dgm:spPr/>
      <dgm:t>
        <a:bodyPr/>
        <a:lstStyle/>
        <a:p>
          <a:r>
            <a:rPr lang="en-US" sz="3600" dirty="0">
              <a:solidFill>
                <a:srgbClr val="FF0000"/>
              </a:solidFill>
            </a:rPr>
            <a:t>Project Developer</a:t>
          </a:r>
        </a:p>
      </dgm:t>
    </dgm:pt>
    <dgm:pt modelId="{8DD186CA-2771-414E-BAEA-29E3F71E20C6}" type="parTrans" cxnId="{D9BC1599-6B70-4E63-B6EF-2AF613A2CC32}">
      <dgm:prSet/>
      <dgm:spPr/>
      <dgm:t>
        <a:bodyPr/>
        <a:lstStyle/>
        <a:p>
          <a:endParaRPr lang="en-US"/>
        </a:p>
      </dgm:t>
    </dgm:pt>
    <dgm:pt modelId="{8855B971-E399-4B4B-BBBE-3A8934256DAF}" type="sibTrans" cxnId="{D9BC1599-6B70-4E63-B6EF-2AF613A2CC32}">
      <dgm:prSet/>
      <dgm:spPr/>
      <dgm:t>
        <a:bodyPr/>
        <a:lstStyle/>
        <a:p>
          <a:endParaRPr lang="en-US"/>
        </a:p>
      </dgm:t>
    </dgm:pt>
    <dgm:pt modelId="{FB996A1E-3A7E-4FDF-AD7A-A0C3DFCFF3A1}" type="pres">
      <dgm:prSet presAssocID="{4219BD8E-A654-4757-A1FF-CDC10ABD67F1}" presName="Name0" presStyleCnt="0">
        <dgm:presLayoutVars>
          <dgm:chMax val="4"/>
          <dgm:resizeHandles val="exact"/>
        </dgm:presLayoutVars>
      </dgm:prSet>
      <dgm:spPr/>
    </dgm:pt>
    <dgm:pt modelId="{6A7C7C78-7DEB-4682-AC26-2E9053C96506}" type="pres">
      <dgm:prSet presAssocID="{4219BD8E-A654-4757-A1FF-CDC10ABD67F1}" presName="ellipse" presStyleLbl="trBgShp" presStyleIdx="0" presStyleCnt="1"/>
      <dgm:spPr/>
    </dgm:pt>
    <dgm:pt modelId="{795F7E2A-CE4F-4CC9-A8BA-EBB9C112A55A}" type="pres">
      <dgm:prSet presAssocID="{4219BD8E-A654-4757-A1FF-CDC10ABD67F1}" presName="arrow1" presStyleLbl="fgShp" presStyleIdx="0" presStyleCnt="1"/>
      <dgm:spPr/>
    </dgm:pt>
    <dgm:pt modelId="{EF3BAB7E-0BF0-40EC-AFFB-8A79940EC393}" type="pres">
      <dgm:prSet presAssocID="{4219BD8E-A654-4757-A1FF-CDC10ABD67F1}" presName="rectangle" presStyleLbl="revTx" presStyleIdx="0" presStyleCnt="1" custScaleX="178485" custLinFactNeighborX="-401" custLinFactNeighborY="26759">
        <dgm:presLayoutVars>
          <dgm:bulletEnabled val="1"/>
        </dgm:presLayoutVars>
      </dgm:prSet>
      <dgm:spPr/>
    </dgm:pt>
    <dgm:pt modelId="{36D77439-A177-456B-A297-896115532012}" type="pres">
      <dgm:prSet presAssocID="{E966C535-2731-435D-B33A-DA95122BD419}" presName="item1" presStyleLbl="node1" presStyleIdx="0" presStyleCnt="3">
        <dgm:presLayoutVars>
          <dgm:bulletEnabled val="1"/>
        </dgm:presLayoutVars>
      </dgm:prSet>
      <dgm:spPr/>
    </dgm:pt>
    <dgm:pt modelId="{DCDECF62-A381-41A5-BDAF-8BF249AE6A7F}" type="pres">
      <dgm:prSet presAssocID="{648B5AD7-2A77-4ABC-AF87-1F774B1FC7E5}" presName="item2" presStyleLbl="node1" presStyleIdx="1" presStyleCnt="3">
        <dgm:presLayoutVars>
          <dgm:bulletEnabled val="1"/>
        </dgm:presLayoutVars>
      </dgm:prSet>
      <dgm:spPr/>
    </dgm:pt>
    <dgm:pt modelId="{6D1079DA-51B3-4C53-B3A2-7EFBE1FF8C02}" type="pres">
      <dgm:prSet presAssocID="{BAFCFFF2-4D28-4FDE-9354-B1CD7A6E7275}" presName="item3" presStyleLbl="node1" presStyleIdx="2" presStyleCnt="3">
        <dgm:presLayoutVars>
          <dgm:bulletEnabled val="1"/>
        </dgm:presLayoutVars>
      </dgm:prSet>
      <dgm:spPr/>
    </dgm:pt>
    <dgm:pt modelId="{4B380C28-C67D-4C16-91EC-CFC730171CA7}" type="pres">
      <dgm:prSet presAssocID="{4219BD8E-A654-4757-A1FF-CDC10ABD67F1}" presName="funnel" presStyleLbl="trAlignAcc1" presStyleIdx="0" presStyleCnt="1"/>
      <dgm:spPr/>
    </dgm:pt>
  </dgm:ptLst>
  <dgm:cxnLst>
    <dgm:cxn modelId="{0BEBFB5D-1EBB-4012-891C-3F0C3CDB68FE}" type="presOf" srcId="{4219BD8E-A654-4757-A1FF-CDC10ABD67F1}" destId="{FB996A1E-3A7E-4FDF-AD7A-A0C3DFCFF3A1}" srcOrd="0" destOrd="0" presId="urn:microsoft.com/office/officeart/2005/8/layout/funnel1"/>
    <dgm:cxn modelId="{D7D0AB41-25E3-4483-A425-AFAB2131A97B}" type="presOf" srcId="{E966C535-2731-435D-B33A-DA95122BD419}" destId="{DCDECF62-A381-41A5-BDAF-8BF249AE6A7F}" srcOrd="0" destOrd="0" presId="urn:microsoft.com/office/officeart/2005/8/layout/funnel1"/>
    <dgm:cxn modelId="{BF2D0D48-AD9A-4C8D-81AF-CC513658AB5C}" type="presOf" srcId="{97FA1FAC-701F-4E28-BBBB-FA0893405437}" destId="{6D1079DA-51B3-4C53-B3A2-7EFBE1FF8C02}" srcOrd="0" destOrd="0" presId="urn:microsoft.com/office/officeart/2005/8/layout/funnel1"/>
    <dgm:cxn modelId="{D9BC1599-6B70-4E63-B6EF-2AF613A2CC32}" srcId="{4219BD8E-A654-4757-A1FF-CDC10ABD67F1}" destId="{BAFCFFF2-4D28-4FDE-9354-B1CD7A6E7275}" srcOrd="3" destOrd="0" parTransId="{8DD186CA-2771-414E-BAEA-29E3F71E20C6}" sibTransId="{8855B971-E399-4B4B-BBBE-3A8934256DAF}"/>
    <dgm:cxn modelId="{3ED24DA1-83F7-4008-80F4-812E1482F6D2}" type="presOf" srcId="{648B5AD7-2A77-4ABC-AF87-1F774B1FC7E5}" destId="{36D77439-A177-456B-A297-896115532012}" srcOrd="0" destOrd="0" presId="urn:microsoft.com/office/officeart/2005/8/layout/funnel1"/>
    <dgm:cxn modelId="{C0E082C4-951A-42FD-B783-07848362123C}" type="presOf" srcId="{BAFCFFF2-4D28-4FDE-9354-B1CD7A6E7275}" destId="{EF3BAB7E-0BF0-40EC-AFFB-8A79940EC393}" srcOrd="0" destOrd="0" presId="urn:microsoft.com/office/officeart/2005/8/layout/funnel1"/>
    <dgm:cxn modelId="{0663C5F0-D495-4686-8A76-701E9392A6C6}" srcId="{4219BD8E-A654-4757-A1FF-CDC10ABD67F1}" destId="{E966C535-2731-435D-B33A-DA95122BD419}" srcOrd="1" destOrd="0" parTransId="{215C8686-1B53-42C2-9D23-6C21A91F7D2A}" sibTransId="{1152FDBF-054E-4BE3-A328-5B9A6E3365A2}"/>
    <dgm:cxn modelId="{D9B831F5-80F9-44B9-8885-D175440D2202}" srcId="{4219BD8E-A654-4757-A1FF-CDC10ABD67F1}" destId="{97FA1FAC-701F-4E28-BBBB-FA0893405437}" srcOrd="0" destOrd="0" parTransId="{D89A28AA-382C-4689-80E1-B2DBEC3E5680}" sibTransId="{D603655A-66C3-4710-882B-DE47472D867E}"/>
    <dgm:cxn modelId="{07B0A0F8-4F5B-411A-ABF5-193F27CF34B2}" srcId="{4219BD8E-A654-4757-A1FF-CDC10ABD67F1}" destId="{648B5AD7-2A77-4ABC-AF87-1F774B1FC7E5}" srcOrd="2" destOrd="0" parTransId="{76BBACE2-C839-4409-B739-7D0CA71AB237}" sibTransId="{785EF4A8-9625-4911-860A-0B3393AF0808}"/>
    <dgm:cxn modelId="{EA3A7B4F-F37C-4833-A27E-DF4EFB435384}" type="presParOf" srcId="{FB996A1E-3A7E-4FDF-AD7A-A0C3DFCFF3A1}" destId="{6A7C7C78-7DEB-4682-AC26-2E9053C96506}" srcOrd="0" destOrd="0" presId="urn:microsoft.com/office/officeart/2005/8/layout/funnel1"/>
    <dgm:cxn modelId="{C24132F8-A111-404E-8507-7BC74B529C68}" type="presParOf" srcId="{FB996A1E-3A7E-4FDF-AD7A-A0C3DFCFF3A1}" destId="{795F7E2A-CE4F-4CC9-A8BA-EBB9C112A55A}" srcOrd="1" destOrd="0" presId="urn:microsoft.com/office/officeart/2005/8/layout/funnel1"/>
    <dgm:cxn modelId="{80837BEE-C9EC-4007-904F-9244BF220B06}" type="presParOf" srcId="{FB996A1E-3A7E-4FDF-AD7A-A0C3DFCFF3A1}" destId="{EF3BAB7E-0BF0-40EC-AFFB-8A79940EC393}" srcOrd="2" destOrd="0" presId="urn:microsoft.com/office/officeart/2005/8/layout/funnel1"/>
    <dgm:cxn modelId="{427B5BBB-26A2-4426-A105-29DAFFC9E616}" type="presParOf" srcId="{FB996A1E-3A7E-4FDF-AD7A-A0C3DFCFF3A1}" destId="{36D77439-A177-456B-A297-896115532012}" srcOrd="3" destOrd="0" presId="urn:microsoft.com/office/officeart/2005/8/layout/funnel1"/>
    <dgm:cxn modelId="{4CAC3F7D-6628-49C2-8147-91B4EAF1360E}" type="presParOf" srcId="{FB996A1E-3A7E-4FDF-AD7A-A0C3DFCFF3A1}" destId="{DCDECF62-A381-41A5-BDAF-8BF249AE6A7F}" srcOrd="4" destOrd="0" presId="urn:microsoft.com/office/officeart/2005/8/layout/funnel1"/>
    <dgm:cxn modelId="{A3C5A968-8E49-41C8-995E-805C2A163B58}" type="presParOf" srcId="{FB996A1E-3A7E-4FDF-AD7A-A0C3DFCFF3A1}" destId="{6D1079DA-51B3-4C53-B3A2-7EFBE1FF8C02}" srcOrd="5" destOrd="0" presId="urn:microsoft.com/office/officeart/2005/8/layout/funnel1"/>
    <dgm:cxn modelId="{F252681A-62B9-46B3-975E-4DB07022F3B6}" type="presParOf" srcId="{FB996A1E-3A7E-4FDF-AD7A-A0C3DFCFF3A1}" destId="{4B380C28-C67D-4C16-91EC-CFC730171CA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C7C78-7DEB-4682-AC26-2E9053C96506}">
      <dsp:nvSpPr>
        <dsp:cNvPr id="0" name=""/>
        <dsp:cNvSpPr/>
      </dsp:nvSpPr>
      <dsp:spPr>
        <a:xfrm>
          <a:off x="1076463" y="134299"/>
          <a:ext cx="2665335" cy="92563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7E2A-CE4F-4CC9-A8BA-EBB9C112A55A}">
      <dsp:nvSpPr>
        <dsp:cNvPr id="0" name=""/>
        <dsp:cNvSpPr/>
      </dsp:nvSpPr>
      <dsp:spPr>
        <a:xfrm>
          <a:off x="2154994" y="2400867"/>
          <a:ext cx="516537" cy="3305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3BAB7E-0BF0-40EC-AFFB-8A79940EC393}">
      <dsp:nvSpPr>
        <dsp:cNvPr id="0" name=""/>
        <dsp:cNvSpPr/>
      </dsp:nvSpPr>
      <dsp:spPr>
        <a:xfrm>
          <a:off x="190658" y="2685996"/>
          <a:ext cx="4425324" cy="619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0000"/>
              </a:solidFill>
            </a:rPr>
            <a:t>Project Developer</a:t>
          </a:r>
        </a:p>
      </dsp:txBody>
      <dsp:txXfrm>
        <a:off x="190658" y="2685996"/>
        <a:ext cx="4425324" cy="619845"/>
      </dsp:txXfrm>
    </dsp:sp>
    <dsp:sp modelId="{36D77439-A177-456B-A297-896115532012}">
      <dsp:nvSpPr>
        <dsp:cNvPr id="0" name=""/>
        <dsp:cNvSpPr/>
      </dsp:nvSpPr>
      <dsp:spPr>
        <a:xfrm>
          <a:off x="2045488" y="1131424"/>
          <a:ext cx="929768" cy="9297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Carbon Credit 3</a:t>
          </a:r>
        </a:p>
      </dsp:txBody>
      <dsp:txXfrm>
        <a:off x="2181649" y="1267585"/>
        <a:ext cx="657446" cy="657446"/>
      </dsp:txXfrm>
    </dsp:sp>
    <dsp:sp modelId="{DCDECF62-A381-41A5-BDAF-8BF249AE6A7F}">
      <dsp:nvSpPr>
        <dsp:cNvPr id="0" name=""/>
        <dsp:cNvSpPr/>
      </dsp:nvSpPr>
      <dsp:spPr>
        <a:xfrm>
          <a:off x="1380187" y="433891"/>
          <a:ext cx="929768" cy="9297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Carbon Credit 2</a:t>
          </a:r>
        </a:p>
      </dsp:txBody>
      <dsp:txXfrm>
        <a:off x="1516348" y="570052"/>
        <a:ext cx="657446" cy="657446"/>
      </dsp:txXfrm>
    </dsp:sp>
    <dsp:sp modelId="{6D1079DA-51B3-4C53-B3A2-7EFBE1FF8C02}">
      <dsp:nvSpPr>
        <dsp:cNvPr id="0" name=""/>
        <dsp:cNvSpPr/>
      </dsp:nvSpPr>
      <dsp:spPr>
        <a:xfrm>
          <a:off x="2330616" y="209094"/>
          <a:ext cx="929768" cy="9297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Carbon Credit 1</a:t>
          </a:r>
        </a:p>
      </dsp:txBody>
      <dsp:txXfrm>
        <a:off x="2466777" y="345255"/>
        <a:ext cx="657446" cy="657446"/>
      </dsp:txXfrm>
    </dsp:sp>
    <dsp:sp modelId="{4B380C28-C67D-4C16-91EC-CFC730171CA7}">
      <dsp:nvSpPr>
        <dsp:cNvPr id="0" name=""/>
        <dsp:cNvSpPr/>
      </dsp:nvSpPr>
      <dsp:spPr>
        <a:xfrm>
          <a:off x="966957" y="20661"/>
          <a:ext cx="2892611" cy="23140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65D2-64DB-4E19-B4DE-1675F1C2FF8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5B5B9-F48C-4214-B51A-FE77374D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agecon.ca.uky.edu/econ-policy-update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6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0713" y="3098307"/>
            <a:ext cx="10645840" cy="3275860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endParaRPr lang="en-US" altLang="en-US" sz="5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688159" y="962920"/>
            <a:ext cx="4366684" cy="151765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24000" indent="0" algn="ctr">
              <a:buNone/>
              <a:defRPr/>
            </a:lvl2pPr>
            <a:lvl3pPr marL="630000" indent="0" algn="ctr">
              <a:buNone/>
              <a:defRPr/>
            </a:lvl3pPr>
            <a:lvl4pPr marL="1008000" indent="0" algn="ctr">
              <a:buNone/>
              <a:defRPr/>
            </a:lvl4pPr>
            <a:lvl5pPr marL="1368000" indent="0" algn="ctr">
              <a:buNone/>
              <a:defRPr/>
            </a:lvl5pPr>
          </a:lstStyle>
          <a:p>
            <a:pPr lvl="0"/>
            <a:r>
              <a:rPr lang="en-US" dirty="0"/>
              <a:t>Presented by: 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UK Agricultural Economics</a:t>
            </a:r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2E6D1E10-0588-6D72-8079-A377E829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04" y="962920"/>
            <a:ext cx="4571938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sheet subscrib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122" y="1899406"/>
            <a:ext cx="3721516" cy="47625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161427" y="2161888"/>
            <a:ext cx="621405" cy="1905287"/>
            <a:chOff x="401332" y="1980913"/>
            <a:chExt cx="621405" cy="190528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92" y="2623153"/>
              <a:ext cx="550387" cy="55038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332" y="3264795"/>
              <a:ext cx="621405" cy="621405"/>
            </a:xfrm>
            <a:prstGeom prst="rect">
              <a:avLst/>
            </a:prstGeom>
          </p:spPr>
        </p:pic>
        <p:sp>
          <p:nvSpPr>
            <p:cNvPr id="20" name="Oval 19"/>
            <p:cNvSpPr/>
            <p:nvPr userDrawn="1"/>
          </p:nvSpPr>
          <p:spPr>
            <a:xfrm>
              <a:off x="448092" y="1980913"/>
              <a:ext cx="550387" cy="5503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0"/>
            <a:stretch/>
          </p:blipFill>
          <p:spPr>
            <a:xfrm>
              <a:off x="493629" y="2003680"/>
              <a:ext cx="496972" cy="504851"/>
            </a:xfrm>
            <a:prstGeom prst="rect">
              <a:avLst/>
            </a:prstGeom>
          </p:spPr>
        </p:pic>
      </p:grpSp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1810435" y="2248752"/>
            <a:ext cx="5069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kern="1200" baseline="0" dirty="0">
                <a:solidFill>
                  <a:srgbClr val="0033A0"/>
                </a:solidFill>
                <a:latin typeface="Arial" panose="020B0604020202020204" pitchFamily="34" charset="0"/>
                <a:ea typeface="+mn-ea"/>
                <a:cs typeface="+mn-cs"/>
              </a:rPr>
              <a:t>http://agecon.ca.uky.edu/</a:t>
            </a:r>
          </a:p>
          <a:p>
            <a:pPr lvl="0" algn="l"/>
            <a:endParaRPr lang="en-US" sz="1800" baseline="0" dirty="0">
              <a:solidFill>
                <a:srgbClr val="0033A0"/>
              </a:solidFill>
            </a:endParaRPr>
          </a:p>
          <a:p>
            <a:pPr lvl="0" algn="l"/>
            <a:r>
              <a:rPr lang="en-US" sz="1800" baseline="0" dirty="0">
                <a:solidFill>
                  <a:srgbClr val="0033A0"/>
                </a:solidFill>
              </a:rPr>
              <a:t>University of Kentucky - Agricultural Economics @</a:t>
            </a:r>
            <a:r>
              <a:rPr lang="en-US" sz="1800" baseline="0" dirty="0" err="1">
                <a:solidFill>
                  <a:srgbClr val="0033A0"/>
                </a:solidFill>
              </a:rPr>
              <a:t>ukaec</a:t>
            </a:r>
            <a:endParaRPr lang="en-US" sz="1800" baseline="0" dirty="0">
              <a:solidFill>
                <a:srgbClr val="0033A0"/>
              </a:solidFill>
            </a:endParaRPr>
          </a:p>
          <a:p>
            <a:pPr lvl="0" algn="l"/>
            <a:endParaRPr lang="en-US" sz="1800" baseline="0" dirty="0"/>
          </a:p>
          <a:p>
            <a:pPr lvl="0" algn="l"/>
            <a:r>
              <a:rPr lang="en-US" sz="1800" dirty="0">
                <a:solidFill>
                  <a:srgbClr val="0033A0"/>
                </a:solidFill>
              </a:rPr>
              <a:t>@</a:t>
            </a:r>
            <a:r>
              <a:rPr lang="en-US" sz="1800" dirty="0" err="1">
                <a:solidFill>
                  <a:srgbClr val="0033A0"/>
                </a:solidFill>
              </a:rPr>
              <a:t>UKYAgEcon</a:t>
            </a:r>
            <a:endParaRPr lang="en-US" sz="1800" baseline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251" y="4280656"/>
            <a:ext cx="5913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dirty="0">
                <a:solidFill>
                  <a:schemeClr val="accent2"/>
                </a:solidFill>
              </a:rPr>
              <a:t>Economic and Policy Update Newsletter</a:t>
            </a:r>
          </a:p>
          <a:p>
            <a:pPr lvl="0" algn="l"/>
            <a:r>
              <a:rPr lang="en-US" sz="1800" dirty="0"/>
              <a:t>If you haven’t already, please subscribe to our monthly newsletter for updates on market outlooks and policy. Join our email list and read previous issues at</a:t>
            </a:r>
            <a:r>
              <a:rPr lang="en-US" sz="1800" baseline="0" dirty="0"/>
              <a:t> </a:t>
            </a:r>
            <a:r>
              <a:rPr lang="en-US" sz="1800" u="sng" dirty="0">
                <a:solidFill>
                  <a:schemeClr val="accent2"/>
                </a:solidFill>
                <a:hlinkClick r:id="rId6"/>
              </a:rPr>
              <a:t>http://agecon.ca.uky.edu/econ-policy-updates</a:t>
            </a:r>
            <a:endParaRPr lang="en-US" sz="1800" baseline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25816" y="948265"/>
            <a:ext cx="10328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Connect with UK Ag Econ</a:t>
            </a:r>
          </a:p>
        </p:txBody>
      </p:sp>
      <p:pic>
        <p:nvPicPr>
          <p:cNvPr id="4" name="Picture 3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86F8AB6D-5CB4-7409-EECF-EE7387EDC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BE77F0-7F2A-193A-CFB1-938896ECAC95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s and footer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28" y="5031266"/>
            <a:ext cx="10653003" cy="566738"/>
          </a:xfrm>
        </p:spPr>
        <p:txBody>
          <a:bodyPr anchor="b"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9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E1E8D465-2EC6-0852-D24B-74ADCC87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BA3E93C-3FE7-4CDF-9188-857DFCC85B7A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27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bar and footer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603530" y="5065776"/>
            <a:ext cx="10984943" cy="1155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rgbClr val="0033A0"/>
                </a:solidFill>
              </a:defRPr>
            </a:lvl1pPr>
            <a:lvl2pPr>
              <a:defRPr sz="2400">
                <a:solidFill>
                  <a:srgbClr val="0033A0"/>
                </a:solidFill>
              </a:defRPr>
            </a:lvl2pPr>
            <a:lvl3pPr>
              <a:defRPr sz="2000">
                <a:solidFill>
                  <a:srgbClr val="0033A0"/>
                </a:solidFill>
              </a:defRPr>
            </a:lvl3pPr>
            <a:lvl4pPr>
              <a:defRPr sz="1800">
                <a:solidFill>
                  <a:srgbClr val="0033A0"/>
                </a:solidFill>
              </a:defRPr>
            </a:lvl4pPr>
            <a:lvl5pPr>
              <a:defRPr sz="1800">
                <a:solidFill>
                  <a:srgbClr val="0033A0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4924" y="5104148"/>
            <a:ext cx="10653003" cy="108332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0BFD8336-C963-5B03-C028-F573DA924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3" y="6186584"/>
            <a:ext cx="1974624" cy="65547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565CAD-0A1A-87D4-F82B-53489964B115}"/>
              </a:ext>
            </a:extLst>
          </p:cNvPr>
          <p:cNvSpPr txBox="1">
            <a:spLocks/>
          </p:cNvSpPr>
          <p:nvPr userDrawn="1"/>
        </p:nvSpPr>
        <p:spPr>
          <a:xfrm>
            <a:off x="165100" y="6256799"/>
            <a:ext cx="4722490" cy="49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5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774700" y="1995492"/>
            <a:ext cx="10653184" cy="42691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3" name="Picture 2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B2A70ED9-929F-FEAC-1CC5-9F8216BFD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5664A5-CD17-AE83-E142-5BE153494218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5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foot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E9EDCBFB-6942-07F2-A1DF-45B6BEEBC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CDC3B-C53C-143E-97C8-01AF475A249E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4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lue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72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769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2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30E9AC15-4AF9-A3BC-D4A5-1E4D662FB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07A1-81F7-52EC-CDC1-ED22E7FDA253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8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596902" y="152400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4924" y="240152"/>
            <a:ext cx="10653003" cy="108332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6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596902" y="152400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4924" y="240152"/>
            <a:ext cx="10653003" cy="108332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ACEC7D16-EFB9-72D1-C4CF-C22468CA4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D28730-6D43-025E-DDA8-55C64B94B2CF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 ba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2835" y="2286003"/>
            <a:ext cx="1962151" cy="2024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5897035" y="609603"/>
            <a:ext cx="2785533" cy="1395413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482667" y="3949703"/>
            <a:ext cx="2552700" cy="1719263"/>
          </a:xfrm>
          <a:prstGeom prst="rect">
            <a:avLst/>
          </a:prstGeom>
          <a:solidFill>
            <a:srgbClr val="0033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5109635" y="2298703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>
                <a:solidFill>
                  <a:srgbClr val="0033A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>
                <a:solidFill>
                  <a:srgbClr val="0033A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rgbClr val="0033A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rgbClr val="0033A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rgbClr val="0033A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rgbClr val="0033A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rgbClr val="0033A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rgbClr val="0033A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rgbClr val="0033A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3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232835" y="4403725"/>
            <a:ext cx="2531533" cy="12652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2849035" y="3949702"/>
            <a:ext cx="2690284" cy="17192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5649384" y="3949703"/>
            <a:ext cx="3697816" cy="17192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9944101" y="2286001"/>
            <a:ext cx="2091267" cy="160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8811685" y="609603"/>
            <a:ext cx="3223683" cy="161528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3551768" y="609603"/>
            <a:ext cx="2186517" cy="13827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2833" y="609600"/>
            <a:ext cx="3160184" cy="15827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448984" y="2213128"/>
            <a:ext cx="7304616" cy="1533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08802" y="5668345"/>
            <a:ext cx="4366684" cy="996156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324000" indent="0" algn="ctr">
              <a:buNone/>
              <a:defRPr/>
            </a:lvl2pPr>
            <a:lvl3pPr marL="630000" indent="0" algn="ctr">
              <a:buNone/>
              <a:defRPr/>
            </a:lvl3pPr>
            <a:lvl4pPr marL="1008000" indent="0" algn="ctr">
              <a:buNone/>
              <a:defRPr/>
            </a:lvl4pPr>
            <a:lvl5pPr marL="13680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EDF0FF35-D50F-36A7-164E-9E9880599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183AC-57D4-4B69-17DB-C96084592D09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52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and foot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596902" y="152400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769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4924" y="240152"/>
            <a:ext cx="10653003" cy="108332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55923F68-4A2E-7DD2-F2F0-5363FCCAE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FD7D49-FAF3-7711-BAA8-3DC4ECD09302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8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13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ar and foot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4" y="2228006"/>
            <a:ext cx="10653003" cy="3630795"/>
          </a:xfrm>
        </p:spPr>
        <p:txBody>
          <a:bodyPr/>
          <a:lstStyle>
            <a:lvl1pPr>
              <a:defRPr sz="2400">
                <a:solidFill>
                  <a:srgbClr val="0033A0"/>
                </a:solidFill>
              </a:defRPr>
            </a:lvl1pPr>
            <a:lvl2pPr>
              <a:defRPr sz="2000">
                <a:solidFill>
                  <a:srgbClr val="0033A0"/>
                </a:solidFill>
              </a:defRPr>
            </a:lvl2pPr>
            <a:lvl3pPr>
              <a:defRPr sz="1800">
                <a:solidFill>
                  <a:srgbClr val="0033A0"/>
                </a:solidFill>
              </a:defRPr>
            </a:lvl3pPr>
            <a:lvl4pPr>
              <a:defRPr sz="1600">
                <a:solidFill>
                  <a:srgbClr val="0033A0"/>
                </a:solidFill>
              </a:defRPr>
            </a:lvl4pPr>
            <a:lvl5pPr>
              <a:defRPr sz="1600">
                <a:solidFill>
                  <a:srgbClr val="0033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C423D320-5B5E-C0D3-88E2-DE9918972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8DDFC4-A091-4B89-641E-AFD3C057B506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38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bar and foot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5" y="2228004"/>
            <a:ext cx="5199369" cy="363304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3A0"/>
                </a:solidFill>
              </a:defRPr>
            </a:lvl1pPr>
            <a:lvl2pPr>
              <a:defRPr sz="2000">
                <a:solidFill>
                  <a:srgbClr val="0033A0"/>
                </a:solidFill>
              </a:defRPr>
            </a:lvl2pPr>
            <a:lvl3pPr>
              <a:defRPr sz="1800">
                <a:solidFill>
                  <a:srgbClr val="0033A0"/>
                </a:solidFill>
              </a:defRPr>
            </a:lvl3pPr>
            <a:lvl4pPr>
              <a:defRPr sz="1600">
                <a:solidFill>
                  <a:srgbClr val="0033A0"/>
                </a:solidFill>
              </a:defRPr>
            </a:lvl4pPr>
            <a:lvl5pPr>
              <a:defRPr sz="1600">
                <a:solidFill>
                  <a:srgbClr val="0033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3A0"/>
                </a:solidFill>
              </a:defRPr>
            </a:lvl1pPr>
            <a:lvl2pPr>
              <a:defRPr sz="2000">
                <a:solidFill>
                  <a:srgbClr val="0033A0"/>
                </a:solidFill>
              </a:defRPr>
            </a:lvl2pPr>
            <a:lvl3pPr>
              <a:defRPr sz="1800">
                <a:solidFill>
                  <a:srgbClr val="0033A0"/>
                </a:solidFill>
              </a:defRPr>
            </a:lvl3pPr>
            <a:lvl4pPr>
              <a:defRPr sz="1600">
                <a:solidFill>
                  <a:srgbClr val="0033A0"/>
                </a:solidFill>
              </a:defRPr>
            </a:lvl4pPr>
            <a:lvl5pPr>
              <a:defRPr sz="1600">
                <a:solidFill>
                  <a:srgbClr val="0033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B2056A22-70FD-D54D-B5A9-E859FF2E2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9E632B-2FB8-1FDA-D102-54ACA443B5CB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2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bar and footer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2228003"/>
            <a:ext cx="519936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5" y="2926054"/>
            <a:ext cx="5199369" cy="2934999"/>
          </a:xfrm>
        </p:spPr>
        <p:txBody>
          <a:bodyPr anchor="t">
            <a:normAutofit/>
          </a:bodyPr>
          <a:lstStyle>
            <a:lvl1pPr>
              <a:defRPr sz="2400">
                <a:solidFill>
                  <a:srgbClr val="0033A0"/>
                </a:solidFill>
              </a:defRPr>
            </a:lvl1pPr>
            <a:lvl2pPr>
              <a:defRPr sz="2000">
                <a:solidFill>
                  <a:srgbClr val="0033A0"/>
                </a:solidFill>
              </a:defRPr>
            </a:lvl2pPr>
            <a:lvl3pPr>
              <a:defRPr sz="1800">
                <a:solidFill>
                  <a:srgbClr val="0033A0"/>
                </a:solidFill>
              </a:defRPr>
            </a:lvl3pPr>
            <a:lvl4pPr>
              <a:defRPr sz="1600">
                <a:solidFill>
                  <a:srgbClr val="0033A0"/>
                </a:solidFill>
              </a:defRPr>
            </a:lvl4pPr>
            <a:lvl5pPr>
              <a:defRPr sz="1600">
                <a:solidFill>
                  <a:srgbClr val="0033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11" y="2228003"/>
            <a:ext cx="52102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4"/>
            <a:ext cx="5210216" cy="2934999"/>
          </a:xfrm>
        </p:spPr>
        <p:txBody>
          <a:bodyPr anchor="t">
            <a:normAutofit/>
          </a:bodyPr>
          <a:lstStyle>
            <a:lvl1pPr>
              <a:defRPr sz="2400">
                <a:solidFill>
                  <a:srgbClr val="0033A0"/>
                </a:solidFill>
              </a:defRPr>
            </a:lvl1pPr>
            <a:lvl2pPr>
              <a:defRPr sz="2000">
                <a:solidFill>
                  <a:srgbClr val="0033A0"/>
                </a:solidFill>
              </a:defRPr>
            </a:lvl2pPr>
            <a:lvl3pPr>
              <a:defRPr sz="1800">
                <a:solidFill>
                  <a:srgbClr val="0033A0"/>
                </a:solidFill>
              </a:defRPr>
            </a:lvl3pPr>
            <a:lvl4pPr>
              <a:defRPr sz="1600">
                <a:solidFill>
                  <a:srgbClr val="0033A0"/>
                </a:solidFill>
              </a:defRPr>
            </a:lvl4pPr>
            <a:lvl5pPr>
              <a:defRPr sz="1600">
                <a:solidFill>
                  <a:srgbClr val="0033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68A5C5FF-E4B6-AD5A-8C82-C89F4D052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38A7C9-3F42-945D-D0BC-8B5EAC811E22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bar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6E548475-548F-F770-505F-2D057F699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496CF0-4E0E-8974-D520-03F5B0BD52E8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2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rs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C249446C-A797-25D3-3773-74CDB0CA0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D80D4-99C5-4414-5DEC-04BDE4E56DDC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85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837232" y="661830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4924" y="2228006"/>
            <a:ext cx="10653003" cy="363079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33A0"/>
                </a:solidFill>
              </a:defRPr>
            </a:lvl1pPr>
            <a:lvl2pPr marL="324000" indent="0" algn="ctr">
              <a:buNone/>
              <a:defRPr sz="2800">
                <a:solidFill>
                  <a:srgbClr val="0033A0"/>
                </a:solidFill>
              </a:defRPr>
            </a:lvl2pPr>
            <a:lvl3pPr marL="630000" indent="0" algn="ctr">
              <a:buNone/>
              <a:defRPr sz="2400">
                <a:solidFill>
                  <a:srgbClr val="0033A0"/>
                </a:solidFill>
              </a:defRPr>
            </a:lvl3pPr>
            <a:lvl4pPr marL="1008000" indent="0" algn="ctr">
              <a:buNone/>
              <a:defRPr sz="2000">
                <a:solidFill>
                  <a:srgbClr val="0033A0"/>
                </a:solidFill>
              </a:defRPr>
            </a:lvl4pPr>
            <a:lvl5pPr marL="1368000" indent="0" algn="ctr">
              <a:buNone/>
              <a:defRPr sz="2000">
                <a:solidFill>
                  <a:srgbClr val="0033A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Martin-Gatton College of Agriculture, Food and Environment at the University of Kentucky">
            <a:extLst>
              <a:ext uri="{FF2B5EF4-FFF2-40B4-BE49-F238E27FC236}">
                <a16:creationId xmlns:a16="http://schemas.microsoft.com/office/drawing/2014/main" id="{CC19D1F3-CAC6-9105-22D9-6AA4B6FED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2452" y="5944104"/>
            <a:ext cx="2705097" cy="89795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F7FC5D-B13B-1B32-D0DA-4A7BB679F3E7}"/>
              </a:ext>
            </a:extLst>
          </p:cNvPr>
          <p:cNvSpPr txBox="1">
            <a:spLocks/>
          </p:cNvSpPr>
          <p:nvPr userDrawn="1"/>
        </p:nvSpPr>
        <p:spPr>
          <a:xfrm>
            <a:off x="165099" y="6170523"/>
            <a:ext cx="4892675" cy="58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33A0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Agricultural Economics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33A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 Service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0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4" y="687477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4" y="2228003"/>
            <a:ext cx="10653003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457" y="441325"/>
            <a:ext cx="362654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6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3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7" r:id="rId8"/>
    <p:sldLayoutId id="2147483696" r:id="rId9"/>
    <p:sldLayoutId id="2147483710" r:id="rId10"/>
    <p:sldLayoutId id="2147483693" r:id="rId11"/>
    <p:sldLayoutId id="2147483692" r:id="rId12"/>
    <p:sldLayoutId id="2147483698" r:id="rId13"/>
    <p:sldLayoutId id="2147483704" r:id="rId14"/>
    <p:sldLayoutId id="2147483705" r:id="rId15"/>
    <p:sldLayoutId id="2147483706" r:id="rId16"/>
    <p:sldLayoutId id="2147483699" r:id="rId17"/>
    <p:sldLayoutId id="2147483707" r:id="rId18"/>
    <p:sldLayoutId id="2147483708" r:id="rId19"/>
    <p:sldLayoutId id="2147483709" r:id="rId20"/>
    <p:sldLayoutId id="2147483711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 cap="all">
          <a:solidFill>
            <a:srgbClr val="0033A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rgbClr val="0033A0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rgbClr val="0033A0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0033A0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rgbClr val="0033A0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rgbClr val="0033A0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gecon.ca.uky.edu/person/jordan-shockley" TargetMode="External"/><Relationship Id="rId2" Type="http://schemas.openxmlformats.org/officeDocument/2006/relationships/hyperlink" Target="mailto:jordan.shockley@uky.edu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Carbon market update</a:t>
            </a:r>
            <a:endParaRPr lang="en-US" altLang="en-US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en-US" cap="none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Jordan Shockley, Ph.D.</a:t>
            </a:r>
          </a:p>
          <a:p>
            <a:pPr algn="ctr"/>
            <a:r>
              <a:rPr lang="en-US" altLang="en-US" cap="none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Extension Professor</a:t>
            </a:r>
          </a:p>
          <a:p>
            <a:pPr algn="ctr"/>
            <a:r>
              <a:rPr lang="en-US" altLang="en-US" cap="none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Agricultural Economics</a:t>
            </a:r>
          </a:p>
        </p:txBody>
      </p:sp>
    </p:spTree>
    <p:extLst>
      <p:ext uri="{BB962C8B-B14F-4D97-AF65-F5344CB8AC3E}">
        <p14:creationId xmlns:p14="http://schemas.microsoft.com/office/powerpoint/2010/main" val="89627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carbon offset markets in agriculture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989826" y="2369094"/>
          <a:ext cx="4826526" cy="330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6228" y="2067732"/>
            <a:ext cx="2055048" cy="3241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>
            <a:off x="4030099" y="3606608"/>
            <a:ext cx="869623" cy="1641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35" y="3156426"/>
            <a:ext cx="2670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Companies Pledging GHG Reductions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1514" y="502860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9136" y="502860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Buyer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960940" y="3766866"/>
            <a:ext cx="869623" cy="1641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308" y="560652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 Shockley Farms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5993" y="5606526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 Carbon Program 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91293" y="5606526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 Fortune 500 Company</a:t>
            </a:r>
          </a:p>
        </p:txBody>
      </p:sp>
    </p:spTree>
    <p:extLst>
      <p:ext uri="{BB962C8B-B14F-4D97-AF65-F5344CB8AC3E}">
        <p14:creationId xmlns:p14="http://schemas.microsoft.com/office/powerpoint/2010/main" val="22520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0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carbon inset markets in agriculture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30099" y="3606608"/>
            <a:ext cx="869623" cy="1641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75918" y="3125145"/>
            <a:ext cx="2670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</a:rPr>
              <a:t>Direct buyer in the supply chain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1514" y="502860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Seller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3876" y="502860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Buyer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8292704" y="3735585"/>
            <a:ext cx="869623" cy="1641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1308" y="560652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Shockley Farms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26563" y="560652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McDonalds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EF776-B98F-301A-79EB-179A5C7E1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00" y="2340302"/>
            <a:ext cx="2705707" cy="274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EE075FD-47E5-5742-477C-24C6CCAA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722" y="2411614"/>
            <a:ext cx="3506573" cy="2812059"/>
          </a:xfrm>
        </p:spPr>
      </p:pic>
    </p:spTree>
    <p:extLst>
      <p:ext uri="{BB962C8B-B14F-4D97-AF65-F5344CB8AC3E}">
        <p14:creationId xmlns:p14="http://schemas.microsoft.com/office/powerpoint/2010/main" val="34874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  <p:bldP spid="14" grpId="0"/>
      <p:bldP spid="15" grpId="0" animBg="1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FBD7-3540-07A8-4C15-3D3E9F7E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companies pursuing carbon insets?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8A62-4AA6-F27E-729B-AD2CD79B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04DC1E-3DE9-BD84-7895-66E585F64706}"/>
              </a:ext>
            </a:extLst>
          </p:cNvPr>
          <p:cNvGrpSpPr/>
          <p:nvPr/>
        </p:nvGrpSpPr>
        <p:grpSpPr>
          <a:xfrm>
            <a:off x="202202" y="1911143"/>
            <a:ext cx="6128351" cy="2688894"/>
            <a:chOff x="202202" y="2036186"/>
            <a:chExt cx="6128351" cy="26888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15BEFC-1E73-028D-1EDB-A46CCA7E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02" y="2615320"/>
              <a:ext cx="6128351" cy="21097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481662-0155-795C-D5BF-0015A50A5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902" y="2036186"/>
              <a:ext cx="5227942" cy="62856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1827B-7EEB-96EF-965C-EC90A788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02" y="4560634"/>
            <a:ext cx="5621987" cy="15110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36AEC8-524A-D539-5C04-6E20194AD95E}"/>
              </a:ext>
            </a:extLst>
          </p:cNvPr>
          <p:cNvSpPr txBox="1"/>
          <p:nvPr/>
        </p:nvSpPr>
        <p:spPr>
          <a:xfrm>
            <a:off x="54352" y="5921127"/>
            <a:ext cx="604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* Delta spent $137M to buy offsets to neutralize 27 million metric tons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8CF02E-6092-E30A-84FA-BEBF56714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237" y="2016584"/>
            <a:ext cx="4482072" cy="391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10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D14A-2F15-D196-BD5F-6ABB68FC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and voluntold markets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E7EB-BF0F-CFF0-DA8B-29CBB1F354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" y="1978808"/>
            <a:ext cx="5809741" cy="3802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AFF2E-EF97-869B-CEBE-FC488C977A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726" y="1978808"/>
            <a:ext cx="4879192" cy="48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6652-809D-ED6B-CDC6-329D206B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risks vs opportunities facing agriculture in Kentucky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F7A37F-D5CF-0572-D5B5-06A0B74A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4" y="2228006"/>
            <a:ext cx="6564769" cy="363079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“Work only with growers that use sustainable practices by 2040” – Beam Suntory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Cut beef emissions from North American beef supply chain by 30% by 2030 - Cargill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But at what cost and risks to the farmer? Premiums?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Could Kentucky be the center for sourcing sustainable agricultural products?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AF2442-4B4A-8132-5B82-15B8A3962B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81" y="2228006"/>
            <a:ext cx="4059862" cy="36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8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0" y="1143000"/>
            <a:ext cx="6858000" cy="3429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55376" y="2121477"/>
            <a:ext cx="7481248" cy="29437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Jordan Shockley, Ph.D.</a:t>
            </a:r>
          </a:p>
          <a:p>
            <a:pPr algn="ctr"/>
            <a:r>
              <a:rPr lang="en-US" dirty="0"/>
              <a:t>Phone: 859.218.4391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2"/>
              </a:rPr>
              <a:t>jordan.shockley@uky.edu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http://agecon.ca.uky.edu/person/jordan-shockley</a:t>
            </a:r>
            <a:endParaRPr lang="en-US" dirty="0"/>
          </a:p>
        </p:txBody>
      </p:sp>
      <p:pic>
        <p:nvPicPr>
          <p:cNvPr id="8" name="Picture 2" descr="Image result for facebook ic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550477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5790746"/>
            <a:ext cx="208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Jordan Shockley</a:t>
            </a:r>
          </a:p>
        </p:txBody>
      </p:sp>
      <p:pic>
        <p:nvPicPr>
          <p:cNvPr id="10" name="Picture 4" descr="Image result for twitter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495" y="5550478"/>
            <a:ext cx="6096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12367" y="5790747"/>
            <a:ext cx="21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@Shock_N_AgMgmt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28743-929B-4E82-B38B-DC771BB889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" y="3816626"/>
            <a:ext cx="3041374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agriculture?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450" y="1923068"/>
          <a:ext cx="10777964" cy="422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52397" y="6144649"/>
            <a:ext cx="3898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U.S. EPA Inventory of GHG Emissions</a:t>
            </a:r>
          </a:p>
        </p:txBody>
      </p:sp>
    </p:spTree>
    <p:extLst>
      <p:ext uri="{BB962C8B-B14F-4D97-AF65-F5344CB8AC3E}">
        <p14:creationId xmlns:p14="http://schemas.microsoft.com/office/powerpoint/2010/main" val="342046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D751-2B69-1861-7578-F88A1B6A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inset examples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F49D70-E7AA-09A8-7872-6F1D8C63F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90783"/>
              </p:ext>
            </p:extLst>
          </p:nvPr>
        </p:nvGraphicFramePr>
        <p:xfrm>
          <a:off x="774700" y="2227263"/>
          <a:ext cx="10653712" cy="35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621">
                  <a:extLst>
                    <a:ext uri="{9D8B030D-6E8A-4147-A177-3AD203B41FA5}">
                      <a16:colId xmlns:a16="http://schemas.microsoft.com/office/drawing/2014/main" val="4127756677"/>
                    </a:ext>
                  </a:extLst>
                </a:gridCol>
                <a:gridCol w="8530091">
                  <a:extLst>
                    <a:ext uri="{9D8B030D-6E8A-4147-A177-3AD203B41FA5}">
                      <a16:colId xmlns:a16="http://schemas.microsoft.com/office/drawing/2014/main" val="47560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GHG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93025"/>
                  </a:ext>
                </a:extLst>
              </a:tr>
              <a:tr h="357368">
                <a:tc>
                  <a:txBody>
                    <a:bodyPr/>
                    <a:lstStyle/>
                    <a:p>
                      <a:r>
                        <a:rPr lang="en-US" sz="1600" dirty="0"/>
                        <a:t>ADM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25% Scope 3 reduction by 2035 ---- supporting growers in adopting soil health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12% Scope 3 reduction by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7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Cargill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Reduce emissions from the supply chain by 30% by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6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Beam Suntory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Achieve net-zero GHG by 2040 --- “work only with growers that use sustainable practices by 2040”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4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Brown-Forman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By 2025, 100% engagement with our direct farmers on regenerative agriculture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3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50% of key ingredients sourced through regenerative agriculture methods by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4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Coca-Cola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Advance sustainable sourcing of our agricultural ingredients at the farm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2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Tyson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partner with row crop farmers to continue to advance sustainable land stewardship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81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33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D751-2B69-1861-7578-F88A1B6A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inset examples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F49D70-E7AA-09A8-7872-6F1D8C63F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864643"/>
              </p:ext>
            </p:extLst>
          </p:nvPr>
        </p:nvGraphicFramePr>
        <p:xfrm>
          <a:off x="774700" y="2227263"/>
          <a:ext cx="10653712" cy="382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621">
                  <a:extLst>
                    <a:ext uri="{9D8B030D-6E8A-4147-A177-3AD203B41FA5}">
                      <a16:colId xmlns:a16="http://schemas.microsoft.com/office/drawing/2014/main" val="4127756677"/>
                    </a:ext>
                  </a:extLst>
                </a:gridCol>
                <a:gridCol w="8530091">
                  <a:extLst>
                    <a:ext uri="{9D8B030D-6E8A-4147-A177-3AD203B41FA5}">
                      <a16:colId xmlns:a16="http://schemas.microsoft.com/office/drawing/2014/main" val="47560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GHG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93025"/>
                  </a:ext>
                </a:extLst>
              </a:tr>
              <a:tr h="357368">
                <a:tc>
                  <a:txBody>
                    <a:bodyPr/>
                    <a:lstStyle/>
                    <a:p>
                      <a:r>
                        <a:rPr lang="en-US" sz="1600" dirty="0"/>
                        <a:t>Cargill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Cut beef emissions from North American beef supply chain by 30% by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Tyson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Net-Zero emissions by 2050 -- Sustainable beef production on 5 million acres of cattle grazing land by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7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Net-Zero emissions by 2040 -- Strengthen and scale regenerative farming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6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Wal-Mart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Net-Zero emissions by 2040 -- Sustainably source fresh beef by improving grain sourcing and grazing management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4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McDonald’s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Net-Zero emissions by 2050 -- Improve grazing techniques in the U.S.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3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YUM! Brands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Reduce emissions of beef, poultry, dairy, and packing 46% below 2019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4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Restaurant Brands International (Burger 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Advance beef sustainability…work with ranchers and producers in our supply chain to scale regenerative 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2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73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Carbon programs For row crop producers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01529" y="2228004"/>
            <a:ext cx="5199369" cy="3633047"/>
          </a:xfrm>
        </p:spPr>
        <p:txBody>
          <a:bodyPr anchor="t">
            <a:normAutofit fontScale="62500" lnSpcReduction="20000"/>
          </a:bodyPr>
          <a:lstStyle/>
          <a:p>
            <a:r>
              <a:rPr lang="en-US" dirty="0"/>
              <a:t>Bayer Carbon (</a:t>
            </a:r>
            <a:r>
              <a:rPr lang="en-US" dirty="0" err="1"/>
              <a:t>ForGround</a:t>
            </a:r>
            <a:r>
              <a:rPr lang="en-US" dirty="0"/>
              <a:t>)</a:t>
            </a:r>
          </a:p>
          <a:p>
            <a:r>
              <a:rPr lang="en-US" dirty="0"/>
              <a:t>CIBO</a:t>
            </a:r>
          </a:p>
          <a:p>
            <a:r>
              <a:rPr lang="en-US" dirty="0"/>
              <a:t>Ecosystem Services Market Consortium (ESMC)</a:t>
            </a:r>
          </a:p>
          <a:p>
            <a:r>
              <a:rPr lang="en-US" dirty="0"/>
              <a:t>Indigo</a:t>
            </a:r>
          </a:p>
          <a:p>
            <a:r>
              <a:rPr lang="en-US" dirty="0"/>
              <a:t>Gradable</a:t>
            </a:r>
          </a:p>
          <a:p>
            <a:r>
              <a:rPr lang="en-US" dirty="0"/>
              <a:t>Nori</a:t>
            </a:r>
          </a:p>
          <a:p>
            <a:r>
              <a:rPr lang="en-US" dirty="0" err="1"/>
              <a:t>Nutrien</a:t>
            </a:r>
            <a:endParaRPr lang="en-US" dirty="0"/>
          </a:p>
          <a:p>
            <a:r>
              <a:rPr lang="en-US" dirty="0" err="1"/>
              <a:t>AgriCapture</a:t>
            </a:r>
            <a:endParaRPr lang="en-US" dirty="0"/>
          </a:p>
          <a:p>
            <a:r>
              <a:rPr lang="en-US" dirty="0"/>
              <a:t>Locus AG </a:t>
            </a:r>
            <a:r>
              <a:rPr lang="en-US" dirty="0" err="1"/>
              <a:t>CarbonNOW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62500" lnSpcReduction="20000"/>
          </a:bodyPr>
          <a:lstStyle/>
          <a:p>
            <a:r>
              <a:rPr lang="en-US" dirty="0"/>
              <a:t>Truterra</a:t>
            </a:r>
          </a:p>
          <a:p>
            <a:r>
              <a:rPr lang="en-US" dirty="0"/>
              <a:t>Soil and Water Outcomes Fund (SWOF)</a:t>
            </a:r>
          </a:p>
          <a:p>
            <a:r>
              <a:rPr lang="en-US" dirty="0"/>
              <a:t>Cargill </a:t>
            </a:r>
            <a:r>
              <a:rPr lang="en-US" dirty="0" err="1"/>
              <a:t>RegenConnect</a:t>
            </a:r>
            <a:endParaRPr lang="en-US" dirty="0"/>
          </a:p>
          <a:p>
            <a:r>
              <a:rPr lang="en-US" dirty="0" err="1"/>
              <a:t>Corteva</a:t>
            </a:r>
            <a:endParaRPr lang="en-US" dirty="0"/>
          </a:p>
          <a:p>
            <a:r>
              <a:rPr lang="en-US" dirty="0" err="1"/>
              <a:t>Agoro</a:t>
            </a:r>
            <a:endParaRPr lang="en-US" dirty="0"/>
          </a:p>
          <a:p>
            <a:r>
              <a:rPr lang="en-US" dirty="0"/>
              <a:t>Farmers Edge</a:t>
            </a:r>
          </a:p>
          <a:p>
            <a:r>
              <a:rPr lang="en-US" dirty="0"/>
              <a:t>ARVA Intelligence Corp.</a:t>
            </a:r>
          </a:p>
          <a:p>
            <a:r>
              <a:rPr lang="en-US" dirty="0"/>
              <a:t>Kellogg’s </a:t>
            </a:r>
            <a:r>
              <a:rPr lang="en-US" dirty="0" err="1"/>
              <a:t>InGrained</a:t>
            </a:r>
            <a:endParaRPr lang="en-US" dirty="0"/>
          </a:p>
          <a:p>
            <a:r>
              <a:rPr lang="en-US" dirty="0"/>
              <a:t>Perdue </a:t>
            </a:r>
            <a:r>
              <a:rPr lang="en-US" dirty="0" err="1"/>
              <a:t>AgriBusiness</a:t>
            </a:r>
            <a:endParaRPr lang="en-US" dirty="0"/>
          </a:p>
          <a:p>
            <a:r>
              <a:rPr lang="en-US" dirty="0"/>
              <a:t>Siemer Milling STAR Rewards Program</a:t>
            </a:r>
          </a:p>
          <a:p>
            <a:r>
              <a:rPr lang="en-US" dirty="0"/>
              <a:t>ADM </a:t>
            </a:r>
            <a:r>
              <a:rPr lang="en-US" dirty="0" err="1"/>
              <a:t>re:generations</a:t>
            </a:r>
            <a:r>
              <a:rPr lang="en-US" dirty="0"/>
              <a:t> ISCC Incentives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99FFFFB8-87EA-D72C-B69A-2B282E9AB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3629317" y="2209150"/>
            <a:ext cx="612743" cy="273657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3A36159-B0F3-3209-AF82-A28A729A1A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1804489" y="2472084"/>
            <a:ext cx="612743" cy="273657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6DBC2E3-A39D-9FD3-20C3-DFD9B1018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1785635" y="3075537"/>
            <a:ext cx="612743" cy="273657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F779984-23AD-87D3-3B89-33FCF7645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1651259" y="3678990"/>
            <a:ext cx="612743" cy="273657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9C166F7-D4FF-E44B-30C5-74A1E018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3275809" y="4595703"/>
            <a:ext cx="612743" cy="273657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1683642-13F1-9FC2-23AA-1B871227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7458170" y="2168850"/>
            <a:ext cx="612743" cy="273657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A223854-579C-FDA1-9447-2ABE30F70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8627093" y="2783449"/>
            <a:ext cx="612743" cy="27365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E9F0356-9656-0165-6863-2668BF021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7439315" y="3094391"/>
            <a:ext cx="612743" cy="27365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03891E7-070E-B846-8426-CC9696EB5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7297915" y="3385606"/>
            <a:ext cx="612743" cy="273657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08E1F825-630A-56B7-895A-1CCFC00D8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10059968" y="4886918"/>
            <a:ext cx="612743" cy="273657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ACB82308-BFF9-8AB3-E206-7FB97ABDE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9819582" y="5200875"/>
            <a:ext cx="612743" cy="273657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16C42D03-65F2-7E34-F696-ADD46E833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386752" y="5724222"/>
            <a:ext cx="612743" cy="2736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279A3A-9BBF-D1AB-00AB-AA2C70854819}"/>
              </a:ext>
            </a:extLst>
          </p:cNvPr>
          <p:cNvSpPr txBox="1"/>
          <p:nvPr/>
        </p:nvSpPr>
        <p:spPr>
          <a:xfrm>
            <a:off x="968973" y="5724222"/>
            <a:ext cx="532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Kentucky producers are eligible to enroll in the carbon program</a:t>
            </a:r>
          </a:p>
        </p:txBody>
      </p:sp>
    </p:spTree>
    <p:extLst>
      <p:ext uri="{BB962C8B-B14F-4D97-AF65-F5344CB8AC3E}">
        <p14:creationId xmlns:p14="http://schemas.microsoft.com/office/powerpoint/2010/main" val="24541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buildings and clouds&#10;&#10;Description automatically generated with medium confidence">
            <a:extLst>
              <a:ext uri="{FF2B5EF4-FFF2-40B4-BE49-F238E27FC236}">
                <a16:creationId xmlns:a16="http://schemas.microsoft.com/office/drawing/2014/main" id="{CA1D4F4C-DA9E-7004-51BE-3F525744C3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43" y="1941854"/>
            <a:ext cx="7852913" cy="378159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CARBON?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4762" y="5894502"/>
            <a:ext cx="4345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2021 U.S. EPA Inventory of GHG Emissions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7731" y="4558200"/>
            <a:ext cx="1205713" cy="1165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4003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2137D-903F-B718-A2CD-09E6608E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Carbon programs For Beef operations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A40B53-465B-97B7-B099-B36B49619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/>
              <a:t>Ecosystem Services Market Consortium</a:t>
            </a:r>
          </a:p>
          <a:p>
            <a:r>
              <a:rPr lang="en-US" dirty="0"/>
              <a:t>Grassroots Carbon</a:t>
            </a:r>
          </a:p>
          <a:p>
            <a:r>
              <a:rPr lang="en-US" dirty="0"/>
              <a:t>Regen Network</a:t>
            </a:r>
          </a:p>
          <a:p>
            <a:r>
              <a:rPr lang="en-US" dirty="0"/>
              <a:t>Soil &amp; Water Outcomes Fund</a:t>
            </a:r>
          </a:p>
          <a:p>
            <a:r>
              <a:rPr lang="en-US" dirty="0" err="1"/>
              <a:t>Agoro</a:t>
            </a:r>
            <a:endParaRPr lang="en-US" dirty="0"/>
          </a:p>
          <a:p>
            <a:r>
              <a:rPr lang="en-US" dirty="0"/>
              <a:t>Native </a:t>
            </a:r>
            <a:r>
              <a:rPr lang="en-US" dirty="0" err="1"/>
              <a:t>HelpBuild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</a:p>
          <a:p>
            <a:r>
              <a:rPr lang="en-US" dirty="0"/>
              <a:t>Tyson Climate-Smart Beef (</a:t>
            </a:r>
            <a:r>
              <a:rPr lang="en-US" i="1" dirty="0" err="1"/>
              <a:t>Brazen</a:t>
            </a:r>
            <a:r>
              <a:rPr lang="en-US" baseline="30000" dirty="0" err="1"/>
              <a:t>TM</a:t>
            </a:r>
            <a:r>
              <a:rPr lang="en-US" dirty="0"/>
              <a:t>)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3B88B-BEEE-5AE0-E93E-555770DDF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24" y="2164711"/>
            <a:ext cx="5228778" cy="348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F89D1-5092-BC7D-1D7A-036B35ACEDF1}"/>
              </a:ext>
            </a:extLst>
          </p:cNvPr>
          <p:cNvSpPr txBox="1"/>
          <p:nvPr/>
        </p:nvSpPr>
        <p:spPr>
          <a:xfrm>
            <a:off x="774924" y="5829338"/>
            <a:ext cx="11211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Wright, L. and E. Harris. “Voluntary Carbon Markets Applicable to Grazing Operations: Review and Considerations for Farmers and Ranchers” Prepared for the National Cattlemen’s Beef Association (NCBA) </a:t>
            </a:r>
            <a:r>
              <a:rPr lang="en-US" sz="1100" i="1" dirty="0"/>
              <a:t>August 2021</a:t>
            </a:r>
            <a:endParaRPr lang="en-US" sz="1100" dirty="0"/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5B974C2D-5E52-C9B1-2164-E755C87BD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7494306" y="4317478"/>
            <a:ext cx="704512" cy="314642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BB1897D-7E0A-7751-1D69-06504F903C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748" b="75344" l="4462" r="96735">
                        <a14:foregroundMark x1="55157" y1="36095" x2="55157" y2="36095"/>
                        <a14:foregroundMark x1="62819" y1="25788" x2="62819" y2="25788"/>
                        <a14:foregroundMark x1="70967" y1="32700" x2="70967" y2="32700"/>
                        <a14:foregroundMark x1="76689" y1="34479" x2="76689" y2="34479"/>
                        <a14:foregroundMark x1="96735" y1="55214" x2="96735" y2="55214"/>
                        <a14:foregroundMark x1="94019" y1="58367" x2="94019" y2="58367"/>
                        <a14:foregroundMark x1="73165" y1="74859" x2="73165" y2="74859"/>
                        <a14:foregroundMark x1="73068" y1="74859" x2="73068" y2="74859"/>
                        <a14:foregroundMark x1="54963" y1="74333" x2="54963" y2="74333"/>
                        <a14:foregroundMark x1="15616" y1="75222" x2="15616" y2="75222"/>
                        <a14:foregroundMark x1="21242" y1="75344" x2="21242" y2="75344"/>
                        <a14:foregroundMark x1="8180" y1="74980" x2="8180" y2="74980"/>
                        <a14:foregroundMark x1="4462" y1="73565" x2="4462" y2="73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43" t="24151" r="1765" b="22874"/>
          <a:stretch/>
        </p:blipFill>
        <p:spPr>
          <a:xfrm>
            <a:off x="3723841" y="6438686"/>
            <a:ext cx="612743" cy="273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6EC0B-94EE-54E0-A8FC-56CFC932C9E5}"/>
              </a:ext>
            </a:extLst>
          </p:cNvPr>
          <p:cNvSpPr txBox="1"/>
          <p:nvPr/>
        </p:nvSpPr>
        <p:spPr>
          <a:xfrm>
            <a:off x="4306062" y="6438686"/>
            <a:ext cx="532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Kentucky producers are eligible to enroll in the carbon program</a:t>
            </a:r>
          </a:p>
        </p:txBody>
      </p:sp>
    </p:spTree>
    <p:extLst>
      <p:ext uri="{BB962C8B-B14F-4D97-AF65-F5344CB8AC3E}">
        <p14:creationId xmlns:p14="http://schemas.microsoft.com/office/powerpoint/2010/main" val="282772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7753-17A2-26EE-4E32-CCC2BAD0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Carbon Programs for Dairy Producers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6A627-454B-D8B3-604E-C6CA7338E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2314602"/>
            <a:ext cx="5199063" cy="345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3E8EC-FA9E-EF49-60E0-76FD9283BF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US" dirty="0"/>
              <a:t>Truterra Dairy Soils Program</a:t>
            </a:r>
          </a:p>
          <a:p>
            <a:pPr lvl="1"/>
            <a:r>
              <a:rPr lang="en-US" dirty="0"/>
              <a:t>Sustainable practices on crops used for feed – including silage and alfalfa</a:t>
            </a:r>
          </a:p>
        </p:txBody>
      </p:sp>
    </p:spTree>
    <p:extLst>
      <p:ext uri="{BB962C8B-B14F-4D97-AF65-F5344CB8AC3E}">
        <p14:creationId xmlns:p14="http://schemas.microsoft.com/office/powerpoint/2010/main" val="126499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D425-0F2C-DC49-8ABD-B1931490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Practices eligible for carbon markets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579B5-D561-AD78-E201-A76AD8F78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Crops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E1497-331D-C974-884E-C194941F7A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Cover Crops</a:t>
            </a:r>
          </a:p>
          <a:p>
            <a:r>
              <a:rPr lang="en-US" dirty="0"/>
              <a:t>No-Till or Strip-Till</a:t>
            </a:r>
          </a:p>
          <a:p>
            <a:r>
              <a:rPr lang="en-US" dirty="0"/>
              <a:t>Optimized Nitrogen Management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FBA682-7527-CFE0-E40D-8F451FEB9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Beef Operations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AF41FE-E384-BC81-3B7E-B7E08A0E05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Rotational Grazing</a:t>
            </a:r>
          </a:p>
          <a:p>
            <a:r>
              <a:rPr lang="en-US" dirty="0" err="1"/>
              <a:t>Silvopasture</a:t>
            </a:r>
            <a:endParaRPr lang="en-US" dirty="0"/>
          </a:p>
          <a:p>
            <a:r>
              <a:rPr lang="en-US" dirty="0"/>
              <a:t>Waterway/Riparian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1BED0-6A72-6900-E54C-7E34E2A5BAC2}"/>
              </a:ext>
            </a:extLst>
          </p:cNvPr>
          <p:cNvSpPr txBox="1"/>
          <p:nvPr/>
        </p:nvSpPr>
        <p:spPr>
          <a:xfrm>
            <a:off x="1330779" y="4794807"/>
            <a:ext cx="866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Payments range from $10 - $30 per mt CO</a:t>
            </a:r>
            <a:r>
              <a:rPr lang="en-US" sz="3200" baseline="-25000" dirty="0"/>
              <a:t>2</a:t>
            </a:r>
            <a:r>
              <a:rPr lang="en-US" sz="3200" dirty="0"/>
              <a:t>eq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A3F6C-E74A-754E-B5C9-86F22678F2BB}"/>
              </a:ext>
            </a:extLst>
          </p:cNvPr>
          <p:cNvSpPr txBox="1"/>
          <p:nvPr/>
        </p:nvSpPr>
        <p:spPr>
          <a:xfrm>
            <a:off x="2618140" y="5455457"/>
            <a:ext cx="609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U.S. average estimates of </a:t>
            </a:r>
            <a:r>
              <a:rPr lang="en-US" u="sng" dirty="0"/>
              <a:t>0.31 mt per year for no-till</a:t>
            </a:r>
            <a:r>
              <a:rPr lang="en-US" dirty="0"/>
              <a:t> and </a:t>
            </a:r>
            <a:r>
              <a:rPr lang="en-US" u="sng" dirty="0"/>
              <a:t>0.37 mt per year for cover crops</a:t>
            </a:r>
            <a:r>
              <a:rPr lang="en-US" dirty="0"/>
              <a:t> (Thompson et al., 2021)</a:t>
            </a:r>
          </a:p>
        </p:txBody>
      </p:sp>
    </p:spTree>
    <p:extLst>
      <p:ext uri="{BB962C8B-B14F-4D97-AF65-F5344CB8AC3E}">
        <p14:creationId xmlns:p14="http://schemas.microsoft.com/office/powerpoint/2010/main" val="5680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15F6-2626-E1B0-3CE3-2123AF86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 Carbon programs for Woodland owners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D62FA9-B201-2565-9A85-F1F26560E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982386"/>
              </p:ext>
            </p:extLst>
          </p:nvPr>
        </p:nvGraphicFramePr>
        <p:xfrm>
          <a:off x="563392" y="2010507"/>
          <a:ext cx="11065215" cy="397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11">
                  <a:extLst>
                    <a:ext uri="{9D8B030D-6E8A-4147-A177-3AD203B41FA5}">
                      <a16:colId xmlns:a16="http://schemas.microsoft.com/office/drawing/2014/main" val="1013010903"/>
                    </a:ext>
                  </a:extLst>
                </a:gridCol>
                <a:gridCol w="2901108">
                  <a:extLst>
                    <a:ext uri="{9D8B030D-6E8A-4147-A177-3AD203B41FA5}">
                      <a16:colId xmlns:a16="http://schemas.microsoft.com/office/drawing/2014/main" val="2765113635"/>
                    </a:ext>
                  </a:extLst>
                </a:gridCol>
                <a:gridCol w="2977948">
                  <a:extLst>
                    <a:ext uri="{9D8B030D-6E8A-4147-A177-3AD203B41FA5}">
                      <a16:colId xmlns:a16="http://schemas.microsoft.com/office/drawing/2014/main" val="2743888042"/>
                    </a:ext>
                  </a:extLst>
                </a:gridCol>
                <a:gridCol w="2977948">
                  <a:extLst>
                    <a:ext uri="{9D8B030D-6E8A-4147-A177-3AD203B41FA5}">
                      <a16:colId xmlns:a16="http://schemas.microsoft.com/office/drawing/2014/main" val="394650808"/>
                    </a:ext>
                  </a:extLst>
                </a:gridCol>
              </a:tblGrid>
              <a:tr h="4149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Forest Carbon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 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Family Forest Carbon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96627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Minimum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7237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Contract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93591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$10/ac with Revenue Share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Tied to carbon market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$230/ac over contract period with 20% premium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030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Allows for Harvest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Defer for 20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Sustainable harvesting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35426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Contract 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Land as easement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Land as easement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Land as easement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785064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Forest Management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327854"/>
                  </a:ext>
                </a:extLst>
              </a:tr>
              <a:tr h="414940">
                <a:tc>
                  <a:txBody>
                    <a:bodyPr/>
                    <a:lstStyle/>
                    <a:p>
                      <a:r>
                        <a:rPr lang="en-US" sz="1600" dirty="0"/>
                        <a:t>Enrollment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of U.S.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Southeast and Northeast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AL, GA, KY, MD, NC, SC, TN, VA, WV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0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67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driving voluntary carbon markets?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2845" y="4617978"/>
            <a:ext cx="4449452" cy="1145866"/>
            <a:chOff x="1685925" y="2181795"/>
            <a:chExt cx="8820150" cy="21997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925" y="2476500"/>
              <a:ext cx="8820150" cy="1905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968" b="13653"/>
            <a:stretch/>
          </p:blipFill>
          <p:spPr>
            <a:xfrm>
              <a:off x="1685925" y="2181795"/>
              <a:ext cx="2095500" cy="30165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096" y="1965972"/>
            <a:ext cx="5116231" cy="10661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13781" y="4696547"/>
            <a:ext cx="5612904" cy="1313980"/>
            <a:chOff x="1481137" y="4473376"/>
            <a:chExt cx="8025475" cy="18859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237" y="4473376"/>
              <a:ext cx="6810375" cy="1885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137" y="4473376"/>
              <a:ext cx="1209675" cy="14192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95470" y="1965972"/>
            <a:ext cx="5334000" cy="2177777"/>
            <a:chOff x="6967173" y="3123915"/>
            <a:chExt cx="5334000" cy="21777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b="29591"/>
            <a:stretch/>
          </p:blipFill>
          <p:spPr>
            <a:xfrm>
              <a:off x="6967173" y="3604966"/>
              <a:ext cx="5334000" cy="16967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7173" y="3123915"/>
              <a:ext cx="1133475" cy="4762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9096" y="3227328"/>
            <a:ext cx="43719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0768-AFEC-A78C-168B-2ECBE0E7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95264-E6B0-C579-A1CC-AAC9E889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How will companies meet these goals, especially those in the food supply chain?</a:t>
            </a:r>
          </a:p>
          <a:p>
            <a:r>
              <a:rPr lang="en-US" dirty="0"/>
              <a:t>Who is going to pay?</a:t>
            </a:r>
          </a:p>
          <a:p>
            <a:pPr lvl="1"/>
            <a:r>
              <a:rPr lang="en-US" dirty="0"/>
              <a:t>Consumers? Suppliers (farmers)? Everyone?</a:t>
            </a:r>
          </a:p>
          <a:p>
            <a:r>
              <a:rPr lang="en-US" dirty="0"/>
              <a:t>For farmers, will this be voluntary or volun</a:t>
            </a:r>
            <a:r>
              <a:rPr lang="en-US" u="sng" dirty="0"/>
              <a:t>told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Financial implications and risks</a:t>
            </a:r>
          </a:p>
          <a:p>
            <a:pPr lvl="1"/>
            <a:r>
              <a:rPr lang="en-US" dirty="0"/>
              <a:t>Opportunities for Kentucky farmers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driving carbon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Two broad categories driving carbon markets:</a:t>
            </a:r>
          </a:p>
          <a:p>
            <a:pPr marL="0" indent="0">
              <a:buNone/>
            </a:pPr>
            <a:r>
              <a:rPr lang="en-US" dirty="0"/>
              <a:t>	1.) State government’s GHG regulations – </a:t>
            </a:r>
            <a:r>
              <a:rPr lang="en-US" b="1" dirty="0"/>
              <a:t>COMPLIANCE MARKETS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1900" i="1" dirty="0"/>
              <a:t>Example: California’s Cap and Trade Program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b="1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660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6E38D-6D3E-55DF-FE7B-30FA8BA7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008"/>
            <a:ext cx="12203058" cy="52879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69144" y="385463"/>
            <a:ext cx="10653712" cy="1082675"/>
          </a:xfrm>
        </p:spPr>
        <p:txBody>
          <a:bodyPr/>
          <a:lstStyle/>
          <a:p>
            <a:r>
              <a:rPr lang="en-US" dirty="0"/>
              <a:t>Compliance markets globally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6042" y="6596390"/>
            <a:ext cx="6482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International Carbon Action Partnership, Emissions Trading Worldwide: Status Report 2023 </a:t>
            </a:r>
          </a:p>
        </p:txBody>
      </p:sp>
    </p:spTree>
    <p:extLst>
      <p:ext uri="{BB962C8B-B14F-4D97-AF65-F5344CB8AC3E}">
        <p14:creationId xmlns:p14="http://schemas.microsoft.com/office/powerpoint/2010/main" val="265066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driving carbon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Two broad categories driving carbon markets:</a:t>
            </a:r>
          </a:p>
          <a:p>
            <a:pPr marL="0" indent="0">
              <a:buNone/>
            </a:pPr>
            <a:r>
              <a:rPr lang="en-US" dirty="0"/>
              <a:t>	1.) State government’s GHG regulations – </a:t>
            </a:r>
            <a:r>
              <a:rPr lang="en-US" b="1" dirty="0"/>
              <a:t>COMPLIANCE MARKETS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1900" i="1" dirty="0"/>
              <a:t>Example: California’s Cap and Trade Program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2.) Corporate Sustainability Reporting – </a:t>
            </a:r>
            <a:r>
              <a:rPr lang="en-US" b="1" dirty="0"/>
              <a:t>VOLUNTARY MARKETS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0064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companies making </a:t>
            </a:r>
            <a:r>
              <a:rPr lang="en-US" dirty="0" err="1"/>
              <a:t>ghg</a:t>
            </a:r>
            <a:r>
              <a:rPr lang="en-US" dirty="0"/>
              <a:t> pledges?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3" r="2998"/>
          <a:stretch/>
        </p:blipFill>
        <p:spPr>
          <a:xfrm>
            <a:off x="603568" y="1897877"/>
            <a:ext cx="4709207" cy="252041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851E3-5ADB-8D5C-A1C7-298D93C73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750" y="1862630"/>
            <a:ext cx="4050511" cy="2590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049A1-1F92-E16C-F46D-76B00FA889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622" y="3883183"/>
            <a:ext cx="4048095" cy="2615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37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6BC3-3A45-78D0-34E3-7532B68403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9144" y="662896"/>
            <a:ext cx="10653712" cy="6760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 companies use carbon markets to reach their GHG Pledges?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3924F-8AC0-1D10-104A-13C596D7D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123" y="1591447"/>
            <a:ext cx="4039399" cy="26929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048AB-82D2-C043-760E-9ED11D1D3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9" y="3920353"/>
            <a:ext cx="4039399" cy="26072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E233D-881D-5CC6-951F-E6E8427160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167" y="3920352"/>
            <a:ext cx="4039399" cy="26929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A80DD9-8234-3ADE-95A9-CC77EEBEE422}"/>
              </a:ext>
            </a:extLst>
          </p:cNvPr>
          <p:cNvSpPr txBox="1"/>
          <p:nvPr/>
        </p:nvSpPr>
        <p:spPr>
          <a:xfrm>
            <a:off x="1313796" y="3226720"/>
            <a:ext cx="191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OFFSET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2B5525-6DBE-E7A0-A175-E08A09629C43}"/>
              </a:ext>
            </a:extLst>
          </p:cNvPr>
          <p:cNvSpPr txBox="1"/>
          <p:nvPr/>
        </p:nvSpPr>
        <p:spPr>
          <a:xfrm>
            <a:off x="8695442" y="3226720"/>
            <a:ext cx="14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INSET</a:t>
            </a:r>
          </a:p>
        </p:txBody>
      </p:sp>
    </p:spTree>
    <p:extLst>
      <p:ext uri="{BB962C8B-B14F-4D97-AF65-F5344CB8AC3E}">
        <p14:creationId xmlns:p14="http://schemas.microsoft.com/office/powerpoint/2010/main" val="1695103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30">
      <a:dk1>
        <a:srgbClr val="0033A0"/>
      </a:dk1>
      <a:lt1>
        <a:sysClr val="window" lastClr="FFFFFF"/>
      </a:lt1>
      <a:dk2>
        <a:srgbClr val="DCDDDE"/>
      </a:dk2>
      <a:lt2>
        <a:srgbClr val="0033A0"/>
      </a:lt2>
      <a:accent1>
        <a:srgbClr val="0033A0"/>
      </a:accent1>
      <a:accent2>
        <a:srgbClr val="1E8AFF"/>
      </a:accent2>
      <a:accent3>
        <a:srgbClr val="B1C9E8"/>
      </a:accent3>
      <a:accent4>
        <a:srgbClr val="B1C9E8"/>
      </a:accent4>
      <a:accent5>
        <a:srgbClr val="66B1CE"/>
      </a:accent5>
      <a:accent6>
        <a:srgbClr val="40619D"/>
      </a:accent6>
      <a:hlink>
        <a:srgbClr val="1E8AF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6626</TotalTime>
  <Words>1015</Words>
  <Application>Microsoft Office PowerPoint</Application>
  <PresentationFormat>Widescreen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 2</vt:lpstr>
      <vt:lpstr>Dividend</vt:lpstr>
      <vt:lpstr>Carbon market update</vt:lpstr>
      <vt:lpstr>WHY CARBON?</vt:lpstr>
      <vt:lpstr>What is driving voluntary carbon markets?</vt:lpstr>
      <vt:lpstr>Why this is important</vt:lpstr>
      <vt:lpstr>What is driving carbon markets</vt:lpstr>
      <vt:lpstr>Compliance markets globally</vt:lpstr>
      <vt:lpstr>What is driving carbon markets</vt:lpstr>
      <vt:lpstr>Why are companies making ghg pledges?</vt:lpstr>
      <vt:lpstr>How do companies use carbon markets to reach their GHG Pledges?</vt:lpstr>
      <vt:lpstr>Structure of carbon offset markets in agriculture</vt:lpstr>
      <vt:lpstr>Structure of carbon inset markets in agriculture</vt:lpstr>
      <vt:lpstr>Why are companies pursuing carbon insets?</vt:lpstr>
      <vt:lpstr>Voluntary and voluntold markets</vt:lpstr>
      <vt:lpstr>Economic risks vs opportunities facing agriculture in Kentucky</vt:lpstr>
      <vt:lpstr>Thank You!  </vt:lpstr>
      <vt:lpstr>Why agriculture?</vt:lpstr>
      <vt:lpstr>Carbon inset examples</vt:lpstr>
      <vt:lpstr>Carbon inset examples</vt:lpstr>
      <vt:lpstr>Current Carbon programs For row crop producers</vt:lpstr>
      <vt:lpstr>Current Carbon programs For Beef operations</vt:lpstr>
      <vt:lpstr>Current Carbon Programs for Dairy Producers</vt:lpstr>
      <vt:lpstr>Current Practices eligible for carbon markets</vt:lpstr>
      <vt:lpstr>Current Carbon programs for Woodland owners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Beef Cattle Market Outlook and Strategies</dc:title>
  <dc:creator>Atherton, Nicole C.</dc:creator>
  <cp:lastModifiedBy>Spoonamore, Susan (LRC)</cp:lastModifiedBy>
  <cp:revision>296</cp:revision>
  <dcterms:created xsi:type="dcterms:W3CDTF">2019-09-26T13:24:51Z</dcterms:created>
  <dcterms:modified xsi:type="dcterms:W3CDTF">2024-09-13T15:17:08Z</dcterms:modified>
</cp:coreProperties>
</file>