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fortaa" panose="020B0604020202020204" charset="0"/>
      <p:regular r:id="rId10"/>
      <p:bold r:id="rId11"/>
    </p:embeddedFont>
    <p:embeddedFont>
      <p:font typeface="Lexend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5226ca3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f5226ca3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5226ca32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5226ca32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5226ca32a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5226ca32a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5226ca32a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5226ca32a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5226ca32a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5226ca32a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5226ca32a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5226ca32a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-e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6636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D8B72"/>
                </a:solidFill>
                <a:latin typeface="Lexend"/>
                <a:ea typeface="Lexend"/>
                <a:cs typeface="Lexend"/>
                <a:sym typeface="Lexend"/>
              </a:rPr>
              <a:t>Agriculture Technology for Kentucky Classrooms</a:t>
            </a:r>
            <a:endParaRPr sz="3000">
              <a:solidFill>
                <a:srgbClr val="6D8B7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1" name="Google Shape;61;p14" title="Farm-Ed Cyc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263" y="3192025"/>
            <a:ext cx="1951475" cy="19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Farm-Ed Logo.png"/>
          <p:cNvPicPr preferRelativeResize="0"/>
          <p:nvPr/>
        </p:nvPicPr>
        <p:blipFill rotWithShape="1">
          <a:blip r:embed="rId4">
            <a:alphaModFix/>
          </a:blip>
          <a:srcRect t="21584" r="2818" b="9454"/>
          <a:stretch/>
        </p:blipFill>
        <p:spPr>
          <a:xfrm>
            <a:off x="800200" y="578428"/>
            <a:ext cx="7271801" cy="19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41825" y="203050"/>
            <a:ext cx="9196200" cy="731700"/>
          </a:xfrm>
          <a:prstGeom prst="rect">
            <a:avLst/>
          </a:prstGeom>
          <a:solidFill>
            <a:srgbClr val="6D8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Farm-Ed Overview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35500" y="1262900"/>
            <a:ext cx="4740600" cy="3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Farm-Ed is a pioneering STEM technology platform that integrates AI-powered Grow Chambers with a dynamic curriculum designed to engage students in hands-on learning experiences related to agriculture, technology, and sustainability.</a:t>
            </a:r>
            <a:r>
              <a:rPr lang="en" sz="1500" b="1" i="1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Check out</a:t>
            </a:r>
            <a:r>
              <a:rPr lang="en" sz="1400" b="1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4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our website</a:t>
            </a:r>
            <a:r>
              <a:rPr lang="en" sz="1400" b="1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r>
              <a:rPr lang="en" sz="1400" b="1">
                <a:solidFill>
                  <a:srgbClr val="0D0D0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>
              <a:solidFill>
                <a:srgbClr val="0D0D0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In a Farm-Ed classroom</a:t>
            </a:r>
            <a:r>
              <a:rPr lang="en" sz="11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learners experience first-hand the freedom of exploration, experimentation, and applied data analytics. </a:t>
            </a:r>
            <a:endParaRPr sz="14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050" y="1262963"/>
            <a:ext cx="4106325" cy="33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Farm-Ed Logo.png"/>
          <p:cNvPicPr preferRelativeResize="0"/>
          <p:nvPr/>
        </p:nvPicPr>
        <p:blipFill rotWithShape="1">
          <a:blip r:embed="rId5">
            <a:alphaModFix/>
          </a:blip>
          <a:srcRect t="21584" r="2818" b="9454"/>
          <a:stretch/>
        </p:blipFill>
        <p:spPr>
          <a:xfrm>
            <a:off x="62725" y="4638275"/>
            <a:ext cx="1639901" cy="4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410925" y="1329725"/>
            <a:ext cx="4740600" cy="3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Farm-Ed’s Smart Grow Chamber is a complete ecosystem for plants </a:t>
            </a:r>
            <a:endParaRPr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❏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Exact Temperature </a:t>
            </a:r>
            <a:r>
              <a:rPr lang="en" sz="12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(±1% precision)  </a:t>
            </a:r>
            <a:br>
              <a:rPr lang="en" sz="12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❏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Humidity Adjustments </a:t>
            </a:r>
            <a:r>
              <a:rPr lang="en" sz="12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(± 5% precision)</a:t>
            </a:r>
            <a:br>
              <a:rPr lang="en" sz="12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❏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Lab-grade pH and EC sensors work in conjunction with other components </a:t>
            </a:r>
            <a:b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❏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Collection of 216k data points per day, per device, allowing real-time system adjustments</a:t>
            </a:r>
            <a:r>
              <a:rPr lang="en" sz="1500">
                <a:solidFill>
                  <a:srgbClr val="292D60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-41825" y="203050"/>
            <a:ext cx="9196200" cy="731700"/>
          </a:xfrm>
          <a:prstGeom prst="rect">
            <a:avLst/>
          </a:prstGeom>
          <a:solidFill>
            <a:srgbClr val="6D8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Smart Controlled Environment Grow Chamber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9" name="Google Shape;79;p16" title="Farm-Ed Logo.png"/>
          <p:cNvPicPr preferRelativeResize="0"/>
          <p:nvPr/>
        </p:nvPicPr>
        <p:blipFill rotWithShape="1">
          <a:blip r:embed="rId3">
            <a:alphaModFix/>
          </a:blip>
          <a:srcRect t="21584" r="2818" b="9454"/>
          <a:stretch/>
        </p:blipFill>
        <p:spPr>
          <a:xfrm>
            <a:off x="62725" y="4638275"/>
            <a:ext cx="1639901" cy="44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Bloom_BellPepper_2K_smart objX.png"/>
          <p:cNvPicPr preferRelativeResize="0"/>
          <p:nvPr/>
        </p:nvPicPr>
        <p:blipFill rotWithShape="1">
          <a:blip r:embed="rId4">
            <a:alphaModFix/>
          </a:blip>
          <a:srcRect l="25663" r="26088"/>
          <a:stretch/>
        </p:blipFill>
        <p:spPr>
          <a:xfrm>
            <a:off x="7151525" y="1014075"/>
            <a:ext cx="1992474" cy="412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15" y="1225561"/>
            <a:ext cx="2456559" cy="3531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>
            <a:off x="396082" y="1498512"/>
            <a:ext cx="0" cy="2806200"/>
          </a:xfrm>
          <a:prstGeom prst="straightConnector1">
            <a:avLst/>
          </a:prstGeom>
          <a:noFill/>
          <a:ln w="9525" cap="flat" cmpd="sng">
            <a:solidFill>
              <a:srgbClr val="292D6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3" name="Google Shape;83;p16"/>
          <p:cNvSpPr/>
          <p:nvPr/>
        </p:nvSpPr>
        <p:spPr>
          <a:xfrm rot="-5400000">
            <a:off x="-393475" y="2686159"/>
            <a:ext cx="1155300" cy="2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92D60"/>
                </a:solidFill>
                <a:latin typeface="Trebuchet MS"/>
                <a:ea typeface="Trebuchet MS"/>
                <a:cs typeface="Trebuchet MS"/>
                <a:sym typeface="Trebuchet MS"/>
              </a:rPr>
              <a:t>70” (177.8cm)</a:t>
            </a:r>
            <a:endParaRPr sz="900">
              <a:solidFill>
                <a:srgbClr val="292D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4" name="Google Shape;84;p16"/>
          <p:cNvCxnSpPr/>
          <p:nvPr/>
        </p:nvCxnSpPr>
        <p:spPr>
          <a:xfrm flipH="1">
            <a:off x="498932" y="1162151"/>
            <a:ext cx="555900" cy="202200"/>
          </a:xfrm>
          <a:prstGeom prst="straightConnector1">
            <a:avLst/>
          </a:prstGeom>
          <a:noFill/>
          <a:ln w="9525" cap="flat" cmpd="sng">
            <a:solidFill>
              <a:srgbClr val="292D6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5" name="Google Shape;85;p16"/>
          <p:cNvSpPr/>
          <p:nvPr/>
        </p:nvSpPr>
        <p:spPr>
          <a:xfrm rot="-1223722">
            <a:off x="394065" y="1000922"/>
            <a:ext cx="851372" cy="18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2D60"/>
                </a:solidFill>
                <a:latin typeface="Trebuchet MS"/>
                <a:ea typeface="Trebuchet MS"/>
                <a:cs typeface="Trebuchet MS"/>
                <a:sym typeface="Trebuchet MS"/>
              </a:rPr>
              <a:t>25” (63.5 cm)</a:t>
            </a:r>
            <a:endParaRPr sz="800">
              <a:solidFill>
                <a:srgbClr val="292D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 rot="10800000">
            <a:off x="1099216" y="1162181"/>
            <a:ext cx="1046400" cy="101100"/>
          </a:xfrm>
          <a:prstGeom prst="straightConnector1">
            <a:avLst/>
          </a:prstGeom>
          <a:noFill/>
          <a:ln w="9525" cap="flat" cmpd="sng">
            <a:solidFill>
              <a:srgbClr val="292D6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87" name="Google Shape;87;p16"/>
          <p:cNvSpPr/>
          <p:nvPr/>
        </p:nvSpPr>
        <p:spPr>
          <a:xfrm rot="327118">
            <a:off x="1306328" y="1003066"/>
            <a:ext cx="839900" cy="18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92D60"/>
                </a:solidFill>
                <a:latin typeface="Trebuchet MS"/>
                <a:ea typeface="Trebuchet MS"/>
                <a:cs typeface="Trebuchet MS"/>
                <a:sym typeface="Trebuchet MS"/>
              </a:rPr>
              <a:t>28” (71.1 cm)</a:t>
            </a:r>
            <a:endParaRPr sz="800">
              <a:solidFill>
                <a:srgbClr val="292D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41825" y="203050"/>
            <a:ext cx="9196200" cy="731700"/>
          </a:xfrm>
          <a:prstGeom prst="rect">
            <a:avLst/>
          </a:prstGeom>
          <a:solidFill>
            <a:srgbClr val="6D8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Grow Chambers in Classrooms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7" title="Farm-Ed Logo.png"/>
          <p:cNvPicPr preferRelativeResize="0"/>
          <p:nvPr/>
        </p:nvPicPr>
        <p:blipFill rotWithShape="1">
          <a:blip r:embed="rId3">
            <a:alphaModFix/>
          </a:blip>
          <a:srcRect t="21584" r="2818" b="9454"/>
          <a:stretch/>
        </p:blipFill>
        <p:spPr>
          <a:xfrm>
            <a:off x="62725" y="4638275"/>
            <a:ext cx="1639901" cy="44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t="14602" r="9722" b="8580"/>
          <a:stretch/>
        </p:blipFill>
        <p:spPr>
          <a:xfrm>
            <a:off x="215125" y="1095263"/>
            <a:ext cx="3115800" cy="3534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5">
            <a:alphaModFix/>
          </a:blip>
          <a:srcRect b="52471"/>
          <a:stretch/>
        </p:blipFill>
        <p:spPr>
          <a:xfrm>
            <a:off x="4186826" y="2642700"/>
            <a:ext cx="4296848" cy="2516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" name="Google Shape;97;p17"/>
          <p:cNvSpPr txBox="1"/>
          <p:nvPr/>
        </p:nvSpPr>
        <p:spPr>
          <a:xfrm>
            <a:off x="3230375" y="1019075"/>
            <a:ext cx="58125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Our goal is to make Agriculture accessible to every K-12 classroom</a:t>
            </a:r>
            <a:endParaRPr sz="18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7350" lvl="0" indent="-31750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400"/>
              <a:buFont typeface="Montserrat"/>
              <a:buChar char="➔"/>
            </a:pPr>
            <a:r>
              <a:rPr lang="en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Select your plant type and press GROW</a:t>
            </a:r>
            <a:endParaRPr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7350" lvl="0" indent="-31750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400"/>
              <a:buFont typeface="Montserrat"/>
              <a:buChar char="➔"/>
            </a:pPr>
            <a:r>
              <a:rPr lang="en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AI monitoring &amp; Push Notifications</a:t>
            </a:r>
            <a:endParaRPr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657350" lvl="0" indent="-31750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400"/>
              <a:buFont typeface="Montserrat"/>
              <a:buChar char="➔"/>
            </a:pPr>
            <a:r>
              <a:rPr lang="en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Data from seedling to harvest</a:t>
            </a:r>
            <a:endParaRPr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41825" y="203050"/>
            <a:ext cx="9196200" cy="731700"/>
          </a:xfrm>
          <a:prstGeom prst="rect">
            <a:avLst/>
          </a:prstGeom>
          <a:solidFill>
            <a:srgbClr val="6D8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Data Dashboard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4" name="Google Shape;104;p18" title="Farm-Ed Logo.png"/>
          <p:cNvPicPr preferRelativeResize="0"/>
          <p:nvPr/>
        </p:nvPicPr>
        <p:blipFill rotWithShape="1">
          <a:blip r:embed="rId3">
            <a:alphaModFix/>
          </a:blip>
          <a:srcRect t="21584" r="2818" b="9454"/>
          <a:stretch/>
        </p:blipFill>
        <p:spPr>
          <a:xfrm>
            <a:off x="62725" y="4638275"/>
            <a:ext cx="1639901" cy="4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62725" y="1108650"/>
            <a:ext cx="8907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The Farm-Ed platform provides classrooms the tools to conduct long-term, data rich, and industry-standard experiments</a:t>
            </a:r>
            <a:endParaRPr sz="18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6" name="Google Shape;106;p18" descr="MacBook-2016-Frontview.png"/>
          <p:cNvPicPr preferRelativeResize="0"/>
          <p:nvPr/>
        </p:nvPicPr>
        <p:blipFill rotWithShape="1">
          <a:blip r:embed="rId4">
            <a:alphaModFix/>
          </a:blip>
          <a:srcRect l="7604" t="20590"/>
          <a:stretch/>
        </p:blipFill>
        <p:spPr>
          <a:xfrm>
            <a:off x="4378950" y="2014675"/>
            <a:ext cx="5603475" cy="37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 descr="A screenshot of a compu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7100" y="2352200"/>
            <a:ext cx="3781200" cy="242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135925" y="2216300"/>
            <a:ext cx="45789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Throughout the plant’s life, learners and teachers have access to over 216,000 data points daily from each grow chamber. </a:t>
            </a:r>
            <a:b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Learners interact with this data through user-friendly data dashboards to assist in the analysis and understanding of growth data. </a:t>
            </a: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3588775" y="1097700"/>
            <a:ext cx="55095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Designed by industry experts, our program fits into any classroom, providing learners and teachers: </a:t>
            </a:r>
            <a:endParaRPr sz="18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700"/>
              <a:buFont typeface="Lexend"/>
              <a:buChar char="❏"/>
            </a:pPr>
            <a: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Grow Chamber and all supplies for each classroom </a:t>
            </a:r>
            <a:b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6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700"/>
              <a:buFont typeface="Lexend"/>
              <a:buChar char="❏"/>
            </a:pPr>
            <a: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Weekly curriculum lesson to enrich course standards with inquiry-based and project-based learning experiences</a:t>
            </a:r>
            <a:b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6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700"/>
              <a:buFont typeface="Lexend"/>
              <a:buChar char="❏"/>
            </a:pPr>
            <a: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Data Dashboard access correlated to their own classroom Grow Chamber</a:t>
            </a:r>
            <a:b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</a:br>
            <a:endParaRPr sz="6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700"/>
              <a:buFont typeface="Lexend"/>
              <a:buChar char="❏"/>
            </a:pPr>
            <a:r>
              <a:rPr lang="en" sz="17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Professional development and collaboration with other program teachers</a:t>
            </a:r>
            <a:endParaRPr sz="17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-41825" y="203050"/>
            <a:ext cx="9196200" cy="731700"/>
          </a:xfrm>
          <a:prstGeom prst="rect">
            <a:avLst/>
          </a:prstGeom>
          <a:solidFill>
            <a:srgbClr val="6D8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Bringing our Program to Kentucky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19" title="Branded Classroom.png"/>
          <p:cNvPicPr preferRelativeResize="0"/>
          <p:nvPr/>
        </p:nvPicPr>
        <p:blipFill rotWithShape="1">
          <a:blip r:embed="rId3">
            <a:alphaModFix/>
          </a:blip>
          <a:srcRect t="13532"/>
          <a:stretch/>
        </p:blipFill>
        <p:spPr>
          <a:xfrm>
            <a:off x="0" y="1499875"/>
            <a:ext cx="3466800" cy="29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-41825" y="203050"/>
            <a:ext cx="9196200" cy="731700"/>
          </a:xfrm>
          <a:prstGeom prst="rect">
            <a:avLst/>
          </a:prstGeom>
          <a:solidFill>
            <a:srgbClr val="6D8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Benefits for Kentucky</a:t>
            </a: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3" name="Google Shape;123;p20" title="Farm-Ed Logo.png"/>
          <p:cNvPicPr preferRelativeResize="0"/>
          <p:nvPr/>
        </p:nvPicPr>
        <p:blipFill rotWithShape="1">
          <a:blip r:embed="rId3">
            <a:alphaModFix/>
          </a:blip>
          <a:srcRect t="21584" r="2818" b="9454"/>
          <a:stretch/>
        </p:blipFill>
        <p:spPr>
          <a:xfrm>
            <a:off x="62725" y="4638275"/>
            <a:ext cx="1639901" cy="4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134000" y="1239563"/>
            <a:ext cx="46959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92D60"/>
                </a:solidFill>
                <a:latin typeface="Lexend"/>
                <a:ea typeface="Lexend"/>
                <a:cs typeface="Lexend"/>
                <a:sym typeface="Lexend"/>
              </a:rPr>
              <a:t>Kentucky learners will master transferable skills necessary for their future </a:t>
            </a:r>
            <a:endParaRPr sz="1800">
              <a:solidFill>
                <a:srgbClr val="292D6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238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➔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Learn firsthand about ongoing experimental modules, repeated trials, and research protocols </a:t>
            </a: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238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➔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Program the AI-managed environment </a:t>
            </a: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238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➔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Study data trends and interpret for insightful analysis </a:t>
            </a: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23850" algn="l" rtl="0">
              <a:spcBef>
                <a:spcPts val="0"/>
              </a:spcBef>
              <a:spcAft>
                <a:spcPts val="0"/>
              </a:spcAft>
              <a:buClr>
                <a:srgbClr val="292D60"/>
              </a:buClr>
              <a:buSzPts val="1500"/>
              <a:buFont typeface="Montserrat"/>
              <a:buChar char="➔"/>
            </a:pPr>
            <a:r>
              <a:rPr lang="en" sz="1500">
                <a:solidFill>
                  <a:srgbClr val="292D60"/>
                </a:solidFill>
                <a:latin typeface="Montserrat"/>
                <a:ea typeface="Montserrat"/>
                <a:cs typeface="Montserrat"/>
                <a:sym typeface="Montserrat"/>
              </a:rPr>
              <a:t>Build interest in exploring Agriculture fields of study and future careers</a:t>
            </a:r>
            <a:endParaRPr sz="1500">
              <a:solidFill>
                <a:srgbClr val="292D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20" title="Empty Classroom &amp; Slog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250" y="977950"/>
            <a:ext cx="4241750" cy="42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Lexend</vt:lpstr>
      <vt:lpstr>Arial</vt:lpstr>
      <vt:lpstr>Comfortaa</vt:lpstr>
      <vt:lpstr>Montserrat</vt:lpstr>
      <vt:lpstr>Trebuchet MS</vt:lpstr>
      <vt:lpstr>Simple Light</vt:lpstr>
      <vt:lpstr>PowerPoint Presentation</vt:lpstr>
      <vt:lpstr>Farm-Ed Overview</vt:lpstr>
      <vt:lpstr>Smart Controlled Environment Grow Chamber</vt:lpstr>
      <vt:lpstr>Grow Chambers in Classrooms</vt:lpstr>
      <vt:lpstr>Data Dashboard</vt:lpstr>
      <vt:lpstr>Bringing our Program to Kentucky</vt:lpstr>
      <vt:lpstr>Benefits for Kentucky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Spoonamore, Susan (LRC)</dc:creator>
  <cp:lastModifiedBy>Spoonamore, Susan (LRC)</cp:lastModifiedBy>
  <cp:revision>1</cp:revision>
  <dcterms:modified xsi:type="dcterms:W3CDTF">2024-09-13T19:24:39Z</dcterms:modified>
</cp:coreProperties>
</file>