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0"/>
  </p:notesMasterIdLst>
  <p:sldIdLst>
    <p:sldId id="256" r:id="rId3"/>
    <p:sldId id="259" r:id="rId4"/>
    <p:sldId id="1796" r:id="rId5"/>
    <p:sldId id="1782" r:id="rId6"/>
    <p:sldId id="257" r:id="rId7"/>
    <p:sldId id="267" r:id="rId8"/>
    <p:sldId id="1783" r:id="rId9"/>
    <p:sldId id="264" r:id="rId10"/>
    <p:sldId id="1804" r:id="rId11"/>
    <p:sldId id="1802" r:id="rId12"/>
    <p:sldId id="1803" r:id="rId13"/>
    <p:sldId id="272" r:id="rId14"/>
    <p:sldId id="1806" r:id="rId15"/>
    <p:sldId id="389" r:id="rId16"/>
    <p:sldId id="1798" r:id="rId17"/>
    <p:sldId id="1799" r:id="rId18"/>
    <p:sldId id="390" r:id="rId19"/>
  </p:sldIdLst>
  <p:sldSz cx="12192000" cy="6858000"/>
  <p:notesSz cx="6858000" cy="9144000"/>
  <p:embeddedFontLst>
    <p:embeddedFont>
      <p:font typeface="Arial Black" panose="020B0A04020102020204" pitchFamily="34" charset="0"/>
      <p:bold r:id="rId21"/>
    </p:embeddedFont>
    <p:embeddedFont>
      <p:font typeface="Calibri" panose="020F0502020204030204" pitchFamily="34"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
      <p:font typeface="Franklin Gothic Book" panose="020B0503020102020204" pitchFamily="34" charset="0"/>
      <p:regular r:id="rId30"/>
      <p:italic r:id="rId31"/>
    </p:embeddedFont>
    <p:embeddedFont>
      <p:font typeface="Montserrat" panose="00000500000000000000"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4"/>
    <a:srgbClr val="73757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5" d="100"/>
          <a:sy n="95" d="100"/>
        </p:scale>
        <p:origin x="11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545F96-C7EC-4509-8C6C-9FEE26F81F9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23742A3A-5157-4E5D-ABE3-D65819003E60}">
      <dgm:prSet phldrT="[Text]"/>
      <dgm:spPr/>
      <dgm:t>
        <a:bodyPr/>
        <a:lstStyle/>
        <a:p>
          <a:r>
            <a:rPr lang="en-US" dirty="0">
              <a:solidFill>
                <a:schemeClr val="accent2"/>
              </a:solidFill>
              <a:latin typeface="Montserrat" panose="00000500000000000000" pitchFamily="2" charset="0"/>
            </a:rPr>
            <a:t>Increase packing capacity</a:t>
          </a:r>
        </a:p>
      </dgm:t>
    </dgm:pt>
    <dgm:pt modelId="{E499ECAF-FF73-462A-8BD3-6E7286B9D8B9}" type="parTrans" cxnId="{9C8CF145-4C2E-484A-806F-B0EC9A8CCEBA}">
      <dgm:prSet/>
      <dgm:spPr/>
      <dgm:t>
        <a:bodyPr/>
        <a:lstStyle/>
        <a:p>
          <a:endParaRPr lang="en-US">
            <a:solidFill>
              <a:schemeClr val="accent2"/>
            </a:solidFill>
            <a:latin typeface="Montserrat" panose="00000500000000000000" pitchFamily="2" charset="0"/>
          </a:endParaRPr>
        </a:p>
      </dgm:t>
    </dgm:pt>
    <dgm:pt modelId="{938F9842-3C3C-44C0-BB44-39914D2C9272}" type="sibTrans" cxnId="{9C8CF145-4C2E-484A-806F-B0EC9A8CCEBA}">
      <dgm:prSet/>
      <dgm:spPr/>
      <dgm:t>
        <a:bodyPr/>
        <a:lstStyle/>
        <a:p>
          <a:endParaRPr lang="en-US">
            <a:solidFill>
              <a:schemeClr val="accent2"/>
            </a:solidFill>
            <a:latin typeface="Montserrat" panose="00000500000000000000" pitchFamily="2" charset="0"/>
          </a:endParaRPr>
        </a:p>
      </dgm:t>
    </dgm:pt>
    <dgm:pt modelId="{F0077D2D-B6BF-4EC5-B078-C090D4B1810A}">
      <dgm:prSet phldrT="[Text]"/>
      <dgm:spPr/>
      <dgm:t>
        <a:bodyPr/>
        <a:lstStyle/>
        <a:p>
          <a:r>
            <a:rPr lang="en-US" dirty="0">
              <a:solidFill>
                <a:schemeClr val="accent2"/>
              </a:solidFill>
              <a:latin typeface="Montserrat" panose="00000500000000000000" pitchFamily="2" charset="0"/>
            </a:rPr>
            <a:t>Decrease food miles</a:t>
          </a:r>
        </a:p>
      </dgm:t>
    </dgm:pt>
    <dgm:pt modelId="{9554ECCB-E36B-4EA5-A5D3-47A2E2166359}" type="parTrans" cxnId="{1B424B1F-F79B-4489-8AF6-8FF79C6259EF}">
      <dgm:prSet/>
      <dgm:spPr/>
      <dgm:t>
        <a:bodyPr/>
        <a:lstStyle/>
        <a:p>
          <a:endParaRPr lang="en-US">
            <a:solidFill>
              <a:schemeClr val="accent2"/>
            </a:solidFill>
            <a:latin typeface="Montserrat" panose="00000500000000000000" pitchFamily="2" charset="0"/>
          </a:endParaRPr>
        </a:p>
      </dgm:t>
    </dgm:pt>
    <dgm:pt modelId="{980AABB2-A5C7-4775-916D-CF06C1A8D07E}" type="sibTrans" cxnId="{1B424B1F-F79B-4489-8AF6-8FF79C6259EF}">
      <dgm:prSet/>
      <dgm:spPr/>
      <dgm:t>
        <a:bodyPr/>
        <a:lstStyle/>
        <a:p>
          <a:endParaRPr lang="en-US">
            <a:solidFill>
              <a:schemeClr val="accent2"/>
            </a:solidFill>
            <a:latin typeface="Montserrat" panose="00000500000000000000" pitchFamily="2" charset="0"/>
          </a:endParaRPr>
        </a:p>
      </dgm:t>
    </dgm:pt>
    <dgm:pt modelId="{082B40BF-C600-4C5D-AE54-10708A140885}">
      <dgm:prSet phldrT="[Text]"/>
      <dgm:spPr/>
      <dgm:t>
        <a:bodyPr/>
        <a:lstStyle/>
        <a:p>
          <a:r>
            <a:rPr lang="en-US" dirty="0">
              <a:solidFill>
                <a:schemeClr val="accent2"/>
              </a:solidFill>
              <a:latin typeface="Montserrat" panose="00000500000000000000" pitchFamily="2" charset="0"/>
            </a:rPr>
            <a:t>Retain farmers</a:t>
          </a:r>
        </a:p>
      </dgm:t>
    </dgm:pt>
    <dgm:pt modelId="{5F36A28E-4168-4DE3-B9BE-73D547F65CE2}" type="parTrans" cxnId="{36AF79B2-49F6-49D2-9881-2782144C6581}">
      <dgm:prSet/>
      <dgm:spPr/>
      <dgm:t>
        <a:bodyPr/>
        <a:lstStyle/>
        <a:p>
          <a:endParaRPr lang="en-US">
            <a:solidFill>
              <a:schemeClr val="accent2"/>
            </a:solidFill>
            <a:latin typeface="Montserrat" panose="00000500000000000000" pitchFamily="2" charset="0"/>
          </a:endParaRPr>
        </a:p>
      </dgm:t>
    </dgm:pt>
    <dgm:pt modelId="{9CD3714C-EA7D-4D8B-A75B-FAA635AF7F86}" type="sibTrans" cxnId="{36AF79B2-49F6-49D2-9881-2782144C6581}">
      <dgm:prSet/>
      <dgm:spPr/>
      <dgm:t>
        <a:bodyPr/>
        <a:lstStyle/>
        <a:p>
          <a:endParaRPr lang="en-US">
            <a:solidFill>
              <a:schemeClr val="accent2"/>
            </a:solidFill>
            <a:latin typeface="Montserrat" panose="00000500000000000000" pitchFamily="2" charset="0"/>
          </a:endParaRPr>
        </a:p>
      </dgm:t>
    </dgm:pt>
    <dgm:pt modelId="{68A70B09-BA64-461D-AEC7-53ACA1DBF00F}">
      <dgm:prSet phldrT="[Text]"/>
      <dgm:spPr/>
      <dgm:t>
        <a:bodyPr/>
        <a:lstStyle/>
        <a:p>
          <a:r>
            <a:rPr lang="en-US" dirty="0">
              <a:solidFill>
                <a:schemeClr val="accent2"/>
              </a:solidFill>
              <a:latin typeface="Montserrat" panose="00000500000000000000" pitchFamily="2" charset="0"/>
            </a:rPr>
            <a:t>Grow more animals</a:t>
          </a:r>
        </a:p>
      </dgm:t>
    </dgm:pt>
    <dgm:pt modelId="{EA1EA495-76EC-44AD-84A1-D2EEA3719B1D}" type="parTrans" cxnId="{2C88238A-E7A8-4EB3-8C3E-B256CD6BC98F}">
      <dgm:prSet/>
      <dgm:spPr/>
      <dgm:t>
        <a:bodyPr/>
        <a:lstStyle/>
        <a:p>
          <a:endParaRPr lang="en-US">
            <a:solidFill>
              <a:schemeClr val="accent2"/>
            </a:solidFill>
            <a:latin typeface="Montserrat" panose="00000500000000000000" pitchFamily="2" charset="0"/>
          </a:endParaRPr>
        </a:p>
      </dgm:t>
    </dgm:pt>
    <dgm:pt modelId="{3866EED5-7863-4EDC-9336-54DA7FEB5623}" type="sibTrans" cxnId="{2C88238A-E7A8-4EB3-8C3E-B256CD6BC98F}">
      <dgm:prSet/>
      <dgm:spPr/>
      <dgm:t>
        <a:bodyPr/>
        <a:lstStyle/>
        <a:p>
          <a:endParaRPr lang="en-US">
            <a:solidFill>
              <a:schemeClr val="accent2"/>
            </a:solidFill>
            <a:latin typeface="Montserrat" panose="00000500000000000000" pitchFamily="2" charset="0"/>
          </a:endParaRPr>
        </a:p>
      </dgm:t>
    </dgm:pt>
    <dgm:pt modelId="{CC6AB1BE-55CA-489F-92FC-CFFD123A35F7}">
      <dgm:prSet phldrT="[Text]"/>
      <dgm:spPr/>
      <dgm:t>
        <a:bodyPr/>
        <a:lstStyle/>
        <a:p>
          <a:r>
            <a:rPr lang="en-US" dirty="0">
              <a:solidFill>
                <a:schemeClr val="accent2"/>
              </a:solidFill>
              <a:latin typeface="Montserrat" panose="00000500000000000000" pitchFamily="2" charset="0"/>
            </a:rPr>
            <a:t>Impact multipliers</a:t>
          </a:r>
        </a:p>
      </dgm:t>
    </dgm:pt>
    <dgm:pt modelId="{665CD8C0-F199-4041-9042-D058C1A0D3F0}" type="parTrans" cxnId="{DB9528CB-BEE2-4D4B-8AA9-7C6DA67438BA}">
      <dgm:prSet/>
      <dgm:spPr/>
      <dgm:t>
        <a:bodyPr/>
        <a:lstStyle/>
        <a:p>
          <a:endParaRPr lang="en-US">
            <a:solidFill>
              <a:schemeClr val="accent2"/>
            </a:solidFill>
            <a:latin typeface="Montserrat" panose="00000500000000000000" pitchFamily="2" charset="0"/>
          </a:endParaRPr>
        </a:p>
      </dgm:t>
    </dgm:pt>
    <dgm:pt modelId="{1EEE33CD-70A4-4EC3-ADB5-E451D01B5EC0}" type="sibTrans" cxnId="{DB9528CB-BEE2-4D4B-8AA9-7C6DA67438BA}">
      <dgm:prSet/>
      <dgm:spPr/>
      <dgm:t>
        <a:bodyPr/>
        <a:lstStyle/>
        <a:p>
          <a:endParaRPr lang="en-US">
            <a:solidFill>
              <a:schemeClr val="accent2"/>
            </a:solidFill>
            <a:latin typeface="Montserrat" panose="00000500000000000000" pitchFamily="2" charset="0"/>
          </a:endParaRPr>
        </a:p>
      </dgm:t>
    </dgm:pt>
    <dgm:pt modelId="{4B80D297-DEBA-4A55-BF79-958DE11BCF8D}">
      <dgm:prSet phldrT="[Text]"/>
      <dgm:spPr/>
      <dgm:t>
        <a:bodyPr/>
        <a:lstStyle/>
        <a:p>
          <a:r>
            <a:rPr lang="en-US" dirty="0">
              <a:solidFill>
                <a:schemeClr val="accent2"/>
              </a:solidFill>
              <a:latin typeface="Montserrat" panose="00000500000000000000" pitchFamily="2" charset="0"/>
            </a:rPr>
            <a:t>Develop the region</a:t>
          </a:r>
        </a:p>
      </dgm:t>
    </dgm:pt>
    <dgm:pt modelId="{98D47A99-C0C3-4BD1-B4E7-68814E267F8E}" type="parTrans" cxnId="{9EF70AB9-B1BD-4699-94CF-76DDFA1E8BEA}">
      <dgm:prSet/>
      <dgm:spPr/>
      <dgm:t>
        <a:bodyPr/>
        <a:lstStyle/>
        <a:p>
          <a:endParaRPr lang="en-US">
            <a:solidFill>
              <a:schemeClr val="accent2"/>
            </a:solidFill>
            <a:latin typeface="Montserrat" panose="00000500000000000000" pitchFamily="2" charset="0"/>
          </a:endParaRPr>
        </a:p>
      </dgm:t>
    </dgm:pt>
    <dgm:pt modelId="{FCC9CC66-F06E-4E38-87FA-0B1B264D929E}" type="sibTrans" cxnId="{9EF70AB9-B1BD-4699-94CF-76DDFA1E8BEA}">
      <dgm:prSet/>
      <dgm:spPr/>
      <dgm:t>
        <a:bodyPr/>
        <a:lstStyle/>
        <a:p>
          <a:endParaRPr lang="en-US">
            <a:solidFill>
              <a:schemeClr val="accent2"/>
            </a:solidFill>
            <a:latin typeface="Montserrat" panose="00000500000000000000" pitchFamily="2" charset="0"/>
          </a:endParaRPr>
        </a:p>
      </dgm:t>
    </dgm:pt>
    <dgm:pt modelId="{F7E3BFA1-EC0E-4FA6-85F2-62C3B0187508}" type="pres">
      <dgm:prSet presAssocID="{17545F96-C7EC-4509-8C6C-9FEE26F81F97}" presName="cycle" presStyleCnt="0">
        <dgm:presLayoutVars>
          <dgm:dir/>
          <dgm:resizeHandles val="exact"/>
        </dgm:presLayoutVars>
      </dgm:prSet>
      <dgm:spPr/>
    </dgm:pt>
    <dgm:pt modelId="{3A96D20E-616C-44DA-AD93-70EBA5B23739}" type="pres">
      <dgm:prSet presAssocID="{23742A3A-5157-4E5D-ABE3-D65819003E60}" presName="node" presStyleLbl="node1" presStyleIdx="0" presStyleCnt="6">
        <dgm:presLayoutVars>
          <dgm:bulletEnabled val="1"/>
        </dgm:presLayoutVars>
      </dgm:prSet>
      <dgm:spPr/>
    </dgm:pt>
    <dgm:pt modelId="{1468E7A0-D477-494D-8D3B-82CD8955B098}" type="pres">
      <dgm:prSet presAssocID="{938F9842-3C3C-44C0-BB44-39914D2C9272}" presName="sibTrans" presStyleLbl="sibTrans2D1" presStyleIdx="0" presStyleCnt="6"/>
      <dgm:spPr/>
    </dgm:pt>
    <dgm:pt modelId="{99F73DAD-66E3-46B0-83EC-CAC55B96CA22}" type="pres">
      <dgm:prSet presAssocID="{938F9842-3C3C-44C0-BB44-39914D2C9272}" presName="connectorText" presStyleLbl="sibTrans2D1" presStyleIdx="0" presStyleCnt="6"/>
      <dgm:spPr/>
    </dgm:pt>
    <dgm:pt modelId="{2D30BF20-1837-43B1-B7BA-BC64F83F809A}" type="pres">
      <dgm:prSet presAssocID="{F0077D2D-B6BF-4EC5-B078-C090D4B1810A}" presName="node" presStyleLbl="node1" presStyleIdx="1" presStyleCnt="6">
        <dgm:presLayoutVars>
          <dgm:bulletEnabled val="1"/>
        </dgm:presLayoutVars>
      </dgm:prSet>
      <dgm:spPr/>
    </dgm:pt>
    <dgm:pt modelId="{567877BA-6F35-4668-A590-F6B3F2CA3FF8}" type="pres">
      <dgm:prSet presAssocID="{980AABB2-A5C7-4775-916D-CF06C1A8D07E}" presName="sibTrans" presStyleLbl="sibTrans2D1" presStyleIdx="1" presStyleCnt="6"/>
      <dgm:spPr/>
    </dgm:pt>
    <dgm:pt modelId="{8817BEF6-DAFB-41FD-B3D0-48C3D49CC799}" type="pres">
      <dgm:prSet presAssocID="{980AABB2-A5C7-4775-916D-CF06C1A8D07E}" presName="connectorText" presStyleLbl="sibTrans2D1" presStyleIdx="1" presStyleCnt="6"/>
      <dgm:spPr/>
    </dgm:pt>
    <dgm:pt modelId="{56548269-923B-4AE0-B726-D81B372C8EA6}" type="pres">
      <dgm:prSet presAssocID="{082B40BF-C600-4C5D-AE54-10708A140885}" presName="node" presStyleLbl="node1" presStyleIdx="2" presStyleCnt="6">
        <dgm:presLayoutVars>
          <dgm:bulletEnabled val="1"/>
        </dgm:presLayoutVars>
      </dgm:prSet>
      <dgm:spPr/>
    </dgm:pt>
    <dgm:pt modelId="{62E8243F-C4FB-4C5F-8FB7-6E0E42C62591}" type="pres">
      <dgm:prSet presAssocID="{9CD3714C-EA7D-4D8B-A75B-FAA635AF7F86}" presName="sibTrans" presStyleLbl="sibTrans2D1" presStyleIdx="2" presStyleCnt="6"/>
      <dgm:spPr/>
    </dgm:pt>
    <dgm:pt modelId="{2AFC0C58-A78A-4A40-A753-12691C26518A}" type="pres">
      <dgm:prSet presAssocID="{9CD3714C-EA7D-4D8B-A75B-FAA635AF7F86}" presName="connectorText" presStyleLbl="sibTrans2D1" presStyleIdx="2" presStyleCnt="6"/>
      <dgm:spPr/>
    </dgm:pt>
    <dgm:pt modelId="{A27DFB79-40EA-4699-9A69-16EA8463CFDA}" type="pres">
      <dgm:prSet presAssocID="{68A70B09-BA64-461D-AEC7-53ACA1DBF00F}" presName="node" presStyleLbl="node1" presStyleIdx="3" presStyleCnt="6">
        <dgm:presLayoutVars>
          <dgm:bulletEnabled val="1"/>
        </dgm:presLayoutVars>
      </dgm:prSet>
      <dgm:spPr/>
    </dgm:pt>
    <dgm:pt modelId="{8C52E031-107E-4F6A-9487-57B4BEDBF9C3}" type="pres">
      <dgm:prSet presAssocID="{3866EED5-7863-4EDC-9336-54DA7FEB5623}" presName="sibTrans" presStyleLbl="sibTrans2D1" presStyleIdx="3" presStyleCnt="6"/>
      <dgm:spPr/>
    </dgm:pt>
    <dgm:pt modelId="{A8676D98-171F-4708-B33C-8D9F5301C8EC}" type="pres">
      <dgm:prSet presAssocID="{3866EED5-7863-4EDC-9336-54DA7FEB5623}" presName="connectorText" presStyleLbl="sibTrans2D1" presStyleIdx="3" presStyleCnt="6"/>
      <dgm:spPr/>
    </dgm:pt>
    <dgm:pt modelId="{88D4E76A-3425-4542-8E5A-55D7EBE45D58}" type="pres">
      <dgm:prSet presAssocID="{CC6AB1BE-55CA-489F-92FC-CFFD123A35F7}" presName="node" presStyleLbl="node1" presStyleIdx="4" presStyleCnt="6">
        <dgm:presLayoutVars>
          <dgm:bulletEnabled val="1"/>
        </dgm:presLayoutVars>
      </dgm:prSet>
      <dgm:spPr/>
    </dgm:pt>
    <dgm:pt modelId="{AC8DCDFF-F499-4764-82B9-4216E75CA69B}" type="pres">
      <dgm:prSet presAssocID="{1EEE33CD-70A4-4EC3-ADB5-E451D01B5EC0}" presName="sibTrans" presStyleLbl="sibTrans2D1" presStyleIdx="4" presStyleCnt="6"/>
      <dgm:spPr/>
    </dgm:pt>
    <dgm:pt modelId="{4F2122BF-6012-4814-ABC0-5554EB3D3515}" type="pres">
      <dgm:prSet presAssocID="{1EEE33CD-70A4-4EC3-ADB5-E451D01B5EC0}" presName="connectorText" presStyleLbl="sibTrans2D1" presStyleIdx="4" presStyleCnt="6"/>
      <dgm:spPr/>
    </dgm:pt>
    <dgm:pt modelId="{D8282435-1BE5-4CE8-8854-B58242349632}" type="pres">
      <dgm:prSet presAssocID="{4B80D297-DEBA-4A55-BF79-958DE11BCF8D}" presName="node" presStyleLbl="node1" presStyleIdx="5" presStyleCnt="6">
        <dgm:presLayoutVars>
          <dgm:bulletEnabled val="1"/>
        </dgm:presLayoutVars>
      </dgm:prSet>
      <dgm:spPr/>
    </dgm:pt>
    <dgm:pt modelId="{99D9218F-7026-4231-A1D2-5B15610C72CD}" type="pres">
      <dgm:prSet presAssocID="{FCC9CC66-F06E-4E38-87FA-0B1B264D929E}" presName="sibTrans" presStyleLbl="sibTrans2D1" presStyleIdx="5" presStyleCnt="6"/>
      <dgm:spPr/>
    </dgm:pt>
    <dgm:pt modelId="{12521096-EDB3-4D2C-92C1-2B4178F64C88}" type="pres">
      <dgm:prSet presAssocID="{FCC9CC66-F06E-4E38-87FA-0B1B264D929E}" presName="connectorText" presStyleLbl="sibTrans2D1" presStyleIdx="5" presStyleCnt="6"/>
      <dgm:spPr/>
    </dgm:pt>
  </dgm:ptLst>
  <dgm:cxnLst>
    <dgm:cxn modelId="{02E54716-CA1E-4554-8A79-FE5FAC6E7585}" type="presOf" srcId="{23742A3A-5157-4E5D-ABE3-D65819003E60}" destId="{3A96D20E-616C-44DA-AD93-70EBA5B23739}" srcOrd="0" destOrd="0" presId="urn:microsoft.com/office/officeart/2005/8/layout/cycle2"/>
    <dgm:cxn modelId="{955C6418-032F-4604-BA0E-8788CF4EFFD2}" type="presOf" srcId="{980AABB2-A5C7-4775-916D-CF06C1A8D07E}" destId="{567877BA-6F35-4668-A590-F6B3F2CA3FF8}" srcOrd="0" destOrd="0" presId="urn:microsoft.com/office/officeart/2005/8/layout/cycle2"/>
    <dgm:cxn modelId="{0824081A-069C-4774-82F2-1E1F81A3897A}" type="presOf" srcId="{F0077D2D-B6BF-4EC5-B078-C090D4B1810A}" destId="{2D30BF20-1837-43B1-B7BA-BC64F83F809A}" srcOrd="0" destOrd="0" presId="urn:microsoft.com/office/officeart/2005/8/layout/cycle2"/>
    <dgm:cxn modelId="{1B424B1F-F79B-4489-8AF6-8FF79C6259EF}" srcId="{17545F96-C7EC-4509-8C6C-9FEE26F81F97}" destId="{F0077D2D-B6BF-4EC5-B078-C090D4B1810A}" srcOrd="1" destOrd="0" parTransId="{9554ECCB-E36B-4EA5-A5D3-47A2E2166359}" sibTransId="{980AABB2-A5C7-4775-916D-CF06C1A8D07E}"/>
    <dgm:cxn modelId="{278A9822-CDBD-4DCB-B9E6-2B4684E25C6D}" type="presOf" srcId="{9CD3714C-EA7D-4D8B-A75B-FAA635AF7F86}" destId="{2AFC0C58-A78A-4A40-A753-12691C26518A}" srcOrd="1" destOrd="0" presId="urn:microsoft.com/office/officeart/2005/8/layout/cycle2"/>
    <dgm:cxn modelId="{30235D23-3276-47BC-A576-F2A7233F5707}" type="presOf" srcId="{082B40BF-C600-4C5D-AE54-10708A140885}" destId="{56548269-923B-4AE0-B726-D81B372C8EA6}" srcOrd="0" destOrd="0" presId="urn:microsoft.com/office/officeart/2005/8/layout/cycle2"/>
    <dgm:cxn modelId="{CC3D6728-4953-499C-B86F-8828A4E8C943}" type="presOf" srcId="{1EEE33CD-70A4-4EC3-ADB5-E451D01B5EC0}" destId="{AC8DCDFF-F499-4764-82B9-4216E75CA69B}" srcOrd="0" destOrd="0" presId="urn:microsoft.com/office/officeart/2005/8/layout/cycle2"/>
    <dgm:cxn modelId="{DE10D62B-B4CC-4225-B2FF-0382DEF5DD3B}" type="presOf" srcId="{938F9842-3C3C-44C0-BB44-39914D2C9272}" destId="{1468E7A0-D477-494D-8D3B-82CD8955B098}" srcOrd="0" destOrd="0" presId="urn:microsoft.com/office/officeart/2005/8/layout/cycle2"/>
    <dgm:cxn modelId="{9CFE673B-259A-4544-8E57-E61D4BE2F392}" type="presOf" srcId="{CC6AB1BE-55CA-489F-92FC-CFFD123A35F7}" destId="{88D4E76A-3425-4542-8E5A-55D7EBE45D58}" srcOrd="0" destOrd="0" presId="urn:microsoft.com/office/officeart/2005/8/layout/cycle2"/>
    <dgm:cxn modelId="{347BB33C-1D33-40BE-9380-6932C1B1B2BA}" type="presOf" srcId="{9CD3714C-EA7D-4D8B-A75B-FAA635AF7F86}" destId="{62E8243F-C4FB-4C5F-8FB7-6E0E42C62591}" srcOrd="0" destOrd="0" presId="urn:microsoft.com/office/officeart/2005/8/layout/cycle2"/>
    <dgm:cxn modelId="{AB7B515D-6741-4E81-A19D-3DF0EC00EF73}" type="presOf" srcId="{3866EED5-7863-4EDC-9336-54DA7FEB5623}" destId="{8C52E031-107E-4F6A-9487-57B4BEDBF9C3}" srcOrd="0" destOrd="0" presId="urn:microsoft.com/office/officeart/2005/8/layout/cycle2"/>
    <dgm:cxn modelId="{9C8CF145-4C2E-484A-806F-B0EC9A8CCEBA}" srcId="{17545F96-C7EC-4509-8C6C-9FEE26F81F97}" destId="{23742A3A-5157-4E5D-ABE3-D65819003E60}" srcOrd="0" destOrd="0" parTransId="{E499ECAF-FF73-462A-8BD3-6E7286B9D8B9}" sibTransId="{938F9842-3C3C-44C0-BB44-39914D2C9272}"/>
    <dgm:cxn modelId="{0475776A-F009-4089-BD9E-24E565A42671}" type="presOf" srcId="{17545F96-C7EC-4509-8C6C-9FEE26F81F97}" destId="{F7E3BFA1-EC0E-4FA6-85F2-62C3B0187508}" srcOrd="0" destOrd="0" presId="urn:microsoft.com/office/officeart/2005/8/layout/cycle2"/>
    <dgm:cxn modelId="{32325B4D-29C5-4B25-BA98-5A33337F5971}" type="presOf" srcId="{FCC9CC66-F06E-4E38-87FA-0B1B264D929E}" destId="{12521096-EDB3-4D2C-92C1-2B4178F64C88}" srcOrd="1" destOrd="0" presId="urn:microsoft.com/office/officeart/2005/8/layout/cycle2"/>
    <dgm:cxn modelId="{2C88238A-E7A8-4EB3-8C3E-B256CD6BC98F}" srcId="{17545F96-C7EC-4509-8C6C-9FEE26F81F97}" destId="{68A70B09-BA64-461D-AEC7-53ACA1DBF00F}" srcOrd="3" destOrd="0" parTransId="{EA1EA495-76EC-44AD-84A1-D2EEA3719B1D}" sibTransId="{3866EED5-7863-4EDC-9336-54DA7FEB5623}"/>
    <dgm:cxn modelId="{C8F46E96-3711-4904-A758-222C382DE6F3}" type="presOf" srcId="{3866EED5-7863-4EDC-9336-54DA7FEB5623}" destId="{A8676D98-171F-4708-B33C-8D9F5301C8EC}" srcOrd="1" destOrd="0" presId="urn:microsoft.com/office/officeart/2005/8/layout/cycle2"/>
    <dgm:cxn modelId="{CA816DA5-3598-4060-A152-31E41B76922E}" type="presOf" srcId="{68A70B09-BA64-461D-AEC7-53ACA1DBF00F}" destId="{A27DFB79-40EA-4699-9A69-16EA8463CFDA}" srcOrd="0" destOrd="0" presId="urn:microsoft.com/office/officeart/2005/8/layout/cycle2"/>
    <dgm:cxn modelId="{36AF79B2-49F6-49D2-9881-2782144C6581}" srcId="{17545F96-C7EC-4509-8C6C-9FEE26F81F97}" destId="{082B40BF-C600-4C5D-AE54-10708A140885}" srcOrd="2" destOrd="0" parTransId="{5F36A28E-4168-4DE3-B9BE-73D547F65CE2}" sibTransId="{9CD3714C-EA7D-4D8B-A75B-FAA635AF7F86}"/>
    <dgm:cxn modelId="{9EF70AB9-B1BD-4699-94CF-76DDFA1E8BEA}" srcId="{17545F96-C7EC-4509-8C6C-9FEE26F81F97}" destId="{4B80D297-DEBA-4A55-BF79-958DE11BCF8D}" srcOrd="5" destOrd="0" parTransId="{98D47A99-C0C3-4BD1-B4E7-68814E267F8E}" sibTransId="{FCC9CC66-F06E-4E38-87FA-0B1B264D929E}"/>
    <dgm:cxn modelId="{75382AB9-60BA-4C61-B281-BE6A6450D498}" type="presOf" srcId="{980AABB2-A5C7-4775-916D-CF06C1A8D07E}" destId="{8817BEF6-DAFB-41FD-B3D0-48C3D49CC799}" srcOrd="1" destOrd="0" presId="urn:microsoft.com/office/officeart/2005/8/layout/cycle2"/>
    <dgm:cxn modelId="{DB9528CB-BEE2-4D4B-8AA9-7C6DA67438BA}" srcId="{17545F96-C7EC-4509-8C6C-9FEE26F81F97}" destId="{CC6AB1BE-55CA-489F-92FC-CFFD123A35F7}" srcOrd="4" destOrd="0" parTransId="{665CD8C0-F199-4041-9042-D058C1A0D3F0}" sibTransId="{1EEE33CD-70A4-4EC3-ADB5-E451D01B5EC0}"/>
    <dgm:cxn modelId="{122227E6-32F3-4A70-827D-A814E84C6686}" type="presOf" srcId="{FCC9CC66-F06E-4E38-87FA-0B1B264D929E}" destId="{99D9218F-7026-4231-A1D2-5B15610C72CD}" srcOrd="0" destOrd="0" presId="urn:microsoft.com/office/officeart/2005/8/layout/cycle2"/>
    <dgm:cxn modelId="{A6E989E9-56D8-41EA-ACBF-E5CCEA8ACB42}" type="presOf" srcId="{938F9842-3C3C-44C0-BB44-39914D2C9272}" destId="{99F73DAD-66E3-46B0-83EC-CAC55B96CA22}" srcOrd="1" destOrd="0" presId="urn:microsoft.com/office/officeart/2005/8/layout/cycle2"/>
    <dgm:cxn modelId="{23DCD5EC-1A10-47C8-A3F1-2F9528AC16CE}" type="presOf" srcId="{1EEE33CD-70A4-4EC3-ADB5-E451D01B5EC0}" destId="{4F2122BF-6012-4814-ABC0-5554EB3D3515}" srcOrd="1" destOrd="0" presId="urn:microsoft.com/office/officeart/2005/8/layout/cycle2"/>
    <dgm:cxn modelId="{27D6FCF4-2EC6-4645-8873-CD8EE1D64F24}" type="presOf" srcId="{4B80D297-DEBA-4A55-BF79-958DE11BCF8D}" destId="{D8282435-1BE5-4CE8-8854-B58242349632}" srcOrd="0" destOrd="0" presId="urn:microsoft.com/office/officeart/2005/8/layout/cycle2"/>
    <dgm:cxn modelId="{17DECF19-9C18-47CF-BEC7-B512BCD04DC2}" type="presParOf" srcId="{F7E3BFA1-EC0E-4FA6-85F2-62C3B0187508}" destId="{3A96D20E-616C-44DA-AD93-70EBA5B23739}" srcOrd="0" destOrd="0" presId="urn:microsoft.com/office/officeart/2005/8/layout/cycle2"/>
    <dgm:cxn modelId="{0ABE23A8-5A90-46AE-846D-D8C139D9F3C0}" type="presParOf" srcId="{F7E3BFA1-EC0E-4FA6-85F2-62C3B0187508}" destId="{1468E7A0-D477-494D-8D3B-82CD8955B098}" srcOrd="1" destOrd="0" presId="urn:microsoft.com/office/officeart/2005/8/layout/cycle2"/>
    <dgm:cxn modelId="{A1FC436E-CAB5-4102-B589-6849222075FB}" type="presParOf" srcId="{1468E7A0-D477-494D-8D3B-82CD8955B098}" destId="{99F73DAD-66E3-46B0-83EC-CAC55B96CA22}" srcOrd="0" destOrd="0" presId="urn:microsoft.com/office/officeart/2005/8/layout/cycle2"/>
    <dgm:cxn modelId="{776B25E9-6E47-4749-A88F-4ECA2506D7AF}" type="presParOf" srcId="{F7E3BFA1-EC0E-4FA6-85F2-62C3B0187508}" destId="{2D30BF20-1837-43B1-B7BA-BC64F83F809A}" srcOrd="2" destOrd="0" presId="urn:microsoft.com/office/officeart/2005/8/layout/cycle2"/>
    <dgm:cxn modelId="{C3045CF3-C74B-46D5-999E-7225C04C14CE}" type="presParOf" srcId="{F7E3BFA1-EC0E-4FA6-85F2-62C3B0187508}" destId="{567877BA-6F35-4668-A590-F6B3F2CA3FF8}" srcOrd="3" destOrd="0" presId="urn:microsoft.com/office/officeart/2005/8/layout/cycle2"/>
    <dgm:cxn modelId="{55AA0380-0FD3-4F82-9555-48205738F5A7}" type="presParOf" srcId="{567877BA-6F35-4668-A590-F6B3F2CA3FF8}" destId="{8817BEF6-DAFB-41FD-B3D0-48C3D49CC799}" srcOrd="0" destOrd="0" presId="urn:microsoft.com/office/officeart/2005/8/layout/cycle2"/>
    <dgm:cxn modelId="{8D886703-EB3D-4AC4-BD6F-DA43ECEE06B5}" type="presParOf" srcId="{F7E3BFA1-EC0E-4FA6-85F2-62C3B0187508}" destId="{56548269-923B-4AE0-B726-D81B372C8EA6}" srcOrd="4" destOrd="0" presId="urn:microsoft.com/office/officeart/2005/8/layout/cycle2"/>
    <dgm:cxn modelId="{8A74C7AE-01BF-41F2-9603-74C7DE19AD93}" type="presParOf" srcId="{F7E3BFA1-EC0E-4FA6-85F2-62C3B0187508}" destId="{62E8243F-C4FB-4C5F-8FB7-6E0E42C62591}" srcOrd="5" destOrd="0" presId="urn:microsoft.com/office/officeart/2005/8/layout/cycle2"/>
    <dgm:cxn modelId="{9396033E-A0E3-4437-9478-BD599C735E75}" type="presParOf" srcId="{62E8243F-C4FB-4C5F-8FB7-6E0E42C62591}" destId="{2AFC0C58-A78A-4A40-A753-12691C26518A}" srcOrd="0" destOrd="0" presId="urn:microsoft.com/office/officeart/2005/8/layout/cycle2"/>
    <dgm:cxn modelId="{6C72FDAA-26FE-44BD-A70B-C2574BF6CCF9}" type="presParOf" srcId="{F7E3BFA1-EC0E-4FA6-85F2-62C3B0187508}" destId="{A27DFB79-40EA-4699-9A69-16EA8463CFDA}" srcOrd="6" destOrd="0" presId="urn:microsoft.com/office/officeart/2005/8/layout/cycle2"/>
    <dgm:cxn modelId="{B2DB299B-02AF-4C71-9FB6-AE556482177C}" type="presParOf" srcId="{F7E3BFA1-EC0E-4FA6-85F2-62C3B0187508}" destId="{8C52E031-107E-4F6A-9487-57B4BEDBF9C3}" srcOrd="7" destOrd="0" presId="urn:microsoft.com/office/officeart/2005/8/layout/cycle2"/>
    <dgm:cxn modelId="{08276323-A8FC-4D3F-BF30-FFF4C20D2EC9}" type="presParOf" srcId="{8C52E031-107E-4F6A-9487-57B4BEDBF9C3}" destId="{A8676D98-171F-4708-B33C-8D9F5301C8EC}" srcOrd="0" destOrd="0" presId="urn:microsoft.com/office/officeart/2005/8/layout/cycle2"/>
    <dgm:cxn modelId="{5D8DE5D9-38EF-4B0B-84CE-9A591D64823B}" type="presParOf" srcId="{F7E3BFA1-EC0E-4FA6-85F2-62C3B0187508}" destId="{88D4E76A-3425-4542-8E5A-55D7EBE45D58}" srcOrd="8" destOrd="0" presId="urn:microsoft.com/office/officeart/2005/8/layout/cycle2"/>
    <dgm:cxn modelId="{722306DC-857D-4181-82AF-6C783C170809}" type="presParOf" srcId="{F7E3BFA1-EC0E-4FA6-85F2-62C3B0187508}" destId="{AC8DCDFF-F499-4764-82B9-4216E75CA69B}" srcOrd="9" destOrd="0" presId="urn:microsoft.com/office/officeart/2005/8/layout/cycle2"/>
    <dgm:cxn modelId="{A211CEB1-0A25-4EDB-9ECC-883994E53072}" type="presParOf" srcId="{AC8DCDFF-F499-4764-82B9-4216E75CA69B}" destId="{4F2122BF-6012-4814-ABC0-5554EB3D3515}" srcOrd="0" destOrd="0" presId="urn:microsoft.com/office/officeart/2005/8/layout/cycle2"/>
    <dgm:cxn modelId="{2B3F0A83-67B3-4409-A332-DB1F57B9B1CD}" type="presParOf" srcId="{F7E3BFA1-EC0E-4FA6-85F2-62C3B0187508}" destId="{D8282435-1BE5-4CE8-8854-B58242349632}" srcOrd="10" destOrd="0" presId="urn:microsoft.com/office/officeart/2005/8/layout/cycle2"/>
    <dgm:cxn modelId="{D071B226-7F48-41E7-B31E-8E290E575280}" type="presParOf" srcId="{F7E3BFA1-EC0E-4FA6-85F2-62C3B0187508}" destId="{99D9218F-7026-4231-A1D2-5B15610C72CD}" srcOrd="11" destOrd="0" presId="urn:microsoft.com/office/officeart/2005/8/layout/cycle2"/>
    <dgm:cxn modelId="{3E376E0F-7937-45CA-B150-343BEC367725}" type="presParOf" srcId="{99D9218F-7026-4231-A1D2-5B15610C72CD}" destId="{12521096-EDB3-4D2C-92C1-2B4178F64C8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6D20E-616C-44DA-AD93-70EBA5B23739}">
      <dsp:nvSpPr>
        <dsp:cNvPr id="0" name=""/>
        <dsp:cNvSpPr/>
      </dsp:nvSpPr>
      <dsp:spPr>
        <a:xfrm>
          <a:off x="3529166" y="1243"/>
          <a:ext cx="1444882" cy="144488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solidFill>
              <a:latin typeface="Montserrat" panose="00000500000000000000" pitchFamily="2" charset="0"/>
            </a:rPr>
            <a:t>Increase packing capacity</a:t>
          </a:r>
        </a:p>
      </dsp:txBody>
      <dsp:txXfrm>
        <a:off x="3740764" y="212841"/>
        <a:ext cx="1021686" cy="1021686"/>
      </dsp:txXfrm>
    </dsp:sp>
    <dsp:sp modelId="{1468E7A0-D477-494D-8D3B-82CD8955B098}">
      <dsp:nvSpPr>
        <dsp:cNvPr id="0" name=""/>
        <dsp:cNvSpPr/>
      </dsp:nvSpPr>
      <dsp:spPr>
        <a:xfrm rot="1800000">
          <a:off x="4989856" y="1017214"/>
          <a:ext cx="384949" cy="4876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accent2"/>
            </a:solidFill>
            <a:latin typeface="Montserrat" panose="00000500000000000000" pitchFamily="2" charset="0"/>
          </a:endParaRPr>
        </a:p>
      </dsp:txBody>
      <dsp:txXfrm>
        <a:off x="4997592" y="1085872"/>
        <a:ext cx="269464" cy="292589"/>
      </dsp:txXfrm>
    </dsp:sp>
    <dsp:sp modelId="{2D30BF20-1837-43B1-B7BA-BC64F83F809A}">
      <dsp:nvSpPr>
        <dsp:cNvPr id="0" name=""/>
        <dsp:cNvSpPr/>
      </dsp:nvSpPr>
      <dsp:spPr>
        <a:xfrm>
          <a:off x="5409483" y="1086845"/>
          <a:ext cx="1444882" cy="144488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solidFill>
              <a:latin typeface="Montserrat" panose="00000500000000000000" pitchFamily="2" charset="0"/>
            </a:rPr>
            <a:t>Decrease food miles</a:t>
          </a:r>
        </a:p>
      </dsp:txBody>
      <dsp:txXfrm>
        <a:off x="5621081" y="1298443"/>
        <a:ext cx="1021686" cy="1021686"/>
      </dsp:txXfrm>
    </dsp:sp>
    <dsp:sp modelId="{567877BA-6F35-4668-A590-F6B3F2CA3FF8}">
      <dsp:nvSpPr>
        <dsp:cNvPr id="0" name=""/>
        <dsp:cNvSpPr/>
      </dsp:nvSpPr>
      <dsp:spPr>
        <a:xfrm rot="5400000">
          <a:off x="5939450" y="2640169"/>
          <a:ext cx="384949" cy="4876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accent2"/>
            </a:solidFill>
            <a:latin typeface="Montserrat" panose="00000500000000000000" pitchFamily="2" charset="0"/>
          </a:endParaRPr>
        </a:p>
      </dsp:txBody>
      <dsp:txXfrm>
        <a:off x="5997193" y="2679956"/>
        <a:ext cx="269464" cy="292589"/>
      </dsp:txXfrm>
    </dsp:sp>
    <dsp:sp modelId="{56548269-923B-4AE0-B726-D81B372C8EA6}">
      <dsp:nvSpPr>
        <dsp:cNvPr id="0" name=""/>
        <dsp:cNvSpPr/>
      </dsp:nvSpPr>
      <dsp:spPr>
        <a:xfrm>
          <a:off x="5409483" y="3258048"/>
          <a:ext cx="1444882" cy="144488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solidFill>
              <a:latin typeface="Montserrat" panose="00000500000000000000" pitchFamily="2" charset="0"/>
            </a:rPr>
            <a:t>Retain farmers</a:t>
          </a:r>
        </a:p>
      </dsp:txBody>
      <dsp:txXfrm>
        <a:off x="5621081" y="3469646"/>
        <a:ext cx="1021686" cy="1021686"/>
      </dsp:txXfrm>
    </dsp:sp>
    <dsp:sp modelId="{62E8243F-C4FB-4C5F-8FB7-6E0E42C62591}">
      <dsp:nvSpPr>
        <dsp:cNvPr id="0" name=""/>
        <dsp:cNvSpPr/>
      </dsp:nvSpPr>
      <dsp:spPr>
        <a:xfrm rot="9000000">
          <a:off x="5008726" y="4274018"/>
          <a:ext cx="384949" cy="4876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accent2"/>
            </a:solidFill>
            <a:latin typeface="Montserrat" panose="00000500000000000000" pitchFamily="2" charset="0"/>
          </a:endParaRPr>
        </a:p>
      </dsp:txBody>
      <dsp:txXfrm rot="10800000">
        <a:off x="5116475" y="4342676"/>
        <a:ext cx="269464" cy="292589"/>
      </dsp:txXfrm>
    </dsp:sp>
    <dsp:sp modelId="{A27DFB79-40EA-4699-9A69-16EA8463CFDA}">
      <dsp:nvSpPr>
        <dsp:cNvPr id="0" name=""/>
        <dsp:cNvSpPr/>
      </dsp:nvSpPr>
      <dsp:spPr>
        <a:xfrm>
          <a:off x="3529166" y="4343649"/>
          <a:ext cx="1444882" cy="144488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solidFill>
              <a:latin typeface="Montserrat" panose="00000500000000000000" pitchFamily="2" charset="0"/>
            </a:rPr>
            <a:t>Grow more animals</a:t>
          </a:r>
        </a:p>
      </dsp:txBody>
      <dsp:txXfrm>
        <a:off x="3740764" y="4555247"/>
        <a:ext cx="1021686" cy="1021686"/>
      </dsp:txXfrm>
    </dsp:sp>
    <dsp:sp modelId="{8C52E031-107E-4F6A-9487-57B4BEDBF9C3}">
      <dsp:nvSpPr>
        <dsp:cNvPr id="0" name=""/>
        <dsp:cNvSpPr/>
      </dsp:nvSpPr>
      <dsp:spPr>
        <a:xfrm rot="12600000">
          <a:off x="3128409" y="4284913"/>
          <a:ext cx="384949" cy="4876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accent2"/>
            </a:solidFill>
            <a:latin typeface="Montserrat" panose="00000500000000000000" pitchFamily="2" charset="0"/>
          </a:endParaRPr>
        </a:p>
      </dsp:txBody>
      <dsp:txXfrm rot="10800000">
        <a:off x="3236158" y="4411313"/>
        <a:ext cx="269464" cy="292589"/>
      </dsp:txXfrm>
    </dsp:sp>
    <dsp:sp modelId="{88D4E76A-3425-4542-8E5A-55D7EBE45D58}">
      <dsp:nvSpPr>
        <dsp:cNvPr id="0" name=""/>
        <dsp:cNvSpPr/>
      </dsp:nvSpPr>
      <dsp:spPr>
        <a:xfrm>
          <a:off x="1648849" y="3258048"/>
          <a:ext cx="1444882" cy="144488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solidFill>
              <a:latin typeface="Montserrat" panose="00000500000000000000" pitchFamily="2" charset="0"/>
            </a:rPr>
            <a:t>Impact multipliers</a:t>
          </a:r>
        </a:p>
      </dsp:txBody>
      <dsp:txXfrm>
        <a:off x="1860447" y="3469646"/>
        <a:ext cx="1021686" cy="1021686"/>
      </dsp:txXfrm>
    </dsp:sp>
    <dsp:sp modelId="{AC8DCDFF-F499-4764-82B9-4216E75CA69B}">
      <dsp:nvSpPr>
        <dsp:cNvPr id="0" name=""/>
        <dsp:cNvSpPr/>
      </dsp:nvSpPr>
      <dsp:spPr>
        <a:xfrm rot="16200000">
          <a:off x="2178816" y="2661958"/>
          <a:ext cx="384949" cy="4876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accent2"/>
            </a:solidFill>
            <a:latin typeface="Montserrat" panose="00000500000000000000" pitchFamily="2" charset="0"/>
          </a:endParaRPr>
        </a:p>
      </dsp:txBody>
      <dsp:txXfrm>
        <a:off x="2236559" y="2817230"/>
        <a:ext cx="269464" cy="292589"/>
      </dsp:txXfrm>
    </dsp:sp>
    <dsp:sp modelId="{D8282435-1BE5-4CE8-8854-B58242349632}">
      <dsp:nvSpPr>
        <dsp:cNvPr id="0" name=""/>
        <dsp:cNvSpPr/>
      </dsp:nvSpPr>
      <dsp:spPr>
        <a:xfrm>
          <a:off x="1648849" y="1086845"/>
          <a:ext cx="1444882" cy="144488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2"/>
              </a:solidFill>
              <a:latin typeface="Montserrat" panose="00000500000000000000" pitchFamily="2" charset="0"/>
            </a:rPr>
            <a:t>Develop the region</a:t>
          </a:r>
        </a:p>
      </dsp:txBody>
      <dsp:txXfrm>
        <a:off x="1860447" y="1298443"/>
        <a:ext cx="1021686" cy="1021686"/>
      </dsp:txXfrm>
    </dsp:sp>
    <dsp:sp modelId="{99D9218F-7026-4231-A1D2-5B15610C72CD}">
      <dsp:nvSpPr>
        <dsp:cNvPr id="0" name=""/>
        <dsp:cNvSpPr/>
      </dsp:nvSpPr>
      <dsp:spPr>
        <a:xfrm rot="19800000">
          <a:off x="3109539" y="1028109"/>
          <a:ext cx="384949" cy="4876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accent2"/>
            </a:solidFill>
            <a:latin typeface="Montserrat" panose="00000500000000000000" pitchFamily="2" charset="0"/>
          </a:endParaRPr>
        </a:p>
      </dsp:txBody>
      <dsp:txXfrm>
        <a:off x="3117275" y="1154509"/>
        <a:ext cx="269464" cy="29258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980401-B01B-4D53-A7E9-C18411413101}"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8BF9A-25FB-4249-BFCF-7327174FC2C4}" type="slidenum">
              <a:rPr lang="en-US" smtClean="0"/>
              <a:t>‹#›</a:t>
            </a:fld>
            <a:endParaRPr lang="en-US"/>
          </a:p>
        </p:txBody>
      </p:sp>
    </p:spTree>
    <p:extLst>
      <p:ext uri="{BB962C8B-B14F-4D97-AF65-F5344CB8AC3E}">
        <p14:creationId xmlns:p14="http://schemas.microsoft.com/office/powerpoint/2010/main" val="1812695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Thank you for choosing to create a center to sustain and grow the livestock industry in Kentucky and in the region</a:t>
            </a:r>
            <a:endParaRPr lang="en-US" dirty="0"/>
          </a:p>
        </p:txBody>
      </p:sp>
      <p:sp>
        <p:nvSpPr>
          <p:cNvPr id="4" name="Slide Number Placeholder 3"/>
          <p:cNvSpPr>
            <a:spLocks noGrp="1"/>
          </p:cNvSpPr>
          <p:nvPr>
            <p:ph type="sldNum" sz="quarter" idx="5"/>
          </p:nvPr>
        </p:nvSpPr>
        <p:spPr/>
        <p:txBody>
          <a:bodyPr/>
          <a:lstStyle/>
          <a:p>
            <a:fld id="{B3A8BF9A-25FB-4249-BFCF-7327174FC2C4}" type="slidenum">
              <a:rPr lang="en-US" smtClean="0"/>
              <a:t>2</a:t>
            </a:fld>
            <a:endParaRPr lang="en-US"/>
          </a:p>
        </p:txBody>
      </p:sp>
    </p:spTree>
    <p:extLst>
      <p:ext uri="{BB962C8B-B14F-4D97-AF65-F5344CB8AC3E}">
        <p14:creationId xmlns:p14="http://schemas.microsoft.com/office/powerpoint/2010/main" val="1195541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AF15-4AB8-9941-9347-485AD27809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65C9B8-F96A-A7FC-56CC-7BB2058FD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567ED2-B5D9-501A-F0B1-0A4D7A3E833B}"/>
              </a:ext>
            </a:extLst>
          </p:cNvPr>
          <p:cNvSpPr>
            <a:spLocks noGrp="1"/>
          </p:cNvSpPr>
          <p:nvPr>
            <p:ph type="dt" sz="half" idx="10"/>
          </p:nvPr>
        </p:nvSpPr>
        <p:spPr/>
        <p:txBody>
          <a:bodyPr/>
          <a:lstStyle/>
          <a:p>
            <a:fld id="{D8534DB1-B135-4A96-BA87-237F0B758F49}" type="datetimeFigureOut">
              <a:rPr lang="en-US" smtClean="0"/>
              <a:t>10/10/2024</a:t>
            </a:fld>
            <a:endParaRPr lang="en-US"/>
          </a:p>
        </p:txBody>
      </p:sp>
      <p:sp>
        <p:nvSpPr>
          <p:cNvPr id="5" name="Footer Placeholder 4">
            <a:extLst>
              <a:ext uri="{FF2B5EF4-FFF2-40B4-BE49-F238E27FC236}">
                <a16:creationId xmlns:a16="http://schemas.microsoft.com/office/drawing/2014/main" id="{CC30ABFA-72A8-9808-B487-7F9D23157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FF846-5AA3-DB38-BFF8-20E97ABE91F3}"/>
              </a:ext>
            </a:extLst>
          </p:cNvPr>
          <p:cNvSpPr>
            <a:spLocks noGrp="1"/>
          </p:cNvSpPr>
          <p:nvPr>
            <p:ph type="sldNum" sz="quarter" idx="12"/>
          </p:nvPr>
        </p:nvSpPr>
        <p:spPr/>
        <p:txBody>
          <a:bodyPr/>
          <a:lstStyle/>
          <a:p>
            <a:fld id="{386A3E61-3E0E-4913-95C3-0D0440A257C6}" type="slidenum">
              <a:rPr lang="en-US" smtClean="0"/>
              <a:t>‹#›</a:t>
            </a:fld>
            <a:endParaRPr lang="en-US"/>
          </a:p>
        </p:txBody>
      </p:sp>
    </p:spTree>
    <p:extLst>
      <p:ext uri="{BB962C8B-B14F-4D97-AF65-F5344CB8AC3E}">
        <p14:creationId xmlns:p14="http://schemas.microsoft.com/office/powerpoint/2010/main" val="251534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563E-0218-A83D-07C1-FFB8DB5B28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75FA8A-FF56-A9D5-B1B3-E8AE6BACBB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272F2E-AC79-24E7-CA03-B8FFA9AD6540}"/>
              </a:ext>
            </a:extLst>
          </p:cNvPr>
          <p:cNvSpPr>
            <a:spLocks noGrp="1"/>
          </p:cNvSpPr>
          <p:nvPr>
            <p:ph type="dt" sz="half" idx="10"/>
          </p:nvPr>
        </p:nvSpPr>
        <p:spPr/>
        <p:txBody>
          <a:bodyPr/>
          <a:lstStyle/>
          <a:p>
            <a:fld id="{D8534DB1-B135-4A96-BA87-237F0B758F49}" type="datetimeFigureOut">
              <a:rPr lang="en-US" smtClean="0"/>
              <a:t>10/10/2024</a:t>
            </a:fld>
            <a:endParaRPr lang="en-US"/>
          </a:p>
        </p:txBody>
      </p:sp>
      <p:sp>
        <p:nvSpPr>
          <p:cNvPr id="5" name="Footer Placeholder 4">
            <a:extLst>
              <a:ext uri="{FF2B5EF4-FFF2-40B4-BE49-F238E27FC236}">
                <a16:creationId xmlns:a16="http://schemas.microsoft.com/office/drawing/2014/main" id="{9FA0446A-1732-7B6E-AAF5-CC3145A19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F8DB5-1C5D-F6F6-6116-69D7646DA871}"/>
              </a:ext>
            </a:extLst>
          </p:cNvPr>
          <p:cNvSpPr>
            <a:spLocks noGrp="1"/>
          </p:cNvSpPr>
          <p:nvPr>
            <p:ph type="sldNum" sz="quarter" idx="12"/>
          </p:nvPr>
        </p:nvSpPr>
        <p:spPr/>
        <p:txBody>
          <a:bodyPr/>
          <a:lstStyle/>
          <a:p>
            <a:fld id="{386A3E61-3E0E-4913-95C3-0D0440A257C6}" type="slidenum">
              <a:rPr lang="en-US" smtClean="0"/>
              <a:t>‹#›</a:t>
            </a:fld>
            <a:endParaRPr lang="en-US"/>
          </a:p>
        </p:txBody>
      </p:sp>
    </p:spTree>
    <p:extLst>
      <p:ext uri="{BB962C8B-B14F-4D97-AF65-F5344CB8AC3E}">
        <p14:creationId xmlns:p14="http://schemas.microsoft.com/office/powerpoint/2010/main" val="2009308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6E2E9B-D338-5899-BDD9-B3BCD76CD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41D44-F4A0-4204-FED9-8781E15B5A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035CA2-8AD1-2A24-2AAC-09057E55E28F}"/>
              </a:ext>
            </a:extLst>
          </p:cNvPr>
          <p:cNvSpPr>
            <a:spLocks noGrp="1"/>
          </p:cNvSpPr>
          <p:nvPr>
            <p:ph type="dt" sz="half" idx="10"/>
          </p:nvPr>
        </p:nvSpPr>
        <p:spPr/>
        <p:txBody>
          <a:bodyPr/>
          <a:lstStyle/>
          <a:p>
            <a:fld id="{D8534DB1-B135-4A96-BA87-237F0B758F49}" type="datetimeFigureOut">
              <a:rPr lang="en-US" smtClean="0"/>
              <a:t>10/10/2024</a:t>
            </a:fld>
            <a:endParaRPr lang="en-US"/>
          </a:p>
        </p:txBody>
      </p:sp>
      <p:sp>
        <p:nvSpPr>
          <p:cNvPr id="5" name="Footer Placeholder 4">
            <a:extLst>
              <a:ext uri="{FF2B5EF4-FFF2-40B4-BE49-F238E27FC236}">
                <a16:creationId xmlns:a16="http://schemas.microsoft.com/office/drawing/2014/main" id="{967A3858-5668-C78B-C485-F0A9FF9B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89270-10E0-72F8-60AE-AB497BA85852}"/>
              </a:ext>
            </a:extLst>
          </p:cNvPr>
          <p:cNvSpPr>
            <a:spLocks noGrp="1"/>
          </p:cNvSpPr>
          <p:nvPr>
            <p:ph type="sldNum" sz="quarter" idx="12"/>
          </p:nvPr>
        </p:nvSpPr>
        <p:spPr/>
        <p:txBody>
          <a:bodyPr/>
          <a:lstStyle/>
          <a:p>
            <a:fld id="{386A3E61-3E0E-4913-95C3-0D0440A257C6}" type="slidenum">
              <a:rPr lang="en-US" smtClean="0"/>
              <a:t>‹#›</a:t>
            </a:fld>
            <a:endParaRPr lang="en-US"/>
          </a:p>
        </p:txBody>
      </p:sp>
    </p:spTree>
    <p:extLst>
      <p:ext uri="{BB962C8B-B14F-4D97-AF65-F5344CB8AC3E}">
        <p14:creationId xmlns:p14="http://schemas.microsoft.com/office/powerpoint/2010/main" val="244782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9F4AB7-D739-4EA8-8097-48A82E41F08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8CDC6-8147-4D72-8785-5D70EB9EB63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65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9F4AB7-D739-4EA8-8097-48A82E41F08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8CDC6-8147-4D72-8785-5D70EB9EB633}" type="slidenum">
              <a:rPr lang="en-US" smtClean="0"/>
              <a:t>‹#›</a:t>
            </a:fld>
            <a:endParaRPr lang="en-US"/>
          </a:p>
        </p:txBody>
      </p:sp>
    </p:spTree>
    <p:extLst>
      <p:ext uri="{BB962C8B-B14F-4D97-AF65-F5344CB8AC3E}">
        <p14:creationId xmlns:p14="http://schemas.microsoft.com/office/powerpoint/2010/main" val="1707815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9F4AB7-D739-4EA8-8097-48A82E41F08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8CDC6-8147-4D72-8785-5D70EB9EB63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469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9F4AB7-D739-4EA8-8097-48A82E41F08B}"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8CDC6-8147-4D72-8785-5D70EB9EB633}" type="slidenum">
              <a:rPr lang="en-US" smtClean="0"/>
              <a:t>‹#›</a:t>
            </a:fld>
            <a:endParaRPr lang="en-US"/>
          </a:p>
        </p:txBody>
      </p:sp>
    </p:spTree>
    <p:extLst>
      <p:ext uri="{BB962C8B-B14F-4D97-AF65-F5344CB8AC3E}">
        <p14:creationId xmlns:p14="http://schemas.microsoft.com/office/powerpoint/2010/main" val="575248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9F4AB7-D739-4EA8-8097-48A82E41F08B}"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E8CDC6-8147-4D72-8785-5D70EB9EB633}" type="slidenum">
              <a:rPr lang="en-US" smtClean="0"/>
              <a:t>‹#›</a:t>
            </a:fld>
            <a:endParaRPr lang="en-US"/>
          </a:p>
        </p:txBody>
      </p:sp>
    </p:spTree>
    <p:extLst>
      <p:ext uri="{BB962C8B-B14F-4D97-AF65-F5344CB8AC3E}">
        <p14:creationId xmlns:p14="http://schemas.microsoft.com/office/powerpoint/2010/main" val="1372220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9F4AB7-D739-4EA8-8097-48A82E41F08B}"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E8CDC6-8147-4D72-8785-5D70EB9EB633}" type="slidenum">
              <a:rPr lang="en-US" smtClean="0"/>
              <a:t>‹#›</a:t>
            </a:fld>
            <a:endParaRPr lang="en-US"/>
          </a:p>
        </p:txBody>
      </p:sp>
    </p:spTree>
    <p:extLst>
      <p:ext uri="{BB962C8B-B14F-4D97-AF65-F5344CB8AC3E}">
        <p14:creationId xmlns:p14="http://schemas.microsoft.com/office/powerpoint/2010/main" val="3742274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A9F4AB7-D739-4EA8-8097-48A82E41F08B}" type="datetimeFigureOut">
              <a:rPr lang="en-US" smtClean="0"/>
              <a:t>10/10/2024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BE8CDC6-8147-4D72-8785-5D70EB9EB633}" type="slidenum">
              <a:rPr lang="en-US" smtClean="0"/>
              <a:t>‹#›</a:t>
            </a:fld>
            <a:endParaRPr lang="en-US"/>
          </a:p>
        </p:txBody>
      </p:sp>
    </p:spTree>
    <p:extLst>
      <p:ext uri="{BB962C8B-B14F-4D97-AF65-F5344CB8AC3E}">
        <p14:creationId xmlns:p14="http://schemas.microsoft.com/office/powerpoint/2010/main" val="2719714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A9F4AB7-D739-4EA8-8097-48A82E41F08B}" type="datetimeFigureOut">
              <a:rPr lang="en-US" smtClean="0"/>
              <a:t>10/10/2024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BE8CDC6-8147-4D72-8785-5D70EB9EB633}" type="slidenum">
              <a:rPr lang="en-US" smtClean="0"/>
              <a:t>‹#›</a:t>
            </a:fld>
            <a:endParaRPr lang="en-US"/>
          </a:p>
        </p:txBody>
      </p:sp>
    </p:spTree>
    <p:extLst>
      <p:ext uri="{BB962C8B-B14F-4D97-AF65-F5344CB8AC3E}">
        <p14:creationId xmlns:p14="http://schemas.microsoft.com/office/powerpoint/2010/main" val="142460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C53C-459C-A3F9-CF08-A0788E1AF6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3E7DB8-5CD4-0840-2609-B04E18525A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39382-D30A-99C9-FB3E-DEC6A1A3DD85}"/>
              </a:ext>
            </a:extLst>
          </p:cNvPr>
          <p:cNvSpPr>
            <a:spLocks noGrp="1"/>
          </p:cNvSpPr>
          <p:nvPr>
            <p:ph type="dt" sz="half" idx="10"/>
          </p:nvPr>
        </p:nvSpPr>
        <p:spPr/>
        <p:txBody>
          <a:bodyPr/>
          <a:lstStyle/>
          <a:p>
            <a:fld id="{D8534DB1-B135-4A96-BA87-237F0B758F49}" type="datetimeFigureOut">
              <a:rPr lang="en-US" smtClean="0"/>
              <a:t>10/10/2024</a:t>
            </a:fld>
            <a:endParaRPr lang="en-US"/>
          </a:p>
        </p:txBody>
      </p:sp>
      <p:sp>
        <p:nvSpPr>
          <p:cNvPr id="5" name="Footer Placeholder 4">
            <a:extLst>
              <a:ext uri="{FF2B5EF4-FFF2-40B4-BE49-F238E27FC236}">
                <a16:creationId xmlns:a16="http://schemas.microsoft.com/office/drawing/2014/main" id="{4B7B6ACA-660D-9E86-66FF-F75F3371C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99B6B-2B07-AA50-C951-E17F1369A76A}"/>
              </a:ext>
            </a:extLst>
          </p:cNvPr>
          <p:cNvSpPr>
            <a:spLocks noGrp="1"/>
          </p:cNvSpPr>
          <p:nvPr>
            <p:ph type="sldNum" sz="quarter" idx="12"/>
          </p:nvPr>
        </p:nvSpPr>
        <p:spPr/>
        <p:txBody>
          <a:bodyPr/>
          <a:lstStyle/>
          <a:p>
            <a:fld id="{386A3E61-3E0E-4913-95C3-0D0440A257C6}" type="slidenum">
              <a:rPr lang="en-US" smtClean="0"/>
              <a:t>‹#›</a:t>
            </a:fld>
            <a:endParaRPr lang="en-US"/>
          </a:p>
        </p:txBody>
      </p:sp>
    </p:spTree>
    <p:extLst>
      <p:ext uri="{BB962C8B-B14F-4D97-AF65-F5344CB8AC3E}">
        <p14:creationId xmlns:p14="http://schemas.microsoft.com/office/powerpoint/2010/main" val="419313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9F4AB7-D739-4EA8-8097-48A82E41F08B}"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8CDC6-8147-4D72-8785-5D70EB9EB633}" type="slidenum">
              <a:rPr lang="en-US" smtClean="0"/>
              <a:t>‹#›</a:t>
            </a:fld>
            <a:endParaRPr lang="en-US"/>
          </a:p>
        </p:txBody>
      </p:sp>
    </p:spTree>
    <p:extLst>
      <p:ext uri="{BB962C8B-B14F-4D97-AF65-F5344CB8AC3E}">
        <p14:creationId xmlns:p14="http://schemas.microsoft.com/office/powerpoint/2010/main" val="4134769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9F4AB7-D739-4EA8-8097-48A82E41F08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8CDC6-8147-4D72-8785-5D70EB9EB633}" type="slidenum">
              <a:rPr lang="en-US" smtClean="0"/>
              <a:t>‹#›</a:t>
            </a:fld>
            <a:endParaRPr lang="en-US"/>
          </a:p>
        </p:txBody>
      </p:sp>
    </p:spTree>
    <p:extLst>
      <p:ext uri="{BB962C8B-B14F-4D97-AF65-F5344CB8AC3E}">
        <p14:creationId xmlns:p14="http://schemas.microsoft.com/office/powerpoint/2010/main" val="3549800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9F4AB7-D739-4EA8-8097-48A82E41F08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8CDC6-8147-4D72-8785-5D70EB9EB633}" type="slidenum">
              <a:rPr lang="en-US" smtClean="0"/>
              <a:t>‹#›</a:t>
            </a:fld>
            <a:endParaRPr lang="en-US"/>
          </a:p>
        </p:txBody>
      </p:sp>
    </p:spTree>
    <p:extLst>
      <p:ext uri="{BB962C8B-B14F-4D97-AF65-F5344CB8AC3E}">
        <p14:creationId xmlns:p14="http://schemas.microsoft.com/office/powerpoint/2010/main" val="417990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29474-4C4E-5739-B411-E21F7C56FD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4FAC9D-84C4-4D56-D99A-70328F08E5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3A2F5A-9CB5-3E62-B8DA-1075C0416ABA}"/>
              </a:ext>
            </a:extLst>
          </p:cNvPr>
          <p:cNvSpPr>
            <a:spLocks noGrp="1"/>
          </p:cNvSpPr>
          <p:nvPr>
            <p:ph type="dt" sz="half" idx="10"/>
          </p:nvPr>
        </p:nvSpPr>
        <p:spPr/>
        <p:txBody>
          <a:bodyPr/>
          <a:lstStyle/>
          <a:p>
            <a:fld id="{D8534DB1-B135-4A96-BA87-237F0B758F49}" type="datetimeFigureOut">
              <a:rPr lang="en-US" smtClean="0"/>
              <a:t>10/10/2024</a:t>
            </a:fld>
            <a:endParaRPr lang="en-US"/>
          </a:p>
        </p:txBody>
      </p:sp>
      <p:sp>
        <p:nvSpPr>
          <p:cNvPr id="5" name="Footer Placeholder 4">
            <a:extLst>
              <a:ext uri="{FF2B5EF4-FFF2-40B4-BE49-F238E27FC236}">
                <a16:creationId xmlns:a16="http://schemas.microsoft.com/office/drawing/2014/main" id="{F3A15D30-5B38-BE61-51A8-12ADA87EC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691CE-7651-6861-3BC1-E6C630D25D17}"/>
              </a:ext>
            </a:extLst>
          </p:cNvPr>
          <p:cNvSpPr>
            <a:spLocks noGrp="1"/>
          </p:cNvSpPr>
          <p:nvPr>
            <p:ph type="sldNum" sz="quarter" idx="12"/>
          </p:nvPr>
        </p:nvSpPr>
        <p:spPr/>
        <p:txBody>
          <a:bodyPr/>
          <a:lstStyle/>
          <a:p>
            <a:fld id="{386A3E61-3E0E-4913-95C3-0D0440A257C6}" type="slidenum">
              <a:rPr lang="en-US" smtClean="0"/>
              <a:t>‹#›</a:t>
            </a:fld>
            <a:endParaRPr lang="en-US"/>
          </a:p>
        </p:txBody>
      </p:sp>
    </p:spTree>
    <p:extLst>
      <p:ext uri="{BB962C8B-B14F-4D97-AF65-F5344CB8AC3E}">
        <p14:creationId xmlns:p14="http://schemas.microsoft.com/office/powerpoint/2010/main" val="1111285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49214-F808-7877-1BF8-F14A1B52A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6EE82-36D3-8E7F-9215-8666117482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222D63-96DF-EDFD-B58C-477588D3D1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63BF69-5C17-F150-C6EC-2AEB5B4F676D}"/>
              </a:ext>
            </a:extLst>
          </p:cNvPr>
          <p:cNvSpPr>
            <a:spLocks noGrp="1"/>
          </p:cNvSpPr>
          <p:nvPr>
            <p:ph type="dt" sz="half" idx="10"/>
          </p:nvPr>
        </p:nvSpPr>
        <p:spPr/>
        <p:txBody>
          <a:bodyPr/>
          <a:lstStyle/>
          <a:p>
            <a:fld id="{D8534DB1-B135-4A96-BA87-237F0B758F49}" type="datetimeFigureOut">
              <a:rPr lang="en-US" smtClean="0"/>
              <a:t>10/10/2024</a:t>
            </a:fld>
            <a:endParaRPr lang="en-US"/>
          </a:p>
        </p:txBody>
      </p:sp>
      <p:sp>
        <p:nvSpPr>
          <p:cNvPr id="6" name="Footer Placeholder 5">
            <a:extLst>
              <a:ext uri="{FF2B5EF4-FFF2-40B4-BE49-F238E27FC236}">
                <a16:creationId xmlns:a16="http://schemas.microsoft.com/office/drawing/2014/main" id="{ED8383AD-75E7-BDEF-0864-D4C467BE98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37B40B-4C74-7898-2AC9-C806D4977A6F}"/>
              </a:ext>
            </a:extLst>
          </p:cNvPr>
          <p:cNvSpPr>
            <a:spLocks noGrp="1"/>
          </p:cNvSpPr>
          <p:nvPr>
            <p:ph type="sldNum" sz="quarter" idx="12"/>
          </p:nvPr>
        </p:nvSpPr>
        <p:spPr/>
        <p:txBody>
          <a:bodyPr/>
          <a:lstStyle/>
          <a:p>
            <a:fld id="{386A3E61-3E0E-4913-95C3-0D0440A257C6}" type="slidenum">
              <a:rPr lang="en-US" smtClean="0"/>
              <a:t>‹#›</a:t>
            </a:fld>
            <a:endParaRPr lang="en-US"/>
          </a:p>
        </p:txBody>
      </p:sp>
    </p:spTree>
    <p:extLst>
      <p:ext uri="{BB962C8B-B14F-4D97-AF65-F5344CB8AC3E}">
        <p14:creationId xmlns:p14="http://schemas.microsoft.com/office/powerpoint/2010/main" val="1248721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E3CB-D96A-B979-34C5-686472A79B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4204C9-EE29-C6B4-3C0E-6A7CBEAD7C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4CAE56-095A-BC69-B2B8-50E5AFF9A8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EB75FE-5856-11E4-C40F-2F2DA5A1A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250B4-C2CD-BAB4-63EA-1A280ECBE9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9C8003-5303-FF15-BEBA-24A1780EFA23}"/>
              </a:ext>
            </a:extLst>
          </p:cNvPr>
          <p:cNvSpPr>
            <a:spLocks noGrp="1"/>
          </p:cNvSpPr>
          <p:nvPr>
            <p:ph type="dt" sz="half" idx="10"/>
          </p:nvPr>
        </p:nvSpPr>
        <p:spPr/>
        <p:txBody>
          <a:bodyPr/>
          <a:lstStyle/>
          <a:p>
            <a:fld id="{D8534DB1-B135-4A96-BA87-237F0B758F49}" type="datetimeFigureOut">
              <a:rPr lang="en-US" smtClean="0"/>
              <a:t>10/10/2024</a:t>
            </a:fld>
            <a:endParaRPr lang="en-US"/>
          </a:p>
        </p:txBody>
      </p:sp>
      <p:sp>
        <p:nvSpPr>
          <p:cNvPr id="8" name="Footer Placeholder 7">
            <a:extLst>
              <a:ext uri="{FF2B5EF4-FFF2-40B4-BE49-F238E27FC236}">
                <a16:creationId xmlns:a16="http://schemas.microsoft.com/office/drawing/2014/main" id="{0326399C-1887-21FD-4246-1C085BDCA8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B6E15D-2E5A-0782-C1E4-8AAA2E3FD89C}"/>
              </a:ext>
            </a:extLst>
          </p:cNvPr>
          <p:cNvSpPr>
            <a:spLocks noGrp="1"/>
          </p:cNvSpPr>
          <p:nvPr>
            <p:ph type="sldNum" sz="quarter" idx="12"/>
          </p:nvPr>
        </p:nvSpPr>
        <p:spPr/>
        <p:txBody>
          <a:bodyPr/>
          <a:lstStyle/>
          <a:p>
            <a:fld id="{386A3E61-3E0E-4913-95C3-0D0440A257C6}" type="slidenum">
              <a:rPr lang="en-US" smtClean="0"/>
              <a:t>‹#›</a:t>
            </a:fld>
            <a:endParaRPr lang="en-US"/>
          </a:p>
        </p:txBody>
      </p:sp>
    </p:spTree>
    <p:extLst>
      <p:ext uri="{BB962C8B-B14F-4D97-AF65-F5344CB8AC3E}">
        <p14:creationId xmlns:p14="http://schemas.microsoft.com/office/powerpoint/2010/main" val="2315889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E7011-9D73-D48D-8962-CC6518B32E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EA8B5C-7EFE-EF72-4A7D-FA01789EB665}"/>
              </a:ext>
            </a:extLst>
          </p:cNvPr>
          <p:cNvSpPr>
            <a:spLocks noGrp="1"/>
          </p:cNvSpPr>
          <p:nvPr>
            <p:ph type="dt" sz="half" idx="10"/>
          </p:nvPr>
        </p:nvSpPr>
        <p:spPr/>
        <p:txBody>
          <a:bodyPr/>
          <a:lstStyle/>
          <a:p>
            <a:fld id="{D8534DB1-B135-4A96-BA87-237F0B758F49}" type="datetimeFigureOut">
              <a:rPr lang="en-US" smtClean="0"/>
              <a:t>10/10/2024</a:t>
            </a:fld>
            <a:endParaRPr lang="en-US"/>
          </a:p>
        </p:txBody>
      </p:sp>
      <p:sp>
        <p:nvSpPr>
          <p:cNvPr id="4" name="Footer Placeholder 3">
            <a:extLst>
              <a:ext uri="{FF2B5EF4-FFF2-40B4-BE49-F238E27FC236}">
                <a16:creationId xmlns:a16="http://schemas.microsoft.com/office/drawing/2014/main" id="{FCB46717-4116-BFD4-07EB-8CC3E285D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CCAD5-D428-273D-47A6-DCD497359878}"/>
              </a:ext>
            </a:extLst>
          </p:cNvPr>
          <p:cNvSpPr>
            <a:spLocks noGrp="1"/>
          </p:cNvSpPr>
          <p:nvPr>
            <p:ph type="sldNum" sz="quarter" idx="12"/>
          </p:nvPr>
        </p:nvSpPr>
        <p:spPr/>
        <p:txBody>
          <a:bodyPr/>
          <a:lstStyle/>
          <a:p>
            <a:fld id="{386A3E61-3E0E-4913-95C3-0D0440A257C6}" type="slidenum">
              <a:rPr lang="en-US" smtClean="0"/>
              <a:t>‹#›</a:t>
            </a:fld>
            <a:endParaRPr lang="en-US"/>
          </a:p>
        </p:txBody>
      </p:sp>
    </p:spTree>
    <p:extLst>
      <p:ext uri="{BB962C8B-B14F-4D97-AF65-F5344CB8AC3E}">
        <p14:creationId xmlns:p14="http://schemas.microsoft.com/office/powerpoint/2010/main" val="244286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620A5-F071-3CC2-14FC-665C211B32EE}"/>
              </a:ext>
            </a:extLst>
          </p:cNvPr>
          <p:cNvSpPr>
            <a:spLocks noGrp="1"/>
          </p:cNvSpPr>
          <p:nvPr>
            <p:ph type="dt" sz="half" idx="10"/>
          </p:nvPr>
        </p:nvSpPr>
        <p:spPr/>
        <p:txBody>
          <a:bodyPr/>
          <a:lstStyle/>
          <a:p>
            <a:fld id="{D8534DB1-B135-4A96-BA87-237F0B758F49}" type="datetimeFigureOut">
              <a:rPr lang="en-US" smtClean="0"/>
              <a:t>10/10/2024</a:t>
            </a:fld>
            <a:endParaRPr lang="en-US"/>
          </a:p>
        </p:txBody>
      </p:sp>
      <p:sp>
        <p:nvSpPr>
          <p:cNvPr id="3" name="Footer Placeholder 2">
            <a:extLst>
              <a:ext uri="{FF2B5EF4-FFF2-40B4-BE49-F238E27FC236}">
                <a16:creationId xmlns:a16="http://schemas.microsoft.com/office/drawing/2014/main" id="{A6F3212F-6658-D5BF-8D49-538BDD89CA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5C4D32-F6F5-2CF8-71B0-E8645BC9908D}"/>
              </a:ext>
            </a:extLst>
          </p:cNvPr>
          <p:cNvSpPr>
            <a:spLocks noGrp="1"/>
          </p:cNvSpPr>
          <p:nvPr>
            <p:ph type="sldNum" sz="quarter" idx="12"/>
          </p:nvPr>
        </p:nvSpPr>
        <p:spPr/>
        <p:txBody>
          <a:bodyPr/>
          <a:lstStyle/>
          <a:p>
            <a:fld id="{386A3E61-3E0E-4913-95C3-0D0440A257C6}" type="slidenum">
              <a:rPr lang="en-US" smtClean="0"/>
              <a:t>‹#›</a:t>
            </a:fld>
            <a:endParaRPr lang="en-US"/>
          </a:p>
        </p:txBody>
      </p:sp>
    </p:spTree>
    <p:extLst>
      <p:ext uri="{BB962C8B-B14F-4D97-AF65-F5344CB8AC3E}">
        <p14:creationId xmlns:p14="http://schemas.microsoft.com/office/powerpoint/2010/main" val="280786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9C22-65A2-CFA3-CB22-D7B7862B04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70A183-4711-B815-ED8F-4BC32700F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7C0A47-6D11-43A5-D383-DF3D9906C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DFD17-D5ED-BAD0-21EB-9E5C30C5F376}"/>
              </a:ext>
            </a:extLst>
          </p:cNvPr>
          <p:cNvSpPr>
            <a:spLocks noGrp="1"/>
          </p:cNvSpPr>
          <p:nvPr>
            <p:ph type="dt" sz="half" idx="10"/>
          </p:nvPr>
        </p:nvSpPr>
        <p:spPr/>
        <p:txBody>
          <a:bodyPr/>
          <a:lstStyle/>
          <a:p>
            <a:fld id="{D8534DB1-B135-4A96-BA87-237F0B758F49}" type="datetimeFigureOut">
              <a:rPr lang="en-US" smtClean="0"/>
              <a:t>10/10/2024</a:t>
            </a:fld>
            <a:endParaRPr lang="en-US"/>
          </a:p>
        </p:txBody>
      </p:sp>
      <p:sp>
        <p:nvSpPr>
          <p:cNvPr id="6" name="Footer Placeholder 5">
            <a:extLst>
              <a:ext uri="{FF2B5EF4-FFF2-40B4-BE49-F238E27FC236}">
                <a16:creationId xmlns:a16="http://schemas.microsoft.com/office/drawing/2014/main" id="{5381CE5F-182A-F9B4-8F85-FAC6F99A4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3B19A-459A-B26F-7487-04DBCB8A4E3E}"/>
              </a:ext>
            </a:extLst>
          </p:cNvPr>
          <p:cNvSpPr>
            <a:spLocks noGrp="1"/>
          </p:cNvSpPr>
          <p:nvPr>
            <p:ph type="sldNum" sz="quarter" idx="12"/>
          </p:nvPr>
        </p:nvSpPr>
        <p:spPr/>
        <p:txBody>
          <a:bodyPr/>
          <a:lstStyle/>
          <a:p>
            <a:fld id="{386A3E61-3E0E-4913-95C3-0D0440A257C6}" type="slidenum">
              <a:rPr lang="en-US" smtClean="0"/>
              <a:t>‹#›</a:t>
            </a:fld>
            <a:endParaRPr lang="en-US"/>
          </a:p>
        </p:txBody>
      </p:sp>
    </p:spTree>
    <p:extLst>
      <p:ext uri="{BB962C8B-B14F-4D97-AF65-F5344CB8AC3E}">
        <p14:creationId xmlns:p14="http://schemas.microsoft.com/office/powerpoint/2010/main" val="2138012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821E-3598-0C9E-CCA2-A2CEE4BF8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36AF90-C35E-A370-C5E0-6F52F9981E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B0C9C7-1993-5D86-E4AC-49B50CF6E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2862-4DAB-4073-B123-B1305CA8AEE7}"/>
              </a:ext>
            </a:extLst>
          </p:cNvPr>
          <p:cNvSpPr>
            <a:spLocks noGrp="1"/>
          </p:cNvSpPr>
          <p:nvPr>
            <p:ph type="dt" sz="half" idx="10"/>
          </p:nvPr>
        </p:nvSpPr>
        <p:spPr/>
        <p:txBody>
          <a:bodyPr/>
          <a:lstStyle/>
          <a:p>
            <a:fld id="{D8534DB1-B135-4A96-BA87-237F0B758F49}" type="datetimeFigureOut">
              <a:rPr lang="en-US" smtClean="0"/>
              <a:t>10/10/2024</a:t>
            </a:fld>
            <a:endParaRPr lang="en-US"/>
          </a:p>
        </p:txBody>
      </p:sp>
      <p:sp>
        <p:nvSpPr>
          <p:cNvPr id="6" name="Footer Placeholder 5">
            <a:extLst>
              <a:ext uri="{FF2B5EF4-FFF2-40B4-BE49-F238E27FC236}">
                <a16:creationId xmlns:a16="http://schemas.microsoft.com/office/drawing/2014/main" id="{E6109FB3-8026-C637-F449-0EA356108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4B0779-B6B6-19FB-B3AD-E82CA129FC05}"/>
              </a:ext>
            </a:extLst>
          </p:cNvPr>
          <p:cNvSpPr>
            <a:spLocks noGrp="1"/>
          </p:cNvSpPr>
          <p:nvPr>
            <p:ph type="sldNum" sz="quarter" idx="12"/>
          </p:nvPr>
        </p:nvSpPr>
        <p:spPr/>
        <p:txBody>
          <a:bodyPr/>
          <a:lstStyle/>
          <a:p>
            <a:fld id="{386A3E61-3E0E-4913-95C3-0D0440A257C6}" type="slidenum">
              <a:rPr lang="en-US" smtClean="0"/>
              <a:t>‹#›</a:t>
            </a:fld>
            <a:endParaRPr lang="en-US"/>
          </a:p>
        </p:txBody>
      </p:sp>
    </p:spTree>
    <p:extLst>
      <p:ext uri="{BB962C8B-B14F-4D97-AF65-F5344CB8AC3E}">
        <p14:creationId xmlns:p14="http://schemas.microsoft.com/office/powerpoint/2010/main" val="3759099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EC66E-2047-CFC8-885D-2ECEE918E1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36F1F-A9F5-39CD-57F5-AB21A53A08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61604-A6E3-9C8A-7330-4E7647E28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534DB1-B135-4A96-BA87-237F0B758F49}" type="datetimeFigureOut">
              <a:rPr lang="en-US" smtClean="0"/>
              <a:t>10/10/2024</a:t>
            </a:fld>
            <a:endParaRPr lang="en-US"/>
          </a:p>
        </p:txBody>
      </p:sp>
      <p:sp>
        <p:nvSpPr>
          <p:cNvPr id="5" name="Footer Placeholder 4">
            <a:extLst>
              <a:ext uri="{FF2B5EF4-FFF2-40B4-BE49-F238E27FC236}">
                <a16:creationId xmlns:a16="http://schemas.microsoft.com/office/drawing/2014/main" id="{C89101DD-510A-4096-6C06-B89EF0AAE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670368E-FEE3-6E8F-CCA3-3714F0D50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6A3E61-3E0E-4913-95C3-0D0440A257C6}" type="slidenum">
              <a:rPr lang="en-US" smtClean="0"/>
              <a:t>‹#›</a:t>
            </a:fld>
            <a:endParaRPr lang="en-US"/>
          </a:p>
        </p:txBody>
      </p:sp>
    </p:spTree>
    <p:extLst>
      <p:ext uri="{BB962C8B-B14F-4D97-AF65-F5344CB8AC3E}">
        <p14:creationId xmlns:p14="http://schemas.microsoft.com/office/powerpoint/2010/main" val="2903607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A9F4AB7-D739-4EA8-8097-48A82E41F08B}" type="datetimeFigureOut">
              <a:rPr lang="en-US" smtClean="0"/>
              <a:t>10/10/2024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BE8CDC6-8147-4D72-8785-5D70EB9EB63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822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www.livestockinnovationcenter.org/"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goat and a fox&#10;&#10;Description automatically generated with medium confidence">
            <a:extLst>
              <a:ext uri="{FF2B5EF4-FFF2-40B4-BE49-F238E27FC236}">
                <a16:creationId xmlns:a16="http://schemas.microsoft.com/office/drawing/2014/main" id="{8B69AB56-E189-A74D-1AA4-D20A62FC4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1555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6DA4405-0D24-36DB-BB29-49574DD9FF71}"/>
              </a:ext>
            </a:extLst>
          </p:cNvPr>
          <p:cNvSpPr/>
          <p:nvPr/>
        </p:nvSpPr>
        <p:spPr>
          <a:xfrm>
            <a:off x="0" y="1077361"/>
            <a:ext cx="12192000" cy="17744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270F69-E04B-DDBA-295A-4F38F6E8617D}"/>
              </a:ext>
            </a:extLst>
          </p:cNvPr>
          <p:cNvSpPr>
            <a:spLocks noGrp="1"/>
          </p:cNvSpPr>
          <p:nvPr>
            <p:ph type="title"/>
          </p:nvPr>
        </p:nvSpPr>
        <p:spPr>
          <a:xfrm>
            <a:off x="766276" y="4634796"/>
            <a:ext cx="4059725" cy="1173700"/>
          </a:xfrm>
        </p:spPr>
        <p:txBody>
          <a:bodyPr anchor="t">
            <a:noAutofit/>
          </a:bodyPr>
          <a:lstStyle/>
          <a:p>
            <a:pPr algn="ctr"/>
            <a:r>
              <a:rPr lang="en-US" sz="2800" b="1" dirty="0">
                <a:effectLst>
                  <a:outerShdw blurRad="38100" dist="38100" dir="2700000" algn="tl">
                    <a:srgbClr val="000000">
                      <a:alpha val="43137"/>
                    </a:srgbClr>
                  </a:outerShdw>
                </a:effectLst>
              </a:rPr>
              <a:t>OPENING THE DOOR </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TO OPPORTUNITIES</a:t>
            </a:r>
            <a:endParaRPr lang="en-US" sz="2800" dirty="0"/>
          </a:p>
        </p:txBody>
      </p:sp>
      <p:pic>
        <p:nvPicPr>
          <p:cNvPr id="4" name="Picture 3" descr="A group of people sitting at tables in a room&#10;&#10;Description automatically generated">
            <a:extLst>
              <a:ext uri="{FF2B5EF4-FFF2-40B4-BE49-F238E27FC236}">
                <a16:creationId xmlns:a16="http://schemas.microsoft.com/office/drawing/2014/main" id="{33BE2013-9166-F29E-D779-3FEF107DAB0E}"/>
              </a:ext>
            </a:extLst>
          </p:cNvPr>
          <p:cNvPicPr>
            <a:picLocks noChangeAspect="1"/>
          </p:cNvPicPr>
          <p:nvPr/>
        </p:nvPicPr>
        <p:blipFill>
          <a:blip r:embed="rId2">
            <a:extLst>
              <a:ext uri="{28A0092B-C50C-407E-A947-70E740481C1C}">
                <a14:useLocalDpi xmlns:a14="http://schemas.microsoft.com/office/drawing/2010/main" val="0"/>
              </a:ext>
            </a:extLst>
          </a:blip>
          <a:srcRect l="17019" r="8208" b="-2653"/>
          <a:stretch/>
        </p:blipFill>
        <p:spPr>
          <a:xfrm>
            <a:off x="20" y="10"/>
            <a:ext cx="3892970" cy="4008398"/>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6" name="Picture 14" descr="May be an image of 4 people">
            <a:extLst>
              <a:ext uri="{FF2B5EF4-FFF2-40B4-BE49-F238E27FC236}">
                <a16:creationId xmlns:a16="http://schemas.microsoft.com/office/drawing/2014/main" id="{8601D951-BE62-1069-3F8D-FC99D6D98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32" r="15573" b="2"/>
          <a:stretch/>
        </p:blipFill>
        <p:spPr bwMode="auto">
          <a:xfrm>
            <a:off x="8191500" y="-1"/>
            <a:ext cx="4000500" cy="3929205"/>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46C6209-A8E4-38D0-15A2-02E3786CC8EF}"/>
              </a:ext>
            </a:extLst>
          </p:cNvPr>
          <p:cNvSpPr>
            <a:spLocks noGrp="1"/>
          </p:cNvSpPr>
          <p:nvPr>
            <p:ph idx="1"/>
          </p:nvPr>
        </p:nvSpPr>
        <p:spPr>
          <a:xfrm>
            <a:off x="5664201" y="4766267"/>
            <a:ext cx="5692774" cy="1878977"/>
          </a:xfrm>
        </p:spPr>
        <p:txBody>
          <a:bodyPr>
            <a:normAutofit/>
          </a:bodyPr>
          <a:lstStyle/>
          <a:p>
            <a:pPr marL="0" indent="0" algn="ctr">
              <a:lnSpc>
                <a:spcPct val="110000"/>
              </a:lnSpc>
              <a:buNone/>
            </a:pPr>
            <a:r>
              <a:rPr lang="en-US" sz="1800" dirty="0"/>
              <a:t>This collaborative approach not only enhances the understanding of food systems among health professionals but also empowers farmers to align their production with the nutritional needs of their communities</a:t>
            </a:r>
          </a:p>
        </p:txBody>
      </p:sp>
      <p:sp>
        <p:nvSpPr>
          <p:cNvPr id="7" name="Title 1">
            <a:extLst>
              <a:ext uri="{FF2B5EF4-FFF2-40B4-BE49-F238E27FC236}">
                <a16:creationId xmlns:a16="http://schemas.microsoft.com/office/drawing/2014/main" id="{4982A01E-8DA3-9DFF-390D-352F13F428E0}"/>
              </a:ext>
            </a:extLst>
          </p:cNvPr>
          <p:cNvSpPr txBox="1">
            <a:spLocks/>
          </p:cNvSpPr>
          <p:nvPr/>
        </p:nvSpPr>
        <p:spPr>
          <a:xfrm>
            <a:off x="5803271" y="4329085"/>
            <a:ext cx="5550529" cy="400499"/>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000" b="1" dirty="0"/>
              <a:t>Health Professionals</a:t>
            </a:r>
          </a:p>
        </p:txBody>
      </p:sp>
      <p:pic>
        <p:nvPicPr>
          <p:cNvPr id="8" name="Picture 2" descr="Stuffed Poblano Peppers">
            <a:extLst>
              <a:ext uri="{FF2B5EF4-FFF2-40B4-BE49-F238E27FC236}">
                <a16:creationId xmlns:a16="http://schemas.microsoft.com/office/drawing/2014/main" id="{870561CE-C796-7809-C690-5D2302F14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002" y="5872444"/>
            <a:ext cx="1682265" cy="460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he Kentucky Department of Agriculture">
            <a:extLst>
              <a:ext uri="{FF2B5EF4-FFF2-40B4-BE49-F238E27FC236}">
                <a16:creationId xmlns:a16="http://schemas.microsoft.com/office/drawing/2014/main" id="{CDA1FFF2-ADA6-B8B5-3272-F21460194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917" y="5872444"/>
            <a:ext cx="1717283" cy="4608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No photo description available.">
            <a:extLst>
              <a:ext uri="{FF2B5EF4-FFF2-40B4-BE49-F238E27FC236}">
                <a16:creationId xmlns:a16="http://schemas.microsoft.com/office/drawing/2014/main" id="{9D619C64-FB06-8EC8-980C-B88F658164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97" r="11849" b="-7575"/>
          <a:stretch/>
        </p:blipFill>
        <p:spPr bwMode="auto">
          <a:xfrm>
            <a:off x="4134606" y="0"/>
            <a:ext cx="3809998" cy="4200798"/>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767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0FFBC18E-0C0D-5C7D-69C2-1D5700BD2553}"/>
              </a:ext>
            </a:extLst>
          </p:cNvPr>
          <p:cNvSpPr/>
          <p:nvPr/>
        </p:nvSpPr>
        <p:spPr>
          <a:xfrm>
            <a:off x="8985079" y="2154604"/>
            <a:ext cx="2766505" cy="30965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385E869-00C0-D9C0-BC2A-4F40FFCED13A}"/>
              </a:ext>
            </a:extLst>
          </p:cNvPr>
          <p:cNvSpPr/>
          <p:nvPr/>
        </p:nvSpPr>
        <p:spPr>
          <a:xfrm>
            <a:off x="606582" y="1086416"/>
            <a:ext cx="4048762" cy="38386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May be an image of 13 people, people studying, hospital and text">
            <a:extLst>
              <a:ext uri="{FF2B5EF4-FFF2-40B4-BE49-F238E27FC236}">
                <a16:creationId xmlns:a16="http://schemas.microsoft.com/office/drawing/2014/main" id="{9DB7B02D-D58F-6DBD-4230-6167584D2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885" r="-1" b="-1"/>
          <a:stretch/>
        </p:blipFill>
        <p:spPr bwMode="auto">
          <a:xfrm>
            <a:off x="899725" y="9"/>
            <a:ext cx="4787314" cy="2795379"/>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6" descr="No photo description available.">
            <a:extLst>
              <a:ext uri="{FF2B5EF4-FFF2-40B4-BE49-F238E27FC236}">
                <a16:creationId xmlns:a16="http://schemas.microsoft.com/office/drawing/2014/main" id="{DC3E04BB-0E03-34D6-3DF7-440EE8F338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853"/>
          <a:stretch/>
        </p:blipFill>
        <p:spPr bwMode="auto">
          <a:xfrm>
            <a:off x="20" y="1785708"/>
            <a:ext cx="3963756" cy="5081344"/>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4" descr="No photo description available.">
            <a:extLst>
              <a:ext uri="{FF2B5EF4-FFF2-40B4-BE49-F238E27FC236}">
                <a16:creationId xmlns:a16="http://schemas.microsoft.com/office/drawing/2014/main" id="{FE007D53-0F40-3C35-B95F-9D6300F54D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876" r="-1" b="8373"/>
          <a:stretch/>
        </p:blipFill>
        <p:spPr bwMode="auto">
          <a:xfrm>
            <a:off x="5017585" y="501609"/>
            <a:ext cx="3668470" cy="3668470"/>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21" name="Freeform: Shape 20">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10" descr="No photo description available.">
            <a:extLst>
              <a:ext uri="{FF2B5EF4-FFF2-40B4-BE49-F238E27FC236}">
                <a16:creationId xmlns:a16="http://schemas.microsoft.com/office/drawing/2014/main" id="{744608AB-0904-48E6-248F-B7FF067102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72" t="-170" r="20767" b="172"/>
          <a:stretch/>
        </p:blipFill>
        <p:spPr bwMode="auto">
          <a:xfrm>
            <a:off x="8414656" y="-4331"/>
            <a:ext cx="3777343" cy="3905037"/>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rgbClr val="FFFFFF"/>
                </a:solidFill>
              </a14:hiddenFill>
            </a:ext>
          </a:extLst>
        </p:spPr>
      </p:pic>
      <p:sp>
        <p:nvSpPr>
          <p:cNvPr id="23" name="Freeform: Shape 2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8" descr="No photo description available.">
            <a:extLst>
              <a:ext uri="{FF2B5EF4-FFF2-40B4-BE49-F238E27FC236}">
                <a16:creationId xmlns:a16="http://schemas.microsoft.com/office/drawing/2014/main" id="{73DA3764-6DF7-A9F9-8BA3-2B496FF16E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556" r="16686"/>
          <a:stretch/>
        </p:blipFill>
        <p:spPr bwMode="auto">
          <a:xfrm>
            <a:off x="8863343" y="3578886"/>
            <a:ext cx="3328637" cy="3279113"/>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AFD395-1D6F-0F1B-CD25-CAA0287DD97F}"/>
              </a:ext>
            </a:extLst>
          </p:cNvPr>
          <p:cNvSpPr>
            <a:spLocks noGrp="1"/>
          </p:cNvSpPr>
          <p:nvPr>
            <p:ph type="title"/>
          </p:nvPr>
        </p:nvSpPr>
        <p:spPr>
          <a:xfrm>
            <a:off x="3948442" y="4925085"/>
            <a:ext cx="4937937" cy="1139231"/>
          </a:xfrm>
        </p:spPr>
        <p:txBody>
          <a:bodyPr vert="horz" lIns="91440" tIns="45720" rIns="91440" bIns="45720" rtlCol="0" anchor="t">
            <a:noAutofit/>
          </a:bodyPr>
          <a:lstStyle/>
          <a:p>
            <a:pPr algn="ctr"/>
            <a:r>
              <a:rPr lang="en-US" sz="3200" b="1" kern="1200" dirty="0">
                <a:solidFill>
                  <a:schemeClr val="tx1"/>
                </a:solidFill>
                <a:effectLst>
                  <a:outerShdw blurRad="38100" dist="38100" dir="2700000" algn="tl">
                    <a:srgbClr val="000000">
                      <a:alpha val="43137"/>
                    </a:srgbClr>
                  </a:outerShdw>
                </a:effectLst>
                <a:latin typeface="+mj-lt"/>
                <a:ea typeface="+mj-ea"/>
                <a:cs typeface="+mj-cs"/>
              </a:rPr>
              <a:t>OPENING THE DOOR TO OPPORTUNITIES</a:t>
            </a:r>
          </a:p>
        </p:txBody>
      </p:sp>
    </p:spTree>
    <p:extLst>
      <p:ext uri="{BB962C8B-B14F-4D97-AF65-F5344CB8AC3E}">
        <p14:creationId xmlns:p14="http://schemas.microsoft.com/office/powerpoint/2010/main" val="51495506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descr="A white background with black and white clouds&#10;&#10;Description automatically generated">
            <a:extLst>
              <a:ext uri="{FF2B5EF4-FFF2-40B4-BE49-F238E27FC236}">
                <a16:creationId xmlns:a16="http://schemas.microsoft.com/office/drawing/2014/main" id="{D261A666-B6F4-BDA0-C475-D2C004D47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1FD20F27-D3A2-F84D-87CD-306DC333356A}"/>
              </a:ext>
            </a:extLst>
          </p:cNvPr>
          <p:cNvSpPr>
            <a:spLocks noGrp="1"/>
          </p:cNvSpPr>
          <p:nvPr>
            <p:ph type="title"/>
          </p:nvPr>
        </p:nvSpPr>
        <p:spPr>
          <a:xfrm>
            <a:off x="3449710" y="248525"/>
            <a:ext cx="5270810" cy="731837"/>
          </a:xfrm>
        </p:spPr>
        <p:txBody>
          <a:bodyPr vert="horz" lIns="91440" tIns="45720" rIns="91440" bIns="45720" rtlCol="0" anchor="b">
            <a:normAutofit/>
          </a:bodyPr>
          <a:lstStyle/>
          <a:p>
            <a:pPr algn="ctr"/>
            <a:r>
              <a:rPr lang="en-US" sz="3600" b="1" dirty="0">
                <a:effectLst>
                  <a:outerShdw blurRad="38100" dist="38100" dir="2700000" algn="tl">
                    <a:srgbClr val="000000">
                      <a:alpha val="43137"/>
                    </a:srgbClr>
                  </a:outerShdw>
                </a:effectLst>
              </a:rPr>
              <a:t>Student Enrichment</a:t>
            </a:r>
          </a:p>
        </p:txBody>
      </p:sp>
      <p:pic>
        <p:nvPicPr>
          <p:cNvPr id="4" name="Graphic 3" descr="Man outline">
            <a:extLst>
              <a:ext uri="{FF2B5EF4-FFF2-40B4-BE49-F238E27FC236}">
                <a16:creationId xmlns:a16="http://schemas.microsoft.com/office/drawing/2014/main" id="{13F5BB8F-3739-B693-D5D1-49B8BD5FBA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4340" y="1572144"/>
            <a:ext cx="914400" cy="914400"/>
          </a:xfrm>
          <a:prstGeom prst="rect">
            <a:avLst/>
          </a:prstGeom>
        </p:spPr>
      </p:pic>
      <p:pic>
        <p:nvPicPr>
          <p:cNvPr id="6" name="Graphic 5" descr="Man outline">
            <a:extLst>
              <a:ext uri="{FF2B5EF4-FFF2-40B4-BE49-F238E27FC236}">
                <a16:creationId xmlns:a16="http://schemas.microsoft.com/office/drawing/2014/main" id="{E34408F5-5FB7-7C60-199B-A5F9D2BB1C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5953" y="1578118"/>
            <a:ext cx="914400" cy="914400"/>
          </a:xfrm>
          <a:prstGeom prst="rect">
            <a:avLst/>
          </a:prstGeom>
        </p:spPr>
      </p:pic>
      <p:pic>
        <p:nvPicPr>
          <p:cNvPr id="7" name="Graphic 6" descr="Man outline">
            <a:extLst>
              <a:ext uri="{FF2B5EF4-FFF2-40B4-BE49-F238E27FC236}">
                <a16:creationId xmlns:a16="http://schemas.microsoft.com/office/drawing/2014/main" id="{12C3D94D-6A00-4A17-BBB4-4405518824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2335" y="1572144"/>
            <a:ext cx="914400" cy="914400"/>
          </a:xfrm>
          <a:prstGeom prst="rect">
            <a:avLst/>
          </a:prstGeom>
        </p:spPr>
      </p:pic>
      <p:sp>
        <p:nvSpPr>
          <p:cNvPr id="18" name="TextBox 17">
            <a:extLst>
              <a:ext uri="{FF2B5EF4-FFF2-40B4-BE49-F238E27FC236}">
                <a16:creationId xmlns:a16="http://schemas.microsoft.com/office/drawing/2014/main" id="{1B7CCC4C-B33F-7B09-F240-6C7E0ED9AA56}"/>
              </a:ext>
            </a:extLst>
          </p:cNvPr>
          <p:cNvSpPr txBox="1"/>
          <p:nvPr/>
        </p:nvSpPr>
        <p:spPr>
          <a:xfrm>
            <a:off x="3564593" y="1915402"/>
            <a:ext cx="1555585" cy="338554"/>
          </a:xfrm>
          <a:prstGeom prst="rect">
            <a:avLst/>
          </a:prstGeom>
          <a:solidFill>
            <a:schemeClr val="bg1"/>
          </a:solidFill>
        </p:spPr>
        <p:txBody>
          <a:bodyPr wrap="square" rtlCol="0">
            <a:spAutoFit/>
          </a:bodyPr>
          <a:lstStyle/>
          <a:p>
            <a:pPr algn="ctr"/>
            <a:r>
              <a:rPr lang="en-US" sz="1600" dirty="0"/>
              <a:t>Ag Student</a:t>
            </a:r>
          </a:p>
        </p:txBody>
      </p:sp>
      <p:sp>
        <p:nvSpPr>
          <p:cNvPr id="20" name="TextBox 19">
            <a:extLst>
              <a:ext uri="{FF2B5EF4-FFF2-40B4-BE49-F238E27FC236}">
                <a16:creationId xmlns:a16="http://schemas.microsoft.com/office/drawing/2014/main" id="{4C5EEAB6-75AD-15F5-4839-A46F88F6DC93}"/>
              </a:ext>
            </a:extLst>
          </p:cNvPr>
          <p:cNvSpPr txBox="1"/>
          <p:nvPr/>
        </p:nvSpPr>
        <p:spPr>
          <a:xfrm>
            <a:off x="5366146" y="1915402"/>
            <a:ext cx="1555585" cy="338554"/>
          </a:xfrm>
          <a:prstGeom prst="rect">
            <a:avLst/>
          </a:prstGeom>
          <a:solidFill>
            <a:schemeClr val="bg1"/>
          </a:solidFill>
        </p:spPr>
        <p:txBody>
          <a:bodyPr wrap="square" rtlCol="0">
            <a:spAutoFit/>
          </a:bodyPr>
          <a:lstStyle/>
          <a:p>
            <a:pPr algn="ctr"/>
            <a:r>
              <a:rPr lang="en-US" sz="1600" dirty="0"/>
              <a:t>Ag Classes</a:t>
            </a:r>
          </a:p>
        </p:txBody>
      </p:sp>
      <p:sp>
        <p:nvSpPr>
          <p:cNvPr id="21" name="TextBox 20">
            <a:extLst>
              <a:ext uri="{FF2B5EF4-FFF2-40B4-BE49-F238E27FC236}">
                <a16:creationId xmlns:a16="http://schemas.microsoft.com/office/drawing/2014/main" id="{7C865D08-7DE1-7A46-1A7F-637D36FC4495}"/>
              </a:ext>
            </a:extLst>
          </p:cNvPr>
          <p:cNvSpPr txBox="1"/>
          <p:nvPr/>
        </p:nvSpPr>
        <p:spPr>
          <a:xfrm>
            <a:off x="7150633" y="1915402"/>
            <a:ext cx="1555585" cy="338554"/>
          </a:xfrm>
          <a:prstGeom prst="rect">
            <a:avLst/>
          </a:prstGeom>
          <a:solidFill>
            <a:schemeClr val="bg1"/>
          </a:solidFill>
        </p:spPr>
        <p:txBody>
          <a:bodyPr wrap="square" rtlCol="0">
            <a:spAutoFit/>
          </a:bodyPr>
          <a:lstStyle/>
          <a:p>
            <a:pPr algn="ctr"/>
            <a:r>
              <a:rPr lang="en-US" sz="1600" dirty="0"/>
              <a:t>Ag Job</a:t>
            </a:r>
          </a:p>
        </p:txBody>
      </p:sp>
      <p:pic>
        <p:nvPicPr>
          <p:cNvPr id="43" name="Graphic 42" descr="Man outline">
            <a:extLst>
              <a:ext uri="{FF2B5EF4-FFF2-40B4-BE49-F238E27FC236}">
                <a16:creationId xmlns:a16="http://schemas.microsoft.com/office/drawing/2014/main" id="{B907C962-F96B-4EC2-D389-09189E7FE8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5555" y="2835776"/>
            <a:ext cx="914400" cy="914400"/>
          </a:xfrm>
          <a:prstGeom prst="rect">
            <a:avLst/>
          </a:prstGeom>
        </p:spPr>
      </p:pic>
      <p:pic>
        <p:nvPicPr>
          <p:cNvPr id="44" name="Graphic 43" descr="Man outline">
            <a:extLst>
              <a:ext uri="{FF2B5EF4-FFF2-40B4-BE49-F238E27FC236}">
                <a16:creationId xmlns:a16="http://schemas.microsoft.com/office/drawing/2014/main" id="{18251273-A5A7-959F-C222-BD277184C1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7168" y="2841750"/>
            <a:ext cx="914400" cy="914400"/>
          </a:xfrm>
          <a:prstGeom prst="rect">
            <a:avLst/>
          </a:prstGeom>
        </p:spPr>
      </p:pic>
      <p:pic>
        <p:nvPicPr>
          <p:cNvPr id="45" name="Graphic 44" descr="Man outline">
            <a:extLst>
              <a:ext uri="{FF2B5EF4-FFF2-40B4-BE49-F238E27FC236}">
                <a16:creationId xmlns:a16="http://schemas.microsoft.com/office/drawing/2014/main" id="{1045FA56-D925-27FE-DDAA-B6BE2F45CF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3550" y="2835776"/>
            <a:ext cx="914400" cy="914400"/>
          </a:xfrm>
          <a:prstGeom prst="rect">
            <a:avLst/>
          </a:prstGeom>
        </p:spPr>
      </p:pic>
      <p:sp>
        <p:nvSpPr>
          <p:cNvPr id="47" name="TextBox 46">
            <a:extLst>
              <a:ext uri="{FF2B5EF4-FFF2-40B4-BE49-F238E27FC236}">
                <a16:creationId xmlns:a16="http://schemas.microsoft.com/office/drawing/2014/main" id="{E7952F7B-61ED-F725-A58C-CE1302E8F018}"/>
              </a:ext>
            </a:extLst>
          </p:cNvPr>
          <p:cNvSpPr txBox="1"/>
          <p:nvPr/>
        </p:nvSpPr>
        <p:spPr>
          <a:xfrm>
            <a:off x="5367361" y="3179034"/>
            <a:ext cx="1555585" cy="338554"/>
          </a:xfrm>
          <a:prstGeom prst="rect">
            <a:avLst/>
          </a:prstGeom>
          <a:solidFill>
            <a:schemeClr val="bg1"/>
          </a:solidFill>
        </p:spPr>
        <p:txBody>
          <a:bodyPr wrap="square" rtlCol="0">
            <a:spAutoFit/>
          </a:bodyPr>
          <a:lstStyle/>
          <a:p>
            <a:pPr algn="ctr"/>
            <a:r>
              <a:rPr lang="en-US" sz="1600" dirty="0"/>
              <a:t>Ag Classes</a:t>
            </a:r>
          </a:p>
        </p:txBody>
      </p:sp>
      <p:sp>
        <p:nvSpPr>
          <p:cNvPr id="48" name="TextBox 47">
            <a:extLst>
              <a:ext uri="{FF2B5EF4-FFF2-40B4-BE49-F238E27FC236}">
                <a16:creationId xmlns:a16="http://schemas.microsoft.com/office/drawing/2014/main" id="{70DB55F6-0290-0E3C-5BFC-84171379E02B}"/>
              </a:ext>
            </a:extLst>
          </p:cNvPr>
          <p:cNvSpPr txBox="1"/>
          <p:nvPr/>
        </p:nvSpPr>
        <p:spPr>
          <a:xfrm>
            <a:off x="7151848" y="3179034"/>
            <a:ext cx="1555585" cy="338554"/>
          </a:xfrm>
          <a:prstGeom prst="rect">
            <a:avLst/>
          </a:prstGeom>
          <a:solidFill>
            <a:schemeClr val="bg1"/>
          </a:solidFill>
        </p:spPr>
        <p:txBody>
          <a:bodyPr wrap="square" rtlCol="0">
            <a:spAutoFit/>
          </a:bodyPr>
          <a:lstStyle/>
          <a:p>
            <a:pPr algn="ctr"/>
            <a:r>
              <a:rPr lang="en-US" sz="1600" dirty="0"/>
              <a:t>Ag Job</a:t>
            </a:r>
          </a:p>
        </p:txBody>
      </p:sp>
      <p:pic>
        <p:nvPicPr>
          <p:cNvPr id="49" name="Graphic 48" descr="Man outline">
            <a:extLst>
              <a:ext uri="{FF2B5EF4-FFF2-40B4-BE49-F238E27FC236}">
                <a16:creationId xmlns:a16="http://schemas.microsoft.com/office/drawing/2014/main" id="{03D54205-8D09-378A-E8BE-2D12C1A446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7124" y="4081486"/>
            <a:ext cx="914400" cy="914400"/>
          </a:xfrm>
          <a:prstGeom prst="rect">
            <a:avLst/>
          </a:prstGeom>
        </p:spPr>
      </p:pic>
      <p:pic>
        <p:nvPicPr>
          <p:cNvPr id="50" name="Graphic 49" descr="Man outline">
            <a:extLst>
              <a:ext uri="{FF2B5EF4-FFF2-40B4-BE49-F238E27FC236}">
                <a16:creationId xmlns:a16="http://schemas.microsoft.com/office/drawing/2014/main" id="{A2AAE2D1-F180-81BD-07C2-2F206912F5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8737" y="4087460"/>
            <a:ext cx="914400" cy="914400"/>
          </a:xfrm>
          <a:prstGeom prst="rect">
            <a:avLst/>
          </a:prstGeom>
        </p:spPr>
      </p:pic>
      <p:pic>
        <p:nvPicPr>
          <p:cNvPr id="51" name="Graphic 50" descr="Man outline">
            <a:extLst>
              <a:ext uri="{FF2B5EF4-FFF2-40B4-BE49-F238E27FC236}">
                <a16:creationId xmlns:a16="http://schemas.microsoft.com/office/drawing/2014/main" id="{BA76EB23-B4D2-443A-A8A9-C75C23D9C6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5119" y="4081486"/>
            <a:ext cx="914400" cy="914400"/>
          </a:xfrm>
          <a:prstGeom prst="rect">
            <a:avLst/>
          </a:prstGeom>
        </p:spPr>
      </p:pic>
      <p:sp>
        <p:nvSpPr>
          <p:cNvPr id="53" name="TextBox 52">
            <a:extLst>
              <a:ext uri="{FF2B5EF4-FFF2-40B4-BE49-F238E27FC236}">
                <a16:creationId xmlns:a16="http://schemas.microsoft.com/office/drawing/2014/main" id="{06553D1E-120B-63F8-9559-5E5CF1061DDD}"/>
              </a:ext>
            </a:extLst>
          </p:cNvPr>
          <p:cNvSpPr txBox="1"/>
          <p:nvPr/>
        </p:nvSpPr>
        <p:spPr>
          <a:xfrm>
            <a:off x="5294063" y="4431561"/>
            <a:ext cx="1817918" cy="338554"/>
          </a:xfrm>
          <a:prstGeom prst="rect">
            <a:avLst/>
          </a:prstGeom>
          <a:solidFill>
            <a:schemeClr val="bg1"/>
          </a:solidFill>
        </p:spPr>
        <p:txBody>
          <a:bodyPr wrap="square" rtlCol="0">
            <a:spAutoFit/>
          </a:bodyPr>
          <a:lstStyle/>
          <a:p>
            <a:pPr algn="ctr"/>
            <a:r>
              <a:rPr lang="en-US" sz="1600" dirty="0"/>
              <a:t>Non-Ag Classes</a:t>
            </a:r>
          </a:p>
        </p:txBody>
      </p:sp>
      <p:sp>
        <p:nvSpPr>
          <p:cNvPr id="54" name="TextBox 53">
            <a:extLst>
              <a:ext uri="{FF2B5EF4-FFF2-40B4-BE49-F238E27FC236}">
                <a16:creationId xmlns:a16="http://schemas.microsoft.com/office/drawing/2014/main" id="{273AE8CE-30DB-AF06-C595-A197E3BFF65F}"/>
              </a:ext>
            </a:extLst>
          </p:cNvPr>
          <p:cNvSpPr txBox="1"/>
          <p:nvPr/>
        </p:nvSpPr>
        <p:spPr>
          <a:xfrm>
            <a:off x="7153417" y="4424744"/>
            <a:ext cx="1555585" cy="338554"/>
          </a:xfrm>
          <a:prstGeom prst="rect">
            <a:avLst/>
          </a:prstGeom>
          <a:solidFill>
            <a:schemeClr val="bg1"/>
          </a:solidFill>
        </p:spPr>
        <p:txBody>
          <a:bodyPr wrap="square" rtlCol="0">
            <a:spAutoFit/>
          </a:bodyPr>
          <a:lstStyle/>
          <a:p>
            <a:pPr algn="ctr"/>
            <a:r>
              <a:rPr lang="en-US" sz="1600" dirty="0"/>
              <a:t>Ag Job</a:t>
            </a:r>
          </a:p>
        </p:txBody>
      </p:sp>
      <p:pic>
        <p:nvPicPr>
          <p:cNvPr id="55" name="Graphic 54" descr="Man outline">
            <a:extLst>
              <a:ext uri="{FF2B5EF4-FFF2-40B4-BE49-F238E27FC236}">
                <a16:creationId xmlns:a16="http://schemas.microsoft.com/office/drawing/2014/main" id="{75713A1E-0364-DE4D-B9CE-A1792DD304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8642" y="5292068"/>
            <a:ext cx="914400" cy="914400"/>
          </a:xfrm>
          <a:prstGeom prst="rect">
            <a:avLst/>
          </a:prstGeom>
        </p:spPr>
      </p:pic>
      <p:pic>
        <p:nvPicPr>
          <p:cNvPr id="56" name="Graphic 55" descr="Man outline">
            <a:extLst>
              <a:ext uri="{FF2B5EF4-FFF2-40B4-BE49-F238E27FC236}">
                <a16:creationId xmlns:a16="http://schemas.microsoft.com/office/drawing/2014/main" id="{D80C7A40-119D-85EF-1571-0D8E717690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0255" y="5298042"/>
            <a:ext cx="914400" cy="914400"/>
          </a:xfrm>
          <a:prstGeom prst="rect">
            <a:avLst/>
          </a:prstGeom>
        </p:spPr>
      </p:pic>
      <p:pic>
        <p:nvPicPr>
          <p:cNvPr id="57" name="Graphic 56" descr="Man outline">
            <a:extLst>
              <a:ext uri="{FF2B5EF4-FFF2-40B4-BE49-F238E27FC236}">
                <a16:creationId xmlns:a16="http://schemas.microsoft.com/office/drawing/2014/main" id="{E24FF903-8747-560A-4380-59E370A0CE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6637" y="5292068"/>
            <a:ext cx="914400" cy="914400"/>
          </a:xfrm>
          <a:prstGeom prst="rect">
            <a:avLst/>
          </a:prstGeom>
        </p:spPr>
      </p:pic>
      <p:sp>
        <p:nvSpPr>
          <p:cNvPr id="59" name="TextBox 58">
            <a:extLst>
              <a:ext uri="{FF2B5EF4-FFF2-40B4-BE49-F238E27FC236}">
                <a16:creationId xmlns:a16="http://schemas.microsoft.com/office/drawing/2014/main" id="{2F0C43E3-F9A0-C9B4-2E95-F85B67C4EF12}"/>
              </a:ext>
            </a:extLst>
          </p:cNvPr>
          <p:cNvSpPr txBox="1"/>
          <p:nvPr/>
        </p:nvSpPr>
        <p:spPr>
          <a:xfrm>
            <a:off x="5271968" y="5635326"/>
            <a:ext cx="1926398" cy="338554"/>
          </a:xfrm>
          <a:prstGeom prst="rect">
            <a:avLst/>
          </a:prstGeom>
          <a:solidFill>
            <a:schemeClr val="bg1"/>
          </a:solidFill>
        </p:spPr>
        <p:txBody>
          <a:bodyPr wrap="square" rtlCol="0">
            <a:spAutoFit/>
          </a:bodyPr>
          <a:lstStyle/>
          <a:p>
            <a:pPr algn="ctr"/>
            <a:r>
              <a:rPr lang="en-US" sz="1600" dirty="0"/>
              <a:t>Non-Ag Classes</a:t>
            </a:r>
          </a:p>
        </p:txBody>
      </p:sp>
      <p:sp>
        <p:nvSpPr>
          <p:cNvPr id="60" name="TextBox 59">
            <a:extLst>
              <a:ext uri="{FF2B5EF4-FFF2-40B4-BE49-F238E27FC236}">
                <a16:creationId xmlns:a16="http://schemas.microsoft.com/office/drawing/2014/main" id="{BFCD28F2-D946-BC3A-06B7-6652ED636915}"/>
              </a:ext>
            </a:extLst>
          </p:cNvPr>
          <p:cNvSpPr txBox="1"/>
          <p:nvPr/>
        </p:nvSpPr>
        <p:spPr>
          <a:xfrm>
            <a:off x="7164935" y="5635326"/>
            <a:ext cx="1555585" cy="338554"/>
          </a:xfrm>
          <a:prstGeom prst="rect">
            <a:avLst/>
          </a:prstGeom>
          <a:solidFill>
            <a:schemeClr val="bg1"/>
          </a:solidFill>
        </p:spPr>
        <p:txBody>
          <a:bodyPr wrap="square" rtlCol="0">
            <a:spAutoFit/>
          </a:bodyPr>
          <a:lstStyle/>
          <a:p>
            <a:pPr algn="ctr"/>
            <a:r>
              <a:rPr lang="en-US" sz="1600" dirty="0"/>
              <a:t>Non-Ag Job</a:t>
            </a:r>
          </a:p>
        </p:txBody>
      </p:sp>
      <p:sp>
        <p:nvSpPr>
          <p:cNvPr id="61" name="TextBox 60">
            <a:extLst>
              <a:ext uri="{FF2B5EF4-FFF2-40B4-BE49-F238E27FC236}">
                <a16:creationId xmlns:a16="http://schemas.microsoft.com/office/drawing/2014/main" id="{BED3A04A-CA38-268B-0CC1-0753C576474D}"/>
              </a:ext>
            </a:extLst>
          </p:cNvPr>
          <p:cNvSpPr txBox="1"/>
          <p:nvPr/>
        </p:nvSpPr>
        <p:spPr>
          <a:xfrm>
            <a:off x="3399418" y="3179034"/>
            <a:ext cx="1926398" cy="338554"/>
          </a:xfrm>
          <a:prstGeom prst="rect">
            <a:avLst/>
          </a:prstGeom>
          <a:solidFill>
            <a:schemeClr val="bg1"/>
          </a:solidFill>
        </p:spPr>
        <p:txBody>
          <a:bodyPr wrap="square" rtlCol="0">
            <a:spAutoFit/>
          </a:bodyPr>
          <a:lstStyle/>
          <a:p>
            <a:pPr algn="ctr"/>
            <a:r>
              <a:rPr lang="en-US" sz="1600" dirty="0"/>
              <a:t>Non-Ag Student</a:t>
            </a:r>
          </a:p>
        </p:txBody>
      </p:sp>
      <p:sp>
        <p:nvSpPr>
          <p:cNvPr id="62" name="TextBox 61">
            <a:extLst>
              <a:ext uri="{FF2B5EF4-FFF2-40B4-BE49-F238E27FC236}">
                <a16:creationId xmlns:a16="http://schemas.microsoft.com/office/drawing/2014/main" id="{97516165-41C4-856E-5D45-02EBEAC93D70}"/>
              </a:ext>
            </a:extLst>
          </p:cNvPr>
          <p:cNvSpPr txBox="1"/>
          <p:nvPr/>
        </p:nvSpPr>
        <p:spPr>
          <a:xfrm>
            <a:off x="3449710" y="5643889"/>
            <a:ext cx="1926398" cy="338554"/>
          </a:xfrm>
          <a:prstGeom prst="rect">
            <a:avLst/>
          </a:prstGeom>
          <a:solidFill>
            <a:schemeClr val="bg1"/>
          </a:solidFill>
        </p:spPr>
        <p:txBody>
          <a:bodyPr wrap="square" rtlCol="0">
            <a:spAutoFit/>
          </a:bodyPr>
          <a:lstStyle/>
          <a:p>
            <a:pPr algn="ctr"/>
            <a:r>
              <a:rPr lang="en-US" sz="1600" dirty="0"/>
              <a:t>Non-Ag Student</a:t>
            </a:r>
          </a:p>
        </p:txBody>
      </p:sp>
      <p:sp>
        <p:nvSpPr>
          <p:cNvPr id="63" name="TextBox 62">
            <a:extLst>
              <a:ext uri="{FF2B5EF4-FFF2-40B4-BE49-F238E27FC236}">
                <a16:creationId xmlns:a16="http://schemas.microsoft.com/office/drawing/2014/main" id="{62C03BA4-24A6-3FCF-4D23-E4C906BD5F01}"/>
              </a:ext>
            </a:extLst>
          </p:cNvPr>
          <p:cNvSpPr txBox="1"/>
          <p:nvPr/>
        </p:nvSpPr>
        <p:spPr>
          <a:xfrm>
            <a:off x="3372950" y="4424744"/>
            <a:ext cx="1926398" cy="338554"/>
          </a:xfrm>
          <a:prstGeom prst="rect">
            <a:avLst/>
          </a:prstGeom>
          <a:solidFill>
            <a:schemeClr val="bg1"/>
          </a:solidFill>
        </p:spPr>
        <p:txBody>
          <a:bodyPr wrap="square" rtlCol="0">
            <a:spAutoFit/>
          </a:bodyPr>
          <a:lstStyle/>
          <a:p>
            <a:pPr algn="ctr"/>
            <a:r>
              <a:rPr lang="en-US" sz="1600" dirty="0"/>
              <a:t>Non-Ag Student</a:t>
            </a:r>
          </a:p>
        </p:txBody>
      </p:sp>
    </p:spTree>
    <p:extLst>
      <p:ext uri="{BB962C8B-B14F-4D97-AF65-F5344CB8AC3E}">
        <p14:creationId xmlns:p14="http://schemas.microsoft.com/office/powerpoint/2010/main" val="37708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500" fill="hold"/>
                                        <p:tgtEl>
                                          <p:spTgt spid="47"/>
                                        </p:tgtEl>
                                        <p:attrNameLst>
                                          <p:attrName>ppt_w</p:attrName>
                                        </p:attrNameLst>
                                      </p:cBhvr>
                                      <p:tavLst>
                                        <p:tav tm="0">
                                          <p:val>
                                            <p:fltVal val="0"/>
                                          </p:val>
                                        </p:tav>
                                        <p:tav tm="100000">
                                          <p:val>
                                            <p:strVal val="#ppt_w"/>
                                          </p:val>
                                        </p:tav>
                                      </p:tavLst>
                                    </p:anim>
                                    <p:anim calcmode="lin" valueType="num">
                                      <p:cBhvr>
                                        <p:cTn id="55" dur="500" fill="hold"/>
                                        <p:tgtEl>
                                          <p:spTgt spid="47"/>
                                        </p:tgtEl>
                                        <p:attrNameLst>
                                          <p:attrName>ppt_h</p:attrName>
                                        </p:attrNameLst>
                                      </p:cBhvr>
                                      <p:tavLst>
                                        <p:tav tm="0">
                                          <p:val>
                                            <p:fltVal val="0"/>
                                          </p:val>
                                        </p:tav>
                                        <p:tav tm="100000">
                                          <p:val>
                                            <p:strVal val="#ppt_h"/>
                                          </p:val>
                                        </p:tav>
                                      </p:tavLst>
                                    </p:anim>
                                    <p:animEffect transition="in" filter="fade">
                                      <p:cBhvr>
                                        <p:cTn id="56" dur="500"/>
                                        <p:tgtEl>
                                          <p:spTgt spid="4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500" fill="hold"/>
                                        <p:tgtEl>
                                          <p:spTgt spid="48"/>
                                        </p:tgtEl>
                                        <p:attrNameLst>
                                          <p:attrName>ppt_w</p:attrName>
                                        </p:attrNameLst>
                                      </p:cBhvr>
                                      <p:tavLst>
                                        <p:tav tm="0">
                                          <p:val>
                                            <p:fltVal val="0"/>
                                          </p:val>
                                        </p:tav>
                                        <p:tav tm="100000">
                                          <p:val>
                                            <p:strVal val="#ppt_w"/>
                                          </p:val>
                                        </p:tav>
                                      </p:tavLst>
                                    </p:anim>
                                    <p:anim calcmode="lin" valueType="num">
                                      <p:cBhvr>
                                        <p:cTn id="60" dur="500" fill="hold"/>
                                        <p:tgtEl>
                                          <p:spTgt spid="48"/>
                                        </p:tgtEl>
                                        <p:attrNameLst>
                                          <p:attrName>ppt_h</p:attrName>
                                        </p:attrNameLst>
                                      </p:cBhvr>
                                      <p:tavLst>
                                        <p:tav tm="0">
                                          <p:val>
                                            <p:fltVal val="0"/>
                                          </p:val>
                                        </p:tav>
                                        <p:tav tm="100000">
                                          <p:val>
                                            <p:strVal val="#ppt_h"/>
                                          </p:val>
                                        </p:tav>
                                      </p:tavLst>
                                    </p:anim>
                                    <p:animEffect transition="in" filter="fade">
                                      <p:cBhvr>
                                        <p:cTn id="61" dur="500"/>
                                        <p:tgtEl>
                                          <p:spTgt spid="4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p:cTn id="64" dur="500" fill="hold"/>
                                        <p:tgtEl>
                                          <p:spTgt spid="61"/>
                                        </p:tgtEl>
                                        <p:attrNameLst>
                                          <p:attrName>ppt_w</p:attrName>
                                        </p:attrNameLst>
                                      </p:cBhvr>
                                      <p:tavLst>
                                        <p:tav tm="0">
                                          <p:val>
                                            <p:fltVal val="0"/>
                                          </p:val>
                                        </p:tav>
                                        <p:tav tm="100000">
                                          <p:val>
                                            <p:strVal val="#ppt_w"/>
                                          </p:val>
                                        </p:tav>
                                      </p:tavLst>
                                    </p:anim>
                                    <p:anim calcmode="lin" valueType="num">
                                      <p:cBhvr>
                                        <p:cTn id="65" dur="500" fill="hold"/>
                                        <p:tgtEl>
                                          <p:spTgt spid="61"/>
                                        </p:tgtEl>
                                        <p:attrNameLst>
                                          <p:attrName>ppt_h</p:attrName>
                                        </p:attrNameLst>
                                      </p:cBhvr>
                                      <p:tavLst>
                                        <p:tav tm="0">
                                          <p:val>
                                            <p:fltVal val="0"/>
                                          </p:val>
                                        </p:tav>
                                        <p:tav tm="100000">
                                          <p:val>
                                            <p:strVal val="#ppt_h"/>
                                          </p:val>
                                        </p:tav>
                                      </p:tavLst>
                                    </p:anim>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anim calcmode="lin" valueType="num">
                                      <p:cBhvr>
                                        <p:cTn id="71" dur="500" fill="hold"/>
                                        <p:tgtEl>
                                          <p:spTgt spid="49"/>
                                        </p:tgtEl>
                                        <p:attrNameLst>
                                          <p:attrName>ppt_w</p:attrName>
                                        </p:attrNameLst>
                                      </p:cBhvr>
                                      <p:tavLst>
                                        <p:tav tm="0">
                                          <p:val>
                                            <p:fltVal val="0"/>
                                          </p:val>
                                        </p:tav>
                                        <p:tav tm="100000">
                                          <p:val>
                                            <p:strVal val="#ppt_w"/>
                                          </p:val>
                                        </p:tav>
                                      </p:tavLst>
                                    </p:anim>
                                    <p:anim calcmode="lin" valueType="num">
                                      <p:cBhvr>
                                        <p:cTn id="72" dur="500" fill="hold"/>
                                        <p:tgtEl>
                                          <p:spTgt spid="49"/>
                                        </p:tgtEl>
                                        <p:attrNameLst>
                                          <p:attrName>ppt_h</p:attrName>
                                        </p:attrNameLst>
                                      </p:cBhvr>
                                      <p:tavLst>
                                        <p:tav tm="0">
                                          <p:val>
                                            <p:fltVal val="0"/>
                                          </p:val>
                                        </p:tav>
                                        <p:tav tm="100000">
                                          <p:val>
                                            <p:strVal val="#ppt_h"/>
                                          </p:val>
                                        </p:tav>
                                      </p:tavLst>
                                    </p:anim>
                                    <p:animEffect transition="in" filter="fade">
                                      <p:cBhvr>
                                        <p:cTn id="73" dur="500"/>
                                        <p:tgtEl>
                                          <p:spTgt spid="49"/>
                                        </p:tgtEl>
                                      </p:cBhvr>
                                    </p:animEffect>
                                  </p:childTnLst>
                                </p:cTn>
                              </p:par>
                              <p:par>
                                <p:cTn id="74" presetID="53" presetClass="entr" presetSubtype="16"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p:cTn id="76" dur="500" fill="hold"/>
                                        <p:tgtEl>
                                          <p:spTgt spid="50"/>
                                        </p:tgtEl>
                                        <p:attrNameLst>
                                          <p:attrName>ppt_w</p:attrName>
                                        </p:attrNameLst>
                                      </p:cBhvr>
                                      <p:tavLst>
                                        <p:tav tm="0">
                                          <p:val>
                                            <p:fltVal val="0"/>
                                          </p:val>
                                        </p:tav>
                                        <p:tav tm="100000">
                                          <p:val>
                                            <p:strVal val="#ppt_w"/>
                                          </p:val>
                                        </p:tav>
                                      </p:tavLst>
                                    </p:anim>
                                    <p:anim calcmode="lin" valueType="num">
                                      <p:cBhvr>
                                        <p:cTn id="77" dur="500" fill="hold"/>
                                        <p:tgtEl>
                                          <p:spTgt spid="50"/>
                                        </p:tgtEl>
                                        <p:attrNameLst>
                                          <p:attrName>ppt_h</p:attrName>
                                        </p:attrNameLst>
                                      </p:cBhvr>
                                      <p:tavLst>
                                        <p:tav tm="0">
                                          <p:val>
                                            <p:fltVal val="0"/>
                                          </p:val>
                                        </p:tav>
                                        <p:tav tm="100000">
                                          <p:val>
                                            <p:strVal val="#ppt_h"/>
                                          </p:val>
                                        </p:tav>
                                      </p:tavLst>
                                    </p:anim>
                                    <p:animEffect transition="in" filter="fade">
                                      <p:cBhvr>
                                        <p:cTn id="78" dur="500"/>
                                        <p:tgtEl>
                                          <p:spTgt spid="50"/>
                                        </p:tgtEl>
                                      </p:cBhvr>
                                    </p:animEffect>
                                  </p:childTnLst>
                                </p:cTn>
                              </p:par>
                              <p:par>
                                <p:cTn id="79" presetID="53" presetClass="entr" presetSubtype="16"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anim calcmode="lin" valueType="num">
                                      <p:cBhvr>
                                        <p:cTn id="81" dur="500" fill="hold"/>
                                        <p:tgtEl>
                                          <p:spTgt spid="51"/>
                                        </p:tgtEl>
                                        <p:attrNameLst>
                                          <p:attrName>ppt_w</p:attrName>
                                        </p:attrNameLst>
                                      </p:cBhvr>
                                      <p:tavLst>
                                        <p:tav tm="0">
                                          <p:val>
                                            <p:fltVal val="0"/>
                                          </p:val>
                                        </p:tav>
                                        <p:tav tm="100000">
                                          <p:val>
                                            <p:strVal val="#ppt_w"/>
                                          </p:val>
                                        </p:tav>
                                      </p:tavLst>
                                    </p:anim>
                                    <p:anim calcmode="lin" valueType="num">
                                      <p:cBhvr>
                                        <p:cTn id="82" dur="500" fill="hold"/>
                                        <p:tgtEl>
                                          <p:spTgt spid="51"/>
                                        </p:tgtEl>
                                        <p:attrNameLst>
                                          <p:attrName>ppt_h</p:attrName>
                                        </p:attrNameLst>
                                      </p:cBhvr>
                                      <p:tavLst>
                                        <p:tav tm="0">
                                          <p:val>
                                            <p:fltVal val="0"/>
                                          </p:val>
                                        </p:tav>
                                        <p:tav tm="100000">
                                          <p:val>
                                            <p:strVal val="#ppt_h"/>
                                          </p:val>
                                        </p:tav>
                                      </p:tavLst>
                                    </p:anim>
                                    <p:animEffect transition="in" filter="fade">
                                      <p:cBhvr>
                                        <p:cTn id="83" dur="500"/>
                                        <p:tgtEl>
                                          <p:spTgt spid="51"/>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 calcmode="lin" valueType="num">
                                      <p:cBhvr>
                                        <p:cTn id="86" dur="500" fill="hold"/>
                                        <p:tgtEl>
                                          <p:spTgt spid="53"/>
                                        </p:tgtEl>
                                        <p:attrNameLst>
                                          <p:attrName>ppt_w</p:attrName>
                                        </p:attrNameLst>
                                      </p:cBhvr>
                                      <p:tavLst>
                                        <p:tav tm="0">
                                          <p:val>
                                            <p:fltVal val="0"/>
                                          </p:val>
                                        </p:tav>
                                        <p:tav tm="100000">
                                          <p:val>
                                            <p:strVal val="#ppt_w"/>
                                          </p:val>
                                        </p:tav>
                                      </p:tavLst>
                                    </p:anim>
                                    <p:anim calcmode="lin" valueType="num">
                                      <p:cBhvr>
                                        <p:cTn id="87" dur="500" fill="hold"/>
                                        <p:tgtEl>
                                          <p:spTgt spid="53"/>
                                        </p:tgtEl>
                                        <p:attrNameLst>
                                          <p:attrName>ppt_h</p:attrName>
                                        </p:attrNameLst>
                                      </p:cBhvr>
                                      <p:tavLst>
                                        <p:tav tm="0">
                                          <p:val>
                                            <p:fltVal val="0"/>
                                          </p:val>
                                        </p:tav>
                                        <p:tav tm="100000">
                                          <p:val>
                                            <p:strVal val="#ppt_h"/>
                                          </p:val>
                                        </p:tav>
                                      </p:tavLst>
                                    </p:anim>
                                    <p:animEffect transition="in" filter="fade">
                                      <p:cBhvr>
                                        <p:cTn id="88" dur="500"/>
                                        <p:tgtEl>
                                          <p:spTgt spid="53"/>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anim calcmode="lin" valueType="num">
                                      <p:cBhvr>
                                        <p:cTn id="91" dur="500" fill="hold"/>
                                        <p:tgtEl>
                                          <p:spTgt spid="54"/>
                                        </p:tgtEl>
                                        <p:attrNameLst>
                                          <p:attrName>ppt_w</p:attrName>
                                        </p:attrNameLst>
                                      </p:cBhvr>
                                      <p:tavLst>
                                        <p:tav tm="0">
                                          <p:val>
                                            <p:fltVal val="0"/>
                                          </p:val>
                                        </p:tav>
                                        <p:tav tm="100000">
                                          <p:val>
                                            <p:strVal val="#ppt_w"/>
                                          </p:val>
                                        </p:tav>
                                      </p:tavLst>
                                    </p:anim>
                                    <p:anim calcmode="lin" valueType="num">
                                      <p:cBhvr>
                                        <p:cTn id="92" dur="500" fill="hold"/>
                                        <p:tgtEl>
                                          <p:spTgt spid="54"/>
                                        </p:tgtEl>
                                        <p:attrNameLst>
                                          <p:attrName>ppt_h</p:attrName>
                                        </p:attrNameLst>
                                      </p:cBhvr>
                                      <p:tavLst>
                                        <p:tav tm="0">
                                          <p:val>
                                            <p:fltVal val="0"/>
                                          </p:val>
                                        </p:tav>
                                        <p:tav tm="100000">
                                          <p:val>
                                            <p:strVal val="#ppt_h"/>
                                          </p:val>
                                        </p:tav>
                                      </p:tavLst>
                                    </p:anim>
                                    <p:animEffect transition="in" filter="fade">
                                      <p:cBhvr>
                                        <p:cTn id="93" dur="500"/>
                                        <p:tgtEl>
                                          <p:spTgt spid="54"/>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63"/>
                                        </p:tgtEl>
                                        <p:attrNameLst>
                                          <p:attrName>style.visibility</p:attrName>
                                        </p:attrNameLst>
                                      </p:cBhvr>
                                      <p:to>
                                        <p:strVal val="visible"/>
                                      </p:to>
                                    </p:set>
                                    <p:anim calcmode="lin" valueType="num">
                                      <p:cBhvr>
                                        <p:cTn id="96" dur="500" fill="hold"/>
                                        <p:tgtEl>
                                          <p:spTgt spid="63"/>
                                        </p:tgtEl>
                                        <p:attrNameLst>
                                          <p:attrName>ppt_w</p:attrName>
                                        </p:attrNameLst>
                                      </p:cBhvr>
                                      <p:tavLst>
                                        <p:tav tm="0">
                                          <p:val>
                                            <p:fltVal val="0"/>
                                          </p:val>
                                        </p:tav>
                                        <p:tav tm="100000">
                                          <p:val>
                                            <p:strVal val="#ppt_w"/>
                                          </p:val>
                                        </p:tav>
                                      </p:tavLst>
                                    </p:anim>
                                    <p:anim calcmode="lin" valueType="num">
                                      <p:cBhvr>
                                        <p:cTn id="97" dur="500" fill="hold"/>
                                        <p:tgtEl>
                                          <p:spTgt spid="63"/>
                                        </p:tgtEl>
                                        <p:attrNameLst>
                                          <p:attrName>ppt_h</p:attrName>
                                        </p:attrNameLst>
                                      </p:cBhvr>
                                      <p:tavLst>
                                        <p:tav tm="0">
                                          <p:val>
                                            <p:fltVal val="0"/>
                                          </p:val>
                                        </p:tav>
                                        <p:tav tm="100000">
                                          <p:val>
                                            <p:strVal val="#ppt_h"/>
                                          </p:val>
                                        </p:tav>
                                      </p:tavLst>
                                    </p:anim>
                                    <p:animEffect transition="in" filter="fade">
                                      <p:cBhvr>
                                        <p:cTn id="98" dur="500"/>
                                        <p:tgtEl>
                                          <p:spTgt spid="63"/>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500" fill="hold"/>
                                        <p:tgtEl>
                                          <p:spTgt spid="55"/>
                                        </p:tgtEl>
                                        <p:attrNameLst>
                                          <p:attrName>ppt_w</p:attrName>
                                        </p:attrNameLst>
                                      </p:cBhvr>
                                      <p:tavLst>
                                        <p:tav tm="0">
                                          <p:val>
                                            <p:fltVal val="0"/>
                                          </p:val>
                                        </p:tav>
                                        <p:tav tm="100000">
                                          <p:val>
                                            <p:strVal val="#ppt_w"/>
                                          </p:val>
                                        </p:tav>
                                      </p:tavLst>
                                    </p:anim>
                                    <p:anim calcmode="lin" valueType="num">
                                      <p:cBhvr>
                                        <p:cTn id="104" dur="500" fill="hold"/>
                                        <p:tgtEl>
                                          <p:spTgt spid="55"/>
                                        </p:tgtEl>
                                        <p:attrNameLst>
                                          <p:attrName>ppt_h</p:attrName>
                                        </p:attrNameLst>
                                      </p:cBhvr>
                                      <p:tavLst>
                                        <p:tav tm="0">
                                          <p:val>
                                            <p:fltVal val="0"/>
                                          </p:val>
                                        </p:tav>
                                        <p:tav tm="100000">
                                          <p:val>
                                            <p:strVal val="#ppt_h"/>
                                          </p:val>
                                        </p:tav>
                                      </p:tavLst>
                                    </p:anim>
                                    <p:animEffect transition="in" filter="fade">
                                      <p:cBhvr>
                                        <p:cTn id="105" dur="500"/>
                                        <p:tgtEl>
                                          <p:spTgt spid="55"/>
                                        </p:tgtEl>
                                      </p:cBhvr>
                                    </p:animEffect>
                                  </p:childTnLst>
                                </p:cTn>
                              </p:par>
                              <p:par>
                                <p:cTn id="106" presetID="53" presetClass="entr" presetSubtype="16" fill="hold" nodeType="withEffect">
                                  <p:stCondLst>
                                    <p:cond delay="0"/>
                                  </p:stCondLst>
                                  <p:childTnLst>
                                    <p:set>
                                      <p:cBhvr>
                                        <p:cTn id="107" dur="1" fill="hold">
                                          <p:stCondLst>
                                            <p:cond delay="0"/>
                                          </p:stCondLst>
                                        </p:cTn>
                                        <p:tgtEl>
                                          <p:spTgt spid="56"/>
                                        </p:tgtEl>
                                        <p:attrNameLst>
                                          <p:attrName>style.visibility</p:attrName>
                                        </p:attrNameLst>
                                      </p:cBhvr>
                                      <p:to>
                                        <p:strVal val="visible"/>
                                      </p:to>
                                    </p:set>
                                    <p:anim calcmode="lin" valueType="num">
                                      <p:cBhvr>
                                        <p:cTn id="108" dur="500" fill="hold"/>
                                        <p:tgtEl>
                                          <p:spTgt spid="56"/>
                                        </p:tgtEl>
                                        <p:attrNameLst>
                                          <p:attrName>ppt_w</p:attrName>
                                        </p:attrNameLst>
                                      </p:cBhvr>
                                      <p:tavLst>
                                        <p:tav tm="0">
                                          <p:val>
                                            <p:fltVal val="0"/>
                                          </p:val>
                                        </p:tav>
                                        <p:tav tm="100000">
                                          <p:val>
                                            <p:strVal val="#ppt_w"/>
                                          </p:val>
                                        </p:tav>
                                      </p:tavLst>
                                    </p:anim>
                                    <p:anim calcmode="lin" valueType="num">
                                      <p:cBhvr>
                                        <p:cTn id="109" dur="500" fill="hold"/>
                                        <p:tgtEl>
                                          <p:spTgt spid="56"/>
                                        </p:tgtEl>
                                        <p:attrNameLst>
                                          <p:attrName>ppt_h</p:attrName>
                                        </p:attrNameLst>
                                      </p:cBhvr>
                                      <p:tavLst>
                                        <p:tav tm="0">
                                          <p:val>
                                            <p:fltVal val="0"/>
                                          </p:val>
                                        </p:tav>
                                        <p:tav tm="100000">
                                          <p:val>
                                            <p:strVal val="#ppt_h"/>
                                          </p:val>
                                        </p:tav>
                                      </p:tavLst>
                                    </p:anim>
                                    <p:animEffect transition="in" filter="fade">
                                      <p:cBhvr>
                                        <p:cTn id="110" dur="500"/>
                                        <p:tgtEl>
                                          <p:spTgt spid="56"/>
                                        </p:tgtEl>
                                      </p:cBhvr>
                                    </p:animEffect>
                                  </p:childTnLst>
                                </p:cTn>
                              </p:par>
                              <p:par>
                                <p:cTn id="111" presetID="53" presetClass="entr" presetSubtype="16" fill="hold" nodeType="withEffect">
                                  <p:stCondLst>
                                    <p:cond delay="0"/>
                                  </p:stCondLst>
                                  <p:childTnLst>
                                    <p:set>
                                      <p:cBhvr>
                                        <p:cTn id="112" dur="1" fill="hold">
                                          <p:stCondLst>
                                            <p:cond delay="0"/>
                                          </p:stCondLst>
                                        </p:cTn>
                                        <p:tgtEl>
                                          <p:spTgt spid="57"/>
                                        </p:tgtEl>
                                        <p:attrNameLst>
                                          <p:attrName>style.visibility</p:attrName>
                                        </p:attrNameLst>
                                      </p:cBhvr>
                                      <p:to>
                                        <p:strVal val="visible"/>
                                      </p:to>
                                    </p:set>
                                    <p:anim calcmode="lin" valueType="num">
                                      <p:cBhvr>
                                        <p:cTn id="113" dur="500" fill="hold"/>
                                        <p:tgtEl>
                                          <p:spTgt spid="57"/>
                                        </p:tgtEl>
                                        <p:attrNameLst>
                                          <p:attrName>ppt_w</p:attrName>
                                        </p:attrNameLst>
                                      </p:cBhvr>
                                      <p:tavLst>
                                        <p:tav tm="0">
                                          <p:val>
                                            <p:fltVal val="0"/>
                                          </p:val>
                                        </p:tav>
                                        <p:tav tm="100000">
                                          <p:val>
                                            <p:strVal val="#ppt_w"/>
                                          </p:val>
                                        </p:tav>
                                      </p:tavLst>
                                    </p:anim>
                                    <p:anim calcmode="lin" valueType="num">
                                      <p:cBhvr>
                                        <p:cTn id="114" dur="500" fill="hold"/>
                                        <p:tgtEl>
                                          <p:spTgt spid="57"/>
                                        </p:tgtEl>
                                        <p:attrNameLst>
                                          <p:attrName>ppt_h</p:attrName>
                                        </p:attrNameLst>
                                      </p:cBhvr>
                                      <p:tavLst>
                                        <p:tav tm="0">
                                          <p:val>
                                            <p:fltVal val="0"/>
                                          </p:val>
                                        </p:tav>
                                        <p:tav tm="100000">
                                          <p:val>
                                            <p:strVal val="#ppt_h"/>
                                          </p:val>
                                        </p:tav>
                                      </p:tavLst>
                                    </p:anim>
                                    <p:animEffect transition="in" filter="fade">
                                      <p:cBhvr>
                                        <p:cTn id="115" dur="500"/>
                                        <p:tgtEl>
                                          <p:spTgt spid="5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59"/>
                                        </p:tgtEl>
                                        <p:attrNameLst>
                                          <p:attrName>style.visibility</p:attrName>
                                        </p:attrNameLst>
                                      </p:cBhvr>
                                      <p:to>
                                        <p:strVal val="visible"/>
                                      </p:to>
                                    </p:set>
                                    <p:anim calcmode="lin" valueType="num">
                                      <p:cBhvr>
                                        <p:cTn id="118" dur="500" fill="hold"/>
                                        <p:tgtEl>
                                          <p:spTgt spid="59"/>
                                        </p:tgtEl>
                                        <p:attrNameLst>
                                          <p:attrName>ppt_w</p:attrName>
                                        </p:attrNameLst>
                                      </p:cBhvr>
                                      <p:tavLst>
                                        <p:tav tm="0">
                                          <p:val>
                                            <p:fltVal val="0"/>
                                          </p:val>
                                        </p:tav>
                                        <p:tav tm="100000">
                                          <p:val>
                                            <p:strVal val="#ppt_w"/>
                                          </p:val>
                                        </p:tav>
                                      </p:tavLst>
                                    </p:anim>
                                    <p:anim calcmode="lin" valueType="num">
                                      <p:cBhvr>
                                        <p:cTn id="119" dur="500" fill="hold"/>
                                        <p:tgtEl>
                                          <p:spTgt spid="59"/>
                                        </p:tgtEl>
                                        <p:attrNameLst>
                                          <p:attrName>ppt_h</p:attrName>
                                        </p:attrNameLst>
                                      </p:cBhvr>
                                      <p:tavLst>
                                        <p:tav tm="0">
                                          <p:val>
                                            <p:fltVal val="0"/>
                                          </p:val>
                                        </p:tav>
                                        <p:tav tm="100000">
                                          <p:val>
                                            <p:strVal val="#ppt_h"/>
                                          </p:val>
                                        </p:tav>
                                      </p:tavLst>
                                    </p:anim>
                                    <p:animEffect transition="in" filter="fade">
                                      <p:cBhvr>
                                        <p:cTn id="120" dur="500"/>
                                        <p:tgtEl>
                                          <p:spTgt spid="59"/>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60"/>
                                        </p:tgtEl>
                                        <p:attrNameLst>
                                          <p:attrName>style.visibility</p:attrName>
                                        </p:attrNameLst>
                                      </p:cBhvr>
                                      <p:to>
                                        <p:strVal val="visible"/>
                                      </p:to>
                                    </p:set>
                                    <p:anim calcmode="lin" valueType="num">
                                      <p:cBhvr>
                                        <p:cTn id="123" dur="500" fill="hold"/>
                                        <p:tgtEl>
                                          <p:spTgt spid="60"/>
                                        </p:tgtEl>
                                        <p:attrNameLst>
                                          <p:attrName>ppt_w</p:attrName>
                                        </p:attrNameLst>
                                      </p:cBhvr>
                                      <p:tavLst>
                                        <p:tav tm="0">
                                          <p:val>
                                            <p:fltVal val="0"/>
                                          </p:val>
                                        </p:tav>
                                        <p:tav tm="100000">
                                          <p:val>
                                            <p:strVal val="#ppt_w"/>
                                          </p:val>
                                        </p:tav>
                                      </p:tavLst>
                                    </p:anim>
                                    <p:anim calcmode="lin" valueType="num">
                                      <p:cBhvr>
                                        <p:cTn id="124" dur="500" fill="hold"/>
                                        <p:tgtEl>
                                          <p:spTgt spid="60"/>
                                        </p:tgtEl>
                                        <p:attrNameLst>
                                          <p:attrName>ppt_h</p:attrName>
                                        </p:attrNameLst>
                                      </p:cBhvr>
                                      <p:tavLst>
                                        <p:tav tm="0">
                                          <p:val>
                                            <p:fltVal val="0"/>
                                          </p:val>
                                        </p:tav>
                                        <p:tav tm="100000">
                                          <p:val>
                                            <p:strVal val="#ppt_h"/>
                                          </p:val>
                                        </p:tav>
                                      </p:tavLst>
                                    </p:anim>
                                    <p:animEffect transition="in" filter="fade">
                                      <p:cBhvr>
                                        <p:cTn id="125" dur="500"/>
                                        <p:tgtEl>
                                          <p:spTgt spid="60"/>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62"/>
                                        </p:tgtEl>
                                        <p:attrNameLst>
                                          <p:attrName>style.visibility</p:attrName>
                                        </p:attrNameLst>
                                      </p:cBhvr>
                                      <p:to>
                                        <p:strVal val="visible"/>
                                      </p:to>
                                    </p:set>
                                    <p:anim calcmode="lin" valueType="num">
                                      <p:cBhvr>
                                        <p:cTn id="128" dur="500" fill="hold"/>
                                        <p:tgtEl>
                                          <p:spTgt spid="62"/>
                                        </p:tgtEl>
                                        <p:attrNameLst>
                                          <p:attrName>ppt_w</p:attrName>
                                        </p:attrNameLst>
                                      </p:cBhvr>
                                      <p:tavLst>
                                        <p:tav tm="0">
                                          <p:val>
                                            <p:fltVal val="0"/>
                                          </p:val>
                                        </p:tav>
                                        <p:tav tm="100000">
                                          <p:val>
                                            <p:strVal val="#ppt_w"/>
                                          </p:val>
                                        </p:tav>
                                      </p:tavLst>
                                    </p:anim>
                                    <p:anim calcmode="lin" valueType="num">
                                      <p:cBhvr>
                                        <p:cTn id="129" dur="500" fill="hold"/>
                                        <p:tgtEl>
                                          <p:spTgt spid="62"/>
                                        </p:tgtEl>
                                        <p:attrNameLst>
                                          <p:attrName>ppt_h</p:attrName>
                                        </p:attrNameLst>
                                      </p:cBhvr>
                                      <p:tavLst>
                                        <p:tav tm="0">
                                          <p:val>
                                            <p:fltVal val="0"/>
                                          </p:val>
                                        </p:tav>
                                        <p:tav tm="100000">
                                          <p:val>
                                            <p:strVal val="#ppt_h"/>
                                          </p:val>
                                        </p:tav>
                                      </p:tavLst>
                                    </p:anim>
                                    <p:animEffect transition="in" filter="fade">
                                      <p:cBhvr>
                                        <p:cTn id="13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47" grpId="0" animBg="1"/>
      <p:bldP spid="48" grpId="0" animBg="1"/>
      <p:bldP spid="53" grpId="0" animBg="1"/>
      <p:bldP spid="54" grpId="0" animBg="1"/>
      <p:bldP spid="59" grpId="0" animBg="1"/>
      <p:bldP spid="60" grpId="0" animBg="1"/>
      <p:bldP spid="61" grpId="0" animBg="1"/>
      <p:bldP spid="62"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9A66EC0-4347-400F-C3AC-0B5DDD512FF1}"/>
              </a:ext>
            </a:extLst>
          </p:cNvPr>
          <p:cNvGraphicFramePr/>
          <p:nvPr>
            <p:extLst>
              <p:ext uri="{D42A27DB-BD31-4B8C-83A1-F6EECF244321}">
                <p14:modId xmlns:p14="http://schemas.microsoft.com/office/powerpoint/2010/main" val="3458302036"/>
              </p:ext>
            </p:extLst>
          </p:nvPr>
        </p:nvGraphicFramePr>
        <p:xfrm>
          <a:off x="4164595" y="594359"/>
          <a:ext cx="8503216" cy="5789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26E09818-0FE3-0C31-1565-135E51A75785}"/>
              </a:ext>
            </a:extLst>
          </p:cNvPr>
          <p:cNvSpPr>
            <a:spLocks noGrp="1"/>
          </p:cNvSpPr>
          <p:nvPr>
            <p:ph type="title"/>
          </p:nvPr>
        </p:nvSpPr>
        <p:spPr>
          <a:xfrm>
            <a:off x="6921374" y="1599294"/>
            <a:ext cx="3200400" cy="2286000"/>
          </a:xfrm>
        </p:spPr>
        <p:txBody>
          <a:bodyPr>
            <a:normAutofit/>
          </a:bodyPr>
          <a:lstStyle/>
          <a:p>
            <a:pPr algn="ctr"/>
            <a:r>
              <a:rPr lang="en-US" sz="3200" b="1" dirty="0">
                <a:solidFill>
                  <a:schemeClr val="accent2"/>
                </a:solidFill>
                <a:effectLst>
                  <a:outerShdw blurRad="38100" dist="38100" dir="2700000" algn="tl">
                    <a:srgbClr val="000000">
                      <a:alpha val="43137"/>
                    </a:srgbClr>
                  </a:outerShdw>
                </a:effectLst>
                <a:latin typeface="Montserrat" panose="00000500000000000000" pitchFamily="2" charset="0"/>
              </a:rPr>
              <a:t>Economic Development</a:t>
            </a:r>
          </a:p>
        </p:txBody>
      </p:sp>
      <p:sp>
        <p:nvSpPr>
          <p:cNvPr id="5" name="Text Placeholder 4">
            <a:extLst>
              <a:ext uri="{FF2B5EF4-FFF2-40B4-BE49-F238E27FC236}">
                <a16:creationId xmlns:a16="http://schemas.microsoft.com/office/drawing/2014/main" id="{BE49933E-A3CA-C170-EDBD-7DFA098D7E5C}"/>
              </a:ext>
            </a:extLst>
          </p:cNvPr>
          <p:cNvSpPr>
            <a:spLocks noGrp="1"/>
          </p:cNvSpPr>
          <p:nvPr>
            <p:ph type="body" sz="half" idx="2"/>
          </p:nvPr>
        </p:nvSpPr>
        <p:spPr>
          <a:xfrm>
            <a:off x="664674" y="3811509"/>
            <a:ext cx="3005751" cy="2572626"/>
          </a:xfrm>
        </p:spPr>
        <p:txBody>
          <a:bodyPr>
            <a:normAutofit/>
          </a:bodyPr>
          <a:lstStyle/>
          <a:p>
            <a:r>
              <a:rPr lang="en-US" sz="1800" dirty="0"/>
              <a:t>Decrease in farmers</a:t>
            </a:r>
          </a:p>
          <a:p>
            <a:r>
              <a:rPr lang="en-US" sz="1800" dirty="0"/>
              <a:t>Decrease in animals</a:t>
            </a:r>
          </a:p>
          <a:p>
            <a:r>
              <a:rPr lang="en-US" sz="1800" dirty="0"/>
              <a:t>Rising input costs</a:t>
            </a:r>
          </a:p>
          <a:p>
            <a:r>
              <a:rPr lang="en-US" sz="1800" dirty="0"/>
              <a:t>Rising age of farmer</a:t>
            </a:r>
          </a:p>
          <a:p>
            <a:r>
              <a:rPr lang="en-US" sz="1800" dirty="0"/>
              <a:t>Shift in business model</a:t>
            </a:r>
          </a:p>
        </p:txBody>
      </p:sp>
      <p:sp>
        <p:nvSpPr>
          <p:cNvPr id="6" name="Title 2">
            <a:extLst>
              <a:ext uri="{FF2B5EF4-FFF2-40B4-BE49-F238E27FC236}">
                <a16:creationId xmlns:a16="http://schemas.microsoft.com/office/drawing/2014/main" id="{39E00B6B-F66B-2BE4-9B56-94492382468A}"/>
              </a:ext>
            </a:extLst>
          </p:cNvPr>
          <p:cNvSpPr txBox="1">
            <a:spLocks/>
          </p:cNvSpPr>
          <p:nvPr/>
        </p:nvSpPr>
        <p:spPr>
          <a:xfrm>
            <a:off x="0" y="2513687"/>
            <a:ext cx="3005750" cy="106560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algn="ctr"/>
            <a:r>
              <a:rPr lang="en-US" sz="3200" b="1" dirty="0">
                <a:solidFill>
                  <a:schemeClr val="bg1"/>
                </a:solidFill>
                <a:effectLst>
                  <a:outerShdw blurRad="38100" dist="38100" dir="2700000" algn="tl">
                    <a:srgbClr val="000000">
                      <a:alpha val="43137"/>
                    </a:srgbClr>
                  </a:outerShdw>
                </a:effectLst>
                <a:latin typeface="Montserrat" panose="00000500000000000000" pitchFamily="2" charset="0"/>
              </a:rPr>
              <a:t>Challenge</a:t>
            </a:r>
          </a:p>
        </p:txBody>
      </p:sp>
      <p:sp>
        <p:nvSpPr>
          <p:cNvPr id="14" name="Rectangle 13">
            <a:extLst>
              <a:ext uri="{FF2B5EF4-FFF2-40B4-BE49-F238E27FC236}">
                <a16:creationId xmlns:a16="http://schemas.microsoft.com/office/drawing/2014/main" id="{58A6CFB3-55CD-ECFC-91AC-C6C770F93473}"/>
              </a:ext>
            </a:extLst>
          </p:cNvPr>
          <p:cNvSpPr/>
          <p:nvPr/>
        </p:nvSpPr>
        <p:spPr>
          <a:xfrm>
            <a:off x="0" y="0"/>
            <a:ext cx="6011501" cy="1800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kern="1200" dirty="0">
                <a:solidFill>
                  <a:schemeClr val="tx2"/>
                </a:solidFill>
                <a:effectLst>
                  <a:outerShdw blurRad="38100" dist="38100" dir="2700000" algn="tl">
                    <a:srgbClr val="000000">
                      <a:alpha val="43137"/>
                    </a:srgbClr>
                  </a:outerShdw>
                </a:effectLst>
                <a:latin typeface="Montserrat" panose="00000500000000000000" pitchFamily="2" charset="0"/>
                <a:ea typeface="+mj-ea"/>
                <a:cs typeface="+mj-cs"/>
              </a:rPr>
              <a:t>OPENING THE DOOR TO OPPORTUNITIES</a:t>
            </a:r>
            <a:endParaRPr lang="en-US" sz="3200" dirty="0">
              <a:solidFill>
                <a:schemeClr val="tx2"/>
              </a:solidFill>
              <a:latin typeface="Montserrat" panose="00000500000000000000" pitchFamily="2" charset="0"/>
            </a:endParaRPr>
          </a:p>
        </p:txBody>
      </p:sp>
      <p:cxnSp>
        <p:nvCxnSpPr>
          <p:cNvPr id="16" name="Straight Connector 15">
            <a:extLst>
              <a:ext uri="{FF2B5EF4-FFF2-40B4-BE49-F238E27FC236}">
                <a16:creationId xmlns:a16="http://schemas.microsoft.com/office/drawing/2014/main" id="{7EAD5179-8A58-9E13-3B5B-75ABDA098214}"/>
              </a:ext>
            </a:extLst>
          </p:cNvPr>
          <p:cNvCxnSpPr>
            <a:cxnSpLocks/>
          </p:cNvCxnSpPr>
          <p:nvPr/>
        </p:nvCxnSpPr>
        <p:spPr>
          <a:xfrm>
            <a:off x="0" y="1800808"/>
            <a:ext cx="410122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76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 holding a pig and a piglet&#10;&#10;Description automatically generated">
            <a:extLst>
              <a:ext uri="{FF2B5EF4-FFF2-40B4-BE49-F238E27FC236}">
                <a16:creationId xmlns:a16="http://schemas.microsoft.com/office/drawing/2014/main" id="{02C345D6-2C71-0A95-482C-830A3B83C47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3892"/>
            <a:ext cx="12192000" cy="6850216"/>
          </a:xfrm>
          <a:prstGeom prst="rect">
            <a:avLst/>
          </a:prstGeom>
        </p:spPr>
      </p:pic>
      <p:pic>
        <p:nvPicPr>
          <p:cNvPr id="4" name="Picture 3" descr="A map of the state of kentucky&#10;&#10;Description automatically generated">
            <a:extLst>
              <a:ext uri="{FF2B5EF4-FFF2-40B4-BE49-F238E27FC236}">
                <a16:creationId xmlns:a16="http://schemas.microsoft.com/office/drawing/2014/main" id="{41302013-EE80-99DA-6D22-29B45ACB6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1907">
            <a:off x="1181617" y="669829"/>
            <a:ext cx="9519340" cy="5265335"/>
          </a:xfrm>
          <a:prstGeom prst="rect">
            <a:avLst/>
          </a:prstGeom>
        </p:spPr>
      </p:pic>
      <p:sp>
        <p:nvSpPr>
          <p:cNvPr id="5" name="TextBox 4">
            <a:extLst>
              <a:ext uri="{FF2B5EF4-FFF2-40B4-BE49-F238E27FC236}">
                <a16:creationId xmlns:a16="http://schemas.microsoft.com/office/drawing/2014/main" id="{43040344-FD14-9ACA-6B7A-02837C938B44}"/>
              </a:ext>
            </a:extLst>
          </p:cNvPr>
          <p:cNvSpPr txBox="1"/>
          <p:nvPr/>
        </p:nvSpPr>
        <p:spPr>
          <a:xfrm>
            <a:off x="7713552" y="5477347"/>
            <a:ext cx="2344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tserrat"/>
                <a:ea typeface="+mn-ea"/>
                <a:cs typeface="+mn-cs"/>
              </a:rPr>
              <a:t>1 dot = 200 farms</a:t>
            </a:r>
          </a:p>
        </p:txBody>
      </p:sp>
    </p:spTree>
    <p:extLst>
      <p:ext uri="{BB962C8B-B14F-4D97-AF65-F5344CB8AC3E}">
        <p14:creationId xmlns:p14="http://schemas.microsoft.com/office/powerpoint/2010/main" val="2543879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23" name="Rectangle 22">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2" name="Freeform: Shape 31">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49F93C1-AB24-D8C4-7A43-0FCF2D1785C3}"/>
              </a:ext>
            </a:extLst>
          </p:cNvPr>
          <p:cNvPicPr>
            <a:picLocks noChangeAspect="1"/>
          </p:cNvPicPr>
          <p:nvPr/>
        </p:nvPicPr>
        <p:blipFill>
          <a:blip r:embed="rId2">
            <a:extLst>
              <a:ext uri="{28A0092B-C50C-407E-A947-70E740481C1C}">
                <a14:useLocalDpi xmlns:a14="http://schemas.microsoft.com/office/drawing/2010/main" val="0"/>
              </a:ext>
            </a:extLst>
          </a:blip>
          <a:srcRect l="12" r="12"/>
          <a:stretch/>
        </p:blipFill>
        <p:spPr>
          <a:xfrm>
            <a:off x="1524" y="10"/>
            <a:ext cx="12188952" cy="6857990"/>
          </a:xfrm>
          <a:prstGeom prst="rect">
            <a:avLst/>
          </a:prstGeom>
        </p:spPr>
      </p:pic>
      <p:sp useBgFill="1">
        <p:nvSpPr>
          <p:cNvPr id="28" name="Rectangle 2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761BB63-4AF5-75C8-EC00-92F2A9D440A8}"/>
              </a:ext>
            </a:extLst>
          </p:cNvPr>
          <p:cNvSpPr>
            <a:spLocks noGrp="1"/>
          </p:cNvSpPr>
          <p:nvPr>
            <p:ph type="title"/>
          </p:nvPr>
        </p:nvSpPr>
        <p:spPr>
          <a:xfrm>
            <a:off x="1143000" y="1676400"/>
            <a:ext cx="3810000" cy="3505200"/>
          </a:xfrm>
        </p:spPr>
        <p:txBody>
          <a:bodyPr anchor="t">
            <a:normAutofit/>
          </a:bodyPr>
          <a:lstStyle/>
          <a:p>
            <a:r>
              <a:rPr lang="en-US" i="1" dirty="0">
                <a:solidFill>
                  <a:schemeClr val="tx1">
                    <a:lumMod val="65000"/>
                    <a:lumOff val="35000"/>
                  </a:schemeClr>
                </a:solidFill>
              </a:rPr>
              <a:t>“Don’t you have to actually- </a:t>
            </a:r>
            <a:r>
              <a:rPr lang="en-US" i="1" u="sng" dirty="0">
                <a:solidFill>
                  <a:schemeClr val="tx1">
                    <a:lumMod val="65000"/>
                    <a:lumOff val="35000"/>
                  </a:schemeClr>
                </a:solidFill>
              </a:rPr>
              <a:t>build</a:t>
            </a:r>
            <a:r>
              <a:rPr lang="en-US" i="1" dirty="0">
                <a:solidFill>
                  <a:schemeClr val="tx1">
                    <a:lumMod val="65000"/>
                    <a:lumOff val="35000"/>
                  </a:schemeClr>
                </a:solidFill>
              </a:rPr>
              <a:t> the building?”</a:t>
            </a:r>
          </a:p>
        </p:txBody>
      </p:sp>
      <p:sp>
        <p:nvSpPr>
          <p:cNvPr id="6" name="Content Placeholder 5">
            <a:extLst>
              <a:ext uri="{FF2B5EF4-FFF2-40B4-BE49-F238E27FC236}">
                <a16:creationId xmlns:a16="http://schemas.microsoft.com/office/drawing/2014/main" id="{AC537A43-2DC0-5CFA-6EB9-9BE75C66AEA7}"/>
              </a:ext>
            </a:extLst>
          </p:cNvPr>
          <p:cNvSpPr>
            <a:spLocks noGrp="1"/>
          </p:cNvSpPr>
          <p:nvPr>
            <p:ph idx="1"/>
          </p:nvPr>
        </p:nvSpPr>
        <p:spPr>
          <a:xfrm>
            <a:off x="5181604" y="1676400"/>
            <a:ext cx="5638796" cy="3505200"/>
          </a:xfrm>
        </p:spPr>
        <p:txBody>
          <a:bodyPr vert="horz" lIns="91440" tIns="45720" rIns="91440" bIns="45720" rtlCol="0" anchor="ctr">
            <a:normAutofit fontScale="92500" lnSpcReduction="20000"/>
          </a:bodyPr>
          <a:lstStyle/>
          <a:p>
            <a:r>
              <a:rPr lang="en-US" dirty="0">
                <a:solidFill>
                  <a:schemeClr val="tx1">
                    <a:alpha val="55000"/>
                  </a:schemeClr>
                </a:solidFill>
                <a:latin typeface="Montserrat" panose="00000500000000000000" pitchFamily="2" charset="0"/>
              </a:rPr>
              <a:t>Soliciting Proposals</a:t>
            </a:r>
          </a:p>
          <a:p>
            <a:pPr lvl="1"/>
            <a:r>
              <a:rPr lang="en-US" dirty="0">
                <a:solidFill>
                  <a:schemeClr val="tx1">
                    <a:alpha val="55000"/>
                  </a:schemeClr>
                </a:solidFill>
                <a:latin typeface="Montserrat" panose="00000500000000000000" pitchFamily="2" charset="0"/>
              </a:rPr>
              <a:t>Construction Manager</a:t>
            </a:r>
          </a:p>
          <a:p>
            <a:pPr lvl="1"/>
            <a:r>
              <a:rPr lang="en-US" dirty="0">
                <a:solidFill>
                  <a:schemeClr val="tx1">
                    <a:alpha val="55000"/>
                  </a:schemeClr>
                </a:solidFill>
                <a:latin typeface="Montserrat" panose="00000500000000000000" pitchFamily="2" charset="0"/>
              </a:rPr>
              <a:t>Architect / Design </a:t>
            </a:r>
          </a:p>
          <a:p>
            <a:pPr marL="457200" lvl="1" indent="0">
              <a:buNone/>
            </a:pPr>
            <a:endParaRPr lang="en-US" dirty="0">
              <a:solidFill>
                <a:schemeClr val="tx1">
                  <a:alpha val="55000"/>
                </a:schemeClr>
              </a:solidFill>
              <a:latin typeface="Montserrat" panose="00000500000000000000" pitchFamily="2" charset="0"/>
            </a:endParaRPr>
          </a:p>
          <a:p>
            <a:r>
              <a:rPr lang="en-US" dirty="0">
                <a:solidFill>
                  <a:schemeClr val="tx1">
                    <a:alpha val="55000"/>
                  </a:schemeClr>
                </a:solidFill>
                <a:latin typeface="Montserrat" panose="00000500000000000000" pitchFamily="2" charset="0"/>
              </a:rPr>
              <a:t>Oversight Committee</a:t>
            </a:r>
          </a:p>
          <a:p>
            <a:endParaRPr lang="en-US" dirty="0">
              <a:solidFill>
                <a:schemeClr val="tx1">
                  <a:alpha val="55000"/>
                </a:schemeClr>
              </a:solidFill>
              <a:latin typeface="Montserrat" panose="00000500000000000000" pitchFamily="2" charset="0"/>
            </a:endParaRPr>
          </a:p>
          <a:p>
            <a:r>
              <a:rPr lang="en-US" dirty="0">
                <a:solidFill>
                  <a:schemeClr val="tx1">
                    <a:alpha val="55000"/>
                  </a:schemeClr>
                </a:solidFill>
                <a:latin typeface="Montserrat" panose="00000500000000000000" pitchFamily="2" charset="0"/>
              </a:rPr>
              <a:t>Partner Collaboration</a:t>
            </a:r>
          </a:p>
          <a:p>
            <a:pPr marL="0" indent="0">
              <a:buNone/>
            </a:pPr>
            <a:endParaRPr lang="en-US" dirty="0">
              <a:solidFill>
                <a:schemeClr val="tx1">
                  <a:alpha val="55000"/>
                </a:schemeClr>
              </a:solidFill>
              <a:latin typeface="Montserrat" panose="00000500000000000000" pitchFamily="2" charset="0"/>
            </a:endParaRPr>
          </a:p>
          <a:p>
            <a:r>
              <a:rPr lang="en-US" dirty="0">
                <a:solidFill>
                  <a:schemeClr val="tx1">
                    <a:alpha val="55000"/>
                  </a:schemeClr>
                </a:solidFill>
                <a:latin typeface="Montserrat" panose="00000500000000000000" pitchFamily="2" charset="0"/>
              </a:rPr>
              <a:t>Completion: Fall 2027</a:t>
            </a:r>
          </a:p>
        </p:txBody>
      </p:sp>
    </p:spTree>
    <p:extLst>
      <p:ext uri="{BB962C8B-B14F-4D97-AF65-F5344CB8AC3E}">
        <p14:creationId xmlns:p14="http://schemas.microsoft.com/office/powerpoint/2010/main" val="22007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and blue poster with text&#10;&#10;Description automatically generated">
            <a:extLst>
              <a:ext uri="{FF2B5EF4-FFF2-40B4-BE49-F238E27FC236}">
                <a16:creationId xmlns:a16="http://schemas.microsoft.com/office/drawing/2014/main" id="{D44EAF00-F7E2-411F-2500-FCDC19BF49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699" y="686571"/>
            <a:ext cx="3275887" cy="5257800"/>
          </a:xfrm>
        </p:spPr>
      </p:pic>
      <p:pic>
        <p:nvPicPr>
          <p:cNvPr id="8" name="Picture 7">
            <a:extLst>
              <a:ext uri="{FF2B5EF4-FFF2-40B4-BE49-F238E27FC236}">
                <a16:creationId xmlns:a16="http://schemas.microsoft.com/office/drawing/2014/main" id="{B193324F-2F14-A41D-B875-3F94F0DE72B3}"/>
              </a:ext>
            </a:extLst>
          </p:cNvPr>
          <p:cNvPicPr>
            <a:picLocks noChangeAspect="1"/>
          </p:cNvPicPr>
          <p:nvPr/>
        </p:nvPicPr>
        <p:blipFill>
          <a:blip r:embed="rId3"/>
          <a:srcRect r="28083"/>
          <a:stretch/>
        </p:blipFill>
        <p:spPr>
          <a:xfrm>
            <a:off x="4101528" y="0"/>
            <a:ext cx="8090472" cy="6858000"/>
          </a:xfrm>
          <a:prstGeom prst="rect">
            <a:avLst/>
          </a:prstGeom>
        </p:spPr>
      </p:pic>
    </p:spTree>
    <p:extLst>
      <p:ext uri="{BB962C8B-B14F-4D97-AF65-F5344CB8AC3E}">
        <p14:creationId xmlns:p14="http://schemas.microsoft.com/office/powerpoint/2010/main" val="255690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30" name="Group 2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23" name="Rectangle 22">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2" name="Freeform: Shape 31">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a:extLst>
              <a:ext uri="{FF2B5EF4-FFF2-40B4-BE49-F238E27FC236}">
                <a16:creationId xmlns:a16="http://schemas.microsoft.com/office/drawing/2014/main" id="{D49F93C1-AB24-D8C4-7A43-0FCF2D1785C3}"/>
              </a:ext>
            </a:extLst>
          </p:cNvPr>
          <p:cNvPicPr>
            <a:picLocks noChangeAspect="1"/>
          </p:cNvPicPr>
          <p:nvPr/>
        </p:nvPicPr>
        <p:blipFill>
          <a:blip r:embed="rId2">
            <a:extLst>
              <a:ext uri="{28A0092B-C50C-407E-A947-70E740481C1C}">
                <a14:useLocalDpi xmlns:a14="http://schemas.microsoft.com/office/drawing/2010/main" val="0"/>
              </a:ext>
            </a:extLst>
          </a:blip>
          <a:srcRect l="12" r="12"/>
          <a:stretch/>
        </p:blipFill>
        <p:spPr>
          <a:xfrm>
            <a:off x="1524" y="10"/>
            <a:ext cx="12188952" cy="6857990"/>
          </a:xfrm>
          <a:prstGeom prst="rect">
            <a:avLst/>
          </a:prstGeom>
        </p:spPr>
      </p:pic>
      <p:sp useBgFill="1">
        <p:nvSpPr>
          <p:cNvPr id="28" name="Rectangle 2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itle 7">
            <a:extLst>
              <a:ext uri="{FF2B5EF4-FFF2-40B4-BE49-F238E27FC236}">
                <a16:creationId xmlns:a16="http://schemas.microsoft.com/office/drawing/2014/main" id="{7761BB63-4AF5-75C8-EC00-92F2A9D440A8}"/>
              </a:ext>
            </a:extLst>
          </p:cNvPr>
          <p:cNvSpPr>
            <a:spLocks noGrp="1"/>
          </p:cNvSpPr>
          <p:nvPr>
            <p:ph type="title"/>
          </p:nvPr>
        </p:nvSpPr>
        <p:spPr>
          <a:xfrm>
            <a:off x="1142999" y="1676400"/>
            <a:ext cx="10097655" cy="3505200"/>
          </a:xfrm>
        </p:spPr>
        <p:txBody>
          <a:bodyPr anchor="t">
            <a:normAutofit/>
          </a:bodyPr>
          <a:lstStyle/>
          <a:p>
            <a:pPr algn="ctr"/>
            <a:br>
              <a:rPr lang="en-US" sz="4000" b="1" i="0" dirty="0">
                <a:effectLst/>
                <a:latin typeface="Montserrat" panose="00000500000000000000" pitchFamily="2" charset="0"/>
              </a:rPr>
            </a:br>
            <a:br>
              <a:rPr lang="en-US" sz="4000" b="1" i="0" dirty="0">
                <a:effectLst/>
                <a:latin typeface="Montserrat" panose="00000500000000000000" pitchFamily="2" charset="0"/>
              </a:rPr>
            </a:br>
            <a:br>
              <a:rPr lang="en-US" sz="4000" b="1" i="0" dirty="0">
                <a:effectLst/>
                <a:latin typeface="Montserrat" panose="00000500000000000000" pitchFamily="2" charset="0"/>
              </a:rPr>
            </a:br>
            <a:br>
              <a:rPr lang="en-US" sz="4000" b="1" i="0" dirty="0">
                <a:effectLst/>
                <a:latin typeface="Montserrat" panose="00000500000000000000" pitchFamily="2" charset="0"/>
              </a:rPr>
            </a:br>
            <a:br>
              <a:rPr lang="en-US" sz="4000" b="1" i="0" dirty="0">
                <a:effectLst/>
                <a:latin typeface="Montserrat" panose="00000500000000000000" pitchFamily="2" charset="0"/>
              </a:rPr>
            </a:br>
            <a:r>
              <a:rPr lang="en-US" sz="2400" b="1" i="0" dirty="0">
                <a:solidFill>
                  <a:schemeClr val="tx2"/>
                </a:solidFill>
                <a:effectLst/>
                <a:latin typeface="Montserrat" panose="00000500000000000000" pitchFamily="2" charset="0"/>
              </a:rPr>
              <a:t>Kentucky Livestock Innovation Center</a:t>
            </a:r>
            <a:br>
              <a:rPr lang="en-US" sz="2400" b="1" i="0" dirty="0">
                <a:solidFill>
                  <a:schemeClr val="tx2"/>
                </a:solidFill>
                <a:effectLst/>
                <a:latin typeface="Montserrat" panose="00000500000000000000" pitchFamily="2" charset="0"/>
              </a:rPr>
            </a:br>
            <a:r>
              <a:rPr lang="en-US" sz="2400" b="1" i="0" dirty="0">
                <a:solidFill>
                  <a:schemeClr val="tx2"/>
                </a:solidFill>
                <a:effectLst/>
                <a:latin typeface="Montserrat" panose="00000500000000000000" pitchFamily="2" charset="0"/>
                <a:hlinkClick r:id="rId3">
                  <a:extLst>
                    <a:ext uri="{A12FA001-AC4F-418D-AE19-62706E023703}">
                      <ahyp:hlinkClr xmlns:ahyp="http://schemas.microsoft.com/office/drawing/2018/hyperlinkcolor" val="tx"/>
                    </a:ext>
                  </a:extLst>
                </a:hlinkClick>
              </a:rPr>
              <a:t>www.livestockinnovationcenter.org</a:t>
            </a:r>
            <a:r>
              <a:rPr lang="en-US" sz="2400" b="1" i="0" dirty="0">
                <a:solidFill>
                  <a:schemeClr val="tx2"/>
                </a:solidFill>
                <a:effectLst/>
                <a:latin typeface="Montserrat" panose="00000500000000000000" pitchFamily="2" charset="0"/>
              </a:rPr>
              <a:t>  </a:t>
            </a:r>
            <a:endParaRPr lang="en-US" sz="4000" dirty="0">
              <a:solidFill>
                <a:schemeClr val="tx2"/>
              </a:solidFill>
            </a:endParaRPr>
          </a:p>
        </p:txBody>
      </p:sp>
      <p:pic>
        <p:nvPicPr>
          <p:cNvPr id="12" name="Picture 11" descr="A yellow and black logo&#10;&#10;Description automatically generated">
            <a:extLst>
              <a:ext uri="{FF2B5EF4-FFF2-40B4-BE49-F238E27FC236}">
                <a16:creationId xmlns:a16="http://schemas.microsoft.com/office/drawing/2014/main" id="{D2419A8E-9622-7C2A-5520-6D4CF1F96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2332" y="3992578"/>
            <a:ext cx="2382888" cy="2865422"/>
          </a:xfrm>
          <a:prstGeom prst="rect">
            <a:avLst/>
          </a:prstGeom>
        </p:spPr>
      </p:pic>
      <p:pic>
        <p:nvPicPr>
          <p:cNvPr id="3074" name="Picture 2" descr="270+ Thank You Text Message Stock Illustrations, Royalty-Free Vector  Graphics &amp; Clip Art - iStock | Thanks, Thank you note">
            <a:extLst>
              <a:ext uri="{FF2B5EF4-FFF2-40B4-BE49-F238E27FC236}">
                <a16:creationId xmlns:a16="http://schemas.microsoft.com/office/drawing/2014/main" id="{4096FBAE-5748-8F2F-F6E1-C69D089C4441}"/>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18688" y="1100859"/>
            <a:ext cx="582930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46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on grass with two calves&#10;&#10;Description automatically generated">
            <a:extLst>
              <a:ext uri="{FF2B5EF4-FFF2-40B4-BE49-F238E27FC236}">
                <a16:creationId xmlns:a16="http://schemas.microsoft.com/office/drawing/2014/main" id="{64E61A6F-4D38-0E6C-DC0F-5DF77A05633E}"/>
              </a:ext>
            </a:extLst>
          </p:cNvPr>
          <p:cNvPicPr>
            <a:picLocks noChangeAspect="1"/>
          </p:cNvPicPr>
          <p:nvPr/>
        </p:nvPicPr>
        <p:blipFill>
          <a:blip r:embed="rId3">
            <a:extLst>
              <a:ext uri="{28A0092B-C50C-407E-A947-70E740481C1C}">
                <a14:useLocalDpi xmlns:a14="http://schemas.microsoft.com/office/drawing/2010/main" val="0"/>
              </a:ext>
            </a:extLst>
          </a:blip>
          <a:srcRect l="-27" t="9723" r="25" b="-1743"/>
          <a:stretch/>
        </p:blipFill>
        <p:spPr>
          <a:xfrm>
            <a:off x="4166505" y="10"/>
            <a:ext cx="4444096" cy="3067040"/>
          </a:xfrm>
          <a:prstGeom prst="rect">
            <a:avLst/>
          </a:prstGeom>
        </p:spPr>
      </p:pic>
      <p:pic>
        <p:nvPicPr>
          <p:cNvPr id="5" name="Picture 4" descr="A person and person holding a lamb&#10;&#10;Description automatically generated">
            <a:extLst>
              <a:ext uri="{FF2B5EF4-FFF2-40B4-BE49-F238E27FC236}">
                <a16:creationId xmlns:a16="http://schemas.microsoft.com/office/drawing/2014/main" id="{7BFAF513-34D7-3657-F045-61177F453A1A}"/>
              </a:ext>
            </a:extLst>
          </p:cNvPr>
          <p:cNvPicPr>
            <a:picLocks noChangeAspect="1"/>
          </p:cNvPicPr>
          <p:nvPr/>
        </p:nvPicPr>
        <p:blipFill>
          <a:blip r:embed="rId4">
            <a:extLst>
              <a:ext uri="{28A0092B-C50C-407E-A947-70E740481C1C}">
                <a14:useLocalDpi xmlns:a14="http://schemas.microsoft.com/office/drawing/2010/main" val="0"/>
              </a:ext>
            </a:extLst>
          </a:blip>
          <a:srcRect l="18966" t="-185" r="-18964" b="44866"/>
          <a:stretch/>
        </p:blipFill>
        <p:spPr>
          <a:xfrm>
            <a:off x="-1" y="3790950"/>
            <a:ext cx="8305800" cy="3067051"/>
          </a:xfrm>
          <a:prstGeom prst="rect">
            <a:avLst/>
          </a:prstGeom>
        </p:spPr>
      </p:pic>
      <p:sp>
        <p:nvSpPr>
          <p:cNvPr id="18" name="Freeform: Shape 17">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erson and person standing next to a fence with cows&#10;&#10;Description automatically generated">
            <a:extLst>
              <a:ext uri="{FF2B5EF4-FFF2-40B4-BE49-F238E27FC236}">
                <a16:creationId xmlns:a16="http://schemas.microsoft.com/office/drawing/2014/main" id="{AEEB59C3-D7CA-5627-0EF1-EEA8843D7089}"/>
              </a:ext>
            </a:extLst>
          </p:cNvPr>
          <p:cNvPicPr>
            <a:picLocks noChangeAspect="1"/>
          </p:cNvPicPr>
          <p:nvPr/>
        </p:nvPicPr>
        <p:blipFill>
          <a:blip r:embed="rId5">
            <a:extLst>
              <a:ext uri="{28A0092B-C50C-407E-A947-70E740481C1C}">
                <a14:useLocalDpi xmlns:a14="http://schemas.microsoft.com/office/drawing/2010/main" val="0"/>
              </a:ext>
            </a:extLst>
          </a:blip>
          <a:srcRect l="23804" r="5224" b="1"/>
          <a:stretch/>
        </p:blipFill>
        <p:spPr>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20" name="Freeform: Shape 19">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standing next to a horse&#10;&#10;Description automatically generated">
            <a:extLst>
              <a:ext uri="{FF2B5EF4-FFF2-40B4-BE49-F238E27FC236}">
                <a16:creationId xmlns:a16="http://schemas.microsoft.com/office/drawing/2014/main" id="{033D506C-2681-28CF-A262-9CDE497FD080}"/>
              </a:ext>
            </a:extLst>
          </p:cNvPr>
          <p:cNvPicPr>
            <a:picLocks noChangeAspect="1"/>
          </p:cNvPicPr>
          <p:nvPr/>
        </p:nvPicPr>
        <p:blipFill>
          <a:blip r:embed="rId6">
            <a:extLst>
              <a:ext uri="{28A0092B-C50C-407E-A947-70E740481C1C}">
                <a14:useLocalDpi xmlns:a14="http://schemas.microsoft.com/office/drawing/2010/main" val="0"/>
              </a:ext>
            </a:extLst>
          </a:blip>
          <a:srcRect l="12179" r="11372" b="-2"/>
          <a:stretch/>
        </p:blipFill>
        <p:spPr>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22" name="Oval 21">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erson holding a pig&#10;&#10;Description automatically generated">
            <a:extLst>
              <a:ext uri="{FF2B5EF4-FFF2-40B4-BE49-F238E27FC236}">
                <a16:creationId xmlns:a16="http://schemas.microsoft.com/office/drawing/2014/main" id="{E5A056A7-8789-7865-32EA-753A83DA98BA}"/>
              </a:ext>
            </a:extLst>
          </p:cNvPr>
          <p:cNvPicPr>
            <a:picLocks noChangeAspect="1"/>
          </p:cNvPicPr>
          <p:nvPr/>
        </p:nvPicPr>
        <p:blipFill>
          <a:blip r:embed="rId7">
            <a:extLst>
              <a:ext uri="{28A0092B-C50C-407E-A947-70E740481C1C}">
                <a14:useLocalDpi xmlns:a14="http://schemas.microsoft.com/office/drawing/2010/main" val="0"/>
              </a:ext>
            </a:extLst>
          </a:blip>
          <a:srcRect r="-2" b="19999"/>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24" name="Freeform: Shape 23">
            <a:extLst>
              <a:ext uri="{FF2B5EF4-FFF2-40B4-BE49-F238E27FC236}">
                <a16:creationId xmlns:a16="http://schemas.microsoft.com/office/drawing/2014/main" id="{5EFE9E4D-D93B-4B04-A3B5-234F5DBB9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3" name="Picture 12" descr="A person kneeling in a barn with many chickens&#10;&#10;Description automatically generated">
            <a:extLst>
              <a:ext uri="{FF2B5EF4-FFF2-40B4-BE49-F238E27FC236}">
                <a16:creationId xmlns:a16="http://schemas.microsoft.com/office/drawing/2014/main" id="{28AB424D-D229-179B-3565-C727345932B7}"/>
              </a:ext>
            </a:extLst>
          </p:cNvPr>
          <p:cNvPicPr>
            <a:picLocks noChangeAspect="1"/>
          </p:cNvPicPr>
          <p:nvPr/>
        </p:nvPicPr>
        <p:blipFill>
          <a:blip r:embed="rId8">
            <a:extLst>
              <a:ext uri="{28A0092B-C50C-407E-A947-70E740481C1C}">
                <a14:useLocalDpi xmlns:a14="http://schemas.microsoft.com/office/drawing/2010/main" val="0"/>
              </a:ext>
            </a:extLst>
          </a:blip>
          <a:srcRect l="15071" t="7197" r="10022" b="12911"/>
          <a:stretch/>
        </p:blipFill>
        <p:spPr>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Tree>
    <p:extLst>
      <p:ext uri="{BB962C8B-B14F-4D97-AF65-F5344CB8AC3E}">
        <p14:creationId xmlns:p14="http://schemas.microsoft.com/office/powerpoint/2010/main" val="3108593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0E5B315-592C-487A-A815-6F61A98F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2" name="Rectangle 21">
            <a:extLst>
              <a:ext uri="{FF2B5EF4-FFF2-40B4-BE49-F238E27FC236}">
                <a16:creationId xmlns:a16="http://schemas.microsoft.com/office/drawing/2014/main" id="{D7E046CA-18CB-4F2C-A9BE-BA9720B92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0B1C8B8A-AF72-1471-F182-ACCEFA7CD752}"/>
              </a:ext>
            </a:extLst>
          </p:cNvPr>
          <p:cNvSpPr>
            <a:spLocks noGrp="1"/>
          </p:cNvSpPr>
          <p:nvPr>
            <p:ph type="title"/>
          </p:nvPr>
        </p:nvSpPr>
        <p:spPr>
          <a:xfrm>
            <a:off x="1066800" y="5252936"/>
            <a:ext cx="10058400" cy="1028715"/>
          </a:xfrm>
        </p:spPr>
        <p:txBody>
          <a:bodyPr>
            <a:normAutofit/>
          </a:bodyPr>
          <a:lstStyle/>
          <a:p>
            <a:pPr algn="ctr"/>
            <a:r>
              <a:rPr lang="en-US" dirty="0">
                <a:solidFill>
                  <a:srgbClr val="FFFFFF"/>
                </a:solidFill>
                <a:latin typeface="Montserrat" panose="00000500000000000000" pitchFamily="2" charset="0"/>
              </a:rPr>
              <a:t>Recipient of House Bill 1</a:t>
            </a:r>
          </a:p>
        </p:txBody>
      </p:sp>
      <p:sp>
        <p:nvSpPr>
          <p:cNvPr id="24" name="Rectangle 23">
            <a:extLst>
              <a:ext uri="{FF2B5EF4-FFF2-40B4-BE49-F238E27FC236}">
                <a16:creationId xmlns:a16="http://schemas.microsoft.com/office/drawing/2014/main" id="{ED2F258D-E518-486A-8D50-E9A11EF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5" name="Content Placeholder 4">
            <a:extLst>
              <a:ext uri="{FF2B5EF4-FFF2-40B4-BE49-F238E27FC236}">
                <a16:creationId xmlns:a16="http://schemas.microsoft.com/office/drawing/2014/main" id="{4D084949-8C4B-50E2-2277-649D2F05C365}"/>
              </a:ext>
            </a:extLst>
          </p:cNvPr>
          <p:cNvPicPr>
            <a:picLocks noChangeAspect="1"/>
          </p:cNvPicPr>
          <p:nvPr/>
        </p:nvPicPr>
        <p:blipFill>
          <a:blip r:embed="rId2"/>
          <a:stretch>
            <a:fillRect/>
          </a:stretch>
        </p:blipFill>
        <p:spPr>
          <a:xfrm rot="21020189">
            <a:off x="667480" y="686089"/>
            <a:ext cx="2573526" cy="3320212"/>
          </a:xfrm>
          <a:prstGeom prst="rect">
            <a:avLst/>
          </a:prstGeom>
        </p:spPr>
      </p:pic>
      <p:sp>
        <p:nvSpPr>
          <p:cNvPr id="6" name="TextBox 5">
            <a:extLst>
              <a:ext uri="{FF2B5EF4-FFF2-40B4-BE49-F238E27FC236}">
                <a16:creationId xmlns:a16="http://schemas.microsoft.com/office/drawing/2014/main" id="{FBDE862F-CFCC-3551-A877-A75508087F86}"/>
              </a:ext>
            </a:extLst>
          </p:cNvPr>
          <p:cNvSpPr txBox="1"/>
          <p:nvPr/>
        </p:nvSpPr>
        <p:spPr>
          <a:xfrm rot="21020451">
            <a:off x="1772886" y="4054805"/>
            <a:ext cx="828072" cy="313932"/>
          </a:xfrm>
          <a:prstGeom prst="rect">
            <a:avLst/>
          </a:prstGeom>
          <a:noFill/>
        </p:spPr>
        <p:txBody>
          <a:bodyPr wrap="square" rtlCol="0">
            <a:spAutoFit/>
          </a:bodyPr>
          <a:lstStyle/>
          <a:p>
            <a:pPr marL="0" marR="0" lvl="0" indent="0" algn="l" defTabSz="365760" rtl="0" eaLnBrk="1" fontAlgn="auto" latinLnBrk="0" hangingPunct="1">
              <a:lnSpc>
                <a:spcPct val="100000"/>
              </a:lnSpc>
              <a:spcBef>
                <a:spcPts val="0"/>
              </a:spcBef>
              <a:spcAft>
                <a:spcPts val="60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Franklin Gothic Book" panose="020B0503020102020204"/>
                <a:ea typeface="+mn-ea"/>
                <a:cs typeface="+mn-cs"/>
              </a:rPr>
              <a:t>May 20</a:t>
            </a: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8" name="Picture 7">
            <a:extLst>
              <a:ext uri="{FF2B5EF4-FFF2-40B4-BE49-F238E27FC236}">
                <a16:creationId xmlns:a16="http://schemas.microsoft.com/office/drawing/2014/main" id="{CD4FC9AB-CC23-D6B4-CED4-A5DC611A8100}"/>
              </a:ext>
            </a:extLst>
          </p:cNvPr>
          <p:cNvPicPr>
            <a:picLocks noChangeAspect="1"/>
          </p:cNvPicPr>
          <p:nvPr/>
        </p:nvPicPr>
        <p:blipFill>
          <a:blip r:embed="rId3"/>
          <a:stretch>
            <a:fillRect/>
          </a:stretch>
        </p:blipFill>
        <p:spPr>
          <a:xfrm>
            <a:off x="2514537" y="548027"/>
            <a:ext cx="2619332" cy="3385153"/>
          </a:xfrm>
          <a:prstGeom prst="rect">
            <a:avLst/>
          </a:prstGeom>
        </p:spPr>
      </p:pic>
      <p:sp>
        <p:nvSpPr>
          <p:cNvPr id="9" name="TextBox 8">
            <a:extLst>
              <a:ext uri="{FF2B5EF4-FFF2-40B4-BE49-F238E27FC236}">
                <a16:creationId xmlns:a16="http://schemas.microsoft.com/office/drawing/2014/main" id="{444AB694-0F2B-93C2-E162-074091DFFDF9}"/>
              </a:ext>
            </a:extLst>
          </p:cNvPr>
          <p:cNvSpPr txBox="1"/>
          <p:nvPr/>
        </p:nvSpPr>
        <p:spPr>
          <a:xfrm>
            <a:off x="3408075" y="3987560"/>
            <a:ext cx="798791" cy="313932"/>
          </a:xfrm>
          <a:prstGeom prst="rect">
            <a:avLst/>
          </a:prstGeom>
          <a:noFill/>
        </p:spPr>
        <p:txBody>
          <a:bodyPr wrap="square" rtlCol="0">
            <a:spAutoFit/>
          </a:bodyPr>
          <a:lstStyle/>
          <a:p>
            <a:pPr marL="0" marR="0" lvl="0" indent="0" algn="l" defTabSz="365760" rtl="0" eaLnBrk="1" fontAlgn="auto" latinLnBrk="0" hangingPunct="1">
              <a:lnSpc>
                <a:spcPct val="100000"/>
              </a:lnSpc>
              <a:spcBef>
                <a:spcPts val="0"/>
              </a:spcBef>
              <a:spcAft>
                <a:spcPts val="60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Franklin Gothic Book" panose="020B0503020102020204"/>
                <a:ea typeface="+mn-ea"/>
                <a:cs typeface="+mn-cs"/>
              </a:rPr>
              <a:t>June 4</a:t>
            </a: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1" name="Picture 10">
            <a:extLst>
              <a:ext uri="{FF2B5EF4-FFF2-40B4-BE49-F238E27FC236}">
                <a16:creationId xmlns:a16="http://schemas.microsoft.com/office/drawing/2014/main" id="{CB128C45-9D26-68ED-4F95-81E8A67A8BBC}"/>
              </a:ext>
            </a:extLst>
          </p:cNvPr>
          <p:cNvPicPr>
            <a:picLocks noChangeAspect="1"/>
          </p:cNvPicPr>
          <p:nvPr/>
        </p:nvPicPr>
        <p:blipFill>
          <a:blip r:embed="rId4"/>
          <a:stretch>
            <a:fillRect/>
          </a:stretch>
        </p:blipFill>
        <p:spPr>
          <a:xfrm rot="609853">
            <a:off x="4410766" y="579082"/>
            <a:ext cx="2643014" cy="3413114"/>
          </a:xfrm>
          <a:prstGeom prst="rect">
            <a:avLst/>
          </a:prstGeom>
        </p:spPr>
      </p:pic>
      <p:pic>
        <p:nvPicPr>
          <p:cNvPr id="14" name="Picture 13">
            <a:extLst>
              <a:ext uri="{FF2B5EF4-FFF2-40B4-BE49-F238E27FC236}">
                <a16:creationId xmlns:a16="http://schemas.microsoft.com/office/drawing/2014/main" id="{A3019518-4843-80F5-70B4-2BCE9274E7E6}"/>
              </a:ext>
            </a:extLst>
          </p:cNvPr>
          <p:cNvPicPr>
            <a:picLocks noChangeAspect="1"/>
          </p:cNvPicPr>
          <p:nvPr/>
        </p:nvPicPr>
        <p:blipFill>
          <a:blip r:embed="rId5"/>
          <a:stretch>
            <a:fillRect/>
          </a:stretch>
        </p:blipFill>
        <p:spPr>
          <a:xfrm>
            <a:off x="6472743" y="548027"/>
            <a:ext cx="2619332" cy="3381454"/>
          </a:xfrm>
          <a:prstGeom prst="rect">
            <a:avLst/>
          </a:prstGeom>
        </p:spPr>
      </p:pic>
      <p:sp>
        <p:nvSpPr>
          <p:cNvPr id="15" name="TextBox 14">
            <a:extLst>
              <a:ext uri="{FF2B5EF4-FFF2-40B4-BE49-F238E27FC236}">
                <a16:creationId xmlns:a16="http://schemas.microsoft.com/office/drawing/2014/main" id="{C6422D95-52D1-D885-6B4B-BD4A487F7D79}"/>
              </a:ext>
            </a:extLst>
          </p:cNvPr>
          <p:cNvSpPr txBox="1"/>
          <p:nvPr/>
        </p:nvSpPr>
        <p:spPr>
          <a:xfrm>
            <a:off x="7383013" y="3947884"/>
            <a:ext cx="798791" cy="313932"/>
          </a:xfrm>
          <a:prstGeom prst="rect">
            <a:avLst/>
          </a:prstGeom>
          <a:noFill/>
        </p:spPr>
        <p:txBody>
          <a:bodyPr wrap="square" rtlCol="0">
            <a:spAutoFit/>
          </a:bodyPr>
          <a:lstStyle/>
          <a:p>
            <a:pPr marL="0" marR="0" lvl="0" indent="0" algn="l" defTabSz="365760" rtl="0" eaLnBrk="1" fontAlgn="auto" latinLnBrk="0" hangingPunct="1">
              <a:lnSpc>
                <a:spcPct val="100000"/>
              </a:lnSpc>
              <a:spcBef>
                <a:spcPts val="0"/>
              </a:spcBef>
              <a:spcAft>
                <a:spcPts val="60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Franklin Gothic Book" panose="020B0503020102020204"/>
                <a:ea typeface="+mn-ea"/>
                <a:cs typeface="+mn-cs"/>
              </a:rPr>
              <a:t>June 17</a:t>
            </a: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6" name="TextBox 15">
            <a:extLst>
              <a:ext uri="{FF2B5EF4-FFF2-40B4-BE49-F238E27FC236}">
                <a16:creationId xmlns:a16="http://schemas.microsoft.com/office/drawing/2014/main" id="{D5D32751-932D-939B-5C76-2006B7189F5F}"/>
              </a:ext>
            </a:extLst>
          </p:cNvPr>
          <p:cNvSpPr txBox="1"/>
          <p:nvPr/>
        </p:nvSpPr>
        <p:spPr>
          <a:xfrm rot="644735">
            <a:off x="5011805" y="4008308"/>
            <a:ext cx="798791" cy="313932"/>
          </a:xfrm>
          <a:prstGeom prst="rect">
            <a:avLst/>
          </a:prstGeom>
          <a:noFill/>
        </p:spPr>
        <p:txBody>
          <a:bodyPr wrap="square" rtlCol="0">
            <a:spAutoFit/>
          </a:bodyPr>
          <a:lstStyle/>
          <a:p>
            <a:pPr marL="0" marR="0" lvl="0" indent="0" algn="l" defTabSz="365760" rtl="0" eaLnBrk="1" fontAlgn="auto" latinLnBrk="0" hangingPunct="1">
              <a:lnSpc>
                <a:spcPct val="100000"/>
              </a:lnSpc>
              <a:spcBef>
                <a:spcPts val="0"/>
              </a:spcBef>
              <a:spcAft>
                <a:spcPts val="60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Franklin Gothic Book" panose="020B0503020102020204"/>
                <a:ea typeface="+mn-ea"/>
                <a:cs typeface="+mn-cs"/>
              </a:rPr>
              <a:t>June 6</a:t>
            </a: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8CEC3019-F261-28B1-1220-826594B6F094}"/>
              </a:ext>
            </a:extLst>
          </p:cNvPr>
          <p:cNvPicPr>
            <a:picLocks noChangeAspect="1"/>
          </p:cNvPicPr>
          <p:nvPr/>
        </p:nvPicPr>
        <p:blipFill>
          <a:blip r:embed="rId6"/>
          <a:stretch>
            <a:fillRect/>
          </a:stretch>
        </p:blipFill>
        <p:spPr>
          <a:xfrm rot="21060382">
            <a:off x="8777273" y="551546"/>
            <a:ext cx="2613612" cy="3377935"/>
          </a:xfrm>
          <a:prstGeom prst="rect">
            <a:avLst/>
          </a:prstGeom>
        </p:spPr>
      </p:pic>
      <p:sp>
        <p:nvSpPr>
          <p:cNvPr id="7" name="TextBox 6">
            <a:extLst>
              <a:ext uri="{FF2B5EF4-FFF2-40B4-BE49-F238E27FC236}">
                <a16:creationId xmlns:a16="http://schemas.microsoft.com/office/drawing/2014/main" id="{606ACD4A-6B74-BF90-BD07-F2C42FBB3BD5}"/>
              </a:ext>
            </a:extLst>
          </p:cNvPr>
          <p:cNvSpPr txBox="1"/>
          <p:nvPr/>
        </p:nvSpPr>
        <p:spPr>
          <a:xfrm rot="21072507">
            <a:off x="9966613" y="3781741"/>
            <a:ext cx="995988" cy="313932"/>
          </a:xfrm>
          <a:prstGeom prst="rect">
            <a:avLst/>
          </a:prstGeom>
          <a:noFill/>
        </p:spPr>
        <p:txBody>
          <a:bodyPr wrap="square" rtlCol="0">
            <a:spAutoFit/>
          </a:bodyPr>
          <a:lstStyle/>
          <a:p>
            <a:pPr marL="0" marR="0" lvl="0" indent="0" algn="l" defTabSz="365760" rtl="0" eaLnBrk="1" fontAlgn="auto" latinLnBrk="0" hangingPunct="1">
              <a:lnSpc>
                <a:spcPct val="100000"/>
              </a:lnSpc>
              <a:spcBef>
                <a:spcPts val="0"/>
              </a:spcBef>
              <a:spcAft>
                <a:spcPts val="60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Franklin Gothic Book" panose="020B0503020102020204"/>
                <a:ea typeface="+mn-ea"/>
                <a:cs typeface="+mn-cs"/>
              </a:rPr>
              <a:t>August 7</a:t>
            </a: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03018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2" name="Straight Connector 2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8C72FC-67E8-B986-F0DE-08E67038E099}"/>
              </a:ext>
            </a:extLst>
          </p:cNvPr>
          <p:cNvPicPr>
            <a:picLocks noChangeAspect="1"/>
          </p:cNvPicPr>
          <p:nvPr/>
        </p:nvPicPr>
        <p:blipFill>
          <a:blip r:embed="rId2"/>
          <a:stretch>
            <a:fillRect/>
          </a:stretch>
        </p:blipFill>
        <p:spPr>
          <a:xfrm>
            <a:off x="5640572" y="835717"/>
            <a:ext cx="5608830" cy="5075990"/>
          </a:xfrm>
          <a:prstGeom prst="rect">
            <a:avLst/>
          </a:prstGeom>
        </p:spPr>
      </p:pic>
      <p:sp>
        <p:nvSpPr>
          <p:cNvPr id="8" name="TextBox 7">
            <a:extLst>
              <a:ext uri="{FF2B5EF4-FFF2-40B4-BE49-F238E27FC236}">
                <a16:creationId xmlns:a16="http://schemas.microsoft.com/office/drawing/2014/main" id="{584FBD97-1FDE-4905-C855-8F7D228EB898}"/>
              </a:ext>
            </a:extLst>
          </p:cNvPr>
          <p:cNvSpPr txBox="1"/>
          <p:nvPr/>
        </p:nvSpPr>
        <p:spPr>
          <a:xfrm>
            <a:off x="329184" y="2674689"/>
            <a:ext cx="4803439" cy="2893100"/>
          </a:xfrm>
          <a:prstGeom prst="rect">
            <a:avLst/>
          </a:prstGeom>
          <a:noFill/>
        </p:spPr>
        <p:txBody>
          <a:bodyPr wrap="square">
            <a:spAutoFit/>
          </a:bodyPr>
          <a:lstStyle/>
          <a:p>
            <a:r>
              <a:rPr lang="en-US" sz="1400" dirty="0">
                <a:solidFill>
                  <a:srgbClr val="000000"/>
                </a:solidFill>
              </a:rPr>
              <a:t>The idea for an innovation center began with a strong statement of need from industry leaders. </a:t>
            </a:r>
          </a:p>
          <a:p>
            <a:endParaRPr lang="en-US" sz="1400" dirty="0">
              <a:solidFill>
                <a:srgbClr val="000000"/>
              </a:solidFill>
            </a:endParaRPr>
          </a:p>
          <a:p>
            <a:r>
              <a:rPr lang="en-US" sz="1400" b="0" i="0" u="none" strike="noStrike" baseline="0" dirty="0">
                <a:solidFill>
                  <a:srgbClr val="000000"/>
                </a:solidFill>
              </a:rPr>
              <a:t>Founded in 1993, the Kentucky Cattlemen’s Foundation is a 501(c)(3) nonprofit organization affiliated with the Kentucky Cattlemen's Association. </a:t>
            </a:r>
          </a:p>
          <a:p>
            <a:endParaRPr lang="en-US" sz="1400" dirty="0">
              <a:solidFill>
                <a:srgbClr val="000000"/>
              </a:solidFill>
            </a:endParaRPr>
          </a:p>
          <a:p>
            <a:r>
              <a:rPr lang="en-US" sz="1400" dirty="0">
                <a:solidFill>
                  <a:srgbClr val="000000"/>
                </a:solidFill>
              </a:rPr>
              <a:t>Members of the Kentucky Livestock Coalition, agriculture groups, and county cattlemen's chapters across the state had several meetings between 2019-2024 to develop a combined effort of support for a Kentucky Livestock Innovation Center.</a:t>
            </a:r>
          </a:p>
        </p:txBody>
      </p:sp>
      <p:pic>
        <p:nvPicPr>
          <p:cNvPr id="10" name="Picture 9" descr="A black and red sign with grey text&#10;&#10;Description automatically generated">
            <a:extLst>
              <a:ext uri="{FF2B5EF4-FFF2-40B4-BE49-F238E27FC236}">
                <a16:creationId xmlns:a16="http://schemas.microsoft.com/office/drawing/2014/main" id="{B868EE99-3192-9609-FE3E-6435AE20A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403" y="1490828"/>
            <a:ext cx="1433771" cy="954243"/>
          </a:xfrm>
          <a:prstGeom prst="rect">
            <a:avLst/>
          </a:prstGeom>
        </p:spPr>
      </p:pic>
      <p:sp>
        <p:nvSpPr>
          <p:cNvPr id="16" name="Rectangle 15">
            <a:extLst>
              <a:ext uri="{FF2B5EF4-FFF2-40B4-BE49-F238E27FC236}">
                <a16:creationId xmlns:a16="http://schemas.microsoft.com/office/drawing/2014/main" id="{EF2610DB-BCD5-3024-69B6-B3BDF3799BAF}"/>
              </a:ext>
            </a:extLst>
          </p:cNvPr>
          <p:cNvSpPr/>
          <p:nvPr/>
        </p:nvSpPr>
        <p:spPr>
          <a:xfrm>
            <a:off x="849652" y="5650097"/>
            <a:ext cx="889987"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rPr>
              <a:t>201</a:t>
            </a:r>
            <a:r>
              <a:rPr lang="en-US" sz="2400" b="1" dirty="0">
                <a:ln w="0"/>
                <a:effectLst>
                  <a:outerShdw blurRad="38100" dist="19050" dir="2700000" algn="tl" rotWithShape="0">
                    <a:schemeClr val="dk1">
                      <a:alpha val="40000"/>
                    </a:schemeClr>
                  </a:outerShdw>
                </a:effectLst>
              </a:rPr>
              <a:t>9</a:t>
            </a:r>
            <a:endParaRPr lang="en-US" sz="2400" b="1"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59164A12-0180-59D1-9CDE-CEF50178B142}"/>
              </a:ext>
            </a:extLst>
          </p:cNvPr>
          <p:cNvSpPr/>
          <p:nvPr/>
        </p:nvSpPr>
        <p:spPr>
          <a:xfrm>
            <a:off x="3430955" y="5650097"/>
            <a:ext cx="966931"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rPr>
              <a:t>2024</a:t>
            </a:r>
          </a:p>
        </p:txBody>
      </p:sp>
      <p:sp>
        <p:nvSpPr>
          <p:cNvPr id="18" name="Oval 17">
            <a:extLst>
              <a:ext uri="{FF2B5EF4-FFF2-40B4-BE49-F238E27FC236}">
                <a16:creationId xmlns:a16="http://schemas.microsoft.com/office/drawing/2014/main" id="{D4331DE2-E67D-571F-7311-BB427CA1C45E}"/>
              </a:ext>
            </a:extLst>
          </p:cNvPr>
          <p:cNvSpPr/>
          <p:nvPr/>
        </p:nvSpPr>
        <p:spPr>
          <a:xfrm>
            <a:off x="1781317" y="5797407"/>
            <a:ext cx="228600" cy="2286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22EF27-8D18-671D-9537-87121D6A0476}"/>
              </a:ext>
            </a:extLst>
          </p:cNvPr>
          <p:cNvSpPr/>
          <p:nvPr/>
        </p:nvSpPr>
        <p:spPr>
          <a:xfrm>
            <a:off x="3152661" y="5797407"/>
            <a:ext cx="228600" cy="2286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193FAFC-5E1F-84EA-9ACF-883811519294}"/>
              </a:ext>
            </a:extLst>
          </p:cNvPr>
          <p:cNvCxnSpPr>
            <a:cxnSpLocks/>
            <a:stCxn id="18" idx="6"/>
            <a:endCxn id="20" idx="2"/>
          </p:cNvCxnSpPr>
          <p:nvPr/>
        </p:nvCxnSpPr>
        <p:spPr>
          <a:xfrm>
            <a:off x="2009917" y="5911707"/>
            <a:ext cx="1142744"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B29C344-A549-E795-22C6-E182CF99C089}"/>
              </a:ext>
            </a:extLst>
          </p:cNvPr>
          <p:cNvSpPr txBox="1"/>
          <p:nvPr/>
        </p:nvSpPr>
        <p:spPr>
          <a:xfrm>
            <a:off x="329184" y="801166"/>
            <a:ext cx="255307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mj-lt"/>
              </a:rPr>
              <a:t>Background</a:t>
            </a:r>
          </a:p>
        </p:txBody>
      </p:sp>
    </p:spTree>
    <p:extLst>
      <p:ext uri="{BB962C8B-B14F-4D97-AF65-F5344CB8AC3E}">
        <p14:creationId xmlns:p14="http://schemas.microsoft.com/office/powerpoint/2010/main" val="3165729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llage of a person holding a pig and a piglet&#10;&#10;Description automatically generated">
            <a:extLst>
              <a:ext uri="{FF2B5EF4-FFF2-40B4-BE49-F238E27FC236}">
                <a16:creationId xmlns:a16="http://schemas.microsoft.com/office/drawing/2014/main" id="{02C345D6-2C71-0A95-482C-830A3B83C47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3892"/>
            <a:ext cx="12192000" cy="6850216"/>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F44E6A23-81E6-6743-46E6-17FDA55FD1A7}"/>
              </a:ext>
            </a:extLst>
          </p:cNvPr>
          <p:cNvSpPr txBox="1"/>
          <p:nvPr/>
        </p:nvSpPr>
        <p:spPr>
          <a:xfrm>
            <a:off x="1725333" y="2166702"/>
            <a:ext cx="8550418" cy="1015663"/>
          </a:xfrm>
          <a:prstGeom prst="rect">
            <a:avLst/>
          </a:prstGeom>
          <a:noFill/>
        </p:spPr>
        <p:txBody>
          <a:bodyPr wrap="none" rtlCol="0">
            <a:spAutoFit/>
          </a:bodyPr>
          <a:lstStyle/>
          <a:p>
            <a:r>
              <a:rPr lang="en-US" sz="6000" b="1" cap="all" dirty="0">
                <a:solidFill>
                  <a:schemeClr val="tx2"/>
                </a:solidFill>
                <a:effectLst>
                  <a:outerShdw blurRad="38100" dist="38100" dir="2700000" algn="tl">
                    <a:srgbClr val="000000">
                      <a:alpha val="43137"/>
                    </a:srgbClr>
                  </a:outerShdw>
                </a:effectLst>
                <a:latin typeface="Arial Black" panose="020B0A04020102020204" pitchFamily="34" charset="0"/>
              </a:rPr>
              <a:t>We are stronger</a:t>
            </a:r>
          </a:p>
        </p:txBody>
      </p:sp>
      <p:sp>
        <p:nvSpPr>
          <p:cNvPr id="12" name="TextBox 11">
            <a:extLst>
              <a:ext uri="{FF2B5EF4-FFF2-40B4-BE49-F238E27FC236}">
                <a16:creationId xmlns:a16="http://schemas.microsoft.com/office/drawing/2014/main" id="{BD28F12E-88C7-B5EE-859C-75E34467850F}"/>
              </a:ext>
            </a:extLst>
          </p:cNvPr>
          <p:cNvSpPr txBox="1"/>
          <p:nvPr/>
        </p:nvSpPr>
        <p:spPr>
          <a:xfrm>
            <a:off x="3548108" y="3675635"/>
            <a:ext cx="4904869" cy="1015663"/>
          </a:xfrm>
          <a:prstGeom prst="rect">
            <a:avLst/>
          </a:prstGeom>
          <a:solidFill>
            <a:schemeClr val="accent1"/>
          </a:solidFill>
        </p:spPr>
        <p:txBody>
          <a:bodyPr wrap="none" rtlCol="0">
            <a:spAutoFit/>
          </a:bodyPr>
          <a:lstStyle/>
          <a:p>
            <a:r>
              <a:rPr lang="en-US" sz="6000" b="1" cap="all" dirty="0">
                <a:solidFill>
                  <a:schemeClr val="tx2"/>
                </a:solidFill>
                <a:effectLst>
                  <a:outerShdw blurRad="38100" dist="38100" dir="2700000" algn="tl">
                    <a:srgbClr val="000000">
                      <a:alpha val="43137"/>
                    </a:srgbClr>
                  </a:outerShdw>
                </a:effectLst>
                <a:latin typeface="Arial Black" panose="020B0A04020102020204" pitchFamily="34" charset="0"/>
              </a:rPr>
              <a:t>together</a:t>
            </a:r>
          </a:p>
        </p:txBody>
      </p:sp>
      <p:cxnSp>
        <p:nvCxnSpPr>
          <p:cNvPr id="19" name="Straight Connector 18">
            <a:extLst>
              <a:ext uri="{FF2B5EF4-FFF2-40B4-BE49-F238E27FC236}">
                <a16:creationId xmlns:a16="http://schemas.microsoft.com/office/drawing/2014/main" id="{B9BA89DE-E8C8-0B46-DF5D-57192B71B30E}"/>
              </a:ext>
            </a:extLst>
          </p:cNvPr>
          <p:cNvCxnSpPr/>
          <p:nvPr/>
        </p:nvCxnSpPr>
        <p:spPr>
          <a:xfrm>
            <a:off x="1451178" y="887240"/>
            <a:ext cx="9098733" cy="0"/>
          </a:xfrm>
          <a:prstGeom prst="line">
            <a:avLst/>
          </a:prstGeom>
          <a:ln w="762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CFB57FC-E08C-1027-4821-852ECC7FF245}"/>
              </a:ext>
            </a:extLst>
          </p:cNvPr>
          <p:cNvCxnSpPr/>
          <p:nvPr/>
        </p:nvCxnSpPr>
        <p:spPr>
          <a:xfrm>
            <a:off x="1451177" y="5883252"/>
            <a:ext cx="9098733" cy="0"/>
          </a:xfrm>
          <a:prstGeom prst="line">
            <a:avLst/>
          </a:prstGeom>
          <a:ln w="762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5996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23" name="Rectangle 22">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2" name="Freeform: Shape 31">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49F93C1-AB24-D8C4-7A43-0FCF2D1785C3}"/>
              </a:ext>
            </a:extLst>
          </p:cNvPr>
          <p:cNvPicPr>
            <a:picLocks noChangeAspect="1"/>
          </p:cNvPicPr>
          <p:nvPr/>
        </p:nvPicPr>
        <p:blipFill>
          <a:blip r:embed="rId2">
            <a:extLst>
              <a:ext uri="{28A0092B-C50C-407E-A947-70E740481C1C}">
                <a14:useLocalDpi xmlns:a14="http://schemas.microsoft.com/office/drawing/2010/main" val="0"/>
              </a:ext>
            </a:extLst>
          </a:blip>
          <a:srcRect l="12" r="12"/>
          <a:stretch/>
        </p:blipFill>
        <p:spPr>
          <a:xfrm>
            <a:off x="1524" y="10"/>
            <a:ext cx="12188952" cy="6857990"/>
          </a:xfrm>
          <a:prstGeom prst="rect">
            <a:avLst/>
          </a:prstGeom>
        </p:spPr>
      </p:pic>
      <p:sp useBgFill="1">
        <p:nvSpPr>
          <p:cNvPr id="28" name="Rectangle 2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761BB63-4AF5-75C8-EC00-92F2A9D440A8}"/>
              </a:ext>
            </a:extLst>
          </p:cNvPr>
          <p:cNvSpPr>
            <a:spLocks noGrp="1"/>
          </p:cNvSpPr>
          <p:nvPr>
            <p:ph type="title"/>
          </p:nvPr>
        </p:nvSpPr>
        <p:spPr>
          <a:xfrm>
            <a:off x="1143000" y="1676400"/>
            <a:ext cx="3810000" cy="3505200"/>
          </a:xfrm>
        </p:spPr>
        <p:txBody>
          <a:bodyPr anchor="t">
            <a:normAutofit/>
          </a:bodyPr>
          <a:lstStyle/>
          <a:p>
            <a:r>
              <a:rPr lang="en-US" sz="4000" b="1" i="0" dirty="0">
                <a:effectLst/>
                <a:latin typeface="Montserrat" panose="00000500000000000000" pitchFamily="2" charset="0"/>
              </a:rPr>
              <a:t>Industry Strategic Objectives</a:t>
            </a:r>
            <a:endParaRPr lang="en-US" sz="4000" dirty="0"/>
          </a:p>
        </p:txBody>
      </p:sp>
      <p:sp>
        <p:nvSpPr>
          <p:cNvPr id="6" name="Content Placeholder 5">
            <a:extLst>
              <a:ext uri="{FF2B5EF4-FFF2-40B4-BE49-F238E27FC236}">
                <a16:creationId xmlns:a16="http://schemas.microsoft.com/office/drawing/2014/main" id="{AC537A43-2DC0-5CFA-6EB9-9BE75C66AEA7}"/>
              </a:ext>
            </a:extLst>
          </p:cNvPr>
          <p:cNvSpPr>
            <a:spLocks noGrp="1"/>
          </p:cNvSpPr>
          <p:nvPr>
            <p:ph idx="1"/>
          </p:nvPr>
        </p:nvSpPr>
        <p:spPr>
          <a:xfrm>
            <a:off x="5181604" y="1676400"/>
            <a:ext cx="5638796" cy="3505200"/>
          </a:xfrm>
        </p:spPr>
        <p:txBody>
          <a:bodyPr vert="horz" lIns="91440" tIns="45720" rIns="91440" bIns="45720" rtlCol="0">
            <a:normAutofit lnSpcReduction="10000"/>
          </a:bodyPr>
          <a:lstStyle/>
          <a:p>
            <a:r>
              <a:rPr lang="en-US" sz="2400" dirty="0">
                <a:solidFill>
                  <a:schemeClr val="tx1">
                    <a:alpha val="55000"/>
                  </a:schemeClr>
                </a:solidFill>
                <a:latin typeface="Montserrat" panose="00000500000000000000" pitchFamily="2" charset="0"/>
              </a:rPr>
              <a:t>Workforce Development</a:t>
            </a:r>
          </a:p>
          <a:p>
            <a:r>
              <a:rPr lang="en-US" sz="2400" dirty="0">
                <a:solidFill>
                  <a:schemeClr val="tx1">
                    <a:alpha val="55000"/>
                  </a:schemeClr>
                </a:solidFill>
                <a:latin typeface="Montserrat" panose="00000500000000000000" pitchFamily="2" charset="0"/>
              </a:rPr>
              <a:t>Value Added Production</a:t>
            </a:r>
          </a:p>
          <a:p>
            <a:r>
              <a:rPr lang="en-US" sz="2400" dirty="0">
                <a:solidFill>
                  <a:schemeClr val="tx1">
                    <a:alpha val="55000"/>
                  </a:schemeClr>
                </a:solidFill>
                <a:latin typeface="Montserrat" panose="00000500000000000000" pitchFamily="2" charset="0"/>
              </a:rPr>
              <a:t>Education and Research</a:t>
            </a:r>
          </a:p>
          <a:p>
            <a:r>
              <a:rPr lang="en-US" sz="2400" dirty="0">
                <a:solidFill>
                  <a:schemeClr val="tx1">
                    <a:alpha val="55000"/>
                  </a:schemeClr>
                </a:solidFill>
                <a:latin typeface="Montserrat" panose="00000500000000000000" pitchFamily="2" charset="0"/>
              </a:rPr>
              <a:t>Producer Profitability</a:t>
            </a:r>
          </a:p>
          <a:p>
            <a:r>
              <a:rPr lang="en-US" sz="2400" i="0" dirty="0">
                <a:solidFill>
                  <a:schemeClr val="tx1">
                    <a:alpha val="55000"/>
                  </a:schemeClr>
                </a:solidFill>
                <a:effectLst/>
                <a:latin typeface="Montserrat" panose="00000500000000000000" pitchFamily="2" charset="0"/>
              </a:rPr>
              <a:t>Consumer Information</a:t>
            </a:r>
            <a:endParaRPr lang="en-US" sz="2400" dirty="0">
              <a:solidFill>
                <a:schemeClr val="tx1">
                  <a:alpha val="55000"/>
                </a:schemeClr>
              </a:solidFill>
              <a:latin typeface="Montserrat" panose="00000500000000000000" pitchFamily="2" charset="0"/>
            </a:endParaRPr>
          </a:p>
          <a:p>
            <a:r>
              <a:rPr lang="en-US" sz="2400" dirty="0">
                <a:solidFill>
                  <a:schemeClr val="tx1">
                    <a:alpha val="55000"/>
                  </a:schemeClr>
                </a:solidFill>
                <a:latin typeface="Montserrat" panose="00000500000000000000" pitchFamily="2" charset="0"/>
              </a:rPr>
              <a:t>Student Enrichment</a:t>
            </a:r>
          </a:p>
          <a:p>
            <a:r>
              <a:rPr lang="en-US" sz="2400" dirty="0">
                <a:solidFill>
                  <a:schemeClr val="tx1">
                    <a:alpha val="55000"/>
                  </a:schemeClr>
                </a:solidFill>
                <a:latin typeface="Montserrat" panose="00000500000000000000" pitchFamily="2" charset="0"/>
              </a:rPr>
              <a:t>Advancements in Agriculture</a:t>
            </a:r>
          </a:p>
          <a:p>
            <a:r>
              <a:rPr lang="en-US" sz="2400" dirty="0">
                <a:solidFill>
                  <a:schemeClr val="tx1">
                    <a:alpha val="55000"/>
                  </a:schemeClr>
                </a:solidFill>
                <a:latin typeface="Montserrat" panose="00000500000000000000" pitchFamily="2" charset="0"/>
              </a:rPr>
              <a:t>Stronger Food Systems</a:t>
            </a:r>
          </a:p>
        </p:txBody>
      </p:sp>
    </p:spTree>
    <p:extLst>
      <p:ext uri="{BB962C8B-B14F-4D97-AF65-F5344CB8AC3E}">
        <p14:creationId xmlns:p14="http://schemas.microsoft.com/office/powerpoint/2010/main" val="2455030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map with arrows pointing to different directions&#10;&#10;Description automatically generated">
            <a:extLst>
              <a:ext uri="{FF2B5EF4-FFF2-40B4-BE49-F238E27FC236}">
                <a16:creationId xmlns:a16="http://schemas.microsoft.com/office/drawing/2014/main" id="{88CE2887-2AB5-6DF8-33E6-F5B59F069339}"/>
              </a:ext>
            </a:extLst>
          </p:cNvPr>
          <p:cNvPicPr>
            <a:picLocks noChangeAspect="1"/>
          </p:cNvPicPr>
          <p:nvPr/>
        </p:nvPicPr>
        <p:blipFill rotWithShape="1">
          <a:blip r:embed="rId2">
            <a:extLst>
              <a:ext uri="{28A0092B-C50C-407E-A947-70E740481C1C}">
                <a14:useLocalDpi xmlns:a14="http://schemas.microsoft.com/office/drawing/2010/main" val="0"/>
              </a:ext>
            </a:extLst>
          </a:blip>
          <a:srcRect l="27328" r="23840" b="1"/>
          <a:stretch/>
        </p:blipFill>
        <p:spPr>
          <a:xfrm>
            <a:off x="6103027" y="10"/>
            <a:ext cx="6088971" cy="6857990"/>
          </a:xfrm>
          <a:prstGeom prst="rect">
            <a:avLst/>
          </a:prstGeom>
        </p:spPr>
      </p:pic>
      <p:sp>
        <p:nvSpPr>
          <p:cNvPr id="23" name="Title 22">
            <a:extLst>
              <a:ext uri="{FF2B5EF4-FFF2-40B4-BE49-F238E27FC236}">
                <a16:creationId xmlns:a16="http://schemas.microsoft.com/office/drawing/2014/main" id="{10F6DB8B-00C8-BF18-4FAE-BFD5AE70A55F}"/>
              </a:ext>
            </a:extLst>
          </p:cNvPr>
          <p:cNvSpPr>
            <a:spLocks noGrp="1"/>
          </p:cNvSpPr>
          <p:nvPr>
            <p:ph type="title"/>
          </p:nvPr>
        </p:nvSpPr>
        <p:spPr>
          <a:xfrm>
            <a:off x="761801" y="328512"/>
            <a:ext cx="5883443" cy="1628970"/>
          </a:xfrm>
        </p:spPr>
        <p:txBody>
          <a:bodyPr anchor="ctr">
            <a:normAutofit/>
          </a:bodyPr>
          <a:lstStyle/>
          <a:p>
            <a:r>
              <a:rPr lang="en-US" sz="4000" b="1" dirty="0"/>
              <a:t>Mission and Purpose</a:t>
            </a:r>
          </a:p>
        </p:txBody>
      </p:sp>
      <p:sp>
        <p:nvSpPr>
          <p:cNvPr id="3" name="Content Placeholder 2">
            <a:extLst>
              <a:ext uri="{FF2B5EF4-FFF2-40B4-BE49-F238E27FC236}">
                <a16:creationId xmlns:a16="http://schemas.microsoft.com/office/drawing/2014/main" id="{982CA747-5D97-BF4E-F12A-2A52A005ECFB}"/>
              </a:ext>
            </a:extLst>
          </p:cNvPr>
          <p:cNvSpPr>
            <a:spLocks noGrp="1"/>
          </p:cNvSpPr>
          <p:nvPr>
            <p:ph idx="1"/>
          </p:nvPr>
        </p:nvSpPr>
        <p:spPr>
          <a:xfrm>
            <a:off x="556273" y="1738266"/>
            <a:ext cx="5327173" cy="4427144"/>
          </a:xfrm>
        </p:spPr>
        <p:txBody>
          <a:bodyPr anchor="ctr">
            <a:normAutofit/>
          </a:bodyPr>
          <a:lstStyle/>
          <a:p>
            <a:pPr marL="0" indent="0" algn="ctr">
              <a:lnSpc>
                <a:spcPct val="100000"/>
              </a:lnSpc>
              <a:buNone/>
            </a:pPr>
            <a:r>
              <a:rPr lang="en-US" sz="1600" dirty="0"/>
              <a:t>Create a central coordinating location that will directly and indirectly serve as a </a:t>
            </a:r>
            <a:r>
              <a:rPr lang="en-US" sz="1600" b="1" dirty="0"/>
              <a:t>tool and resource </a:t>
            </a:r>
            <a:r>
              <a:rPr lang="en-US" sz="1600" dirty="0"/>
              <a:t>to advance the socioeconomic benefit of agriculture to the Commonwealth of Kentucky.</a:t>
            </a:r>
          </a:p>
          <a:p>
            <a:pPr marL="0" indent="0">
              <a:buNone/>
            </a:pPr>
            <a:endParaRPr lang="en-US" sz="1600" dirty="0"/>
          </a:p>
          <a:p>
            <a:r>
              <a:rPr lang="en-US" sz="1600" dirty="0"/>
              <a:t>Direct Impact (Hands-On):</a:t>
            </a:r>
          </a:p>
          <a:p>
            <a:pPr lvl="1"/>
            <a:r>
              <a:rPr lang="en-US" sz="1600" dirty="0"/>
              <a:t>Field Demonstrations</a:t>
            </a:r>
          </a:p>
          <a:p>
            <a:pPr lvl="1"/>
            <a:r>
              <a:rPr lang="en-US" sz="1600" dirty="0"/>
              <a:t>Workshops and Training Sessions</a:t>
            </a:r>
          </a:p>
          <a:p>
            <a:pPr marL="457200" lvl="1" indent="0">
              <a:buNone/>
            </a:pPr>
            <a:endParaRPr lang="en-US" sz="1600" dirty="0"/>
          </a:p>
          <a:p>
            <a:r>
              <a:rPr lang="en-US" sz="1600" dirty="0"/>
              <a:t>Indirect Impact (Developmental):</a:t>
            </a:r>
          </a:p>
          <a:p>
            <a:pPr lvl="1"/>
            <a:r>
              <a:rPr lang="en-US" sz="1600" dirty="0"/>
              <a:t>Curriculum Development</a:t>
            </a:r>
          </a:p>
          <a:p>
            <a:pPr lvl="1"/>
            <a:r>
              <a:rPr lang="en-US" sz="1600" dirty="0"/>
              <a:t>Industry Collaboration </a:t>
            </a:r>
          </a:p>
        </p:txBody>
      </p:sp>
    </p:spTree>
    <p:extLst>
      <p:ext uri="{BB962C8B-B14F-4D97-AF65-F5344CB8AC3E}">
        <p14:creationId xmlns:p14="http://schemas.microsoft.com/office/powerpoint/2010/main" val="268797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F0838-E280-3095-BA3D-BA858472F9AA}"/>
              </a:ext>
            </a:extLst>
          </p:cNvPr>
          <p:cNvPicPr>
            <a:picLocks noChangeAspect="1"/>
          </p:cNvPicPr>
          <p:nvPr/>
        </p:nvPicPr>
        <p:blipFill>
          <a:blip r:embed="rId2"/>
          <a:srcRect t="4045"/>
          <a:stretch/>
        </p:blipFill>
        <p:spPr>
          <a:xfrm>
            <a:off x="0" y="723189"/>
            <a:ext cx="12192000" cy="5124498"/>
          </a:xfrm>
          <a:prstGeom prst="rect">
            <a:avLst/>
          </a:prstGeom>
        </p:spPr>
      </p:pic>
      <p:cxnSp>
        <p:nvCxnSpPr>
          <p:cNvPr id="8" name="Straight Connector 7">
            <a:extLst>
              <a:ext uri="{FF2B5EF4-FFF2-40B4-BE49-F238E27FC236}">
                <a16:creationId xmlns:a16="http://schemas.microsoft.com/office/drawing/2014/main" id="{08EB8B51-1066-9FEC-FFEC-66650E07CF76}"/>
              </a:ext>
            </a:extLst>
          </p:cNvPr>
          <p:cNvCxnSpPr>
            <a:cxnSpLocks/>
          </p:cNvCxnSpPr>
          <p:nvPr/>
        </p:nvCxnSpPr>
        <p:spPr>
          <a:xfrm>
            <a:off x="184558" y="4167504"/>
            <a:ext cx="75501" cy="536895"/>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Flowchart: Manual Operation 23">
            <a:extLst>
              <a:ext uri="{FF2B5EF4-FFF2-40B4-BE49-F238E27FC236}">
                <a16:creationId xmlns:a16="http://schemas.microsoft.com/office/drawing/2014/main" id="{84929716-E071-B870-5432-7A7EA84B56EF}"/>
              </a:ext>
            </a:extLst>
          </p:cNvPr>
          <p:cNvSpPr/>
          <p:nvPr/>
        </p:nvSpPr>
        <p:spPr>
          <a:xfrm rot="17224464">
            <a:off x="2697820" y="1922697"/>
            <a:ext cx="1299914" cy="4878501"/>
          </a:xfrm>
          <a:prstGeom prst="flowChartManualOperation">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46100F84-19C7-FF64-6D57-4A2F06E325DF}"/>
              </a:ext>
            </a:extLst>
          </p:cNvPr>
          <p:cNvCxnSpPr>
            <a:cxnSpLocks/>
          </p:cNvCxnSpPr>
          <p:nvPr/>
        </p:nvCxnSpPr>
        <p:spPr>
          <a:xfrm flipH="1">
            <a:off x="184558" y="3899056"/>
            <a:ext cx="638961" cy="268448"/>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1706DAF-71B2-B150-60C2-5F36342D679C}"/>
              </a:ext>
            </a:extLst>
          </p:cNvPr>
          <p:cNvCxnSpPr>
            <a:cxnSpLocks/>
          </p:cNvCxnSpPr>
          <p:nvPr/>
        </p:nvCxnSpPr>
        <p:spPr>
          <a:xfrm flipH="1" flipV="1">
            <a:off x="444617" y="2833654"/>
            <a:ext cx="378902" cy="1065402"/>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2F0780A4-A61E-54E6-FC99-041978FEF0D9}"/>
              </a:ext>
            </a:extLst>
          </p:cNvPr>
          <p:cNvCxnSpPr>
            <a:cxnSpLocks/>
          </p:cNvCxnSpPr>
          <p:nvPr/>
        </p:nvCxnSpPr>
        <p:spPr>
          <a:xfrm flipH="1">
            <a:off x="444617" y="2565206"/>
            <a:ext cx="638961" cy="268448"/>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37E792D1-F8B5-A16A-C1B6-31F617A904ED}"/>
              </a:ext>
            </a:extLst>
          </p:cNvPr>
          <p:cNvCxnSpPr>
            <a:cxnSpLocks/>
          </p:cNvCxnSpPr>
          <p:nvPr/>
        </p:nvCxnSpPr>
        <p:spPr>
          <a:xfrm>
            <a:off x="1131729" y="2621328"/>
            <a:ext cx="300115" cy="659312"/>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C260210F-1D5A-E6E1-7528-C6FF92574838}"/>
              </a:ext>
            </a:extLst>
          </p:cNvPr>
          <p:cNvCxnSpPr>
            <a:cxnSpLocks/>
          </p:cNvCxnSpPr>
          <p:nvPr/>
        </p:nvCxnSpPr>
        <p:spPr>
          <a:xfrm flipV="1">
            <a:off x="1431844" y="1833074"/>
            <a:ext cx="3521959" cy="1447566"/>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41FE2E20-1F57-AD70-05F8-9D2CDEB17934}"/>
              </a:ext>
            </a:extLst>
          </p:cNvPr>
          <p:cNvCxnSpPr>
            <a:cxnSpLocks/>
          </p:cNvCxnSpPr>
          <p:nvPr/>
        </p:nvCxnSpPr>
        <p:spPr>
          <a:xfrm flipH="1" flipV="1">
            <a:off x="4953803" y="1833074"/>
            <a:ext cx="348266" cy="474731"/>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38E968C8-8999-FC4A-C842-BF76E5B461B6}"/>
              </a:ext>
            </a:extLst>
          </p:cNvPr>
          <p:cNvCxnSpPr>
            <a:cxnSpLocks/>
          </p:cNvCxnSpPr>
          <p:nvPr/>
        </p:nvCxnSpPr>
        <p:spPr>
          <a:xfrm flipV="1">
            <a:off x="5302069" y="1230465"/>
            <a:ext cx="2958509" cy="1077340"/>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F0631102-BEA9-65F3-D1D2-8F2615008A40}"/>
              </a:ext>
            </a:extLst>
          </p:cNvPr>
          <p:cNvCxnSpPr>
            <a:cxnSpLocks/>
          </p:cNvCxnSpPr>
          <p:nvPr/>
        </p:nvCxnSpPr>
        <p:spPr>
          <a:xfrm flipH="1" flipV="1">
            <a:off x="8260578" y="1230465"/>
            <a:ext cx="3710512" cy="4411081"/>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97FD1551-D134-DAED-BEF8-4D9801703CDD}"/>
              </a:ext>
            </a:extLst>
          </p:cNvPr>
          <p:cNvCxnSpPr>
            <a:cxnSpLocks/>
          </p:cNvCxnSpPr>
          <p:nvPr/>
        </p:nvCxnSpPr>
        <p:spPr>
          <a:xfrm flipH="1" flipV="1">
            <a:off x="281757" y="4701097"/>
            <a:ext cx="11689333" cy="926726"/>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0A448D49-2DC5-B17E-31E5-FB53D4BABEDB}"/>
              </a:ext>
            </a:extLst>
          </p:cNvPr>
          <p:cNvSpPr txBox="1"/>
          <p:nvPr/>
        </p:nvSpPr>
        <p:spPr>
          <a:xfrm>
            <a:off x="260059" y="156725"/>
            <a:ext cx="11711031" cy="461665"/>
          </a:xfrm>
          <a:prstGeom prst="rect">
            <a:avLst/>
          </a:prstGeom>
          <a:noFill/>
        </p:spPr>
        <p:txBody>
          <a:bodyPr wrap="square" rtlCol="0">
            <a:spAutoFit/>
          </a:bodyPr>
          <a:lstStyle/>
          <a:p>
            <a:pPr algn="ctr"/>
            <a:r>
              <a:rPr lang="en-US" sz="2400" b="1" dirty="0">
                <a:solidFill>
                  <a:schemeClr val="bg1"/>
                </a:solidFill>
                <a:latin typeface="+mj-lt"/>
              </a:rPr>
              <a:t>C. Oran Little Research Farm – Versailles, KY</a:t>
            </a:r>
          </a:p>
        </p:txBody>
      </p:sp>
      <p:sp>
        <p:nvSpPr>
          <p:cNvPr id="25" name="Flowchart: Manual Operation 24">
            <a:extLst>
              <a:ext uri="{FF2B5EF4-FFF2-40B4-BE49-F238E27FC236}">
                <a16:creationId xmlns:a16="http://schemas.microsoft.com/office/drawing/2014/main" id="{E92F29C3-F550-CA89-9961-91A4FC699C66}"/>
              </a:ext>
            </a:extLst>
          </p:cNvPr>
          <p:cNvSpPr/>
          <p:nvPr/>
        </p:nvSpPr>
        <p:spPr>
          <a:xfrm rot="19851247">
            <a:off x="3674016" y="1719384"/>
            <a:ext cx="1187959" cy="3680621"/>
          </a:xfrm>
          <a:prstGeom prst="flowChartManualOperation">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anual Operation 25">
            <a:extLst>
              <a:ext uri="{FF2B5EF4-FFF2-40B4-BE49-F238E27FC236}">
                <a16:creationId xmlns:a16="http://schemas.microsoft.com/office/drawing/2014/main" id="{6E0DBC6A-4264-95D3-AD06-AB0D2303DB86}"/>
              </a:ext>
            </a:extLst>
          </p:cNvPr>
          <p:cNvSpPr/>
          <p:nvPr/>
        </p:nvSpPr>
        <p:spPr>
          <a:xfrm rot="953624">
            <a:off x="5161794" y="1458571"/>
            <a:ext cx="1187959" cy="3680621"/>
          </a:xfrm>
          <a:prstGeom prst="flowChartManualOperation">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Manual Operation 26">
            <a:extLst>
              <a:ext uri="{FF2B5EF4-FFF2-40B4-BE49-F238E27FC236}">
                <a16:creationId xmlns:a16="http://schemas.microsoft.com/office/drawing/2014/main" id="{A5D66FD0-1412-4D62-DB8F-CC8ECD1B4836}"/>
              </a:ext>
            </a:extLst>
          </p:cNvPr>
          <p:cNvSpPr/>
          <p:nvPr/>
        </p:nvSpPr>
        <p:spPr>
          <a:xfrm rot="2720974">
            <a:off x="6100966" y="1277132"/>
            <a:ext cx="1187959" cy="4498286"/>
          </a:xfrm>
          <a:prstGeom prst="flowChartManualOperation">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Manual Operation 27">
            <a:extLst>
              <a:ext uri="{FF2B5EF4-FFF2-40B4-BE49-F238E27FC236}">
                <a16:creationId xmlns:a16="http://schemas.microsoft.com/office/drawing/2014/main" id="{3A87D21B-574B-B7DE-6045-91DD2019F700}"/>
              </a:ext>
            </a:extLst>
          </p:cNvPr>
          <p:cNvSpPr/>
          <p:nvPr/>
        </p:nvSpPr>
        <p:spPr>
          <a:xfrm rot="4661221">
            <a:off x="6906398" y="1761292"/>
            <a:ext cx="1187959" cy="5253230"/>
          </a:xfrm>
          <a:prstGeom prst="flowChartManualOperation">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Manual Operation 28">
            <a:extLst>
              <a:ext uri="{FF2B5EF4-FFF2-40B4-BE49-F238E27FC236}">
                <a16:creationId xmlns:a16="http://schemas.microsoft.com/office/drawing/2014/main" id="{AA44BAA6-0056-24A8-FB63-FC60AF6F4E64}"/>
              </a:ext>
            </a:extLst>
          </p:cNvPr>
          <p:cNvSpPr/>
          <p:nvPr/>
        </p:nvSpPr>
        <p:spPr>
          <a:xfrm rot="5400000">
            <a:off x="7480915" y="1732186"/>
            <a:ext cx="1187959" cy="6408913"/>
          </a:xfrm>
          <a:prstGeom prst="flowChartManualOperation">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6F252D33-F9DE-2FFD-74BA-146941C19944}"/>
              </a:ext>
            </a:extLst>
          </p:cNvPr>
          <p:cNvSpPr txBox="1"/>
          <p:nvPr/>
        </p:nvSpPr>
        <p:spPr>
          <a:xfrm>
            <a:off x="3591341" y="4581051"/>
            <a:ext cx="3893382"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Livestock Innovation Center</a:t>
            </a:r>
          </a:p>
        </p:txBody>
      </p:sp>
      <p:sp>
        <p:nvSpPr>
          <p:cNvPr id="5" name="TextBox 4">
            <a:extLst>
              <a:ext uri="{FF2B5EF4-FFF2-40B4-BE49-F238E27FC236}">
                <a16:creationId xmlns:a16="http://schemas.microsoft.com/office/drawing/2014/main" id="{2887FA72-ED76-78EE-6408-78DE876B90DF}"/>
              </a:ext>
            </a:extLst>
          </p:cNvPr>
          <p:cNvSpPr txBox="1"/>
          <p:nvPr/>
        </p:nvSpPr>
        <p:spPr>
          <a:xfrm>
            <a:off x="2814620" y="3591279"/>
            <a:ext cx="1027397"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Swine Unit</a:t>
            </a:r>
          </a:p>
        </p:txBody>
      </p:sp>
      <p:sp>
        <p:nvSpPr>
          <p:cNvPr id="6" name="TextBox 5">
            <a:extLst>
              <a:ext uri="{FF2B5EF4-FFF2-40B4-BE49-F238E27FC236}">
                <a16:creationId xmlns:a16="http://schemas.microsoft.com/office/drawing/2014/main" id="{BA9CD643-27B5-483A-8DB0-D835C66CD540}"/>
              </a:ext>
            </a:extLst>
          </p:cNvPr>
          <p:cNvSpPr txBox="1"/>
          <p:nvPr/>
        </p:nvSpPr>
        <p:spPr>
          <a:xfrm>
            <a:off x="5925194" y="2142479"/>
            <a:ext cx="1040221"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Sheep Unit</a:t>
            </a:r>
          </a:p>
        </p:txBody>
      </p:sp>
      <p:sp>
        <p:nvSpPr>
          <p:cNvPr id="7" name="TextBox 6">
            <a:extLst>
              <a:ext uri="{FF2B5EF4-FFF2-40B4-BE49-F238E27FC236}">
                <a16:creationId xmlns:a16="http://schemas.microsoft.com/office/drawing/2014/main" id="{E6F6AB06-9F08-B147-4FCD-7C01F7188046}"/>
              </a:ext>
            </a:extLst>
          </p:cNvPr>
          <p:cNvSpPr txBox="1"/>
          <p:nvPr/>
        </p:nvSpPr>
        <p:spPr>
          <a:xfrm>
            <a:off x="7379503" y="3126751"/>
            <a:ext cx="1117294"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Poultry Unit</a:t>
            </a:r>
          </a:p>
        </p:txBody>
      </p:sp>
      <p:sp>
        <p:nvSpPr>
          <p:cNvPr id="19" name="TextBox 18">
            <a:extLst>
              <a:ext uri="{FF2B5EF4-FFF2-40B4-BE49-F238E27FC236}">
                <a16:creationId xmlns:a16="http://schemas.microsoft.com/office/drawing/2014/main" id="{AB17DFDB-0353-6D1A-C773-9184B5634200}"/>
              </a:ext>
            </a:extLst>
          </p:cNvPr>
          <p:cNvSpPr txBox="1"/>
          <p:nvPr/>
        </p:nvSpPr>
        <p:spPr>
          <a:xfrm>
            <a:off x="9114280" y="4135536"/>
            <a:ext cx="1088311"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Equine Unit</a:t>
            </a:r>
          </a:p>
        </p:txBody>
      </p:sp>
      <p:sp>
        <p:nvSpPr>
          <p:cNvPr id="20" name="TextBox 19">
            <a:extLst>
              <a:ext uri="{FF2B5EF4-FFF2-40B4-BE49-F238E27FC236}">
                <a16:creationId xmlns:a16="http://schemas.microsoft.com/office/drawing/2014/main" id="{E74617EF-C882-3AE9-7BB9-C05B2B9D9837}"/>
              </a:ext>
            </a:extLst>
          </p:cNvPr>
          <p:cNvSpPr txBox="1"/>
          <p:nvPr/>
        </p:nvSpPr>
        <p:spPr>
          <a:xfrm>
            <a:off x="6782256" y="2671725"/>
            <a:ext cx="2991653"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Meats &amp; Foods Development Center </a:t>
            </a:r>
          </a:p>
        </p:txBody>
      </p:sp>
      <p:sp>
        <p:nvSpPr>
          <p:cNvPr id="21" name="TextBox 20">
            <a:extLst>
              <a:ext uri="{FF2B5EF4-FFF2-40B4-BE49-F238E27FC236}">
                <a16:creationId xmlns:a16="http://schemas.microsoft.com/office/drawing/2014/main" id="{2454A975-DBDE-7CA1-2E67-FCEA03B3758C}"/>
              </a:ext>
            </a:extLst>
          </p:cNvPr>
          <p:cNvSpPr txBox="1"/>
          <p:nvPr/>
        </p:nvSpPr>
        <p:spPr>
          <a:xfrm>
            <a:off x="10020782" y="4916719"/>
            <a:ext cx="1288110"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Crop Research</a:t>
            </a:r>
          </a:p>
        </p:txBody>
      </p:sp>
      <p:sp>
        <p:nvSpPr>
          <p:cNvPr id="4" name="TextBox 3">
            <a:extLst>
              <a:ext uri="{FF2B5EF4-FFF2-40B4-BE49-F238E27FC236}">
                <a16:creationId xmlns:a16="http://schemas.microsoft.com/office/drawing/2014/main" id="{2A8BCB69-D53B-4E18-EFD7-E44D9FD7877E}"/>
              </a:ext>
            </a:extLst>
          </p:cNvPr>
          <p:cNvSpPr txBox="1"/>
          <p:nvPr/>
        </p:nvSpPr>
        <p:spPr>
          <a:xfrm>
            <a:off x="1431844" y="3874037"/>
            <a:ext cx="907171"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Beef Unit</a:t>
            </a:r>
          </a:p>
        </p:txBody>
      </p:sp>
      <p:sp>
        <p:nvSpPr>
          <p:cNvPr id="2" name="Title 1">
            <a:extLst>
              <a:ext uri="{FF2B5EF4-FFF2-40B4-BE49-F238E27FC236}">
                <a16:creationId xmlns:a16="http://schemas.microsoft.com/office/drawing/2014/main" id="{10AB6C21-523D-1561-AA1B-F06BB690808F}"/>
              </a:ext>
            </a:extLst>
          </p:cNvPr>
          <p:cNvSpPr txBox="1">
            <a:spLocks/>
          </p:cNvSpPr>
          <p:nvPr/>
        </p:nvSpPr>
        <p:spPr>
          <a:xfrm>
            <a:off x="882839" y="5857167"/>
            <a:ext cx="10551779" cy="97159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effectLst>
                  <a:outerShdw blurRad="38100" dist="38100" dir="2700000" algn="tl">
                    <a:srgbClr val="000000">
                      <a:alpha val="43137"/>
                    </a:srgbClr>
                  </a:outerShdw>
                </a:effectLst>
              </a:rPr>
              <a:t>OPENING THE DOOR TO OPPORTUNITIES</a:t>
            </a:r>
            <a:endParaRPr lang="en-US" sz="3200" dirty="0">
              <a:solidFill>
                <a:schemeClr val="bg1"/>
              </a:solidFill>
            </a:endParaRPr>
          </a:p>
        </p:txBody>
      </p:sp>
      <p:pic>
        <p:nvPicPr>
          <p:cNvPr id="1028" name="Picture 4">
            <a:extLst>
              <a:ext uri="{FF2B5EF4-FFF2-40B4-BE49-F238E27FC236}">
                <a16:creationId xmlns:a16="http://schemas.microsoft.com/office/drawing/2014/main" id="{245C1225-A63A-9C22-8BC2-D45A87338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49" y="4629466"/>
            <a:ext cx="259621" cy="259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55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500"/>
                                        <p:tgtEl>
                                          <p:spTgt spid="25"/>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up)">
                                      <p:cBhvr>
                                        <p:cTn id="45" dur="500"/>
                                        <p:tgtEl>
                                          <p:spTgt spid="26"/>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500"/>
                                        <p:tgtEl>
                                          <p:spTgt spid="28"/>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up)">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22" grpId="0"/>
      <p:bldP spid="5" grpId="0"/>
      <p:bldP spid="6" grpId="0"/>
      <p:bldP spid="7" grpId="0"/>
      <p:bldP spid="19" grpId="0"/>
      <p:bldP spid="20" grpId="0"/>
      <p:bldP spid="21" grpId="0"/>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4" name="Straight Connector 4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C9F5BDD-418E-9130-74F2-73E786CF0B88}"/>
              </a:ext>
            </a:extLst>
          </p:cNvPr>
          <p:cNvSpPr txBox="1">
            <a:spLocks noGrp="1"/>
          </p:cNvSpPr>
          <p:nvPr>
            <p:ph type="title"/>
          </p:nvPr>
        </p:nvSpPr>
        <p:spPr>
          <a:xfrm>
            <a:off x="5289754" y="639097"/>
            <a:ext cx="6253317" cy="3686015"/>
          </a:xfrm>
          <a:prstGeom prst="rect">
            <a:avLst/>
          </a:prstGeom>
        </p:spPr>
        <p:txBody>
          <a:bodyPr vert="horz" lIns="91440" tIns="45720" rIns="91440" bIns="45720" rtlCol="0" anchor="b">
            <a:normAutofit/>
          </a:bodyPr>
          <a:lstStyle/>
          <a:p>
            <a:r>
              <a:rPr lang="en-US" sz="2000" i="1">
                <a:solidFill>
                  <a:schemeClr val="tx1">
                    <a:lumMod val="85000"/>
                    <a:lumOff val="15000"/>
                  </a:schemeClr>
                </a:solidFill>
                <a:effectLst>
                  <a:outerShdw blurRad="38100" dist="38100" dir="2700000" algn="tl">
                    <a:srgbClr val="000000">
                      <a:alpha val="43137"/>
                    </a:srgbClr>
                  </a:outerShdw>
                </a:effectLst>
              </a:rPr>
              <a:t>The development of new technologies and methodologies for the sake of their development alone is of little benefit to anyone.</a:t>
            </a:r>
            <a:br>
              <a:rPr lang="en-US" sz="2000" i="1">
                <a:solidFill>
                  <a:schemeClr val="tx1">
                    <a:lumMod val="85000"/>
                    <a:lumOff val="15000"/>
                  </a:schemeClr>
                </a:solidFill>
                <a:effectLst>
                  <a:outerShdw blurRad="38100" dist="38100" dir="2700000" algn="tl">
                    <a:srgbClr val="000000">
                      <a:alpha val="43137"/>
                    </a:srgbClr>
                  </a:outerShdw>
                </a:effectLst>
              </a:rPr>
            </a:br>
            <a:br>
              <a:rPr lang="en-US" sz="2000" i="1">
                <a:solidFill>
                  <a:schemeClr val="tx1">
                    <a:lumMod val="85000"/>
                    <a:lumOff val="15000"/>
                  </a:schemeClr>
                </a:solidFill>
                <a:effectLst>
                  <a:outerShdw blurRad="38100" dist="38100" dir="2700000" algn="tl">
                    <a:srgbClr val="000000">
                      <a:alpha val="43137"/>
                    </a:srgbClr>
                  </a:outerShdw>
                </a:effectLst>
              </a:rPr>
            </a:br>
            <a:r>
              <a:rPr lang="en-US" sz="2000" i="1">
                <a:solidFill>
                  <a:schemeClr val="tx1">
                    <a:lumMod val="85000"/>
                    <a:lumOff val="15000"/>
                  </a:schemeClr>
                </a:solidFill>
                <a:effectLst>
                  <a:outerShdw blurRad="38100" dist="38100" dir="2700000" algn="tl">
                    <a:srgbClr val="000000">
                      <a:alpha val="43137"/>
                    </a:srgbClr>
                  </a:outerShdw>
                </a:effectLst>
              </a:rPr>
              <a:t>The true merit lies in the timely and accurate dissemination of that technology in a manner such that it reaches the maximum number of potential clientele.” </a:t>
            </a:r>
            <a:br>
              <a:rPr lang="en-US" sz="2000" i="1">
                <a:solidFill>
                  <a:schemeClr val="tx1">
                    <a:lumMod val="85000"/>
                    <a:lumOff val="15000"/>
                  </a:schemeClr>
                </a:solidFill>
                <a:effectLst>
                  <a:outerShdw blurRad="38100" dist="38100" dir="2700000" algn="tl">
                    <a:srgbClr val="000000">
                      <a:alpha val="43137"/>
                    </a:srgbClr>
                  </a:outerShdw>
                </a:effectLst>
              </a:rPr>
            </a:br>
            <a:br>
              <a:rPr lang="en-US" sz="2000" i="1">
                <a:solidFill>
                  <a:schemeClr val="tx1">
                    <a:lumMod val="85000"/>
                    <a:lumOff val="15000"/>
                  </a:schemeClr>
                </a:solidFill>
                <a:effectLst>
                  <a:outerShdw blurRad="38100" dist="38100" dir="2700000" algn="tl">
                    <a:srgbClr val="000000">
                      <a:alpha val="43137"/>
                    </a:srgbClr>
                  </a:outerShdw>
                </a:effectLst>
              </a:rPr>
            </a:br>
            <a:r>
              <a:rPr lang="en-US" sz="2000" i="1">
                <a:solidFill>
                  <a:schemeClr val="tx1">
                    <a:lumMod val="85000"/>
                    <a:lumOff val="15000"/>
                  </a:schemeClr>
                </a:solidFill>
                <a:effectLst>
                  <a:outerShdw blurRad="38100" dist="38100" dir="2700000" algn="tl">
                    <a:srgbClr val="000000">
                      <a:alpha val="43137"/>
                    </a:srgbClr>
                  </a:outerShdw>
                </a:effectLst>
              </a:rPr>
              <a:t>– Dean C. Oran Little</a:t>
            </a:r>
          </a:p>
        </p:txBody>
      </p:sp>
      <p:pic>
        <p:nvPicPr>
          <p:cNvPr id="4" name="Picture 3" descr="A person speaking into a microphone&#10;&#10;Description automatically generated">
            <a:extLst>
              <a:ext uri="{FF2B5EF4-FFF2-40B4-BE49-F238E27FC236}">
                <a16:creationId xmlns:a16="http://schemas.microsoft.com/office/drawing/2014/main" id="{C7D0BE49-0EA9-24A8-0E32-8CB7C553572F}"/>
              </a:ext>
            </a:extLst>
          </p:cNvPr>
          <p:cNvPicPr>
            <a:picLocks noChangeAspect="1"/>
          </p:cNvPicPr>
          <p:nvPr/>
        </p:nvPicPr>
        <p:blipFill>
          <a:blip r:embed="rId2">
            <a:extLst>
              <a:ext uri="{28A0092B-C50C-407E-A947-70E740481C1C}">
                <a14:useLocalDpi xmlns:a14="http://schemas.microsoft.com/office/drawing/2010/main" val="0"/>
              </a:ext>
            </a:extLst>
          </a:blip>
          <a:srcRect t="1" r="236" b="969"/>
          <a:stretch/>
        </p:blipFill>
        <p:spPr>
          <a:xfrm>
            <a:off x="-1" y="11"/>
            <a:ext cx="4680689" cy="6857985"/>
          </a:xfrm>
          <a:prstGeom prst="rect">
            <a:avLst/>
          </a:prstGeom>
        </p:spPr>
      </p:pic>
      <p:cxnSp>
        <p:nvCxnSpPr>
          <p:cNvPr id="48" name="Straight Connector 47">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56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44068"/>
      </a:dk2>
      <a:lt2>
        <a:srgbClr val="D9E0E6"/>
      </a:lt2>
      <a:accent1>
        <a:srgbClr val="FFC000"/>
      </a:accent1>
      <a:accent2>
        <a:srgbClr val="1A2F5A"/>
      </a:accent2>
      <a:accent3>
        <a:srgbClr val="FFC000"/>
      </a:accent3>
      <a:accent4>
        <a:srgbClr val="344068"/>
      </a:accent4>
      <a:accent5>
        <a:srgbClr val="FFC000"/>
      </a:accent5>
      <a:accent6>
        <a:srgbClr val="344068"/>
      </a:accent6>
      <a:hlink>
        <a:srgbClr val="000000"/>
      </a:hlink>
      <a:folHlink>
        <a:srgbClr val="000000"/>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Retrospect">
  <a:themeElements>
    <a:clrScheme name="Custom 4">
      <a:dk1>
        <a:sysClr val="windowText" lastClr="000000"/>
      </a:dk1>
      <a:lt1>
        <a:sysClr val="window" lastClr="FFFFFF"/>
      </a:lt1>
      <a:dk2>
        <a:srgbClr val="344068"/>
      </a:dk2>
      <a:lt2>
        <a:srgbClr val="D9E0E6"/>
      </a:lt2>
      <a:accent1>
        <a:srgbClr val="FFC000"/>
      </a:accent1>
      <a:accent2>
        <a:srgbClr val="1A2F5A"/>
      </a:accent2>
      <a:accent3>
        <a:srgbClr val="28C4CC"/>
      </a:accent3>
      <a:accent4>
        <a:srgbClr val="42BA97"/>
      </a:accent4>
      <a:accent5>
        <a:srgbClr val="3E8853"/>
      </a:accent5>
      <a:accent6>
        <a:srgbClr val="62A39F"/>
      </a:accent6>
      <a:hlink>
        <a:srgbClr val="6EAC1C"/>
      </a:hlink>
      <a:folHlink>
        <a:srgbClr val="B26B0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Atlas</Template>
  <TotalTime>1203</TotalTime>
  <Words>444</Words>
  <Application>Microsoft Office PowerPoint</Application>
  <PresentationFormat>Widescreen</PresentationFormat>
  <Paragraphs>91</Paragraphs>
  <Slides>17</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 Black</vt:lpstr>
      <vt:lpstr>Calibri</vt:lpstr>
      <vt:lpstr>Montserrat</vt:lpstr>
      <vt:lpstr>Aptos</vt:lpstr>
      <vt:lpstr>Franklin Gothic Book</vt:lpstr>
      <vt:lpstr>Arial</vt:lpstr>
      <vt:lpstr>Constantia</vt:lpstr>
      <vt:lpstr>Office Theme</vt:lpstr>
      <vt:lpstr>1_Retrospect</vt:lpstr>
      <vt:lpstr>PowerPoint Presentation</vt:lpstr>
      <vt:lpstr>PowerPoint Presentation</vt:lpstr>
      <vt:lpstr>Recipient of House Bill 1</vt:lpstr>
      <vt:lpstr>PowerPoint Presentation</vt:lpstr>
      <vt:lpstr>PowerPoint Presentation</vt:lpstr>
      <vt:lpstr>Industry Strategic Objectives</vt:lpstr>
      <vt:lpstr>Mission and Purpose</vt:lpstr>
      <vt:lpstr>PowerPoint Presentation</vt:lpstr>
      <vt:lpstr>The development of new technologies and methodologies for the sake of their development alone is of little benefit to anyone.  The true merit lies in the timely and accurate dissemination of that technology in a manner such that it reaches the maximum number of potential clientele.”   – Dean C. Oran Little</vt:lpstr>
      <vt:lpstr>OPENING THE DOOR  TO OPPORTUNITIES</vt:lpstr>
      <vt:lpstr>OPENING THE DOOR TO OPPORTUNITIES</vt:lpstr>
      <vt:lpstr>Student Enrichment</vt:lpstr>
      <vt:lpstr>Economic Development</vt:lpstr>
      <vt:lpstr>PowerPoint Presentation</vt:lpstr>
      <vt:lpstr>“Don’t you have to actually- build the building?”</vt:lpstr>
      <vt:lpstr>PowerPoint Presentation</vt:lpstr>
      <vt:lpstr>     Kentucky Livestock Innovation Center www.livestockinnovationcenter.org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Nikki Whitaker</dc:creator>
  <cp:lastModifiedBy>Spoonamore, Susan (LRC)</cp:lastModifiedBy>
  <cp:revision>27</cp:revision>
  <dcterms:created xsi:type="dcterms:W3CDTF">2024-09-25T20:16:23Z</dcterms:created>
  <dcterms:modified xsi:type="dcterms:W3CDTF">2024-10-10T16:05:56Z</dcterms:modified>
</cp:coreProperties>
</file>